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8" r:id="rId9"/>
    <p:sldId id="279" r:id="rId10"/>
    <p:sldId id="269" r:id="rId11"/>
    <p:sldId id="280" r:id="rId12"/>
    <p:sldId id="264" r:id="rId13"/>
    <p:sldId id="272" r:id="rId14"/>
    <p:sldId id="282" r:id="rId15"/>
    <p:sldId id="287" r:id="rId16"/>
    <p:sldId id="271" r:id="rId17"/>
    <p:sldId id="273" r:id="rId18"/>
    <p:sldId id="283" r:id="rId19"/>
    <p:sldId id="263" r:id="rId20"/>
    <p:sldId id="274" r:id="rId21"/>
    <p:sldId id="275" r:id="rId22"/>
    <p:sldId id="276" r:id="rId23"/>
    <p:sldId id="265" r:id="rId24"/>
    <p:sldId id="267" r:id="rId25"/>
    <p:sldId id="278" r:id="rId26"/>
    <p:sldId id="277" r:id="rId27"/>
    <p:sldId id="286" r:id="rId28"/>
    <p:sldId id="285" r:id="rId29"/>
    <p:sldId id="284" r:id="rId3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EC5D-CB6F-4ADB-8454-854AC989DF0D}" type="datetimeFigureOut">
              <a:rPr lang="he-IL" smtClean="0"/>
              <a:t>כ"ד/אלול/תשע"ה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0503-DFF4-4BD5-A846-687FCA70547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EC5D-CB6F-4ADB-8454-854AC989DF0D}" type="datetimeFigureOut">
              <a:rPr lang="he-IL" smtClean="0"/>
              <a:t>כ"ד/אלול/תשע"ה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0503-DFF4-4BD5-A846-687FCA70547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EC5D-CB6F-4ADB-8454-854AC989DF0D}" type="datetimeFigureOut">
              <a:rPr lang="he-IL" smtClean="0"/>
              <a:t>כ"ד/אלול/תשע"ה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0503-DFF4-4BD5-A846-687FCA70547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EC5D-CB6F-4ADB-8454-854AC989DF0D}" type="datetimeFigureOut">
              <a:rPr lang="he-IL" smtClean="0"/>
              <a:t>כ"ד/אלול/תשע"ה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0503-DFF4-4BD5-A846-687FCA70547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EC5D-CB6F-4ADB-8454-854AC989DF0D}" type="datetimeFigureOut">
              <a:rPr lang="he-IL" smtClean="0"/>
              <a:t>כ"ד/אלול/תשע"ה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0503-DFF4-4BD5-A846-687FCA70547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EC5D-CB6F-4ADB-8454-854AC989DF0D}" type="datetimeFigureOut">
              <a:rPr lang="he-IL" smtClean="0"/>
              <a:t>כ"ד/אלול/תשע"ה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0503-DFF4-4BD5-A846-687FCA70547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EC5D-CB6F-4ADB-8454-854AC989DF0D}" type="datetimeFigureOut">
              <a:rPr lang="he-IL" smtClean="0"/>
              <a:t>כ"ד/אלול/תשע"ה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0503-DFF4-4BD5-A846-687FCA70547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EC5D-CB6F-4ADB-8454-854AC989DF0D}" type="datetimeFigureOut">
              <a:rPr lang="he-IL" smtClean="0"/>
              <a:t>כ"ד/אלול/תשע"ה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0503-DFF4-4BD5-A846-687FCA70547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EC5D-CB6F-4ADB-8454-854AC989DF0D}" type="datetimeFigureOut">
              <a:rPr lang="he-IL" smtClean="0"/>
              <a:t>כ"ד/אלול/תשע"ה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0503-DFF4-4BD5-A846-687FCA70547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EC5D-CB6F-4ADB-8454-854AC989DF0D}" type="datetimeFigureOut">
              <a:rPr lang="he-IL" smtClean="0"/>
              <a:t>כ"ד/אלול/תשע"ה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0503-DFF4-4BD5-A846-687FCA70547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EC5D-CB6F-4ADB-8454-854AC989DF0D}" type="datetimeFigureOut">
              <a:rPr lang="he-IL" smtClean="0"/>
              <a:t>כ"ד/אלול/תשע"ה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0503-DFF4-4BD5-A846-687FCA70547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3EC5D-CB6F-4ADB-8454-854AC989DF0D}" type="datetimeFigureOut">
              <a:rPr lang="he-IL" smtClean="0"/>
              <a:t>כ"ד/אלול/תשע"ה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B0503-DFF4-4BD5-A846-687FCA705473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87624" y="1268760"/>
            <a:ext cx="6838528" cy="794519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iRegulon</a:t>
            </a:r>
            <a:r>
              <a:rPr lang="en-US" sz="3200" dirty="0" smtClean="0"/>
              <a:t>: From a Gene List to a Gene Regulatory Network Using Large Motif and Track Collections</a:t>
            </a:r>
            <a:endParaRPr lang="he-IL" sz="32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31640" y="2564904"/>
            <a:ext cx="6400800" cy="792088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Rekin’s</a:t>
            </a:r>
            <a:r>
              <a:rPr lang="en-US" sz="2000" dirty="0" smtClean="0"/>
              <a:t> </a:t>
            </a:r>
            <a:r>
              <a:rPr lang="en-US" sz="2000" dirty="0" err="1" smtClean="0"/>
              <a:t>Janky</a:t>
            </a:r>
            <a:r>
              <a:rPr lang="en-US" sz="2000" dirty="0" smtClean="0"/>
              <a:t> et al</a:t>
            </a:r>
          </a:p>
          <a:p>
            <a:r>
              <a:rPr lang="en-US" sz="2000" dirty="0" smtClean="0"/>
              <a:t>Stein </a:t>
            </a:r>
            <a:r>
              <a:rPr lang="en-US" sz="2000" dirty="0" err="1" smtClean="0"/>
              <a:t>Aerts</a:t>
            </a:r>
            <a:r>
              <a:rPr lang="en-US" sz="2000" dirty="0" smtClean="0"/>
              <a:t> Lab</a:t>
            </a:r>
            <a:endParaRPr lang="he-IL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373034" y="3717032"/>
            <a:ext cx="410304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Group Seminar 09.09.2015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4365104"/>
            <a:ext cx="148322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Tom </a:t>
            </a:r>
            <a:r>
              <a:rPr lang="en-US" sz="2800" dirty="0" err="1" smtClean="0"/>
              <a:t>Hait</a:t>
            </a:r>
            <a:endParaRPr lang="he-IL" sz="2800" dirty="0"/>
          </a:p>
        </p:txBody>
      </p:sp>
      <p:pic>
        <p:nvPicPr>
          <p:cNvPr id="8" name="Picture 2" descr="ACGTPortr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013176"/>
            <a:ext cx="2594118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</a:t>
            </a:r>
            <a:r>
              <a:rPr lang="en-US" dirty="0" smtClean="0"/>
              <a:t>the 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Main idea:</a:t>
            </a:r>
          </a:p>
          <a:p>
            <a:pPr lvl="1" algn="l" rtl="0"/>
            <a:r>
              <a:rPr lang="en-US" dirty="0" smtClean="0"/>
              <a:t>Input: </a:t>
            </a:r>
          </a:p>
          <a:p>
            <a:pPr lvl="2" algn="l" rtl="0"/>
            <a:r>
              <a:rPr lang="en-US" dirty="0" smtClean="0"/>
              <a:t>G’ - subset of target genes </a:t>
            </a:r>
          </a:p>
          <a:p>
            <a:pPr lvl="2" algn="l" rtl="0"/>
            <a:r>
              <a:rPr lang="en-US" dirty="0" smtClean="0"/>
              <a:t>Whole genome ranked list of motif m.</a:t>
            </a:r>
          </a:p>
          <a:p>
            <a:pPr lvl="1" algn="l" rtl="0"/>
            <a:r>
              <a:rPr lang="en-US" dirty="0" smtClean="0"/>
              <a:t>Plot genomic ranks of G’ in a cumulative recovery curve</a:t>
            </a:r>
          </a:p>
          <a:p>
            <a:pPr lvl="1" algn="l" rtl="0"/>
            <a:r>
              <a:rPr lang="en-US" dirty="0" smtClean="0"/>
              <a:t>Output: Normalized Enrichment Score (NES) – How well enriched the target genes in the leading edge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6052646"/>
            <a:ext cx="642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 for maximum distance between the blue and the red curves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80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[2]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49504"/>
            <a:ext cx="8026474" cy="5456913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>
            <a:off x="2987824" y="2204864"/>
            <a:ext cx="216024" cy="2304256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3" idx="1"/>
          </p:cNvCxnSpPr>
          <p:nvPr/>
        </p:nvCxnSpPr>
        <p:spPr>
          <a:xfrm>
            <a:off x="3203848" y="3356992"/>
            <a:ext cx="0" cy="26956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77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0808"/>
            <a:ext cx="8812122" cy="3843511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5364088" y="3501008"/>
            <a:ext cx="144016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1"/>
          </p:cNvCxnSpPr>
          <p:nvPr/>
        </p:nvCxnSpPr>
        <p:spPr>
          <a:xfrm>
            <a:off x="5508104" y="382504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796136" y="1268760"/>
            <a:ext cx="0" cy="2556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13148" y="868070"/>
            <a:ext cx="642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 for maximum distance between the blue and the red curves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63919" y="5718042"/>
            <a:ext cx="336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3% of the total AUC – wasn’t clear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076056" y="4077072"/>
            <a:ext cx="0" cy="1640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536" y="6165304"/>
            <a:ext cx="8113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What is the rank threshold? The paper claims that the maximum distance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between the curves is actually the 3% rank threshold – proof reference was not given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80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3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ENCODE </a:t>
            </a:r>
            <a:r>
              <a:rPr lang="en-US" dirty="0" err="1" smtClean="0"/>
              <a:t>ChIP-Seq</a:t>
            </a:r>
            <a:r>
              <a:rPr lang="en-US" dirty="0" smtClean="0"/>
              <a:t>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115 tracks of sequence-specific TFs from the ENCODE </a:t>
            </a:r>
            <a:r>
              <a:rPr lang="en-US" dirty="0" err="1" smtClean="0"/>
              <a:t>ChIP-Seq</a:t>
            </a:r>
            <a:r>
              <a:rPr lang="en-US" dirty="0" smtClean="0"/>
              <a:t> data</a:t>
            </a:r>
          </a:p>
          <a:p>
            <a:pPr algn="l" rtl="0"/>
            <a:r>
              <a:rPr lang="en-US" dirty="0" smtClean="0"/>
              <a:t>Each target set was investigated whether the </a:t>
            </a:r>
            <a:r>
              <a:rPr lang="en-US" dirty="0" err="1" smtClean="0"/>
              <a:t>ChIP’ped</a:t>
            </a:r>
            <a:r>
              <a:rPr lang="en-US" dirty="0" smtClean="0"/>
              <a:t> TF can be correctly recovered </a:t>
            </a:r>
          </a:p>
          <a:p>
            <a:pPr algn="l" rtl="0"/>
            <a:r>
              <a:rPr lang="en-US" dirty="0" smtClean="0"/>
              <a:t>Peaks scores are used for the ranking instead of PWMs and CB scores</a:t>
            </a:r>
          </a:p>
          <a:p>
            <a:pPr algn="l" rtl="0"/>
            <a:r>
              <a:rPr lang="en-US" dirty="0" smtClean="0"/>
              <a:t>We refer to </a:t>
            </a:r>
            <a:r>
              <a:rPr lang="en-US" dirty="0" err="1" smtClean="0"/>
              <a:t>ChIP-Seq</a:t>
            </a:r>
            <a:r>
              <a:rPr lang="en-US" dirty="0" smtClean="0"/>
              <a:t> data as </a:t>
            </a:r>
            <a:r>
              <a:rPr lang="en-US" dirty="0" smtClean="0">
                <a:solidFill>
                  <a:srgbClr val="00B050"/>
                </a:solidFill>
              </a:rPr>
              <a:t>track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Threshold</a:t>
            </a:r>
            <a:r>
              <a:rPr lang="en-US" baseline="30000" dirty="0" smtClean="0"/>
              <a:t>[1]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What is the percentage of the total AUC that gives a “</a:t>
            </a:r>
            <a:r>
              <a:rPr lang="en-US" dirty="0" smtClean="0">
                <a:solidFill>
                  <a:srgbClr val="FF0000"/>
                </a:solidFill>
              </a:rPr>
              <a:t>good</a:t>
            </a:r>
            <a:r>
              <a:rPr lang="en-US" dirty="0" smtClean="0"/>
              <a:t>” TF recovery</a:t>
            </a:r>
          </a:p>
          <a:p>
            <a:pPr algn="l" rt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17" y="2636912"/>
            <a:ext cx="8136904" cy="387246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555776" y="2780928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59018" y="0"/>
            <a:ext cx="2124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Good TF recovery: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depends on the 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09375"/>
            <a:ext cx="5286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White box – detected TFs with rank &gt; 10 and NES &gt; 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7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Enrichment Score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Defined as:</a:t>
                </a:r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𝑁𝐸𝑆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𝐴𝑈𝐶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𝑚𝑜𝑡𝑖𝑓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𝑡𝑟𝑎𝑐𝑘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𝐴𝑈𝐶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𝑚𝑜𝑡𝑖𝑓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𝑡𝑟𝑎𝑐𝑘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𝐴𝑈𝐶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𝑚𝑜𝑡𝑖𝑓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𝑡𝑟𝑎𝑐𝑘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If the AUCs are normally distributed then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𝑁𝐸𝑆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𝑠𝑐𝑜𝑟𝑒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What if the AUCs are 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    not normally distributed?</a:t>
                </a:r>
              </a:p>
              <a:p>
                <a:pPr marL="457200" lvl="1" indent="0" algn="l" rtl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717032"/>
            <a:ext cx="28479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 cutoff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FDR is calculated as follows:</a:t>
                </a:r>
              </a:p>
              <a:p>
                <a:pPr lvl="1" algn="l" rtl="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𝐹𝐷𝑅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𝑟𝑒𝑐𝑜𝑣𝑒𝑟𝑦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𝑐𝑜𝑛𝑡𝑟𝑜𝑙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𝑑𝑎𝑡𝑎𝑠𝑒𝑡𝑠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𝑟𝑒𝑐𝑜𝑣𝑒𝑟𝑦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𝑏𝑖𝑜𝑙𝑜𝑔𝑖𝑐𝑎𝑙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𝑑𝑎𝑡𝑎𝑠𝑒𝑡𝑠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 algn="l" rtl="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𝑐𝑜𝑛𝑡𝑟𝑜𝑙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𝑑𝑎𝑡𝑎𝑠𝑒𝑡𝑠</m:t>
                    </m:r>
                  </m:oMath>
                </a14:m>
                <a:r>
                  <a:rPr lang="en-US" dirty="0" smtClean="0"/>
                  <a:t> – gene sets without a </a:t>
                </a:r>
                <a:r>
                  <a:rPr lang="en-US" dirty="0" err="1" smtClean="0"/>
                  <a:t>ChIP-Seq</a:t>
                </a:r>
                <a:r>
                  <a:rPr lang="en-US" dirty="0" smtClean="0"/>
                  <a:t> peaks from ENCODE</a:t>
                </a:r>
              </a:p>
              <a:p>
                <a:pPr lvl="1" algn="l" rtl="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𝑏𝑖𝑜𝑙𝑜𝑔𝑖𝑐𝑎𝑙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𝑑𝑎𝑡𝑎𝑠𝑒</m:t>
                    </m:r>
                  </m:oMath>
                </a14:m>
                <a:r>
                  <a:rPr lang="en-US" dirty="0" smtClean="0"/>
                  <a:t> – gene sets with a </a:t>
                </a:r>
                <a:r>
                  <a:rPr lang="en-US" dirty="0" err="1" smtClean="0"/>
                  <a:t>ChIP-Seq</a:t>
                </a:r>
                <a:r>
                  <a:rPr lang="en-US" dirty="0" smtClean="0"/>
                  <a:t> peaks from ENCODE</a:t>
                </a:r>
              </a:p>
              <a:p>
                <a:pPr algn="l" rtl="0"/>
                <a:r>
                  <a:rPr lang="en-US" dirty="0" smtClean="0"/>
                  <a:t>Problem? The NES cutoff depends on the ENCODE data</a:t>
                </a:r>
              </a:p>
              <a:p>
                <a:pPr lvl="1" algn="l" rtl="0">
                  <a:buFont typeface="Wingdings" panose="05000000000000000000" pitchFamily="2" charset="2"/>
                  <a:buChar char="§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3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 plot example</a:t>
            </a:r>
            <a:r>
              <a:rPr lang="en-US" baseline="30000" dirty="0" smtClean="0"/>
              <a:t>[1]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857"/>
          <a:stretch/>
        </p:blipFill>
        <p:spPr>
          <a:xfrm>
            <a:off x="0" y="1700808"/>
            <a:ext cx="8965173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Motif2TF</a:t>
            </a:r>
            <a:r>
              <a:rPr lang="en-US" baseline="30000" dirty="0" smtClean="0"/>
              <a:t>[1]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Makes a use of network of associations:</a:t>
            </a:r>
          </a:p>
          <a:p>
            <a:pPr lvl="1" algn="l" rtl="0"/>
            <a:r>
              <a:rPr lang="en-US" dirty="0" smtClean="0"/>
              <a:t>Motif-TF edges – direct annotations</a:t>
            </a:r>
          </a:p>
          <a:p>
            <a:pPr lvl="1" algn="l" rtl="0"/>
            <a:r>
              <a:rPr lang="en-US" dirty="0" smtClean="0"/>
              <a:t>TF-TF edges – homology %identity – </a:t>
            </a:r>
            <a:r>
              <a:rPr lang="en-US" dirty="0" err="1" smtClean="0"/>
              <a:t>Ensembl</a:t>
            </a:r>
            <a:r>
              <a:rPr lang="en-US" dirty="0" smtClean="0"/>
              <a:t> gene trees</a:t>
            </a:r>
          </a:p>
          <a:p>
            <a:pPr lvl="1" algn="l" rtl="0"/>
            <a:r>
              <a:rPr lang="en-US" dirty="0" smtClean="0"/>
              <a:t>Motif-Motif edges – similarity using TomTom p-value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77072"/>
            <a:ext cx="443989" cy="4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Motif2TF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28" y="1988840"/>
            <a:ext cx="8541543" cy="352137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571998" y="5373216"/>
            <a:ext cx="1" cy="583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62505" y="6081414"/>
            <a:ext cx="586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Encoded by TG5 in the input set of genes – Priority is given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923928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139952" y="1700808"/>
            <a:ext cx="0" cy="144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01697" y="1331475"/>
            <a:ext cx="272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M1 motif with unknown TF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7504" y="1331475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TF7 is </a:t>
            </a:r>
            <a:r>
              <a:rPr lang="en-US" dirty="0" err="1" smtClean="0"/>
              <a:t>ortholog</a:t>
            </a:r>
            <a:r>
              <a:rPr lang="en-US" dirty="0" smtClean="0"/>
              <a:t> of TF1,6,8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563888" y="2780928"/>
            <a:ext cx="0" cy="288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275856" y="2526470"/>
            <a:ext cx="278894" cy="2724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834670" y="2526470"/>
            <a:ext cx="432048" cy="8803"/>
          </a:xfrm>
          <a:prstGeom prst="line">
            <a:avLst/>
          </a:prstGeom>
          <a:ln>
            <a:tail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867192" y="4869160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TF5 is </a:t>
            </a:r>
            <a:r>
              <a:rPr lang="en-US" dirty="0" err="1" smtClean="0"/>
              <a:t>ortholog</a:t>
            </a:r>
            <a:r>
              <a:rPr lang="en-US" dirty="0" smtClean="0"/>
              <a:t> of TF2-4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4644008" y="3429000"/>
            <a:ext cx="0" cy="2160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 rot="5400000">
            <a:off x="4247963" y="3681032"/>
            <a:ext cx="792089" cy="720080"/>
          </a:xfrm>
          <a:prstGeom prst="arc">
            <a:avLst>
              <a:gd name="adj1" fmla="val 10710719"/>
              <a:gd name="adj2" fmla="val 2153635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4644008" y="4437116"/>
            <a:ext cx="6694" cy="144012"/>
          </a:xfrm>
          <a:prstGeom prst="line">
            <a:avLst/>
          </a:prstGeom>
          <a:ln>
            <a:tail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73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34" grpId="0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[1] </a:t>
            </a:r>
            <a:r>
              <a:rPr lang="en-US" dirty="0" err="1" smtClean="0"/>
              <a:t>iRegulon</a:t>
            </a:r>
            <a:r>
              <a:rPr lang="en-US" dirty="0"/>
              <a:t>: From a Gene List to a Gene Regulatory Network Using Large Motif and Track </a:t>
            </a:r>
            <a:r>
              <a:rPr lang="en-US" dirty="0" smtClean="0"/>
              <a:t>Collections</a:t>
            </a:r>
          </a:p>
          <a:p>
            <a:pPr algn="l" rtl="0"/>
            <a:r>
              <a:rPr lang="en-US" dirty="0" smtClean="0"/>
              <a:t>[2] Robust target gene discovery through transcriptome perturbations and genome-wide enhancer predictions in drosophila uncovers a regulatory basis for sensory specification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en-US" dirty="0" smtClean="0"/>
              <a:t>Evaluation of </a:t>
            </a:r>
            <a:r>
              <a:rPr lang="en-US" dirty="0" err="1" smtClean="0"/>
              <a:t>iRegulon</a:t>
            </a:r>
            <a:r>
              <a:rPr lang="en-US" baseline="30000" dirty="0" smtClean="0"/>
              <a:t>[1]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28" y="692696"/>
            <a:ext cx="6382492" cy="5040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5733256"/>
            <a:ext cx="77219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Sn – sensitivity - Positive genes, with peak, with the correct TF recovery</a:t>
            </a:r>
          </a:p>
          <a:p>
            <a:pPr algn="l" rtl="0"/>
            <a:r>
              <a:rPr lang="en-US" dirty="0" err="1" smtClean="0"/>
              <a:t>Sp</a:t>
            </a:r>
            <a:r>
              <a:rPr lang="en-US" dirty="0" smtClean="0"/>
              <a:t> – Specificity - Negative genes, without peak, without the correct TF recovery</a:t>
            </a:r>
          </a:p>
          <a:p>
            <a:pPr algn="l" rtl="0"/>
            <a:r>
              <a:rPr lang="en-US" dirty="0" smtClean="0"/>
              <a:t>PPV – Positive Predictive Value (Precision) – Fraction of identified positive genes </a:t>
            </a:r>
          </a:p>
          <a:p>
            <a:pPr algn="l" rtl="0"/>
            <a:r>
              <a:rPr lang="en-US" dirty="0" smtClean="0"/>
              <a:t>out of all identified genes having the correct TF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Motif2TF increase performance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348880"/>
            <a:ext cx="8876649" cy="378388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347864" y="1844824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25892" y="6373755"/>
            <a:ext cx="690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J=JASPAR, T=TRANSFAC, A=J+T and other DBs, O=</a:t>
            </a:r>
            <a:r>
              <a:rPr lang="en-US" dirty="0" err="1" smtClean="0"/>
              <a:t>Orthology</a:t>
            </a:r>
            <a:r>
              <a:rPr lang="en-US" dirty="0" smtClean="0"/>
              <a:t>, S=Similarity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20046" y="1660158"/>
            <a:ext cx="3367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Homology threshold on %identity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95936" y="1844824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5936" y="1660158"/>
            <a:ext cx="5082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Threshold on %identity and on the similarity p-value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73820" y="2292551"/>
            <a:ext cx="0" cy="616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31023" y="2107885"/>
            <a:ext cx="4869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 specificity – Negative genes with the correct TF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3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other tools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" y="1844824"/>
            <a:ext cx="9032758" cy="475771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372200" y="1844824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8577" y="1417638"/>
            <a:ext cx="8258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30 gene sets constructed as top 200 target genes based on </a:t>
            </a:r>
            <a:r>
              <a:rPr lang="en-US" dirty="0" err="1" smtClean="0"/>
              <a:t>ChIP-Seq</a:t>
            </a:r>
            <a:r>
              <a:rPr lang="en-US" dirty="0" smtClean="0"/>
              <a:t> peak occurrences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103" y="6475724"/>
            <a:ext cx="717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White top5 box – similar motifs are manually re-associated to the query TF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Transcript Per gene?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err="1" smtClean="0"/>
              <a:t>iRegulon</a:t>
            </a:r>
            <a:r>
              <a:rPr lang="en-US" dirty="0" smtClean="0"/>
              <a:t> computes motif clusters across the search space for each annotated transcript</a:t>
            </a:r>
          </a:p>
          <a:p>
            <a:pPr algn="l" rtl="0"/>
            <a:r>
              <a:rPr lang="en-US" dirty="0" smtClean="0"/>
              <a:t>Each transcript score is represented by a motif cluster giving the highest score among all motif clusters in the same transcript</a:t>
            </a:r>
            <a:endParaRPr lang="en-US" dirty="0"/>
          </a:p>
          <a:p>
            <a:pPr algn="l" rtl="0"/>
            <a:r>
              <a:rPr lang="en-US" dirty="0" smtClean="0"/>
              <a:t>Each gene is represented by the transcript with the highest score among all transcripts</a:t>
            </a:r>
          </a:p>
          <a:p>
            <a:pPr algn="l" rtl="0"/>
            <a:r>
              <a:rPr lang="en-US" dirty="0" smtClean="0"/>
              <a:t>Each gene is ranked by a specific motif score in the motif cluster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85820"/>
            <a:ext cx="9001000" cy="5472180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The selected transcript doesn’t necessarily the transcript being expressed in the </a:t>
            </a:r>
            <a:r>
              <a:rPr lang="en-US" dirty="0" smtClean="0"/>
              <a:t>sample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Possible bias to large transcripts? Genes </a:t>
            </a:r>
            <a:r>
              <a:rPr lang="en-US" dirty="0" smtClean="0"/>
              <a:t>sharing overlapped transcripts?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 err="1" smtClean="0"/>
              <a:t>iRegulon</a:t>
            </a:r>
            <a:r>
              <a:rPr lang="en-US" dirty="0" smtClean="0"/>
              <a:t> focuses on homotypic Cis-Regulatory Modules (CRMs):</a:t>
            </a:r>
          </a:p>
          <a:p>
            <a:pPr lvl="1" algn="l" rtl="0"/>
            <a:r>
              <a:rPr lang="en-US" dirty="0" smtClean="0"/>
              <a:t>What if we want to test multiple TFs working together (heterotypic CRMs)?</a:t>
            </a:r>
          </a:p>
          <a:p>
            <a:pPr lvl="2" algn="l" rtl="0"/>
            <a:r>
              <a:rPr lang="en-US" dirty="0" smtClean="0"/>
              <a:t>Need to calculates new gene ranks based on multiple motifs for multiple TFs</a:t>
            </a:r>
          </a:p>
          <a:p>
            <a:pPr lvl="2" algn="l" rtl="0"/>
            <a:r>
              <a:rPr lang="en-US" dirty="0" smtClean="0"/>
              <a:t>Computationally hard</a:t>
            </a:r>
          </a:p>
          <a:p>
            <a:pPr lvl="1" algn="l" rtl="0"/>
            <a:r>
              <a:rPr lang="en-US" dirty="0" smtClean="0"/>
              <a:t>A comparison was made to show similar performance using homotypic and heterotypic CRMs</a:t>
            </a:r>
            <a:r>
              <a:rPr lang="en-US" baseline="30000" dirty="0" smtClean="0"/>
              <a:t>[2]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0629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contribute?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66728" y="3531457"/>
            <a:ext cx="4032448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47944" y="3986152"/>
            <a:ext cx="1309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/>
                </a:solidFill>
                <a:effectLst/>
              </a:rPr>
              <a:t>Prima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266" y="4370545"/>
            <a:ext cx="1524000" cy="523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808" y="5060199"/>
            <a:ext cx="2057400" cy="552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77765" y="4340096"/>
            <a:ext cx="24126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rgbClr val="FF0000"/>
                </a:solidFill>
                <a:effectLst/>
              </a:rPr>
              <a:t>Motif finders</a:t>
            </a:r>
            <a:endParaRPr lang="en-US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7958" y="1595324"/>
            <a:ext cx="5046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Method for selection of one TSS </a:t>
            </a:r>
          </a:p>
          <a:p>
            <a:pPr algn="l" rtl="0"/>
            <a:r>
              <a:rPr lang="en-US" dirty="0" smtClean="0"/>
              <a:t>per gene and per tissue/cell based on RNA-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</a:p>
          <a:p>
            <a:pPr algn="l" rtl="0"/>
            <a:r>
              <a:rPr lang="en-US" dirty="0" smtClean="0"/>
              <a:t>covering numerous samples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4257918" y="2518664"/>
            <a:ext cx="252348" cy="91033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Pros:</a:t>
            </a:r>
          </a:p>
          <a:p>
            <a:pPr lvl="1" algn="l" rtl="0"/>
            <a:r>
              <a:rPr lang="en-US" dirty="0" smtClean="0"/>
              <a:t>A fast running time tool covering up to 20kb search space</a:t>
            </a:r>
          </a:p>
          <a:p>
            <a:pPr lvl="1" algn="l" rtl="0"/>
            <a:r>
              <a:rPr lang="en-US" dirty="0" smtClean="0"/>
              <a:t>Can be used to detect Enhancer-promoter associations</a:t>
            </a:r>
          </a:p>
          <a:p>
            <a:pPr lvl="1" algn="l" rtl="0"/>
            <a:r>
              <a:rPr lang="en-US" dirty="0" smtClean="0"/>
              <a:t>Up to ~10k motif-TF DB using motif2TF tool</a:t>
            </a:r>
          </a:p>
          <a:p>
            <a:pPr lvl="1" algn="l" rtl="0"/>
            <a:r>
              <a:rPr lang="en-US" dirty="0" smtClean="0"/>
              <a:t>Increased TF recovery performance when using cross-species ranking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Cons:</a:t>
            </a:r>
          </a:p>
          <a:p>
            <a:pPr lvl="1" algn="l" rtl="0"/>
            <a:r>
              <a:rPr lang="en-US" dirty="0" smtClean="0"/>
              <a:t>Statistically problematic:</a:t>
            </a:r>
          </a:p>
          <a:p>
            <a:pPr lvl="2" algn="l" rtl="0"/>
            <a:r>
              <a:rPr lang="en-US" dirty="0" smtClean="0"/>
              <a:t>If the AUCs are not normally distributed, how to interpret the NES scores?</a:t>
            </a:r>
          </a:p>
          <a:p>
            <a:pPr lvl="2" algn="l" rtl="0"/>
            <a:r>
              <a:rPr lang="en-US" dirty="0" smtClean="0"/>
              <a:t>Even if the </a:t>
            </a:r>
            <a:r>
              <a:rPr lang="en-US" dirty="0"/>
              <a:t>AUCs are </a:t>
            </a:r>
            <a:r>
              <a:rPr lang="en-US" dirty="0" smtClean="0"/>
              <a:t>normally distributed, what is a good NES cutoff for being sure that the correct TFs were recovered? </a:t>
            </a:r>
          </a:p>
          <a:p>
            <a:pPr lvl="2" algn="l" rtl="0"/>
            <a:r>
              <a:rPr lang="en-US" dirty="0" smtClean="0"/>
              <a:t>NES cutoff and rank threshold depend on the data and on all motif collections (even with repeated motifs with different PWMs)</a:t>
            </a:r>
          </a:p>
          <a:p>
            <a:pPr lvl="2" algn="l" rtl="0"/>
            <a:r>
              <a:rPr lang="en-US" dirty="0" smtClean="0"/>
              <a:t>Biology people “love” p-value – perhaps should perform some iterations and to take each time a subset of motif collection rather than just taking all motif collections as background?</a:t>
            </a:r>
          </a:p>
          <a:p>
            <a:pPr lvl="1" algn="l" rtl="0"/>
            <a:r>
              <a:rPr lang="en-US" dirty="0" smtClean="0"/>
              <a:t>Co-Factor analysis:</a:t>
            </a:r>
          </a:p>
          <a:p>
            <a:pPr lvl="2" algn="l" rtl="0"/>
            <a:r>
              <a:rPr lang="en-US" dirty="0" smtClean="0"/>
              <a:t>Homotypic vs heterotypic CRMs – </a:t>
            </a:r>
            <a:r>
              <a:rPr lang="en-US" dirty="0" err="1" smtClean="0"/>
              <a:t>iRegulon</a:t>
            </a:r>
            <a:r>
              <a:rPr lang="en-US" dirty="0" smtClean="0"/>
              <a:t> finds homotypic CRMs</a:t>
            </a:r>
          </a:p>
          <a:p>
            <a:pPr lvl="2" algn="l" rtl="0"/>
            <a:r>
              <a:rPr lang="en-US" dirty="0" smtClean="0"/>
              <a:t>It was shown how to analyze GE data in order to find co-factors, however it is </a:t>
            </a:r>
            <a:r>
              <a:rPr lang="en-US" dirty="0"/>
              <a:t>not </a:t>
            </a:r>
            <a:r>
              <a:rPr lang="en-US" dirty="0" smtClean="0"/>
              <a:t>straightforward</a:t>
            </a:r>
            <a:r>
              <a:rPr lang="en-US" baseline="30000" dirty="0" smtClean="0"/>
              <a:t>[1]</a:t>
            </a:r>
          </a:p>
          <a:p>
            <a:pPr lvl="2" algn="l" rtl="0"/>
            <a:endParaRPr lang="en-US" dirty="0" smtClean="0"/>
          </a:p>
          <a:p>
            <a:pPr lvl="1"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1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meme.am/instances/500x/533819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6886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27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320"/>
            <a:ext cx="8229600" cy="1143000"/>
          </a:xfrm>
        </p:spPr>
        <p:txBody>
          <a:bodyPr/>
          <a:lstStyle/>
          <a:p>
            <a:r>
              <a:rPr lang="en-US" dirty="0" smtClean="0"/>
              <a:t>Cluster-Buster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067269"/>
            <a:ext cx="5674395" cy="1831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996952"/>
            <a:ext cx="4092302" cy="3362556"/>
          </a:xfrm>
          <a:prstGeom prst="rect">
            <a:avLst/>
          </a:prstGeom>
        </p:spPr>
      </p:pic>
      <p:sp>
        <p:nvSpPr>
          <p:cNvPr id="6" name="Circular Arrow 5">
            <a:hlinkClick r:id="rId4" action="ppaction://hlinksldjump"/>
          </p:cNvPr>
          <p:cNvSpPr/>
          <p:nvPr/>
        </p:nvSpPr>
        <p:spPr>
          <a:xfrm rot="11023446">
            <a:off x="8429600" y="-52684"/>
            <a:ext cx="514400" cy="648072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88668"/>
            <a:ext cx="339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/>
              <a:t>http://zlab.bu.edu/cluster-buster/</a:t>
            </a:r>
          </a:p>
        </p:txBody>
      </p:sp>
    </p:spTree>
    <p:extLst>
      <p:ext uri="{BB962C8B-B14F-4D97-AF65-F5344CB8AC3E}">
        <p14:creationId xmlns:p14="http://schemas.microsoft.com/office/powerpoint/2010/main" val="373278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Motivation</a:t>
            </a:r>
          </a:p>
          <a:p>
            <a:pPr algn="l" rtl="0"/>
            <a:r>
              <a:rPr lang="en-US" dirty="0" smtClean="0"/>
              <a:t>Experimental Methods for identifying TF’s target genes  </a:t>
            </a:r>
          </a:p>
          <a:p>
            <a:pPr algn="l" rtl="0"/>
            <a:r>
              <a:rPr lang="en-US" dirty="0" err="1" smtClean="0"/>
              <a:t>iRegulon</a:t>
            </a:r>
            <a:r>
              <a:rPr lang="en-US" dirty="0" smtClean="0"/>
              <a:t> – Workflow</a:t>
            </a:r>
          </a:p>
          <a:p>
            <a:pPr algn="l" rtl="0"/>
            <a:r>
              <a:rPr lang="en-US" dirty="0" smtClean="0"/>
              <a:t>How </a:t>
            </a:r>
            <a:r>
              <a:rPr lang="en-US" dirty="0"/>
              <a:t>can I </a:t>
            </a:r>
            <a:r>
              <a:rPr lang="en-US" dirty="0" smtClean="0"/>
              <a:t>contribute?</a:t>
            </a:r>
          </a:p>
          <a:p>
            <a:pPr algn="l" rtl="0"/>
            <a:r>
              <a:rPr lang="en-US" dirty="0"/>
              <a:t>Summary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Identify enriched transcription factor motifs</a:t>
            </a:r>
          </a:p>
          <a:p>
            <a:pPr algn="l" rtl="0"/>
            <a:r>
              <a:rPr lang="en-US" dirty="0" smtClean="0"/>
              <a:t>Identify the transcriptional regulatory network underlying co-expressed gene set</a:t>
            </a:r>
          </a:p>
          <a:p>
            <a:pPr algn="l" rtl="0"/>
            <a:r>
              <a:rPr lang="en-US" dirty="0" smtClean="0"/>
              <a:t>Mapping and characterization of the TF’s target genes (</a:t>
            </a:r>
            <a:r>
              <a:rPr lang="en-US" dirty="0" err="1" smtClean="0"/>
              <a:t>regulon</a:t>
            </a:r>
            <a:r>
              <a:rPr lang="en-US" dirty="0" smtClean="0"/>
              <a:t>) can provides insights into the biological process that the TF controls</a:t>
            </a:r>
          </a:p>
          <a:p>
            <a:pPr lvl="1" algn="l" rtl="0"/>
            <a:r>
              <a:rPr lang="en-US" dirty="0" smtClean="0"/>
              <a:t>In cancer ~40% of the driver mutations affect TFs</a:t>
            </a:r>
          </a:p>
          <a:p>
            <a:pPr lvl="1" algn="l" rtl="0"/>
            <a:r>
              <a:rPr lang="en-US" dirty="0" smtClean="0"/>
              <a:t>Possible discovery of a therapeutic target genes</a:t>
            </a:r>
          </a:p>
          <a:p>
            <a:pPr algn="l" rtl="0"/>
            <a:r>
              <a:rPr lang="en-US" dirty="0" smtClean="0"/>
              <a:t>Computational Challenge – most of the Binding Sites (BSs) are located in non-coding regions. In mouse and human ~98% of the DNA is non-coding.</a:t>
            </a:r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Methods for identifying TF’s target genes  </a:t>
            </a:r>
            <a:br>
              <a:rPr lang="en-US" dirty="0" smtClean="0"/>
            </a:b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err="1" smtClean="0"/>
              <a:t>ChIP-Seq</a:t>
            </a:r>
            <a:endParaRPr lang="en-US" dirty="0" smtClean="0"/>
          </a:p>
          <a:p>
            <a:pPr lvl="1" algn="l" rtl="0"/>
            <a:r>
              <a:rPr lang="en-US" dirty="0" smtClean="0"/>
              <a:t>Identifies targets of known TF</a:t>
            </a:r>
          </a:p>
          <a:p>
            <a:pPr lvl="1" algn="l" rtl="0"/>
            <a:r>
              <a:rPr lang="en-US" dirty="0" smtClean="0"/>
              <a:t>Applies on cells in culture rather than to the actual biological sample (e.g., tumor cells)</a:t>
            </a:r>
          </a:p>
          <a:p>
            <a:pPr lvl="1" algn="l" rtl="0"/>
            <a:r>
              <a:rPr lang="en-US" dirty="0" smtClean="0"/>
              <a:t>Focus on a single </a:t>
            </a:r>
            <a:r>
              <a:rPr lang="en-US" dirty="0" err="1" smtClean="0"/>
              <a:t>apriori</a:t>
            </a:r>
            <a:r>
              <a:rPr lang="en-US" dirty="0" smtClean="0"/>
              <a:t> selected TF</a:t>
            </a:r>
          </a:p>
          <a:p>
            <a:pPr algn="l" rtl="0"/>
            <a:r>
              <a:rPr lang="en-US" dirty="0" smtClean="0"/>
              <a:t>Gene Expression Profiling</a:t>
            </a:r>
          </a:p>
          <a:p>
            <a:pPr lvl="1" algn="l" rtl="0"/>
            <a:r>
              <a:rPr lang="en-US" dirty="0" smtClean="0"/>
              <a:t>Identify co-expressed target genes</a:t>
            </a:r>
          </a:p>
          <a:p>
            <a:pPr lvl="1" algn="l" rtl="0"/>
            <a:r>
              <a:rPr lang="en-US" dirty="0" smtClean="0"/>
              <a:t>Search for shared and common motifs in the co-expressed genes</a:t>
            </a:r>
          </a:p>
          <a:p>
            <a:pPr lvl="1" algn="l" rtl="0"/>
            <a:r>
              <a:rPr lang="en-US" dirty="0" smtClean="0"/>
              <a:t>Discover the unknown TFs sharing the common motifs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iRegulon</a:t>
            </a:r>
            <a:r>
              <a:rPr lang="en-US" dirty="0"/>
              <a:t> – Workflow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iRegulon</a:t>
            </a:r>
            <a:r>
              <a:rPr lang="en-US" dirty="0" smtClean="0"/>
              <a:t> combines:</a:t>
            </a:r>
          </a:p>
          <a:p>
            <a:pPr lvl="1" algn="l" rtl="0"/>
            <a:r>
              <a:rPr lang="en-US" dirty="0" err="1" smtClean="0"/>
              <a:t>cisTargetX</a:t>
            </a:r>
            <a:r>
              <a:rPr lang="en-US" dirty="0" smtClean="0"/>
              <a:t> method – </a:t>
            </a:r>
            <a:r>
              <a:rPr lang="en-US" dirty="0" smtClean="0">
                <a:solidFill>
                  <a:schemeClr val="accent1"/>
                </a:solidFill>
              </a:rPr>
              <a:t>Ranking</a:t>
            </a:r>
            <a:r>
              <a:rPr lang="en-US" dirty="0" smtClean="0"/>
              <a:t> of whole genome genes and </a:t>
            </a:r>
            <a:r>
              <a:rPr lang="en-US" dirty="0" smtClean="0">
                <a:solidFill>
                  <a:schemeClr val="accent1"/>
                </a:solidFill>
              </a:rPr>
              <a:t>Recovering</a:t>
            </a:r>
            <a:r>
              <a:rPr lang="en-US" dirty="0" smtClean="0"/>
              <a:t> a set of target genes</a:t>
            </a:r>
          </a:p>
          <a:p>
            <a:pPr lvl="1" algn="l" rtl="0"/>
            <a:r>
              <a:rPr lang="en-US" dirty="0" smtClean="0"/>
              <a:t>motif2TF mapping procedure:</a:t>
            </a:r>
          </a:p>
          <a:p>
            <a:pPr lvl="2" algn="l" rtl="0"/>
            <a:r>
              <a:rPr lang="en-US" dirty="0" smtClean="0"/>
              <a:t>increase number of TFs using orthologues comparisons to other species</a:t>
            </a:r>
          </a:p>
          <a:p>
            <a:pPr lvl="3" algn="l" rtl="0"/>
            <a:r>
              <a:rPr lang="en-US" dirty="0" smtClean="0"/>
              <a:t>Add 247 more TFs to the 944 directly annotated TFs in human</a:t>
            </a:r>
          </a:p>
          <a:p>
            <a:pPr lvl="2" algn="l" rtl="0"/>
            <a:r>
              <a:rPr lang="en-US" dirty="0" smtClean="0"/>
              <a:t>Increase the number of motifs per TF</a:t>
            </a:r>
          </a:p>
          <a:p>
            <a:pPr lvl="1"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en-US" dirty="0" err="1" smtClean="0"/>
              <a:t>cisTargetX</a:t>
            </a:r>
            <a:r>
              <a:rPr lang="en-US" baseline="30000" dirty="0" smtClean="0"/>
              <a:t>[2]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5039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of whole genome genes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5069160"/>
              </a:xfrm>
            </p:spPr>
            <p:txBody>
              <a:bodyPr>
                <a:normAutofit fontScale="77500" lnSpcReduction="20000"/>
              </a:bodyPr>
              <a:lstStyle/>
              <a:p>
                <a:pPr algn="l" rtl="0"/>
                <a:r>
                  <a:rPr lang="en-US" dirty="0" smtClean="0"/>
                  <a:t>G – </a:t>
                </a:r>
                <a:r>
                  <a:rPr lang="en-US" dirty="0" err="1" smtClean="0"/>
                  <a:t>Dmel</a:t>
                </a:r>
                <a:r>
                  <a:rPr lang="en-US" dirty="0" smtClean="0"/>
                  <a:t> genes, I – species, K – regions on the genome</a:t>
                </a:r>
              </a:p>
              <a:p>
                <a:pPr algn="l" rtl="0"/>
                <a:r>
                  <a:rPr lang="en-US" dirty="0" smtClean="0"/>
                  <a:t>The total K regions includes ±500 </a:t>
                </a:r>
                <a:r>
                  <a:rPr lang="en-US" dirty="0" err="1" smtClean="0"/>
                  <a:t>bp</a:t>
                </a:r>
                <a:r>
                  <a:rPr lang="en-US" dirty="0" smtClean="0"/>
                  <a:t>, </a:t>
                </a:r>
                <a:r>
                  <a:rPr lang="en-US" dirty="0"/>
                  <a:t>±</a:t>
                </a:r>
                <a:r>
                  <a:rPr lang="en-US" dirty="0" smtClean="0"/>
                  <a:t>10 kb and </a:t>
                </a:r>
                <a:r>
                  <a:rPr lang="en-US" dirty="0"/>
                  <a:t>±</a:t>
                </a:r>
                <a:r>
                  <a:rPr lang="en-US" dirty="0" smtClean="0"/>
                  <a:t>20 kb around the TSS and introns.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scan g with Cluster-Buster (CB) to predict TF Binding Sites (BS) – cis-regulatory module (CRM)/motif clusters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ortholog of g is scanned with CB</a:t>
                </a:r>
              </a:p>
              <a:p>
                <a:pPr algn="l" rtl="0"/>
                <a:r>
                  <a:rPr lang="en-US" dirty="0" smtClean="0"/>
                  <a:t>Each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receives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values of:</a:t>
                </a: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CB score of region k in species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- Rank of region k in species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algn="l" rtl="0"/>
                <a:r>
                  <a:rPr lang="en-US" dirty="0" smtClean="0"/>
                  <a:t>The final region rank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is an integration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ranks using Order Statistics</a:t>
                </a:r>
              </a:p>
              <a:p>
                <a:pPr algn="l" rtl="0"/>
                <a:r>
                  <a:rPr lang="en-US" dirty="0" smtClean="0"/>
                  <a:t>Each gene g is given the highest ranking region among all regions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 its search space</a:t>
                </a:r>
              </a:p>
              <a:p>
                <a:pPr algn="l" rtl="0"/>
                <a:r>
                  <a:rPr lang="en-US" dirty="0" smtClean="0"/>
                  <a:t>For N PWMs we get N lists of gene rankings</a:t>
                </a:r>
              </a:p>
              <a:p>
                <a:pPr marL="0" indent="0" algn="l" rtl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5069160"/>
              </a:xfrm>
              <a:blipFill rotWithShape="0">
                <a:blip r:embed="rId2"/>
                <a:stretch>
                  <a:fillRect l="-1012" t="-2286" r="-72" b="-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ular Arrow 3">
            <a:hlinkClick r:id="rId3" action="ppaction://hlinksldjump"/>
          </p:cNvPr>
          <p:cNvSpPr/>
          <p:nvPr/>
        </p:nvSpPr>
        <p:spPr>
          <a:xfrm>
            <a:off x="8028384" y="2996952"/>
            <a:ext cx="514400" cy="648072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0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[2]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142875"/>
            <a:ext cx="505777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4652</TotalTime>
  <Words>1139</Words>
  <Application>Microsoft Office PowerPoint</Application>
  <PresentationFormat>On-screen Show (4:3)</PresentationFormat>
  <Paragraphs>149</Paragraphs>
  <Slides>29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Times New Roman</vt:lpstr>
      <vt:lpstr>Wingdings</vt:lpstr>
      <vt:lpstr>Office Theme</vt:lpstr>
      <vt:lpstr>iRegulon: From a Gene List to a Gene Regulatory Network Using Large Motif and Track Collections</vt:lpstr>
      <vt:lpstr>Papers</vt:lpstr>
      <vt:lpstr>Overview</vt:lpstr>
      <vt:lpstr>Motivation</vt:lpstr>
      <vt:lpstr>Experimental Methods for identifying TF’s target genes   </vt:lpstr>
      <vt:lpstr>iRegulon – Workflow  </vt:lpstr>
      <vt:lpstr>cisTargetX[2]</vt:lpstr>
      <vt:lpstr>Ranking of whole genome genes</vt:lpstr>
      <vt:lpstr>PowerPoint Presentation</vt:lpstr>
      <vt:lpstr>Recovering the TF</vt:lpstr>
      <vt:lpstr>PowerPoint Presentation</vt:lpstr>
      <vt:lpstr>PowerPoint Presentation</vt:lpstr>
      <vt:lpstr>ENCODE ChIP-Seq Datasets</vt:lpstr>
      <vt:lpstr>Rank Threshold[1] </vt:lpstr>
      <vt:lpstr>Normalized Enrichment Score</vt:lpstr>
      <vt:lpstr>NES cutoff</vt:lpstr>
      <vt:lpstr>FDR plot example[1]</vt:lpstr>
      <vt:lpstr>Motif2TF[1]</vt:lpstr>
      <vt:lpstr>Motif2TF</vt:lpstr>
      <vt:lpstr>Evaluation of iRegulon[1]</vt:lpstr>
      <vt:lpstr>Motif2TF increase performance</vt:lpstr>
      <vt:lpstr>Comparison to other tools</vt:lpstr>
      <vt:lpstr>Multiple Transcript Per gene?</vt:lpstr>
      <vt:lpstr>Problems?</vt:lpstr>
      <vt:lpstr>How can I contribute?</vt:lpstr>
      <vt:lpstr>Summary</vt:lpstr>
      <vt:lpstr>PowerPoint Presentation</vt:lpstr>
      <vt:lpstr>PowerPoint Presentation</vt:lpstr>
      <vt:lpstr>Cluster-Buster</vt:lpstr>
    </vt:vector>
  </TitlesOfParts>
  <Company>School of 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tomhait</dc:creator>
  <cp:lastModifiedBy>Tom</cp:lastModifiedBy>
  <cp:revision>465</cp:revision>
  <dcterms:created xsi:type="dcterms:W3CDTF">2015-08-30T09:16:07Z</dcterms:created>
  <dcterms:modified xsi:type="dcterms:W3CDTF">2015-09-08T17:53:56Z</dcterms:modified>
</cp:coreProperties>
</file>