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67" r:id="rId8"/>
    <p:sldId id="262" r:id="rId9"/>
    <p:sldId id="258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3" r:id="rId18"/>
    <p:sldId id="313" r:id="rId19"/>
    <p:sldId id="289" r:id="rId20"/>
    <p:sldId id="302" r:id="rId21"/>
    <p:sldId id="268" r:id="rId22"/>
    <p:sldId id="281" r:id="rId23"/>
    <p:sldId id="270" r:id="rId24"/>
    <p:sldId id="285" r:id="rId25"/>
    <p:sldId id="282" r:id="rId26"/>
    <p:sldId id="288" r:id="rId27"/>
    <p:sldId id="283" r:id="rId28"/>
    <p:sldId id="284" r:id="rId29"/>
    <p:sldId id="300" r:id="rId30"/>
    <p:sldId id="301" r:id="rId31"/>
    <p:sldId id="306" r:id="rId32"/>
    <p:sldId id="314" r:id="rId33"/>
    <p:sldId id="315" r:id="rId34"/>
    <p:sldId id="299" r:id="rId35"/>
    <p:sldId id="272" r:id="rId36"/>
    <p:sldId id="303" r:id="rId37"/>
    <p:sldId id="307" r:id="rId38"/>
    <p:sldId id="308" r:id="rId39"/>
    <p:sldId id="309" r:id="rId40"/>
    <p:sldId id="310" r:id="rId41"/>
    <p:sldId id="311" r:id="rId42"/>
    <p:sldId id="312" r:id="rId43"/>
    <p:sldId id="304" r:id="rId44"/>
    <p:sldId id="305" r:id="rId45"/>
    <p:sldId id="316" r:id="rId46"/>
    <p:sldId id="317" r:id="rId47"/>
    <p:sldId id="318" r:id="rId4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1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12.wmf"/><Relationship Id="rId4" Type="http://schemas.openxmlformats.org/officeDocument/2006/relationships/image" Target="../media/image48.wmf"/><Relationship Id="rId9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12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11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46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10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87.wmf"/><Relationship Id="rId1" Type="http://schemas.openxmlformats.org/officeDocument/2006/relationships/image" Target="../media/image108.wmf"/><Relationship Id="rId4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E7BF-435A-4DB5-8C3D-7E528F7F8A0F}" type="datetimeFigureOut">
              <a:rPr lang="he-IL" smtClean="0"/>
              <a:pPr/>
              <a:t>י"ז/תמוז/תשע"ה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35A05-8704-484A-AF9B-D6F3571D951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4.png"/><Relationship Id="rId4" Type="http://schemas.openxmlformats.org/officeDocument/2006/relationships/oleObject" Target="../embeddings/oleObject8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11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6838528" cy="794519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Analysis and design of RNA sequencing experiments for identifying </a:t>
            </a:r>
            <a:r>
              <a:rPr lang="en-US" sz="3200" dirty="0" err="1" smtClean="0"/>
              <a:t>isoform</a:t>
            </a:r>
            <a:r>
              <a:rPr lang="en-US" sz="3200" dirty="0" smtClean="0"/>
              <a:t> regulation</a:t>
            </a:r>
            <a:endParaRPr lang="he-I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79208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Yarden</a:t>
            </a:r>
            <a:r>
              <a:rPr lang="en-US" sz="2000" dirty="0" smtClean="0"/>
              <a:t> Katz, Eric T Wang, </a:t>
            </a:r>
            <a:r>
              <a:rPr lang="en-US" sz="2000" dirty="0" err="1" smtClean="0"/>
              <a:t>Edoardo</a:t>
            </a:r>
            <a:r>
              <a:rPr lang="en-US" sz="2000" dirty="0" smtClean="0"/>
              <a:t> M </a:t>
            </a:r>
            <a:r>
              <a:rPr lang="en-US" sz="2000" dirty="0" err="1" smtClean="0"/>
              <a:t>Airoldi</a:t>
            </a:r>
            <a:r>
              <a:rPr lang="en-US" sz="2000" dirty="0" smtClean="0"/>
              <a:t> and Christopher B Burge</a:t>
            </a:r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5" y="3717032"/>
            <a:ext cx="392030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Group Seminar 1.07.2015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365104"/>
            <a:ext cx="14832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Tom </a:t>
            </a:r>
            <a:r>
              <a:rPr lang="en-US" sz="2800" dirty="0" err="1" smtClean="0"/>
              <a:t>Hait</a:t>
            </a:r>
            <a:endParaRPr lang="he-IL" sz="2800" dirty="0"/>
          </a:p>
        </p:txBody>
      </p:sp>
      <p:pic>
        <p:nvPicPr>
          <p:cNvPr id="11266" name="Picture 2" descr="ACGT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13176"/>
            <a:ext cx="259411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en-US" dirty="0" smtClean="0"/>
              <a:t>Estimator</a:t>
            </a:r>
            <a:endParaRPr lang="he-IL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566120" y="2910954"/>
          <a:ext cx="648072" cy="613963"/>
        </p:xfrm>
        <a:graphic>
          <a:graphicData uri="http://schemas.openxmlformats.org/presentationml/2006/ole">
            <p:oleObj spid="_x0000_s43014" name="Equation" r:id="rId3" imgW="2413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528" y="476672"/>
          <a:ext cx="352276" cy="400993"/>
        </p:xfrm>
        <a:graphic>
          <a:graphicData uri="http://schemas.openxmlformats.org/presentationml/2006/ole">
            <p:oleObj spid="_x0000_s44046" name="Equation" r:id="rId3" imgW="203112" imgH="228501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6391" y="404664"/>
            <a:ext cx="775661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Number of reads supporting the </a:t>
            </a:r>
            <a:r>
              <a:rPr lang="en-US" sz="2400" b="1" dirty="0" smtClean="0"/>
              <a:t>inclusion </a:t>
            </a:r>
            <a:r>
              <a:rPr lang="en-US" sz="2400" b="1" dirty="0" err="1" smtClean="0"/>
              <a:t>isoform</a:t>
            </a:r>
            <a:r>
              <a:rPr lang="en-US" sz="2400" b="1" dirty="0" smtClean="0"/>
              <a:t> </a:t>
            </a:r>
          </a:p>
          <a:p>
            <a:pPr algn="l" rtl="0"/>
            <a:r>
              <a:rPr lang="en-US" sz="2400" dirty="0" smtClean="0"/>
              <a:t>including reads mapped to the body of the alternative </a:t>
            </a:r>
            <a:r>
              <a:rPr lang="en-US" sz="2400" dirty="0" err="1" smtClean="0"/>
              <a:t>exon</a:t>
            </a:r>
            <a:endParaRPr lang="he-IL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0807" y="1197099"/>
          <a:ext cx="396875" cy="400050"/>
        </p:xfrm>
        <a:graphic>
          <a:graphicData uri="http://schemas.openxmlformats.org/presentationml/2006/ole">
            <p:oleObj spid="_x0000_s44047" name="Equation" r:id="rId4" imgW="228600" imgH="228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1196752"/>
            <a:ext cx="650716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Number of reads supporting the </a:t>
            </a:r>
            <a:r>
              <a:rPr lang="en-US" sz="2400" b="1" dirty="0" smtClean="0"/>
              <a:t>exclusion </a:t>
            </a:r>
            <a:r>
              <a:rPr lang="en-US" sz="2400" b="1" dirty="0" err="1" smtClean="0"/>
              <a:t>isoform</a:t>
            </a:r>
            <a:endParaRPr lang="he-IL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772816"/>
            <a:ext cx="795172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Note:</a:t>
            </a:r>
          </a:p>
          <a:p>
            <a:pPr algn="l" rtl="0"/>
            <a:r>
              <a:rPr lang="en-US" sz="2400" dirty="0" smtClean="0"/>
              <a:t>Those numbers do not include reads fully mapped to the body</a:t>
            </a:r>
          </a:p>
          <a:p>
            <a:pPr algn="l" rtl="0"/>
            <a:r>
              <a:rPr lang="en-US" sz="2400" dirty="0" smtClean="0"/>
              <a:t> of the constitutive </a:t>
            </a:r>
            <a:r>
              <a:rPr lang="en-US" sz="2400" dirty="0" err="1" smtClean="0"/>
              <a:t>exons</a:t>
            </a:r>
            <a:r>
              <a:rPr lang="en-US" sz="2400" dirty="0" smtClean="0"/>
              <a:t> (denoted as       ):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3563888" y="350100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851920" y="350100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139952" y="350100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4427984" y="350100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4716016" y="350100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004048" y="350100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5292080" y="350100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5580112" y="350100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3275856" y="314096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3563888" y="314096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3851920" y="314096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004048" y="386104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5292080" y="386104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580112" y="386104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4139952" y="314096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868144" y="386104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5868144" y="350100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3275856" y="350100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3781395" y="4581128"/>
            <a:ext cx="15950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Why not?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4057" y="5229200"/>
            <a:ext cx="86899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Those reads could come from either </a:t>
            </a:r>
            <a:r>
              <a:rPr lang="en-US" sz="2400" dirty="0" err="1" smtClean="0"/>
              <a:t>Isoform</a:t>
            </a:r>
            <a:r>
              <a:rPr lang="en-US" sz="2400" dirty="0" smtClean="0"/>
              <a:t> – Inclusion or Exclusion</a:t>
            </a:r>
            <a:endParaRPr lang="he-IL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87624" y="5877272"/>
            <a:ext cx="689971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Does it mean we should ignore them entirely?</a:t>
            </a:r>
            <a:endParaRPr lang="he-IL" sz="2800" dirty="0"/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004048" y="2564904"/>
          <a:ext cx="393700" cy="393700"/>
        </p:xfrm>
        <a:graphic>
          <a:graphicData uri="http://schemas.openxmlformats.org/presentationml/2006/ole">
            <p:oleObj spid="_x0000_s44048" name="Equation" r:id="rId5" imgW="228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  <p:bldP spid="30" grpId="0" build="allAtOnce"/>
      <p:bldP spid="3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67544" y="332656"/>
          <a:ext cx="389632" cy="438336"/>
        </p:xfrm>
        <a:graphic>
          <a:graphicData uri="http://schemas.openxmlformats.org/presentationml/2006/ole">
            <p:oleObj spid="_x0000_s45086" name="Equation" r:id="rId3" imgW="203112" imgH="228501" progId="Equation.DSMT4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67544" y="908720"/>
          <a:ext cx="414338" cy="438150"/>
        </p:xfrm>
        <a:graphic>
          <a:graphicData uri="http://schemas.openxmlformats.org/presentationml/2006/ole">
            <p:oleObj spid="_x0000_s45087" name="Equation" r:id="rId4" imgW="215806" imgH="228501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332656"/>
            <a:ext cx="29548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Density of the </a:t>
            </a:r>
            <a:r>
              <a:rPr lang="en-US" b="1" dirty="0" smtClean="0"/>
              <a:t>inclusion</a:t>
            </a:r>
            <a:r>
              <a:rPr lang="en-US" dirty="0" smtClean="0"/>
              <a:t> reads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908720"/>
            <a:ext cx="30040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Density of the </a:t>
            </a:r>
            <a:r>
              <a:rPr lang="en-US" b="1" dirty="0" smtClean="0"/>
              <a:t>Exclusion </a:t>
            </a:r>
            <a:r>
              <a:rPr lang="en-US" dirty="0" smtClean="0"/>
              <a:t>reads</a:t>
            </a:r>
            <a:endParaRPr lang="he-IL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115616" y="1628800"/>
          <a:ext cx="3500438" cy="827088"/>
        </p:xfrm>
        <a:graphic>
          <a:graphicData uri="http://schemas.openxmlformats.org/presentationml/2006/ole">
            <p:oleObj spid="_x0000_s45088" name="Equation" r:id="rId5" imgW="1828800" imgH="43180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115616" y="2780928"/>
          <a:ext cx="1944687" cy="827088"/>
        </p:xfrm>
        <a:graphic>
          <a:graphicData uri="http://schemas.openxmlformats.org/presentationml/2006/ole">
            <p:oleObj spid="_x0000_s45089" name="Equation" r:id="rId6" imgW="1016000" imgH="431800" progId="Equation.DSMT4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39552" y="4077072"/>
          <a:ext cx="316035" cy="517148"/>
        </p:xfrm>
        <a:graphic>
          <a:graphicData uri="http://schemas.openxmlformats.org/presentationml/2006/ole">
            <p:oleObj spid="_x0000_s45090" name="Equation" r:id="rId7" imgW="139700" imgH="228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99592" y="4149080"/>
            <a:ext cx="23671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Alternative </a:t>
            </a:r>
            <a:r>
              <a:rPr lang="en-US" dirty="0" err="1" smtClean="0"/>
              <a:t>exon</a:t>
            </a:r>
            <a:r>
              <a:rPr lang="en-US" dirty="0" smtClean="0"/>
              <a:t> length</a:t>
            </a:r>
            <a:endParaRPr lang="he-IL" dirty="0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54038" y="4652963"/>
          <a:ext cx="287337" cy="517525"/>
        </p:xfrm>
        <a:graphic>
          <a:graphicData uri="http://schemas.openxmlformats.org/presentationml/2006/ole">
            <p:oleObj spid="_x0000_s45091" name="Equation" r:id="rId8" imgW="126890" imgH="228402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9592" y="4725144"/>
            <a:ext cx="13008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Read length</a:t>
            </a:r>
            <a:endParaRPr lang="he-IL" dirty="0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11175" y="5300663"/>
          <a:ext cx="344488" cy="517525"/>
        </p:xfrm>
        <a:graphic>
          <a:graphicData uri="http://schemas.openxmlformats.org/presentationml/2006/ole">
            <p:oleObj spid="_x0000_s45092" name="Equation" r:id="rId9" imgW="152334" imgH="228501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99592" y="5373216"/>
            <a:ext cx="722954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Overhang constraint placed on spliced junctions – minimum number of bps</a:t>
            </a:r>
          </a:p>
          <a:p>
            <a:pPr algn="l" rtl="0"/>
            <a:r>
              <a:rPr lang="en-US" dirty="0" smtClean="0"/>
              <a:t>Overlapping between two exons in a spliced junction</a:t>
            </a:r>
            <a:endParaRPr lang="he-IL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72000" y="249289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59832" y="3356992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60032" y="3212976"/>
            <a:ext cx="41928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Denominators – Number of start positions </a:t>
            </a:r>
          </a:p>
          <a:p>
            <a:pPr algn="l" rtl="0"/>
            <a:r>
              <a:rPr lang="en-US" dirty="0" smtClean="0"/>
              <a:t>that a read can be mapped to the </a:t>
            </a:r>
            <a:r>
              <a:rPr lang="en-US" dirty="0" err="1" smtClean="0"/>
              <a:t>isoform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2483768" y="32849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771800" y="32849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3059832" y="32849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347864" y="32849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3635896" y="32849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923928" y="32849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211960" y="32849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4499992" y="32849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788024" y="32849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076056" y="32849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364088" y="32849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652120" y="32849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940152" y="32849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6228184" y="32849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6516216" y="32849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2195736" y="32849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2195736" y="14847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2483768" y="14847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2771800" y="14847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3059832" y="14847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995936" y="3861048"/>
          <a:ext cx="862013" cy="517525"/>
        </p:xfrm>
        <a:graphic>
          <a:graphicData uri="http://schemas.openxmlformats.org/presentationml/2006/ole">
            <p:oleObj spid="_x0000_s51218" name="Equation" r:id="rId3" imgW="381000" imgH="22860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339752" y="1916832"/>
          <a:ext cx="833437" cy="517525"/>
        </p:xfrm>
        <a:graphic>
          <a:graphicData uri="http://schemas.openxmlformats.org/presentationml/2006/ole">
            <p:oleObj spid="_x0000_s51219" name="Equation" r:id="rId4" imgW="368300" imgH="228600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563888" y="3789040"/>
            <a:ext cx="1800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95736" y="1916832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059832" y="3140968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88024" y="3140968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889500" y="2565400"/>
          <a:ext cx="1062038" cy="517525"/>
        </p:xfrm>
        <a:graphic>
          <a:graphicData uri="http://schemas.openxmlformats.org/presentationml/2006/ole">
            <p:oleObj spid="_x0000_s51220" name="Equation" r:id="rId5" imgW="469900" imgH="22860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131840" y="2564904"/>
          <a:ext cx="1062038" cy="517525"/>
        </p:xfrm>
        <a:graphic>
          <a:graphicData uri="http://schemas.openxmlformats.org/presentationml/2006/ole">
            <p:oleObj spid="_x0000_s51221" name="Equation" r:id="rId6" imgW="4699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6449E-7 L -0.22656 0.41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20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499E-6 L -0.4092 0.224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11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068E-7 L -0.31788 0.507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1403648" y="191683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691680" y="191683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1979712" y="191683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2267744" y="191683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555776" y="191683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2843808" y="191683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3131840" y="191683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3419872" y="191683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707904" y="191683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3995936" y="191683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4283968" y="191683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4572000" y="191683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4860032" y="191683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5148064" y="191683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5436096" y="191683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1115616" y="191683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1115616" y="15567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1403648" y="15567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1691680" y="15567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1979712" y="15567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884368" y="692696"/>
          <a:ext cx="862013" cy="517525"/>
        </p:xfrm>
        <a:graphic>
          <a:graphicData uri="http://schemas.openxmlformats.org/presentationml/2006/ole">
            <p:oleObj spid="_x0000_s52238" name="Equation" r:id="rId3" imgW="381000" imgH="22860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885113" y="115888"/>
          <a:ext cx="833437" cy="517525"/>
        </p:xfrm>
        <a:graphic>
          <a:graphicData uri="http://schemas.openxmlformats.org/presentationml/2006/ole">
            <p:oleObj spid="_x0000_s52239" name="Equation" r:id="rId4" imgW="368300" imgH="22860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884368" y="1268760"/>
          <a:ext cx="1062038" cy="517525"/>
        </p:xfrm>
        <a:graphic>
          <a:graphicData uri="http://schemas.openxmlformats.org/presentationml/2006/ole">
            <p:oleObj spid="_x0000_s52240" name="Equation" r:id="rId5" imgW="469900" imgH="228600" progId="Equation.DSMT4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1403648" y="29249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1691680" y="29249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1979712" y="29249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2267744" y="29249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2555776" y="29249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2843808" y="29249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3131840" y="29249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3419872" y="29249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3707904" y="29249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3995936" y="29249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4283968" y="29249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4572000" y="29249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4860032" y="29249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5148064" y="29249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5436096" y="29249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1115616" y="29249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Rectangle 41"/>
          <p:cNvSpPr/>
          <p:nvPr/>
        </p:nvSpPr>
        <p:spPr>
          <a:xfrm>
            <a:off x="1403648" y="25649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1691680" y="25649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>
            <a:off x="1979712" y="25649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Rectangle 44"/>
          <p:cNvSpPr/>
          <p:nvPr/>
        </p:nvSpPr>
        <p:spPr>
          <a:xfrm>
            <a:off x="2267744" y="25649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5"/>
          <p:cNvSpPr/>
          <p:nvPr/>
        </p:nvSpPr>
        <p:spPr>
          <a:xfrm>
            <a:off x="1403648" y="386104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Rectangle 46"/>
          <p:cNvSpPr/>
          <p:nvPr/>
        </p:nvSpPr>
        <p:spPr>
          <a:xfrm>
            <a:off x="1691680" y="386104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1979712" y="386104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Rectangle 48"/>
          <p:cNvSpPr/>
          <p:nvPr/>
        </p:nvSpPr>
        <p:spPr>
          <a:xfrm>
            <a:off x="2267744" y="386104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2555776" y="3861048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Rectangle 50"/>
          <p:cNvSpPr/>
          <p:nvPr/>
        </p:nvSpPr>
        <p:spPr>
          <a:xfrm>
            <a:off x="2843808" y="3861048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Rectangle 51"/>
          <p:cNvSpPr/>
          <p:nvPr/>
        </p:nvSpPr>
        <p:spPr>
          <a:xfrm>
            <a:off x="3131840" y="3861048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Rectangle 52"/>
          <p:cNvSpPr/>
          <p:nvPr/>
        </p:nvSpPr>
        <p:spPr>
          <a:xfrm>
            <a:off x="3419872" y="3861048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Rectangle 53"/>
          <p:cNvSpPr/>
          <p:nvPr/>
        </p:nvSpPr>
        <p:spPr>
          <a:xfrm>
            <a:off x="3707904" y="3861048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Rectangle 54"/>
          <p:cNvSpPr/>
          <p:nvPr/>
        </p:nvSpPr>
        <p:spPr>
          <a:xfrm>
            <a:off x="3995936" y="3861048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Rectangle 55"/>
          <p:cNvSpPr/>
          <p:nvPr/>
        </p:nvSpPr>
        <p:spPr>
          <a:xfrm>
            <a:off x="4283968" y="386104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Rectangle 56"/>
          <p:cNvSpPr/>
          <p:nvPr/>
        </p:nvSpPr>
        <p:spPr>
          <a:xfrm>
            <a:off x="4572000" y="386104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4860032" y="386104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Rectangle 58"/>
          <p:cNvSpPr/>
          <p:nvPr/>
        </p:nvSpPr>
        <p:spPr>
          <a:xfrm>
            <a:off x="5148064" y="386104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Rectangle 59"/>
          <p:cNvSpPr/>
          <p:nvPr/>
        </p:nvSpPr>
        <p:spPr>
          <a:xfrm>
            <a:off x="5436096" y="3861048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Rectangle 60"/>
          <p:cNvSpPr/>
          <p:nvPr/>
        </p:nvSpPr>
        <p:spPr>
          <a:xfrm>
            <a:off x="1115616" y="3861048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Rectangle 61"/>
          <p:cNvSpPr/>
          <p:nvPr/>
        </p:nvSpPr>
        <p:spPr>
          <a:xfrm>
            <a:off x="1691680" y="350100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Rectangle 62"/>
          <p:cNvSpPr/>
          <p:nvPr/>
        </p:nvSpPr>
        <p:spPr>
          <a:xfrm>
            <a:off x="1979712" y="350100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Rectangle 63"/>
          <p:cNvSpPr/>
          <p:nvPr/>
        </p:nvSpPr>
        <p:spPr>
          <a:xfrm>
            <a:off x="2267744" y="350100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2555776" y="3501008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Rectangle 65"/>
          <p:cNvSpPr/>
          <p:nvPr/>
        </p:nvSpPr>
        <p:spPr>
          <a:xfrm>
            <a:off x="1403648" y="47971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Rectangle 66"/>
          <p:cNvSpPr/>
          <p:nvPr/>
        </p:nvSpPr>
        <p:spPr>
          <a:xfrm>
            <a:off x="1691680" y="47971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Rectangle 67"/>
          <p:cNvSpPr/>
          <p:nvPr/>
        </p:nvSpPr>
        <p:spPr>
          <a:xfrm>
            <a:off x="1979712" y="47971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Rectangle 68"/>
          <p:cNvSpPr/>
          <p:nvPr/>
        </p:nvSpPr>
        <p:spPr>
          <a:xfrm>
            <a:off x="2267744" y="47971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Rectangle 69"/>
          <p:cNvSpPr/>
          <p:nvPr/>
        </p:nvSpPr>
        <p:spPr>
          <a:xfrm>
            <a:off x="2555776" y="479715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Rectangle 70"/>
          <p:cNvSpPr/>
          <p:nvPr/>
        </p:nvSpPr>
        <p:spPr>
          <a:xfrm>
            <a:off x="2843808" y="479715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Rectangle 71"/>
          <p:cNvSpPr/>
          <p:nvPr/>
        </p:nvSpPr>
        <p:spPr>
          <a:xfrm>
            <a:off x="3131840" y="479715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Rectangle 72"/>
          <p:cNvSpPr/>
          <p:nvPr/>
        </p:nvSpPr>
        <p:spPr>
          <a:xfrm>
            <a:off x="3419872" y="479715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Rectangle 73"/>
          <p:cNvSpPr/>
          <p:nvPr/>
        </p:nvSpPr>
        <p:spPr>
          <a:xfrm>
            <a:off x="3707904" y="479715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Rectangle 74"/>
          <p:cNvSpPr/>
          <p:nvPr/>
        </p:nvSpPr>
        <p:spPr>
          <a:xfrm>
            <a:off x="3995936" y="479715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Rectangle 75"/>
          <p:cNvSpPr/>
          <p:nvPr/>
        </p:nvSpPr>
        <p:spPr>
          <a:xfrm>
            <a:off x="4283968" y="47971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Rectangle 76"/>
          <p:cNvSpPr/>
          <p:nvPr/>
        </p:nvSpPr>
        <p:spPr>
          <a:xfrm>
            <a:off x="4572000" y="47971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Rectangle 77"/>
          <p:cNvSpPr/>
          <p:nvPr/>
        </p:nvSpPr>
        <p:spPr>
          <a:xfrm>
            <a:off x="4860032" y="47971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Rectangle 78"/>
          <p:cNvSpPr/>
          <p:nvPr/>
        </p:nvSpPr>
        <p:spPr>
          <a:xfrm>
            <a:off x="5148064" y="47971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0" name="Rectangle 79"/>
          <p:cNvSpPr/>
          <p:nvPr/>
        </p:nvSpPr>
        <p:spPr>
          <a:xfrm>
            <a:off x="5436096" y="47971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Rectangle 80"/>
          <p:cNvSpPr/>
          <p:nvPr/>
        </p:nvSpPr>
        <p:spPr>
          <a:xfrm>
            <a:off x="1115616" y="47971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2" name="Rectangle 81"/>
          <p:cNvSpPr/>
          <p:nvPr/>
        </p:nvSpPr>
        <p:spPr>
          <a:xfrm>
            <a:off x="1979712" y="44371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Rectangle 82"/>
          <p:cNvSpPr/>
          <p:nvPr/>
        </p:nvSpPr>
        <p:spPr>
          <a:xfrm>
            <a:off x="2267744" y="44371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Rectangle 83"/>
          <p:cNvSpPr/>
          <p:nvPr/>
        </p:nvSpPr>
        <p:spPr>
          <a:xfrm>
            <a:off x="2555776" y="44371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2843808" y="44371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Rectangle 85"/>
          <p:cNvSpPr/>
          <p:nvPr/>
        </p:nvSpPr>
        <p:spPr>
          <a:xfrm>
            <a:off x="1403648" y="580526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Rectangle 86"/>
          <p:cNvSpPr/>
          <p:nvPr/>
        </p:nvSpPr>
        <p:spPr>
          <a:xfrm>
            <a:off x="1691680" y="580526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Rectangle 87"/>
          <p:cNvSpPr/>
          <p:nvPr/>
        </p:nvSpPr>
        <p:spPr>
          <a:xfrm>
            <a:off x="1979712" y="580526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2267744" y="580526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Rectangle 89"/>
          <p:cNvSpPr/>
          <p:nvPr/>
        </p:nvSpPr>
        <p:spPr>
          <a:xfrm>
            <a:off x="2555776" y="580526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1" name="Rectangle 90"/>
          <p:cNvSpPr/>
          <p:nvPr/>
        </p:nvSpPr>
        <p:spPr>
          <a:xfrm>
            <a:off x="2843808" y="580526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2" name="Rectangle 91"/>
          <p:cNvSpPr/>
          <p:nvPr/>
        </p:nvSpPr>
        <p:spPr>
          <a:xfrm>
            <a:off x="3131840" y="580526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3" name="Rectangle 92"/>
          <p:cNvSpPr/>
          <p:nvPr/>
        </p:nvSpPr>
        <p:spPr>
          <a:xfrm>
            <a:off x="3419872" y="580526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Rectangle 93"/>
          <p:cNvSpPr/>
          <p:nvPr/>
        </p:nvSpPr>
        <p:spPr>
          <a:xfrm>
            <a:off x="3707904" y="580526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Rectangle 94"/>
          <p:cNvSpPr/>
          <p:nvPr/>
        </p:nvSpPr>
        <p:spPr>
          <a:xfrm>
            <a:off x="3995936" y="580526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Rectangle 95"/>
          <p:cNvSpPr/>
          <p:nvPr/>
        </p:nvSpPr>
        <p:spPr>
          <a:xfrm>
            <a:off x="4283968" y="580526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Rectangle 96"/>
          <p:cNvSpPr/>
          <p:nvPr/>
        </p:nvSpPr>
        <p:spPr>
          <a:xfrm>
            <a:off x="4572000" y="580526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Rectangle 97"/>
          <p:cNvSpPr/>
          <p:nvPr/>
        </p:nvSpPr>
        <p:spPr>
          <a:xfrm>
            <a:off x="4860032" y="580526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Rectangle 98"/>
          <p:cNvSpPr/>
          <p:nvPr/>
        </p:nvSpPr>
        <p:spPr>
          <a:xfrm>
            <a:off x="5148064" y="580526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Rectangle 99"/>
          <p:cNvSpPr/>
          <p:nvPr/>
        </p:nvSpPr>
        <p:spPr>
          <a:xfrm>
            <a:off x="5436096" y="580526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Rectangle 100"/>
          <p:cNvSpPr/>
          <p:nvPr/>
        </p:nvSpPr>
        <p:spPr>
          <a:xfrm>
            <a:off x="1115616" y="580526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Rectangle 101"/>
          <p:cNvSpPr/>
          <p:nvPr/>
        </p:nvSpPr>
        <p:spPr>
          <a:xfrm>
            <a:off x="2267744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Rectangle 102"/>
          <p:cNvSpPr/>
          <p:nvPr/>
        </p:nvSpPr>
        <p:spPr>
          <a:xfrm>
            <a:off x="2555776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4" name="Rectangle 103"/>
          <p:cNvSpPr/>
          <p:nvPr/>
        </p:nvSpPr>
        <p:spPr>
          <a:xfrm>
            <a:off x="2843808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Rectangle 104"/>
          <p:cNvSpPr/>
          <p:nvPr/>
        </p:nvSpPr>
        <p:spPr>
          <a:xfrm>
            <a:off x="3131840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221" name="Picture 5" descr="C:\Users\tomhait\AppData\Local\Microsoft\Windows\Temporary Internet Files\Content.IE5\Y01E53BR\right-check-6151-smal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97152"/>
            <a:ext cx="360000" cy="270000"/>
          </a:xfrm>
          <a:prstGeom prst="rect">
            <a:avLst/>
          </a:prstGeom>
          <a:noFill/>
        </p:spPr>
      </p:pic>
      <p:pic>
        <p:nvPicPr>
          <p:cNvPr id="9223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700808"/>
            <a:ext cx="252008" cy="252008"/>
          </a:xfrm>
          <a:prstGeom prst="rect">
            <a:avLst/>
          </a:prstGeom>
          <a:noFill/>
        </p:spPr>
      </p:pic>
      <p:pic>
        <p:nvPicPr>
          <p:cNvPr id="110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924944"/>
            <a:ext cx="252008" cy="252008"/>
          </a:xfrm>
          <a:prstGeom prst="rect">
            <a:avLst/>
          </a:prstGeom>
          <a:noFill/>
        </p:spPr>
      </p:pic>
      <p:pic>
        <p:nvPicPr>
          <p:cNvPr id="111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252008" cy="252008"/>
          </a:xfrm>
          <a:prstGeom prst="rect">
            <a:avLst/>
          </a:prstGeom>
          <a:noFill/>
        </p:spPr>
      </p:pic>
      <p:pic>
        <p:nvPicPr>
          <p:cNvPr id="112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805264"/>
            <a:ext cx="252008" cy="25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884368" y="692696"/>
          <a:ext cx="862013" cy="517525"/>
        </p:xfrm>
        <a:graphic>
          <a:graphicData uri="http://schemas.openxmlformats.org/presentationml/2006/ole">
            <p:oleObj spid="_x0000_s53262" name="Equation" r:id="rId3" imgW="381000" imgH="22860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7884368" y="116632"/>
          <a:ext cx="833437" cy="517525"/>
        </p:xfrm>
        <a:graphic>
          <a:graphicData uri="http://schemas.openxmlformats.org/presentationml/2006/ole">
            <p:oleObj spid="_x0000_s53263" name="Equation" r:id="rId4" imgW="368300" imgH="22860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884368" y="1268760"/>
          <a:ext cx="1062038" cy="517525"/>
        </p:xfrm>
        <a:graphic>
          <a:graphicData uri="http://schemas.openxmlformats.org/presentationml/2006/ole">
            <p:oleObj spid="_x0000_s53264" name="Equation" r:id="rId5" imgW="469900" imgH="228600" progId="Equation.DSMT4">
              <p:embed/>
            </p:oleObj>
          </a:graphicData>
        </a:graphic>
      </p:graphicFrame>
      <p:sp>
        <p:nvSpPr>
          <p:cNvPr id="106" name="Rectangle 105"/>
          <p:cNvSpPr/>
          <p:nvPr/>
        </p:nvSpPr>
        <p:spPr>
          <a:xfrm>
            <a:off x="1187624" y="54868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Rectangle 106"/>
          <p:cNvSpPr/>
          <p:nvPr/>
        </p:nvSpPr>
        <p:spPr>
          <a:xfrm>
            <a:off x="1475656" y="54868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Rectangle 107"/>
          <p:cNvSpPr/>
          <p:nvPr/>
        </p:nvSpPr>
        <p:spPr>
          <a:xfrm>
            <a:off x="1763688" y="54868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Rectangle 108"/>
          <p:cNvSpPr/>
          <p:nvPr/>
        </p:nvSpPr>
        <p:spPr>
          <a:xfrm>
            <a:off x="2051720" y="54868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Rectangle 109"/>
          <p:cNvSpPr/>
          <p:nvPr/>
        </p:nvSpPr>
        <p:spPr>
          <a:xfrm>
            <a:off x="2339752" y="54868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Rectangle 110"/>
          <p:cNvSpPr/>
          <p:nvPr/>
        </p:nvSpPr>
        <p:spPr>
          <a:xfrm>
            <a:off x="2627784" y="54868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Rectangle 111"/>
          <p:cNvSpPr/>
          <p:nvPr/>
        </p:nvSpPr>
        <p:spPr>
          <a:xfrm>
            <a:off x="2915816" y="54868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3" name="Rectangle 112"/>
          <p:cNvSpPr/>
          <p:nvPr/>
        </p:nvSpPr>
        <p:spPr>
          <a:xfrm>
            <a:off x="3203848" y="54868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4" name="Rectangle 113"/>
          <p:cNvSpPr/>
          <p:nvPr/>
        </p:nvSpPr>
        <p:spPr>
          <a:xfrm>
            <a:off x="3491880" y="54868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5" name="Rectangle 114"/>
          <p:cNvSpPr/>
          <p:nvPr/>
        </p:nvSpPr>
        <p:spPr>
          <a:xfrm>
            <a:off x="3779912" y="54868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Rectangle 115"/>
          <p:cNvSpPr/>
          <p:nvPr/>
        </p:nvSpPr>
        <p:spPr>
          <a:xfrm>
            <a:off x="4067944" y="54868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7" name="Rectangle 116"/>
          <p:cNvSpPr/>
          <p:nvPr/>
        </p:nvSpPr>
        <p:spPr>
          <a:xfrm>
            <a:off x="4355976" y="54868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8" name="Rectangle 117"/>
          <p:cNvSpPr/>
          <p:nvPr/>
        </p:nvSpPr>
        <p:spPr>
          <a:xfrm>
            <a:off x="4644008" y="54868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9" name="Rectangle 118"/>
          <p:cNvSpPr/>
          <p:nvPr/>
        </p:nvSpPr>
        <p:spPr>
          <a:xfrm>
            <a:off x="4932040" y="54868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Rectangle 119"/>
          <p:cNvSpPr/>
          <p:nvPr/>
        </p:nvSpPr>
        <p:spPr>
          <a:xfrm>
            <a:off x="5220072" y="54868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Rectangle 120"/>
          <p:cNvSpPr/>
          <p:nvPr/>
        </p:nvSpPr>
        <p:spPr>
          <a:xfrm>
            <a:off x="899592" y="54868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Rectangle 121"/>
          <p:cNvSpPr/>
          <p:nvPr/>
        </p:nvSpPr>
        <p:spPr>
          <a:xfrm>
            <a:off x="2339752" y="18864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3" name="Rectangle 122"/>
          <p:cNvSpPr/>
          <p:nvPr/>
        </p:nvSpPr>
        <p:spPr>
          <a:xfrm>
            <a:off x="2627784" y="18864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Rectangle 123"/>
          <p:cNvSpPr/>
          <p:nvPr/>
        </p:nvSpPr>
        <p:spPr>
          <a:xfrm>
            <a:off x="2915816" y="18864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5" name="Rectangle 124"/>
          <p:cNvSpPr/>
          <p:nvPr/>
        </p:nvSpPr>
        <p:spPr>
          <a:xfrm>
            <a:off x="3203848" y="18864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6" name="Rectangle 125"/>
          <p:cNvSpPr/>
          <p:nvPr/>
        </p:nvSpPr>
        <p:spPr>
          <a:xfrm>
            <a:off x="1187624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7" name="Rectangle 126"/>
          <p:cNvSpPr/>
          <p:nvPr/>
        </p:nvSpPr>
        <p:spPr>
          <a:xfrm>
            <a:off x="1475656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8" name="Rectangle 127"/>
          <p:cNvSpPr/>
          <p:nvPr/>
        </p:nvSpPr>
        <p:spPr>
          <a:xfrm>
            <a:off x="1763688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9" name="Rectangle 128"/>
          <p:cNvSpPr/>
          <p:nvPr/>
        </p:nvSpPr>
        <p:spPr>
          <a:xfrm>
            <a:off x="2051720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0" name="Rectangle 129"/>
          <p:cNvSpPr/>
          <p:nvPr/>
        </p:nvSpPr>
        <p:spPr>
          <a:xfrm>
            <a:off x="2339752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1" name="Rectangle 130"/>
          <p:cNvSpPr/>
          <p:nvPr/>
        </p:nvSpPr>
        <p:spPr>
          <a:xfrm>
            <a:off x="2627784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2" name="Rectangle 131"/>
          <p:cNvSpPr/>
          <p:nvPr/>
        </p:nvSpPr>
        <p:spPr>
          <a:xfrm>
            <a:off x="2915816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3" name="Rectangle 132"/>
          <p:cNvSpPr/>
          <p:nvPr/>
        </p:nvSpPr>
        <p:spPr>
          <a:xfrm>
            <a:off x="3203848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Rectangle 133"/>
          <p:cNvSpPr/>
          <p:nvPr/>
        </p:nvSpPr>
        <p:spPr>
          <a:xfrm>
            <a:off x="3491880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5" name="Rectangle 134"/>
          <p:cNvSpPr/>
          <p:nvPr/>
        </p:nvSpPr>
        <p:spPr>
          <a:xfrm>
            <a:off x="3779912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Rectangle 135"/>
          <p:cNvSpPr/>
          <p:nvPr/>
        </p:nvSpPr>
        <p:spPr>
          <a:xfrm>
            <a:off x="4067944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Rectangle 136"/>
          <p:cNvSpPr/>
          <p:nvPr/>
        </p:nvSpPr>
        <p:spPr>
          <a:xfrm>
            <a:off x="4355976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8" name="Rectangle 137"/>
          <p:cNvSpPr/>
          <p:nvPr/>
        </p:nvSpPr>
        <p:spPr>
          <a:xfrm>
            <a:off x="4644008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9" name="Rectangle 138"/>
          <p:cNvSpPr/>
          <p:nvPr/>
        </p:nvSpPr>
        <p:spPr>
          <a:xfrm>
            <a:off x="4932040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0" name="Rectangle 139"/>
          <p:cNvSpPr/>
          <p:nvPr/>
        </p:nvSpPr>
        <p:spPr>
          <a:xfrm>
            <a:off x="5220072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1" name="Rectangle 140"/>
          <p:cNvSpPr/>
          <p:nvPr/>
        </p:nvSpPr>
        <p:spPr>
          <a:xfrm>
            <a:off x="899592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2" name="Rectangle 141"/>
          <p:cNvSpPr/>
          <p:nvPr/>
        </p:nvSpPr>
        <p:spPr>
          <a:xfrm>
            <a:off x="2627784" y="105273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3" name="Rectangle 142"/>
          <p:cNvSpPr/>
          <p:nvPr/>
        </p:nvSpPr>
        <p:spPr>
          <a:xfrm>
            <a:off x="2915816" y="105273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4" name="Rectangle 143"/>
          <p:cNvSpPr/>
          <p:nvPr/>
        </p:nvSpPr>
        <p:spPr>
          <a:xfrm>
            <a:off x="3203848" y="105273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5" name="Rectangle 144"/>
          <p:cNvSpPr/>
          <p:nvPr/>
        </p:nvSpPr>
        <p:spPr>
          <a:xfrm>
            <a:off x="3491880" y="105273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6" name="Rectangle 145"/>
          <p:cNvSpPr/>
          <p:nvPr/>
        </p:nvSpPr>
        <p:spPr>
          <a:xfrm>
            <a:off x="1187624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7" name="Rectangle 146"/>
          <p:cNvSpPr/>
          <p:nvPr/>
        </p:nvSpPr>
        <p:spPr>
          <a:xfrm>
            <a:off x="1475656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8" name="Rectangle 147"/>
          <p:cNvSpPr/>
          <p:nvPr/>
        </p:nvSpPr>
        <p:spPr>
          <a:xfrm>
            <a:off x="1763688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Rectangle 148"/>
          <p:cNvSpPr/>
          <p:nvPr/>
        </p:nvSpPr>
        <p:spPr>
          <a:xfrm>
            <a:off x="2051720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0" name="Rectangle 149"/>
          <p:cNvSpPr/>
          <p:nvPr/>
        </p:nvSpPr>
        <p:spPr>
          <a:xfrm>
            <a:off x="2339752" y="227687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1" name="Rectangle 150"/>
          <p:cNvSpPr/>
          <p:nvPr/>
        </p:nvSpPr>
        <p:spPr>
          <a:xfrm>
            <a:off x="2627784" y="227687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Rectangle 151"/>
          <p:cNvSpPr/>
          <p:nvPr/>
        </p:nvSpPr>
        <p:spPr>
          <a:xfrm>
            <a:off x="2915816" y="227687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3" name="Rectangle 152"/>
          <p:cNvSpPr/>
          <p:nvPr/>
        </p:nvSpPr>
        <p:spPr>
          <a:xfrm>
            <a:off x="3203848" y="227687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4" name="Rectangle 153"/>
          <p:cNvSpPr/>
          <p:nvPr/>
        </p:nvSpPr>
        <p:spPr>
          <a:xfrm>
            <a:off x="3491880" y="227687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5" name="Rectangle 154"/>
          <p:cNvSpPr/>
          <p:nvPr/>
        </p:nvSpPr>
        <p:spPr>
          <a:xfrm>
            <a:off x="3779912" y="227687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6" name="Rectangle 155"/>
          <p:cNvSpPr/>
          <p:nvPr/>
        </p:nvSpPr>
        <p:spPr>
          <a:xfrm>
            <a:off x="4067944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7" name="Rectangle 156"/>
          <p:cNvSpPr/>
          <p:nvPr/>
        </p:nvSpPr>
        <p:spPr>
          <a:xfrm>
            <a:off x="4355976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8" name="Rectangle 157"/>
          <p:cNvSpPr/>
          <p:nvPr/>
        </p:nvSpPr>
        <p:spPr>
          <a:xfrm>
            <a:off x="4644008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9" name="Rectangle 158"/>
          <p:cNvSpPr/>
          <p:nvPr/>
        </p:nvSpPr>
        <p:spPr>
          <a:xfrm>
            <a:off x="4932040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0" name="Rectangle 159"/>
          <p:cNvSpPr/>
          <p:nvPr/>
        </p:nvSpPr>
        <p:spPr>
          <a:xfrm>
            <a:off x="5220072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1" name="Rectangle 160"/>
          <p:cNvSpPr/>
          <p:nvPr/>
        </p:nvSpPr>
        <p:spPr>
          <a:xfrm>
            <a:off x="899592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2" name="Rectangle 161"/>
          <p:cNvSpPr/>
          <p:nvPr/>
        </p:nvSpPr>
        <p:spPr>
          <a:xfrm>
            <a:off x="2915816" y="191683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3" name="Rectangle 162"/>
          <p:cNvSpPr/>
          <p:nvPr/>
        </p:nvSpPr>
        <p:spPr>
          <a:xfrm>
            <a:off x="3203848" y="191683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4" name="Rectangle 163"/>
          <p:cNvSpPr/>
          <p:nvPr/>
        </p:nvSpPr>
        <p:spPr>
          <a:xfrm>
            <a:off x="3491880" y="191683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5" name="Rectangle 164"/>
          <p:cNvSpPr/>
          <p:nvPr/>
        </p:nvSpPr>
        <p:spPr>
          <a:xfrm>
            <a:off x="3779912" y="191683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6" name="Rectangle 165"/>
          <p:cNvSpPr/>
          <p:nvPr/>
        </p:nvSpPr>
        <p:spPr>
          <a:xfrm>
            <a:off x="1187624" y="306896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7" name="Rectangle 166"/>
          <p:cNvSpPr/>
          <p:nvPr/>
        </p:nvSpPr>
        <p:spPr>
          <a:xfrm>
            <a:off x="1475656" y="306896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8" name="Rectangle 167"/>
          <p:cNvSpPr/>
          <p:nvPr/>
        </p:nvSpPr>
        <p:spPr>
          <a:xfrm>
            <a:off x="1763688" y="306896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9" name="Rectangle 168"/>
          <p:cNvSpPr/>
          <p:nvPr/>
        </p:nvSpPr>
        <p:spPr>
          <a:xfrm>
            <a:off x="2051720" y="306896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0" name="Rectangle 169"/>
          <p:cNvSpPr/>
          <p:nvPr/>
        </p:nvSpPr>
        <p:spPr>
          <a:xfrm>
            <a:off x="2339752" y="306896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1" name="Rectangle 170"/>
          <p:cNvSpPr/>
          <p:nvPr/>
        </p:nvSpPr>
        <p:spPr>
          <a:xfrm>
            <a:off x="2627784" y="306896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2" name="Rectangle 171"/>
          <p:cNvSpPr/>
          <p:nvPr/>
        </p:nvSpPr>
        <p:spPr>
          <a:xfrm>
            <a:off x="2915816" y="306896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3" name="Rectangle 172"/>
          <p:cNvSpPr/>
          <p:nvPr/>
        </p:nvSpPr>
        <p:spPr>
          <a:xfrm>
            <a:off x="3203848" y="306896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4" name="Rectangle 173"/>
          <p:cNvSpPr/>
          <p:nvPr/>
        </p:nvSpPr>
        <p:spPr>
          <a:xfrm>
            <a:off x="3491880" y="306896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5" name="Rectangle 174"/>
          <p:cNvSpPr/>
          <p:nvPr/>
        </p:nvSpPr>
        <p:spPr>
          <a:xfrm>
            <a:off x="3779912" y="3068960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6" name="Rectangle 175"/>
          <p:cNvSpPr/>
          <p:nvPr/>
        </p:nvSpPr>
        <p:spPr>
          <a:xfrm>
            <a:off x="4067944" y="306896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7" name="Rectangle 176"/>
          <p:cNvSpPr/>
          <p:nvPr/>
        </p:nvSpPr>
        <p:spPr>
          <a:xfrm>
            <a:off x="4355976" y="306896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8" name="Rectangle 177"/>
          <p:cNvSpPr/>
          <p:nvPr/>
        </p:nvSpPr>
        <p:spPr>
          <a:xfrm>
            <a:off x="4644008" y="306896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9" name="Rectangle 178"/>
          <p:cNvSpPr/>
          <p:nvPr/>
        </p:nvSpPr>
        <p:spPr>
          <a:xfrm>
            <a:off x="4932040" y="306896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0" name="Rectangle 179"/>
          <p:cNvSpPr/>
          <p:nvPr/>
        </p:nvSpPr>
        <p:spPr>
          <a:xfrm>
            <a:off x="5220072" y="306896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1" name="Rectangle 180"/>
          <p:cNvSpPr/>
          <p:nvPr/>
        </p:nvSpPr>
        <p:spPr>
          <a:xfrm>
            <a:off x="899592" y="306896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2" name="Rectangle 181"/>
          <p:cNvSpPr/>
          <p:nvPr/>
        </p:nvSpPr>
        <p:spPr>
          <a:xfrm>
            <a:off x="3203848" y="270892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3" name="Rectangle 182"/>
          <p:cNvSpPr/>
          <p:nvPr/>
        </p:nvSpPr>
        <p:spPr>
          <a:xfrm>
            <a:off x="3491880" y="270892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4" name="Rectangle 183"/>
          <p:cNvSpPr/>
          <p:nvPr/>
        </p:nvSpPr>
        <p:spPr>
          <a:xfrm>
            <a:off x="3779912" y="270892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5" name="Rectangle 184"/>
          <p:cNvSpPr/>
          <p:nvPr/>
        </p:nvSpPr>
        <p:spPr>
          <a:xfrm>
            <a:off x="4067944" y="270892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6" name="Rectangle 185"/>
          <p:cNvSpPr/>
          <p:nvPr/>
        </p:nvSpPr>
        <p:spPr>
          <a:xfrm>
            <a:off x="1187624" y="393305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7" name="Rectangle 186"/>
          <p:cNvSpPr/>
          <p:nvPr/>
        </p:nvSpPr>
        <p:spPr>
          <a:xfrm>
            <a:off x="1475656" y="393305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8" name="Rectangle 187"/>
          <p:cNvSpPr/>
          <p:nvPr/>
        </p:nvSpPr>
        <p:spPr>
          <a:xfrm>
            <a:off x="1763688" y="393305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9" name="Rectangle 188"/>
          <p:cNvSpPr/>
          <p:nvPr/>
        </p:nvSpPr>
        <p:spPr>
          <a:xfrm>
            <a:off x="2051720" y="393305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0" name="Rectangle 189"/>
          <p:cNvSpPr/>
          <p:nvPr/>
        </p:nvSpPr>
        <p:spPr>
          <a:xfrm>
            <a:off x="2339752" y="393305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1" name="Rectangle 190"/>
          <p:cNvSpPr/>
          <p:nvPr/>
        </p:nvSpPr>
        <p:spPr>
          <a:xfrm>
            <a:off x="2627784" y="393305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2" name="Rectangle 191"/>
          <p:cNvSpPr/>
          <p:nvPr/>
        </p:nvSpPr>
        <p:spPr>
          <a:xfrm>
            <a:off x="2915816" y="393305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3" name="Rectangle 192"/>
          <p:cNvSpPr/>
          <p:nvPr/>
        </p:nvSpPr>
        <p:spPr>
          <a:xfrm>
            <a:off x="3203848" y="393305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4" name="Rectangle 193"/>
          <p:cNvSpPr/>
          <p:nvPr/>
        </p:nvSpPr>
        <p:spPr>
          <a:xfrm>
            <a:off x="3491880" y="393305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5" name="Rectangle 194"/>
          <p:cNvSpPr/>
          <p:nvPr/>
        </p:nvSpPr>
        <p:spPr>
          <a:xfrm>
            <a:off x="3779912" y="393305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6" name="Rectangle 195"/>
          <p:cNvSpPr/>
          <p:nvPr/>
        </p:nvSpPr>
        <p:spPr>
          <a:xfrm>
            <a:off x="4067944" y="393305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7" name="Rectangle 196"/>
          <p:cNvSpPr/>
          <p:nvPr/>
        </p:nvSpPr>
        <p:spPr>
          <a:xfrm>
            <a:off x="4355976" y="393305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8" name="Rectangle 197"/>
          <p:cNvSpPr/>
          <p:nvPr/>
        </p:nvSpPr>
        <p:spPr>
          <a:xfrm>
            <a:off x="4644008" y="393305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9" name="Rectangle 198"/>
          <p:cNvSpPr/>
          <p:nvPr/>
        </p:nvSpPr>
        <p:spPr>
          <a:xfrm>
            <a:off x="4932040" y="393305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0" name="Rectangle 199"/>
          <p:cNvSpPr/>
          <p:nvPr/>
        </p:nvSpPr>
        <p:spPr>
          <a:xfrm>
            <a:off x="5220072" y="393305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1" name="Rectangle 200"/>
          <p:cNvSpPr/>
          <p:nvPr/>
        </p:nvSpPr>
        <p:spPr>
          <a:xfrm>
            <a:off x="899592" y="393305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2" name="Rectangle 201"/>
          <p:cNvSpPr/>
          <p:nvPr/>
        </p:nvSpPr>
        <p:spPr>
          <a:xfrm>
            <a:off x="3491880" y="357301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3" name="Rectangle 202"/>
          <p:cNvSpPr/>
          <p:nvPr/>
        </p:nvSpPr>
        <p:spPr>
          <a:xfrm>
            <a:off x="3779912" y="357301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4" name="Rectangle 203"/>
          <p:cNvSpPr/>
          <p:nvPr/>
        </p:nvSpPr>
        <p:spPr>
          <a:xfrm>
            <a:off x="4067944" y="357301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" name="Rectangle 204"/>
          <p:cNvSpPr/>
          <p:nvPr/>
        </p:nvSpPr>
        <p:spPr>
          <a:xfrm>
            <a:off x="4355976" y="3573016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7" name="Picture 6" descr="C:\Users\tomhait\AppData\Local\Microsoft\Windows\Temporary Internet Files\Content.IE5\Y01E53BR\right-check-6151-smal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76672"/>
            <a:ext cx="360000" cy="270000"/>
          </a:xfrm>
          <a:prstGeom prst="rect">
            <a:avLst/>
          </a:prstGeom>
          <a:noFill/>
        </p:spPr>
      </p:pic>
      <p:pic>
        <p:nvPicPr>
          <p:cNvPr id="208" name="Picture 6" descr="C:\Users\tomhait\AppData\Local\Microsoft\Windows\Temporary Internet Files\Content.IE5\Y01E53BR\right-check-6151-smal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340768"/>
            <a:ext cx="360000" cy="270000"/>
          </a:xfrm>
          <a:prstGeom prst="rect">
            <a:avLst/>
          </a:prstGeom>
          <a:noFill/>
        </p:spPr>
      </p:pic>
      <p:pic>
        <p:nvPicPr>
          <p:cNvPr id="209" name="Picture 6" descr="C:\Users\tomhait\AppData\Local\Microsoft\Windows\Temporary Internet Files\Content.IE5\Y01E53BR\right-check-6151-smal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04864"/>
            <a:ext cx="360000" cy="270000"/>
          </a:xfrm>
          <a:prstGeom prst="rect">
            <a:avLst/>
          </a:prstGeom>
          <a:noFill/>
        </p:spPr>
      </p:pic>
      <p:pic>
        <p:nvPicPr>
          <p:cNvPr id="211" name="Picture 6" descr="C:\Users\tomhait\AppData\Local\Microsoft\Windows\Temporary Internet Files\Content.IE5\Y01E53BR\right-check-6151-small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861048"/>
            <a:ext cx="360000" cy="270000"/>
          </a:xfrm>
          <a:prstGeom prst="rect">
            <a:avLst/>
          </a:prstGeom>
          <a:noFill/>
        </p:spPr>
      </p:pic>
      <p:sp>
        <p:nvSpPr>
          <p:cNvPr id="213" name="Rectangle 212"/>
          <p:cNvSpPr/>
          <p:nvPr/>
        </p:nvSpPr>
        <p:spPr>
          <a:xfrm>
            <a:off x="1187624" y="47251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4" name="Rectangle 213"/>
          <p:cNvSpPr/>
          <p:nvPr/>
        </p:nvSpPr>
        <p:spPr>
          <a:xfrm>
            <a:off x="1475656" y="47251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5" name="Rectangle 214"/>
          <p:cNvSpPr/>
          <p:nvPr/>
        </p:nvSpPr>
        <p:spPr>
          <a:xfrm>
            <a:off x="1763688" y="47251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6" name="Rectangle 215"/>
          <p:cNvSpPr/>
          <p:nvPr/>
        </p:nvSpPr>
        <p:spPr>
          <a:xfrm>
            <a:off x="2051720" y="47251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7" name="Rectangle 216"/>
          <p:cNvSpPr/>
          <p:nvPr/>
        </p:nvSpPr>
        <p:spPr>
          <a:xfrm>
            <a:off x="2339752" y="47251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8" name="Rectangle 217"/>
          <p:cNvSpPr/>
          <p:nvPr/>
        </p:nvSpPr>
        <p:spPr>
          <a:xfrm>
            <a:off x="2627784" y="47251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9" name="Rectangle 218"/>
          <p:cNvSpPr/>
          <p:nvPr/>
        </p:nvSpPr>
        <p:spPr>
          <a:xfrm>
            <a:off x="2915816" y="47251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0" name="Rectangle 219"/>
          <p:cNvSpPr/>
          <p:nvPr/>
        </p:nvSpPr>
        <p:spPr>
          <a:xfrm>
            <a:off x="3203848" y="47251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1" name="Rectangle 220"/>
          <p:cNvSpPr/>
          <p:nvPr/>
        </p:nvSpPr>
        <p:spPr>
          <a:xfrm>
            <a:off x="3491880" y="47251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2" name="Rectangle 221"/>
          <p:cNvSpPr/>
          <p:nvPr/>
        </p:nvSpPr>
        <p:spPr>
          <a:xfrm>
            <a:off x="3779912" y="472514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3" name="Rectangle 222"/>
          <p:cNvSpPr/>
          <p:nvPr/>
        </p:nvSpPr>
        <p:spPr>
          <a:xfrm>
            <a:off x="4067944" y="47251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4" name="Rectangle 223"/>
          <p:cNvSpPr/>
          <p:nvPr/>
        </p:nvSpPr>
        <p:spPr>
          <a:xfrm>
            <a:off x="4355976" y="47251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5" name="Rectangle 224"/>
          <p:cNvSpPr/>
          <p:nvPr/>
        </p:nvSpPr>
        <p:spPr>
          <a:xfrm>
            <a:off x="4644008" y="47251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6" name="Rectangle 225"/>
          <p:cNvSpPr/>
          <p:nvPr/>
        </p:nvSpPr>
        <p:spPr>
          <a:xfrm>
            <a:off x="4932040" y="47251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7" name="Rectangle 226"/>
          <p:cNvSpPr/>
          <p:nvPr/>
        </p:nvSpPr>
        <p:spPr>
          <a:xfrm>
            <a:off x="5220072" y="472514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8" name="Rectangle 227"/>
          <p:cNvSpPr/>
          <p:nvPr/>
        </p:nvSpPr>
        <p:spPr>
          <a:xfrm>
            <a:off x="899592" y="472514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9" name="Rectangle 228"/>
          <p:cNvSpPr/>
          <p:nvPr/>
        </p:nvSpPr>
        <p:spPr>
          <a:xfrm>
            <a:off x="3779912" y="43651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0" name="Rectangle 229"/>
          <p:cNvSpPr/>
          <p:nvPr/>
        </p:nvSpPr>
        <p:spPr>
          <a:xfrm>
            <a:off x="4067944" y="43651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1" name="Rectangle 230"/>
          <p:cNvSpPr/>
          <p:nvPr/>
        </p:nvSpPr>
        <p:spPr>
          <a:xfrm>
            <a:off x="4355976" y="43651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2" name="Rectangle 231"/>
          <p:cNvSpPr/>
          <p:nvPr/>
        </p:nvSpPr>
        <p:spPr>
          <a:xfrm>
            <a:off x="4644008" y="436510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33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068960"/>
            <a:ext cx="252008" cy="252008"/>
          </a:xfrm>
          <a:prstGeom prst="rect">
            <a:avLst/>
          </a:prstGeom>
          <a:noFill/>
        </p:spPr>
      </p:pic>
      <p:pic>
        <p:nvPicPr>
          <p:cNvPr id="234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725144"/>
            <a:ext cx="252008" cy="252008"/>
          </a:xfrm>
          <a:prstGeom prst="rect">
            <a:avLst/>
          </a:prstGeom>
          <a:noFill/>
        </p:spPr>
      </p:pic>
      <p:sp>
        <p:nvSpPr>
          <p:cNvPr id="235" name="Rectangle 234"/>
          <p:cNvSpPr/>
          <p:nvPr/>
        </p:nvSpPr>
        <p:spPr>
          <a:xfrm>
            <a:off x="1187624" y="544522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6" name="Rectangle 235"/>
          <p:cNvSpPr/>
          <p:nvPr/>
        </p:nvSpPr>
        <p:spPr>
          <a:xfrm>
            <a:off x="1475656" y="544522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7" name="Rectangle 236"/>
          <p:cNvSpPr/>
          <p:nvPr/>
        </p:nvSpPr>
        <p:spPr>
          <a:xfrm>
            <a:off x="1763688" y="544522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8" name="Rectangle 237"/>
          <p:cNvSpPr/>
          <p:nvPr/>
        </p:nvSpPr>
        <p:spPr>
          <a:xfrm>
            <a:off x="2051720" y="544522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9" name="Rectangle 238"/>
          <p:cNvSpPr/>
          <p:nvPr/>
        </p:nvSpPr>
        <p:spPr>
          <a:xfrm>
            <a:off x="2339752" y="544522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0" name="Rectangle 239"/>
          <p:cNvSpPr/>
          <p:nvPr/>
        </p:nvSpPr>
        <p:spPr>
          <a:xfrm>
            <a:off x="2627784" y="544522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1" name="Rectangle 240"/>
          <p:cNvSpPr/>
          <p:nvPr/>
        </p:nvSpPr>
        <p:spPr>
          <a:xfrm>
            <a:off x="2915816" y="544522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2" name="Rectangle 241"/>
          <p:cNvSpPr/>
          <p:nvPr/>
        </p:nvSpPr>
        <p:spPr>
          <a:xfrm>
            <a:off x="3203848" y="544522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3" name="Rectangle 242"/>
          <p:cNvSpPr/>
          <p:nvPr/>
        </p:nvSpPr>
        <p:spPr>
          <a:xfrm>
            <a:off x="3491880" y="544522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4" name="Rectangle 243"/>
          <p:cNvSpPr/>
          <p:nvPr/>
        </p:nvSpPr>
        <p:spPr>
          <a:xfrm>
            <a:off x="3779912" y="544522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5" name="Rectangle 244"/>
          <p:cNvSpPr/>
          <p:nvPr/>
        </p:nvSpPr>
        <p:spPr>
          <a:xfrm>
            <a:off x="4067944" y="544522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6" name="Rectangle 245"/>
          <p:cNvSpPr/>
          <p:nvPr/>
        </p:nvSpPr>
        <p:spPr>
          <a:xfrm>
            <a:off x="4355976" y="544522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7" name="Rectangle 246"/>
          <p:cNvSpPr/>
          <p:nvPr/>
        </p:nvSpPr>
        <p:spPr>
          <a:xfrm>
            <a:off x="4644008" y="544522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8" name="Rectangle 247"/>
          <p:cNvSpPr/>
          <p:nvPr/>
        </p:nvSpPr>
        <p:spPr>
          <a:xfrm>
            <a:off x="4932040" y="544522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9" name="Rectangle 248"/>
          <p:cNvSpPr/>
          <p:nvPr/>
        </p:nvSpPr>
        <p:spPr>
          <a:xfrm>
            <a:off x="5220072" y="544522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0" name="Rectangle 249"/>
          <p:cNvSpPr/>
          <p:nvPr/>
        </p:nvSpPr>
        <p:spPr>
          <a:xfrm>
            <a:off x="899592" y="544522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1" name="Rectangle 250"/>
          <p:cNvSpPr/>
          <p:nvPr/>
        </p:nvSpPr>
        <p:spPr>
          <a:xfrm>
            <a:off x="4067944" y="50851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2" name="Rectangle 251"/>
          <p:cNvSpPr/>
          <p:nvPr/>
        </p:nvSpPr>
        <p:spPr>
          <a:xfrm>
            <a:off x="4355976" y="50851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3" name="Rectangle 252"/>
          <p:cNvSpPr/>
          <p:nvPr/>
        </p:nvSpPr>
        <p:spPr>
          <a:xfrm>
            <a:off x="4644008" y="50851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4" name="Rectangle 253"/>
          <p:cNvSpPr/>
          <p:nvPr/>
        </p:nvSpPr>
        <p:spPr>
          <a:xfrm>
            <a:off x="4932040" y="508518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5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445224"/>
            <a:ext cx="252008" cy="252008"/>
          </a:xfrm>
          <a:prstGeom prst="rect">
            <a:avLst/>
          </a:prstGeom>
          <a:noFill/>
        </p:spPr>
      </p:pic>
      <p:sp>
        <p:nvSpPr>
          <p:cNvPr id="256" name="Rectangle 255"/>
          <p:cNvSpPr/>
          <p:nvPr/>
        </p:nvSpPr>
        <p:spPr>
          <a:xfrm>
            <a:off x="1187624" y="623731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7" name="Rectangle 256"/>
          <p:cNvSpPr/>
          <p:nvPr/>
        </p:nvSpPr>
        <p:spPr>
          <a:xfrm>
            <a:off x="1475656" y="623731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8" name="Rectangle 257"/>
          <p:cNvSpPr/>
          <p:nvPr/>
        </p:nvSpPr>
        <p:spPr>
          <a:xfrm>
            <a:off x="1763688" y="623731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9" name="Rectangle 258"/>
          <p:cNvSpPr/>
          <p:nvPr/>
        </p:nvSpPr>
        <p:spPr>
          <a:xfrm>
            <a:off x="2051720" y="623731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0" name="Rectangle 259"/>
          <p:cNvSpPr/>
          <p:nvPr/>
        </p:nvSpPr>
        <p:spPr>
          <a:xfrm>
            <a:off x="2339752" y="623731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1" name="Rectangle 260"/>
          <p:cNvSpPr/>
          <p:nvPr/>
        </p:nvSpPr>
        <p:spPr>
          <a:xfrm>
            <a:off x="2627784" y="623731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2" name="Rectangle 261"/>
          <p:cNvSpPr/>
          <p:nvPr/>
        </p:nvSpPr>
        <p:spPr>
          <a:xfrm>
            <a:off x="2915816" y="623731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3" name="Rectangle 262"/>
          <p:cNvSpPr/>
          <p:nvPr/>
        </p:nvSpPr>
        <p:spPr>
          <a:xfrm>
            <a:off x="3203848" y="623731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4" name="Rectangle 263"/>
          <p:cNvSpPr/>
          <p:nvPr/>
        </p:nvSpPr>
        <p:spPr>
          <a:xfrm>
            <a:off x="3491880" y="623731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5" name="Rectangle 264"/>
          <p:cNvSpPr/>
          <p:nvPr/>
        </p:nvSpPr>
        <p:spPr>
          <a:xfrm>
            <a:off x="3779912" y="6237312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6" name="Rectangle 265"/>
          <p:cNvSpPr/>
          <p:nvPr/>
        </p:nvSpPr>
        <p:spPr>
          <a:xfrm>
            <a:off x="4067944" y="623731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7" name="Rectangle 266"/>
          <p:cNvSpPr/>
          <p:nvPr/>
        </p:nvSpPr>
        <p:spPr>
          <a:xfrm>
            <a:off x="4355976" y="623731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8" name="Rectangle 267"/>
          <p:cNvSpPr/>
          <p:nvPr/>
        </p:nvSpPr>
        <p:spPr>
          <a:xfrm>
            <a:off x="4644008" y="623731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9" name="Rectangle 268"/>
          <p:cNvSpPr/>
          <p:nvPr/>
        </p:nvSpPr>
        <p:spPr>
          <a:xfrm>
            <a:off x="4932040" y="623731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0" name="Rectangle 269"/>
          <p:cNvSpPr/>
          <p:nvPr/>
        </p:nvSpPr>
        <p:spPr>
          <a:xfrm>
            <a:off x="5220072" y="623731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1" name="Rectangle 270"/>
          <p:cNvSpPr/>
          <p:nvPr/>
        </p:nvSpPr>
        <p:spPr>
          <a:xfrm>
            <a:off x="899592" y="623731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2" name="Rectangle 271"/>
          <p:cNvSpPr/>
          <p:nvPr/>
        </p:nvSpPr>
        <p:spPr>
          <a:xfrm>
            <a:off x="4355976" y="587727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3" name="Rectangle 272"/>
          <p:cNvSpPr/>
          <p:nvPr/>
        </p:nvSpPr>
        <p:spPr>
          <a:xfrm>
            <a:off x="4644008" y="587727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4" name="Rectangle 273"/>
          <p:cNvSpPr/>
          <p:nvPr/>
        </p:nvSpPr>
        <p:spPr>
          <a:xfrm>
            <a:off x="4932040" y="587727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5" name="Rectangle 274"/>
          <p:cNvSpPr/>
          <p:nvPr/>
        </p:nvSpPr>
        <p:spPr>
          <a:xfrm>
            <a:off x="5220072" y="587727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76" name="Picture 7" descr="C:\Users\tomhait\AppData\Local\Microsoft\Windows\Temporary Internet Files\Content.IE5\Y01E53BR\PngMedium-wrong-check-6060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6237312"/>
            <a:ext cx="252008" cy="25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inclusion checks = 5</a:t>
            </a:r>
            <a:endParaRPr lang="he-IL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187624" y="1988840"/>
          <a:ext cx="6857867" cy="504056"/>
        </p:xfrm>
        <a:graphic>
          <a:graphicData uri="http://schemas.openxmlformats.org/presentationml/2006/ole">
            <p:oleObj spid="_x0000_s54294" name="Equation" r:id="rId3" imgW="311150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2996952"/>
            <a:ext cx="689483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The same is done for </a:t>
            </a:r>
            <a:r>
              <a:rPr lang="en-US" sz="2800" b="1" dirty="0" smtClean="0"/>
              <a:t>Exclusion</a:t>
            </a:r>
            <a:r>
              <a:rPr lang="en-US" sz="2800" dirty="0" smtClean="0"/>
              <a:t> start positions:</a:t>
            </a:r>
            <a:endParaRPr lang="he-IL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786063" y="3860800"/>
          <a:ext cx="3340100" cy="519113"/>
        </p:xfrm>
        <a:graphic>
          <a:graphicData uri="http://schemas.openxmlformats.org/presentationml/2006/ole">
            <p:oleObj spid="_x0000_s54295" name="Equation" r:id="rId4" imgW="1473200" imgH="2286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275856" y="522920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563888" y="522920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3851920" y="522920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4139952" y="522920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4427984" y="522920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716016" y="522920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5004048" y="522920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5292080" y="522920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580112" y="522920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2987824" y="522920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851920" y="486916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4139952" y="486916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4427984" y="486916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4716016" y="486916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0733790"/>
              </p:ext>
            </p:extLst>
          </p:nvPr>
        </p:nvGraphicFramePr>
        <p:xfrm>
          <a:off x="457200" y="5445224"/>
          <a:ext cx="862013" cy="517525"/>
        </p:xfrm>
        <a:graphic>
          <a:graphicData uri="http://schemas.openxmlformats.org/presentationml/2006/ole">
            <p:oleObj spid="_x0000_s54296" name="Equation" r:id="rId5" imgW="381000" imgH="228600" progId="Equation.DSMT4">
              <p:embed/>
            </p:oleObj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88891870"/>
              </p:ext>
            </p:extLst>
          </p:nvPr>
        </p:nvGraphicFramePr>
        <p:xfrm>
          <a:off x="457200" y="4869160"/>
          <a:ext cx="833437" cy="517525"/>
        </p:xfrm>
        <a:graphic>
          <a:graphicData uri="http://schemas.openxmlformats.org/presentationml/2006/ole">
            <p:oleObj spid="_x0000_s54297" name="Equation" r:id="rId6" imgW="368300" imgH="228600" progId="Equation.DSMT4">
              <p:embed/>
            </p:oleObj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9444834"/>
              </p:ext>
            </p:extLst>
          </p:nvPr>
        </p:nvGraphicFramePr>
        <p:xfrm>
          <a:off x="457200" y="6021288"/>
          <a:ext cx="1062038" cy="517525"/>
        </p:xfrm>
        <a:graphic>
          <a:graphicData uri="http://schemas.openxmlformats.org/presentationml/2006/ole">
            <p:oleObj spid="_x0000_s54298" name="Equation" r:id="rId7" imgW="4699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419872" y="2060848"/>
          <a:ext cx="2376487" cy="1108075"/>
        </p:xfrm>
        <a:graphic>
          <a:graphicData uri="http://schemas.openxmlformats.org/presentationml/2006/ole">
            <p:oleObj spid="_x0000_s46090" name="Equation" r:id="rId3" imgW="927100" imgH="4318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76672"/>
            <a:ext cx="722749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/>
              <a:t>The estimated relative read density between the density</a:t>
            </a:r>
          </a:p>
          <a:p>
            <a:pPr algn="l" rtl="0"/>
            <a:r>
              <a:rPr lang="en-US" sz="2400" dirty="0" smtClean="0"/>
              <a:t>of the inclusion reads, relative to the density </a:t>
            </a:r>
          </a:p>
          <a:p>
            <a:pPr algn="l" rtl="0"/>
            <a:r>
              <a:rPr lang="en-US" sz="2400" dirty="0" smtClean="0"/>
              <a:t>of both inclusion and exclusion reads: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429000"/>
            <a:ext cx="681083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Reminder:</a:t>
            </a:r>
          </a:p>
          <a:p>
            <a:pPr algn="l" rtl="0"/>
            <a:r>
              <a:rPr lang="en-US" sz="2400" dirty="0" smtClean="0"/>
              <a:t>        Does not include reads fully mapped to the body</a:t>
            </a:r>
          </a:p>
          <a:p>
            <a:pPr algn="l" rtl="0"/>
            <a:r>
              <a:rPr lang="en-US" sz="2400" dirty="0" smtClean="0"/>
              <a:t> of the constitutive </a:t>
            </a:r>
            <a:r>
              <a:rPr lang="en-US" sz="2400" dirty="0" err="1" smtClean="0"/>
              <a:t>exons</a:t>
            </a:r>
            <a:r>
              <a:rPr lang="en-US" sz="2400" dirty="0" smtClean="0"/>
              <a:t> – latent information</a:t>
            </a:r>
            <a:endParaRPr lang="he-IL" sz="2400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83568" y="3789040"/>
          <a:ext cx="500692" cy="474340"/>
        </p:xfrm>
        <a:graphic>
          <a:graphicData uri="http://schemas.openxmlformats.org/presentationml/2006/ole">
            <p:oleObj spid="_x0000_s46091" name="Equation" r:id="rId4" imgW="24130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4725144"/>
            <a:ext cx="664733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400" dirty="0" smtClean="0"/>
              <a:t>So, how to capture this latent information as well as</a:t>
            </a:r>
          </a:p>
          <a:p>
            <a:pPr algn="ctr" rtl="0"/>
            <a:r>
              <a:rPr lang="en-US" sz="2400" dirty="0" smtClean="0"/>
              <a:t>the library insert length in PE’s data?</a:t>
            </a:r>
            <a:endParaRPr lang="he-IL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5661248"/>
            <a:ext cx="5067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Bayesian Inference – MISO model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MISO Estimator </a:t>
            </a:r>
            <a:br>
              <a:rPr lang="en-US" dirty="0" smtClean="0"/>
            </a:b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MISO model</a:t>
            </a:r>
            <a:endParaRPr lang="he-IL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44408" cy="52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43145"/>
            <a:ext cx="4694088" cy="571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8685476" cy="477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Molecular Biology</a:t>
            </a:r>
          </a:p>
          <a:p>
            <a:pPr algn="l" rtl="0"/>
            <a:r>
              <a:rPr lang="en-US" dirty="0" smtClean="0"/>
              <a:t>Motivation</a:t>
            </a:r>
          </a:p>
          <a:p>
            <a:pPr algn="l" rtl="0"/>
            <a:r>
              <a:rPr lang="en-US" dirty="0" smtClean="0"/>
              <a:t>        Estimator</a:t>
            </a:r>
          </a:p>
          <a:p>
            <a:pPr algn="l" rtl="0"/>
            <a:r>
              <a:rPr lang="en-US" dirty="0" smtClean="0"/>
              <a:t>MISO Estimator</a:t>
            </a:r>
          </a:p>
          <a:p>
            <a:pPr lvl="1" algn="l" rtl="0"/>
            <a:r>
              <a:rPr lang="en-US" dirty="0" err="1" smtClean="0"/>
              <a:t>Exon</a:t>
            </a:r>
            <a:r>
              <a:rPr lang="en-US" dirty="0" smtClean="0"/>
              <a:t> centric</a:t>
            </a:r>
          </a:p>
          <a:p>
            <a:pPr lvl="1" algn="l" rtl="0"/>
            <a:r>
              <a:rPr lang="en-US" dirty="0" err="1" smtClean="0"/>
              <a:t>Isoform</a:t>
            </a:r>
            <a:r>
              <a:rPr lang="en-US" dirty="0" smtClean="0"/>
              <a:t> centric</a:t>
            </a:r>
          </a:p>
          <a:p>
            <a:pPr algn="l" rtl="0"/>
            <a:r>
              <a:rPr lang="en-US" dirty="0" smtClean="0"/>
              <a:t>Summary</a:t>
            </a:r>
            <a:endParaRPr lang="he-IL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827584" y="2780928"/>
          <a:ext cx="647700" cy="609600"/>
        </p:xfrm>
        <a:graphic>
          <a:graphicData uri="http://schemas.openxmlformats.org/presentationml/2006/ole">
            <p:oleObj spid="_x0000_s67586" name="Equation" r:id="rId3" imgW="2413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MISO model</a:t>
            </a:r>
            <a:endParaRPr lang="he-IL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5423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77084"/>
            <a:ext cx="2539650" cy="28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01008"/>
            <a:ext cx="5701846" cy="32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Model parameters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he-IL" dirty="0" smtClean="0">
                <a:latin typeface="Cambria Math"/>
                <a:ea typeface="Cambria Math"/>
              </a:rPr>
              <a:t>𝛹</a:t>
            </a:r>
            <a:r>
              <a:rPr lang="en-US" dirty="0" smtClean="0"/>
              <a:t> - Percentage spliced in (PSI): Fraction of mRNAs that represent the inclusion </a:t>
            </a:r>
            <a:r>
              <a:rPr lang="en-US" dirty="0" err="1" smtClean="0"/>
              <a:t>isoform</a:t>
            </a:r>
            <a:endParaRPr lang="en-US" dirty="0" smtClean="0"/>
          </a:p>
          <a:p>
            <a:pPr marL="742950" lvl="2" indent="-342900" algn="l" rtl="0"/>
            <a:r>
              <a:rPr lang="en-US" dirty="0" smtClean="0"/>
              <a:t>Reads aligned to the alternative </a:t>
            </a:r>
            <a:r>
              <a:rPr lang="en-US" dirty="0" err="1" smtClean="0"/>
              <a:t>exon</a:t>
            </a:r>
            <a:r>
              <a:rPr lang="en-US" dirty="0" smtClean="0"/>
              <a:t> or to its SJs with adjacent constitutive </a:t>
            </a:r>
            <a:r>
              <a:rPr lang="en-US" dirty="0" err="1" smtClean="0"/>
              <a:t>exons</a:t>
            </a:r>
            <a:r>
              <a:rPr lang="en-US" dirty="0" smtClean="0"/>
              <a:t> support the </a:t>
            </a:r>
            <a:r>
              <a:rPr lang="en-US" b="1" dirty="0" smtClean="0"/>
              <a:t>Inclusive </a:t>
            </a:r>
            <a:r>
              <a:rPr lang="en-US" b="1" dirty="0" err="1" smtClean="0"/>
              <a:t>Isoform</a:t>
            </a:r>
            <a:endParaRPr lang="en-US" b="1" dirty="0" smtClean="0"/>
          </a:p>
          <a:p>
            <a:pPr marL="742950" lvl="2" indent="-342900" algn="l" rtl="0"/>
            <a:r>
              <a:rPr lang="en-US" dirty="0" smtClean="0"/>
              <a:t>Reads aligned to the single SJ between the adjacent constitutive </a:t>
            </a:r>
            <a:r>
              <a:rPr lang="en-US" dirty="0" err="1" smtClean="0"/>
              <a:t>exons</a:t>
            </a:r>
            <a:r>
              <a:rPr lang="en-US" dirty="0" smtClean="0"/>
              <a:t> support the </a:t>
            </a:r>
            <a:r>
              <a:rPr lang="en-US" b="1" dirty="0" smtClean="0"/>
              <a:t>Exclusive </a:t>
            </a:r>
            <a:r>
              <a:rPr lang="en-US" b="1" dirty="0" err="1" smtClean="0"/>
              <a:t>Isoform</a:t>
            </a:r>
            <a:endParaRPr lang="en-US" b="1" dirty="0" smtClean="0"/>
          </a:p>
          <a:p>
            <a:pPr algn="l" rtl="0">
              <a:buNone/>
            </a:pPr>
            <a:r>
              <a:rPr lang="en-US" dirty="0" smtClean="0"/>
              <a:t>      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11560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899592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187624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1475656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1763688" y="50851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2051720" y="50851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2339752" y="50851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2627784" y="50851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2915816" y="50851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3203848" y="50851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3491880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3779912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4067944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4355976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5868144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6156176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6444208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732240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7020272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7308304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7596336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7884368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1187624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1475656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1763688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2051720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2339752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2627784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6444208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6732240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7020272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6444208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6732240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7020272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2051720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2915816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7308304" y="472514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Rectangle 41"/>
          <p:cNvSpPr/>
          <p:nvPr/>
        </p:nvSpPr>
        <p:spPr>
          <a:xfrm>
            <a:off x="7308304" y="5445224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8172400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>
            <a:off x="4644008" y="50851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Rectangle 44"/>
          <p:cNvSpPr/>
          <p:nvPr/>
        </p:nvSpPr>
        <p:spPr>
          <a:xfrm>
            <a:off x="5580112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5"/>
          <p:cNvSpPr/>
          <p:nvPr/>
        </p:nvSpPr>
        <p:spPr>
          <a:xfrm>
            <a:off x="323528" y="50851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We have:</a:t>
            </a: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9592" y="620688"/>
          <a:ext cx="890675" cy="373509"/>
        </p:xfrm>
        <a:graphic>
          <a:graphicData uri="http://schemas.openxmlformats.org/presentationml/2006/ole">
            <p:oleObj spid="_x0000_s34856" name="Equation" r:id="rId3" imgW="393359" imgH="164957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620688"/>
            <a:ext cx="11191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- </a:t>
            </a:r>
            <a:r>
              <a:rPr lang="en-US" dirty="0" err="1" smtClean="0"/>
              <a:t>Isoforms</a:t>
            </a:r>
            <a:endParaRPr lang="he-I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99592" y="1124744"/>
          <a:ext cx="373856" cy="373856"/>
        </p:xfrm>
        <a:graphic>
          <a:graphicData uri="http://schemas.openxmlformats.org/presentationml/2006/ole">
            <p:oleObj spid="_x0000_s34857" name="Equation" r:id="rId4" imgW="177492" imgH="177492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8742" y="1124744"/>
            <a:ext cx="26544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 - Reads, where each read </a:t>
            </a:r>
            <a:endParaRPr lang="he-IL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79912" y="1124744"/>
          <a:ext cx="2333625" cy="400050"/>
        </p:xfrm>
        <a:graphic>
          <a:graphicData uri="http://schemas.openxmlformats.org/presentationml/2006/ole">
            <p:oleObj spid="_x0000_s34858" name="Equation" r:id="rId5" imgW="133350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1700808"/>
            <a:ext cx="41758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Is associated with a vector of components:</a:t>
            </a:r>
            <a:endParaRPr lang="he-IL" dirty="0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004048" y="1700808"/>
          <a:ext cx="1822450" cy="422275"/>
        </p:xfrm>
        <a:graphic>
          <a:graphicData uri="http://schemas.openxmlformats.org/presentationml/2006/ole">
            <p:oleObj spid="_x0000_s34859" name="Equation" r:id="rId6" imgW="1040948" imgH="241195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83768" y="2420888"/>
          <a:ext cx="3662619" cy="818703"/>
        </p:xfrm>
        <a:graphic>
          <a:graphicData uri="http://schemas.openxmlformats.org/presentationml/2006/ole">
            <p:oleObj spid="_x0000_s34860" name="Equation" r:id="rId7" imgW="2159000" imgH="4826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99592" y="3789040"/>
          <a:ext cx="422826" cy="475679"/>
        </p:xfrm>
        <a:graphic>
          <a:graphicData uri="http://schemas.openxmlformats.org/presentationml/2006/ole">
            <p:oleObj spid="_x0000_s34861" name="Equation" r:id="rId8" imgW="203112" imgH="228501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03648" y="3861048"/>
            <a:ext cx="39814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- Fraction of mRNA corresponding to the</a:t>
            </a:r>
            <a:endParaRPr lang="he-IL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19872" y="4437112"/>
          <a:ext cx="1433688" cy="604837"/>
        </p:xfrm>
        <a:graphic>
          <a:graphicData uri="http://schemas.openxmlformats.org/presentationml/2006/ole">
            <p:oleObj spid="_x0000_s34862" name="Equation" r:id="rId9" imgW="812447" imgH="342751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9592" y="5085184"/>
            <a:ext cx="21559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In our case, we have:</a:t>
            </a:r>
            <a:endParaRPr lang="he-IL" dirty="0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2987824" y="5085184"/>
          <a:ext cx="1611313" cy="474662"/>
        </p:xfrm>
        <a:graphic>
          <a:graphicData uri="http://schemas.openxmlformats.org/presentationml/2006/ole">
            <p:oleObj spid="_x0000_s34863" name="Equation" r:id="rId10" imgW="774364" imgH="228501" progId="Equation.DSMT4">
              <p:embed/>
            </p:oleObj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5292080" y="3789040"/>
          <a:ext cx="389632" cy="389632"/>
        </p:xfrm>
        <a:graphic>
          <a:graphicData uri="http://schemas.openxmlformats.org/presentationml/2006/ole">
            <p:oleObj spid="_x0000_s34864" name="Equation" r:id="rId11" imgW="203024" imgH="203024" progId="Equation.DSMT4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5652120" y="3861048"/>
            <a:ext cx="90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isoform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188640"/>
            <a:ext cx="837101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How can we compare between two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that differ in length?</a:t>
            </a:r>
            <a:endParaRPr lang="he-IL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95736" y="1196752"/>
            <a:ext cx="46085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3357" y="764704"/>
            <a:ext cx="15758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Length = 16 </a:t>
            </a:r>
            <a:r>
              <a:rPr lang="en-US" dirty="0" err="1" smtClean="0"/>
              <a:t>bp</a:t>
            </a:r>
            <a:endParaRPr lang="he-IL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59832" y="2780928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5364" y="2852936"/>
            <a:ext cx="15758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Length = 10 </a:t>
            </a:r>
            <a:r>
              <a:rPr lang="en-US" dirty="0" err="1" smtClean="0"/>
              <a:t>bp</a:t>
            </a:r>
            <a:endParaRPr lang="he-IL" dirty="0"/>
          </a:p>
        </p:txBody>
      </p:sp>
      <p:sp>
        <p:nvSpPr>
          <p:cNvPr id="15" name="Rectangle 14"/>
          <p:cNvSpPr/>
          <p:nvPr/>
        </p:nvSpPr>
        <p:spPr>
          <a:xfrm>
            <a:off x="2483768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2771800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3059832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347864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3635896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3923928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4211960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4499992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4788024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5076056" y="141277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364088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652120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5940152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6228184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6516216" y="141277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2195736" y="141277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3347864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3635896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/>
          <p:cNvSpPr/>
          <p:nvPr/>
        </p:nvSpPr>
        <p:spPr>
          <a:xfrm>
            <a:off x="3923928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ectangle 33"/>
          <p:cNvSpPr/>
          <p:nvPr/>
        </p:nvSpPr>
        <p:spPr>
          <a:xfrm>
            <a:off x="4211960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ectangle 34"/>
          <p:cNvSpPr/>
          <p:nvPr/>
        </p:nvSpPr>
        <p:spPr>
          <a:xfrm>
            <a:off x="4499992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ectangle 35"/>
          <p:cNvSpPr/>
          <p:nvPr/>
        </p:nvSpPr>
        <p:spPr>
          <a:xfrm>
            <a:off x="4788024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ectangle 36"/>
          <p:cNvSpPr/>
          <p:nvPr/>
        </p:nvSpPr>
        <p:spPr>
          <a:xfrm>
            <a:off x="5076056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ectangle 37"/>
          <p:cNvSpPr/>
          <p:nvPr/>
        </p:nvSpPr>
        <p:spPr>
          <a:xfrm>
            <a:off x="5364088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Rectangle 38"/>
          <p:cNvSpPr/>
          <p:nvPr/>
        </p:nvSpPr>
        <p:spPr>
          <a:xfrm>
            <a:off x="5652120" y="227687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Rectangle 39"/>
          <p:cNvSpPr/>
          <p:nvPr/>
        </p:nvSpPr>
        <p:spPr>
          <a:xfrm>
            <a:off x="3059832" y="227687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TextBox 40"/>
          <p:cNvSpPr txBox="1"/>
          <p:nvPr/>
        </p:nvSpPr>
        <p:spPr>
          <a:xfrm>
            <a:off x="1475656" y="3501008"/>
            <a:ext cx="6033575" cy="135421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The paper claims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000" dirty="0" smtClean="0"/>
              <a:t>The probability of sampling a read from an mRNA </a:t>
            </a:r>
          </a:p>
          <a:p>
            <a:pPr algn="l" rtl="0"/>
            <a:r>
              <a:rPr lang="en-US" sz="2000" dirty="0" smtClean="0"/>
              <a:t>increases approximately linearly with the mRNA’s length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Resacling</a:t>
            </a:r>
            <a:r>
              <a:rPr lang="en-US" dirty="0" smtClean="0"/>
              <a:t> </a:t>
            </a:r>
            <a:r>
              <a:rPr lang="en-US" dirty="0" err="1" smtClean="0"/>
              <a:t>isoform</a:t>
            </a:r>
            <a:r>
              <a:rPr lang="en-US" dirty="0" smtClean="0"/>
              <a:t> abundance</a:t>
            </a:r>
            <a:endParaRPr lang="he-I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1628800"/>
          <a:ext cx="310801" cy="508584"/>
        </p:xfrm>
        <a:graphic>
          <a:graphicData uri="http://schemas.openxmlformats.org/presentationml/2006/ole">
            <p:oleObj spid="_x0000_s38942" name="Equation" r:id="rId3" imgW="139700" imgH="2286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1700808"/>
            <a:ext cx="19957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Length of </a:t>
            </a:r>
            <a:r>
              <a:rPr lang="en-US" dirty="0" err="1" smtClean="0"/>
              <a:t>isoform</a:t>
            </a:r>
            <a:r>
              <a:rPr lang="en-US" dirty="0" smtClean="0"/>
              <a:t> k</a:t>
            </a:r>
            <a:endParaRPr lang="he-IL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827584" y="2204864"/>
          <a:ext cx="287337" cy="517525"/>
        </p:xfrm>
        <a:graphic>
          <a:graphicData uri="http://schemas.openxmlformats.org/presentationml/2006/ole">
            <p:oleObj spid="_x0000_s38943" name="Equation" r:id="rId4" imgW="126890" imgH="228402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2276872"/>
            <a:ext cx="13008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Read length</a:t>
            </a:r>
            <a:endParaRPr lang="he-IL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7584" y="2780928"/>
          <a:ext cx="335995" cy="465223"/>
        </p:xfrm>
        <a:graphic>
          <a:graphicData uri="http://schemas.openxmlformats.org/presentationml/2006/ole">
            <p:oleObj spid="_x0000_s38944" name="Equation" r:id="rId5" imgW="165028" imgH="228501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2852936"/>
            <a:ext cx="74366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Number of positions of reads of length       that could be mapped to isoform k:</a:t>
            </a:r>
            <a:endParaRPr lang="he-IL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4456165"/>
              </p:ext>
            </p:extLst>
          </p:nvPr>
        </p:nvGraphicFramePr>
        <p:xfrm>
          <a:off x="4865833" y="2772105"/>
          <a:ext cx="287337" cy="517525"/>
        </p:xfrm>
        <a:graphic>
          <a:graphicData uri="http://schemas.openxmlformats.org/presentationml/2006/ole">
            <p:oleObj spid="_x0000_s38945" name="Equation" r:id="rId6" imgW="126890" imgH="228402" progId="Equation.DSMT4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419872" y="3429000"/>
          <a:ext cx="1708150" cy="465137"/>
        </p:xfrm>
        <a:graphic>
          <a:graphicData uri="http://schemas.openxmlformats.org/presentationml/2006/ole">
            <p:oleObj spid="_x0000_s38946" name="Equation" r:id="rId7" imgW="83820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7584" y="4151253"/>
            <a:ext cx="48124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We get the rescaled values for two </a:t>
            </a:r>
            <a:r>
              <a:rPr lang="en-US" dirty="0" err="1" smtClean="0"/>
              <a:t>isoforms</a:t>
            </a:r>
            <a:r>
              <a:rPr lang="en-US" dirty="0" smtClean="0"/>
              <a:t> case:</a:t>
            </a:r>
            <a:endParaRPr lang="he-IL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8493300"/>
              </p:ext>
            </p:extLst>
          </p:nvPr>
        </p:nvGraphicFramePr>
        <p:xfrm>
          <a:off x="2600325" y="4622800"/>
          <a:ext cx="3932238" cy="711200"/>
        </p:xfrm>
        <a:graphic>
          <a:graphicData uri="http://schemas.openxmlformats.org/presentationml/2006/ole">
            <p:oleObj spid="_x0000_s38947" name="Equation" r:id="rId8" imgW="2361960" imgH="4316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7584" y="5737602"/>
            <a:ext cx="27524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For convenient we denote: </a:t>
            </a:r>
            <a:endParaRPr lang="he-IL" dirty="0"/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532049"/>
              </p:ext>
            </p:extLst>
          </p:nvPr>
        </p:nvGraphicFramePr>
        <p:xfrm>
          <a:off x="3555337" y="5595759"/>
          <a:ext cx="1184275" cy="511175"/>
        </p:xfrm>
        <a:graphic>
          <a:graphicData uri="http://schemas.openxmlformats.org/presentationml/2006/ole">
            <p:oleObj spid="_x0000_s38948" name="Equation" r:id="rId9" imgW="558558" imgH="24119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1560" y="260648"/>
          <a:ext cx="373658" cy="473741"/>
        </p:xfrm>
        <a:graphic>
          <a:graphicData uri="http://schemas.openxmlformats.org/presentationml/2006/ole">
            <p:oleObj spid="_x0000_s35887" name="Equation" r:id="rId3" imgW="165028" imgH="228501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32656"/>
            <a:ext cx="59270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Denotes the </a:t>
            </a:r>
            <a:r>
              <a:rPr lang="en-US" dirty="0" err="1" smtClean="0"/>
              <a:t>isoform</a:t>
            </a:r>
            <a:r>
              <a:rPr lang="en-US" dirty="0" smtClean="0"/>
              <a:t> from which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read was sequenced</a:t>
            </a:r>
            <a:endParaRPr lang="he-IL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419475" y="1628775"/>
          <a:ext cx="1296988" cy="474663"/>
        </p:xfrm>
        <a:graphic>
          <a:graphicData uri="http://schemas.openxmlformats.org/presentationml/2006/ole">
            <p:oleObj spid="_x0000_s35888" name="Equation" r:id="rId4" imgW="571252" imgH="228501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836687"/>
            <a:ext cx="79837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The probability that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read was generated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Isoform</a:t>
            </a:r>
            <a:r>
              <a:rPr lang="en-US" dirty="0" smtClean="0"/>
              <a:t> given the PSI (accounting for fragmentation) is: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348880"/>
            <a:ext cx="24840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The prior distribution of </a:t>
            </a:r>
            <a:endParaRPr lang="he-IL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151039"/>
              </p:ext>
            </p:extLst>
          </p:nvPr>
        </p:nvGraphicFramePr>
        <p:xfrm>
          <a:off x="3049947" y="2276872"/>
          <a:ext cx="882650" cy="485775"/>
        </p:xfrm>
        <a:graphic>
          <a:graphicData uri="http://schemas.openxmlformats.org/presentationml/2006/ole">
            <p:oleObj spid="_x0000_s35889" name="Equation" r:id="rId5" imgW="368140" imgH="203112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42035" y="2348880"/>
            <a:ext cx="35165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is assumed to be uniform over [0,1]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773268"/>
            <a:ext cx="71705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Why? – This prior is unbiased, not favoring any particular abundance value</a:t>
            </a:r>
            <a:endParaRPr lang="he-IL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3331987"/>
              </p:ext>
            </p:extLst>
          </p:nvPr>
        </p:nvGraphicFramePr>
        <p:xfrm>
          <a:off x="683568" y="3429000"/>
          <a:ext cx="1200150" cy="508000"/>
        </p:xfrm>
        <a:graphic>
          <a:graphicData uri="http://schemas.openxmlformats.org/presentationml/2006/ole">
            <p:oleObj spid="_x0000_s35890" name="Equation" r:id="rId6" imgW="533169" imgH="228501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94115" y="3428196"/>
            <a:ext cx="495263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Denotes the number reads positions (of length      )</a:t>
            </a:r>
          </a:p>
          <a:p>
            <a:pPr algn="l" rtl="0"/>
            <a:r>
              <a:rPr lang="en-US" dirty="0" smtClean="0"/>
              <a:t> observable from </a:t>
            </a:r>
            <a:r>
              <a:rPr lang="en-US" dirty="0" err="1" smtClean="0"/>
              <a:t>isoform</a:t>
            </a:r>
            <a:endParaRPr lang="he-IL" dirty="0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7780189"/>
              </p:ext>
            </p:extLst>
          </p:nvPr>
        </p:nvGraphicFramePr>
        <p:xfrm>
          <a:off x="4370434" y="3718251"/>
          <a:ext cx="374650" cy="474663"/>
        </p:xfrm>
        <a:graphic>
          <a:graphicData uri="http://schemas.openxmlformats.org/presentationml/2006/ole">
            <p:oleObj spid="_x0000_s35891" name="Equation" r:id="rId7" imgW="165028" imgH="228501" progId="Equation.DSMT4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42458998"/>
              </p:ext>
            </p:extLst>
          </p:nvPr>
        </p:nvGraphicFramePr>
        <p:xfrm>
          <a:off x="6308700" y="3355162"/>
          <a:ext cx="279524" cy="503143"/>
        </p:xfrm>
        <a:graphic>
          <a:graphicData uri="http://schemas.openxmlformats.org/presentationml/2006/ole">
            <p:oleObj spid="_x0000_s35892" name="Equation" r:id="rId8" imgW="126890" imgH="228402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1560" y="4308770"/>
            <a:ext cx="60966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The probability of observing read         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Isoform</a:t>
            </a:r>
            <a:r>
              <a:rPr lang="en-US" dirty="0" smtClean="0"/>
              <a:t> is: </a:t>
            </a:r>
            <a:endParaRPr lang="he-IL" dirty="0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6950656"/>
              </p:ext>
            </p:extLst>
          </p:nvPr>
        </p:nvGraphicFramePr>
        <p:xfrm>
          <a:off x="3851920" y="4236762"/>
          <a:ext cx="474340" cy="474340"/>
        </p:xfrm>
        <a:graphic>
          <a:graphicData uri="http://schemas.openxmlformats.org/presentationml/2006/ole">
            <p:oleObj spid="_x0000_s35893" name="Equation" r:id="rId9" imgW="228600" imgH="228600" progId="Equation.DSMT4">
              <p:embed/>
            </p:oleObj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428928"/>
              </p:ext>
            </p:extLst>
          </p:nvPr>
        </p:nvGraphicFramePr>
        <p:xfrm>
          <a:off x="1502054" y="4873337"/>
          <a:ext cx="5389563" cy="1001713"/>
        </p:xfrm>
        <a:graphic>
          <a:graphicData uri="http://schemas.openxmlformats.org/presentationml/2006/ole">
            <p:oleObj spid="_x0000_s35894" name="Equation" r:id="rId10" imgW="2374900" imgH="482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57189" y="6257173"/>
            <a:ext cx="66391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Where         denotes the fixed parameters of the experiments     ,        .</a:t>
            </a:r>
            <a:endParaRPr lang="he-IL" dirty="0"/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7947195"/>
              </p:ext>
            </p:extLst>
          </p:nvPr>
        </p:nvGraphicFramePr>
        <p:xfrm>
          <a:off x="1449277" y="6257173"/>
          <a:ext cx="279524" cy="391334"/>
        </p:xfrm>
        <a:graphic>
          <a:graphicData uri="http://schemas.openxmlformats.org/presentationml/2006/ole">
            <p:oleObj spid="_x0000_s35895" name="Equation" r:id="rId11" imgW="126725" imgH="177415" progId="Equation.DSMT4">
              <p:embed/>
            </p:oleObj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5131511"/>
              </p:ext>
            </p:extLst>
          </p:nvPr>
        </p:nvGraphicFramePr>
        <p:xfrm>
          <a:off x="6417829" y="6113157"/>
          <a:ext cx="279400" cy="508000"/>
        </p:xfrm>
        <a:graphic>
          <a:graphicData uri="http://schemas.openxmlformats.org/presentationml/2006/ole">
            <p:oleObj spid="_x0000_s35896" name="Equation" r:id="rId12" imgW="126890" imgH="228402" progId="Equation.DSMT4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6243165"/>
              </p:ext>
            </p:extLst>
          </p:nvPr>
        </p:nvGraphicFramePr>
        <p:xfrm>
          <a:off x="6849877" y="6113157"/>
          <a:ext cx="342900" cy="508000"/>
        </p:xfrm>
        <a:graphic>
          <a:graphicData uri="http://schemas.openxmlformats.org/presentationml/2006/ole">
            <p:oleObj spid="_x0000_s35897" name="Equation" r:id="rId13" imgW="152334" imgH="228501" progId="Equation.DSMT4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4716016" y="184482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84168" y="1700808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Rescaled abundances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Reads aligned to the body of constitutive </a:t>
            </a:r>
            <a:r>
              <a:rPr lang="en-US" dirty="0" err="1" smtClean="0"/>
              <a:t>exons</a:t>
            </a:r>
            <a:r>
              <a:rPr lang="en-US" dirty="0" smtClean="0"/>
              <a:t>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Library insert length in PEs reads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              needs to account also for positions in constitutive </a:t>
            </a:r>
            <a:r>
              <a:rPr lang="en-US" dirty="0" err="1" smtClean="0"/>
              <a:t>exons</a:t>
            </a:r>
            <a:r>
              <a:rPr lang="en-US" dirty="0" smtClean="0"/>
              <a:t> and PEs reads with a fixed library insert length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1840" y="29969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3419872" y="29969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3707904" y="29969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995936" y="29969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4283968" y="29969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572000" y="29969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860032" y="29969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148064" y="29969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2843808" y="26369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3131840" y="26369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3419872" y="26369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4572000" y="33569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4860032" y="33569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5148064" y="33569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707904" y="263691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5436096" y="335699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5436096" y="2996952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2843808" y="2996952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907704" y="4509120"/>
          <a:ext cx="1200150" cy="508000"/>
        </p:xfrm>
        <a:graphic>
          <a:graphicData uri="http://schemas.openxmlformats.org/presentationml/2006/ole">
            <p:oleObj spid="_x0000_s56326" name="Equation" r:id="rId3" imgW="533169" imgH="228501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 – For single ends</a:t>
            </a:r>
            <a:endParaRPr lang="he-I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55776" y="2276872"/>
          <a:ext cx="4240001" cy="1008112"/>
        </p:xfrm>
        <a:graphic>
          <a:graphicData uri="http://schemas.openxmlformats.org/presentationml/2006/ole">
            <p:oleObj spid="_x0000_s36878" name="Equation" r:id="rId3" imgW="1816100" imgH="431800" progId="Equation.DSMT4">
              <p:embed/>
            </p:oleObj>
          </a:graphicData>
        </a:graphic>
      </p:graphicFrame>
      <p:sp>
        <p:nvSpPr>
          <p:cNvPr id="5" name="Right Brace 4"/>
          <p:cNvSpPr/>
          <p:nvPr/>
        </p:nvSpPr>
        <p:spPr>
          <a:xfrm rot="16200000">
            <a:off x="6228184" y="1772816"/>
            <a:ext cx="216024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6012160" y="1700808"/>
            <a:ext cx="87075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Prior=1</a:t>
            </a:r>
            <a:endParaRPr lang="he-IL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5076056" y="1412776"/>
            <a:ext cx="21602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4860032" y="1700808"/>
            <a:ext cx="5918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MLE</a:t>
            </a:r>
            <a:endParaRPr lang="he-IL" dirty="0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flipH="1">
            <a:off x="971600" y="2204864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71600" y="220486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584" y="4149080"/>
            <a:ext cx="60113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We wish to find the value        maximizing the MAP or the MLE:</a:t>
            </a:r>
            <a:endParaRPr lang="he-IL" dirty="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347864" y="4149080"/>
          <a:ext cx="292224" cy="389632"/>
        </p:xfrm>
        <a:graphic>
          <a:graphicData uri="http://schemas.openxmlformats.org/presentationml/2006/ole">
            <p:oleObj spid="_x0000_s36879" name="Equation" r:id="rId4" imgW="152268" imgH="203024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79712" y="4581128"/>
          <a:ext cx="5499100" cy="2152650"/>
        </p:xfrm>
        <a:graphic>
          <a:graphicData uri="http://schemas.openxmlformats.org/presentationml/2006/ole">
            <p:oleObj spid="_x0000_s36880" name="Equation" r:id="rId5" imgW="3492360" imgH="1371600" progId="Equation.DSMT4">
              <p:embed/>
            </p:oleObj>
          </a:graphicData>
        </a:graphic>
      </p:graphicFrame>
      <p:sp>
        <p:nvSpPr>
          <p:cNvPr id="18" name="Right Brace 17"/>
          <p:cNvSpPr/>
          <p:nvPr/>
        </p:nvSpPr>
        <p:spPr>
          <a:xfrm rot="5400000">
            <a:off x="3203848" y="2420888"/>
            <a:ext cx="21602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2771800" y="3284984"/>
            <a:ext cx="10325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Posterior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07704" y="260648"/>
          <a:ext cx="5500688" cy="1439863"/>
        </p:xfrm>
        <a:graphic>
          <a:graphicData uri="http://schemas.openxmlformats.org/presentationml/2006/ole">
            <p:oleObj spid="_x0000_s37922" name="Equation" r:id="rId3" imgW="3492360" imgH="9144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204864"/>
            <a:ext cx="57431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We will find the MLE        of          instead of the MLE        of  </a:t>
            </a:r>
            <a:endParaRPr lang="he-IL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275856" y="2132856"/>
          <a:ext cx="395982" cy="442568"/>
        </p:xfrm>
        <a:graphic>
          <a:graphicData uri="http://schemas.openxmlformats.org/presentationml/2006/ole">
            <p:oleObj spid="_x0000_s37923" name="Equation" r:id="rId4" imgW="215713" imgH="241091" progId="Equation.DSMT4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228184" y="2204864"/>
          <a:ext cx="279400" cy="301625"/>
        </p:xfrm>
        <a:graphic>
          <a:graphicData uri="http://schemas.openxmlformats.org/presentationml/2006/ole">
            <p:oleObj spid="_x0000_s37924" name="Equation" r:id="rId5" imgW="152268" imgH="164957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2708920"/>
            <a:ext cx="20501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Using </a:t>
            </a:r>
            <a:r>
              <a:rPr lang="en-US" dirty="0" err="1" smtClean="0"/>
              <a:t>eq</a:t>
            </a:r>
            <a:r>
              <a:rPr lang="en-US" dirty="0" smtClean="0"/>
              <a:t> (1) we get: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59832" y="3212976"/>
          <a:ext cx="2217504" cy="812353"/>
        </p:xfrm>
        <a:graphic>
          <a:graphicData uri="http://schemas.openxmlformats.org/presentationml/2006/ole">
            <p:oleObj spid="_x0000_s37925" name="Equation" r:id="rId6" imgW="1282700" imgH="469900" progId="Equation.DSMT4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627784" y="2132856"/>
          <a:ext cx="395982" cy="442569"/>
        </p:xfrm>
        <a:graphic>
          <a:graphicData uri="http://schemas.openxmlformats.org/presentationml/2006/ole">
            <p:oleObj spid="_x0000_s37926" name="Equation" r:id="rId7" imgW="215713" imgH="241091" progId="Equation.DSMT4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580112" y="2132856"/>
          <a:ext cx="279400" cy="395288"/>
        </p:xfrm>
        <a:graphic>
          <a:graphicData uri="http://schemas.openxmlformats.org/presentationml/2006/ole">
            <p:oleObj spid="_x0000_s37927" name="Equation" r:id="rId8" imgW="152268" imgH="215713" progId="Equation.DSMT4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691680" y="4581128"/>
          <a:ext cx="5119687" cy="1401763"/>
        </p:xfrm>
        <a:graphic>
          <a:graphicData uri="http://schemas.openxmlformats.org/presentationml/2006/ole">
            <p:oleObj spid="_x0000_s37928" name="Equation" r:id="rId9" imgW="3251200" imgH="8890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4437112"/>
            <a:ext cx="9104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We get:</a:t>
            </a:r>
            <a:endParaRPr lang="he-IL" dirty="0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1691680" y="6021288"/>
          <a:ext cx="2420440" cy="605110"/>
        </p:xfrm>
        <a:graphic>
          <a:graphicData uri="http://schemas.openxmlformats.org/presentationml/2006/ole">
            <p:oleObj spid="_x0000_s37929" name="Equation" r:id="rId10" imgW="1727200" imgH="4318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3568" y="6165304"/>
            <a:ext cx="8821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Where:</a:t>
            </a:r>
            <a:endParaRPr lang="he-IL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211960" y="299695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11960" y="299695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1651" y="2852936"/>
            <a:ext cx="20479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In the paper it was: 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956376" y="2852936"/>
          <a:ext cx="504056" cy="455090"/>
        </p:xfrm>
        <a:graphic>
          <a:graphicData uri="http://schemas.openxmlformats.org/presentationml/2006/ole">
            <p:oleObj spid="_x0000_s37930" name="Equation" r:id="rId11" imgW="3171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6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31815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We maximize the log-likelihood:</a:t>
            </a:r>
            <a:endParaRPr lang="he-IL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038225" y="977900"/>
          <a:ext cx="6913563" cy="1092200"/>
        </p:xfrm>
        <a:graphic>
          <a:graphicData uri="http://schemas.openxmlformats.org/presentationml/2006/ole">
            <p:oleObj spid="_x0000_s57364" name="Equation" r:id="rId3" imgW="2730240" imgH="4316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2564904"/>
            <a:ext cx="43529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Differentiating and comparing to zero yields:</a:t>
            </a:r>
            <a:endParaRPr lang="he-I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89188" y="3200400"/>
          <a:ext cx="4137025" cy="927100"/>
        </p:xfrm>
        <a:graphic>
          <a:graphicData uri="http://schemas.openxmlformats.org/presentationml/2006/ole">
            <p:oleObj spid="_x0000_s57365" name="Equation" r:id="rId4" imgW="2082600" imgH="469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653136"/>
            <a:ext cx="44173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Equivalently (2) can be rewritten in terms of:</a:t>
            </a:r>
            <a:endParaRPr lang="he-IL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788024" y="4653136"/>
          <a:ext cx="1200150" cy="393700"/>
        </p:xfrm>
        <a:graphic>
          <a:graphicData uri="http://schemas.openxmlformats.org/presentationml/2006/ole">
            <p:oleObj spid="_x0000_s57366" name="Equation" r:id="rId5" imgW="711200" imgH="2286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11760" y="5373216"/>
          <a:ext cx="4320480" cy="864096"/>
        </p:xfrm>
        <a:graphic>
          <a:graphicData uri="http://schemas.openxmlformats.org/presentationml/2006/ole">
            <p:oleObj spid="_x0000_s57367" name="Equation" r:id="rId6" imgW="22225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/>
          <a:lstStyle/>
          <a:p>
            <a:r>
              <a:rPr lang="en-US" dirty="0" smtClean="0"/>
              <a:t>Molecular Biology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MISO estimator</a:t>
            </a:r>
            <a:endParaRPr lang="he-IL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275856" y="1628800"/>
          <a:ext cx="2622996" cy="1025079"/>
        </p:xfrm>
        <a:graphic>
          <a:graphicData uri="http://schemas.openxmlformats.org/presentationml/2006/ole">
            <p:oleObj spid="_x0000_s58390" name="Equation" r:id="rId3" imgW="1104900" imgH="431800" progId="Equation.DSMT4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539552" y="2996952"/>
          <a:ext cx="8169275" cy="2232025"/>
        </p:xfrm>
        <a:graphic>
          <a:graphicData uri="http://schemas.openxmlformats.org/presentationml/2006/ole">
            <p:oleObj spid="_x0000_s58391" name="Equation" r:id="rId4" imgW="3441700" imgH="9398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733256"/>
            <a:ext cx="551221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Substituting         in        will result with                estimator</a:t>
            </a:r>
            <a:endParaRPr lang="he-IL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835696" y="5661248"/>
          <a:ext cx="395982" cy="442568"/>
        </p:xfrm>
        <a:graphic>
          <a:graphicData uri="http://schemas.openxmlformats.org/presentationml/2006/ole">
            <p:oleObj spid="_x0000_s58392" name="Equation" r:id="rId5" imgW="215713" imgH="241091" progId="Equation.DSMT4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483768" y="5661248"/>
          <a:ext cx="313403" cy="443987"/>
        </p:xfrm>
        <a:graphic>
          <a:graphicData uri="http://schemas.openxmlformats.org/presentationml/2006/ole">
            <p:oleObj spid="_x0000_s58393" name="Equation" r:id="rId6" imgW="152268" imgH="215713" progId="Equation.DSMT4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283968" y="5661248"/>
          <a:ext cx="755650" cy="471487"/>
        </p:xfrm>
        <a:graphic>
          <a:graphicData uri="http://schemas.openxmlformats.org/presentationml/2006/ole">
            <p:oleObj spid="_x0000_s58394" name="Equation" r:id="rId7" imgW="3683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Comparison between       </a:t>
            </a:r>
            <a:br>
              <a:rPr lang="en-US" dirty="0" smtClean="0"/>
            </a:br>
            <a:r>
              <a:rPr lang="en-US" dirty="0" smtClean="0"/>
              <a:t>and   </a:t>
            </a:r>
            <a:endParaRPr lang="he-IL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6876256" y="332656"/>
          <a:ext cx="749300" cy="469900"/>
        </p:xfrm>
        <a:graphic>
          <a:graphicData uri="http://schemas.openxmlformats.org/presentationml/2006/ole">
            <p:oleObj spid="_x0000_s87042" name="Equation" r:id="rId3" imgW="368300" imgH="228600" progId="Equation.DSMT4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5076056" y="836712"/>
          <a:ext cx="647700" cy="609600"/>
        </p:xfrm>
        <a:graphic>
          <a:graphicData uri="http://schemas.openxmlformats.org/presentationml/2006/ole">
            <p:oleObj spid="_x0000_s87043" name="Equation" r:id="rId4" imgW="241300" imgH="228600" progId="Equation.DSMT4">
              <p:embed/>
            </p:oleObj>
          </a:graphicData>
        </a:graphic>
      </p:graphicFrame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99260"/>
            <a:ext cx="8496944" cy="503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572000" y="645333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66693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6056" y="6381328"/>
            <a:ext cx="33320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Reads per </a:t>
            </a:r>
            <a:r>
              <a:rPr lang="en-US" dirty="0" err="1" smtClean="0"/>
              <a:t>kilobase</a:t>
            </a:r>
            <a:r>
              <a:rPr lang="en-US" dirty="0" smtClean="0"/>
              <a:t> of </a:t>
            </a:r>
            <a:r>
              <a:rPr lang="en-US" dirty="0" err="1" smtClean="0"/>
              <a:t>exon</a:t>
            </a:r>
            <a:r>
              <a:rPr lang="en-US" dirty="0" smtClean="0"/>
              <a:t> model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MISO CIs for     and </a:t>
            </a:r>
            <a:r>
              <a:rPr lang="en-US" dirty="0" err="1" smtClean="0"/>
              <a:t>qRT</a:t>
            </a:r>
            <a:r>
              <a:rPr lang="en-US" dirty="0" smtClean="0"/>
              <a:t>-PCR validation</a:t>
            </a:r>
            <a:br>
              <a:rPr lang="en-US" dirty="0" smtClean="0"/>
            </a:br>
            <a:r>
              <a:rPr lang="en-US" dirty="0" smtClean="0"/>
              <a:t>Breast Cancer RNA-</a:t>
            </a:r>
            <a:r>
              <a:rPr lang="en-US" dirty="0" err="1" smtClean="0"/>
              <a:t>Seq</a:t>
            </a:r>
            <a:endParaRPr lang="he-IL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3275856" y="332656"/>
          <a:ext cx="393688" cy="432048"/>
        </p:xfrm>
        <a:graphic>
          <a:graphicData uri="http://schemas.openxmlformats.org/presentationml/2006/ole">
            <p:oleObj spid="_x0000_s98306" name="Equation" r:id="rId3" imgW="152280" imgH="164880" progId="Equation.DSMT4">
              <p:embed/>
            </p:oleObj>
          </a:graphicData>
        </a:graphic>
      </p:graphicFrame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8913639" cy="440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16478" cy="433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1630273"/>
            <a:ext cx="4680520" cy="480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MISO model –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Isoform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centric*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1720" y="1844824"/>
            <a:ext cx="432048" cy="43204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1475656" y="1844824"/>
            <a:ext cx="432048" cy="43204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47664" y="1916832"/>
          <a:ext cx="278309" cy="301501"/>
        </p:xfrm>
        <a:graphic>
          <a:graphicData uri="http://schemas.openxmlformats.org/presentationml/2006/ole">
            <p:oleObj spid="_x0000_s82946" name="Equation" r:id="rId4" imgW="152280" imgH="164880" progId="Equation.DSMT4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2124075" y="1938338"/>
          <a:ext cx="277813" cy="255587"/>
        </p:xfrm>
        <a:graphic>
          <a:graphicData uri="http://schemas.openxmlformats.org/presentationml/2006/ole">
            <p:oleObj spid="_x0000_s82947" name="Equation" r:id="rId5" imgW="152280" imgH="13968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411760" y="234888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5696" y="234888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3573016"/>
            <a:ext cx="26653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Mean and Variance of Insert length</a:t>
            </a:r>
            <a:endParaRPr lang="he-IL" dirty="0"/>
          </a:p>
        </p:txBody>
      </p:sp>
      <p:sp>
        <p:nvSpPr>
          <p:cNvPr id="16" name="Right Brace 15"/>
          <p:cNvSpPr/>
          <p:nvPr/>
        </p:nvSpPr>
        <p:spPr>
          <a:xfrm rot="16200000">
            <a:off x="1835696" y="1124744"/>
            <a:ext cx="288032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Straight Connector 17"/>
          <p:cNvCxnSpPr>
            <a:stCxn id="16" idx="1"/>
          </p:cNvCxnSpPr>
          <p:nvPr/>
        </p:nvCxnSpPr>
        <p:spPr>
          <a:xfrm flipH="1">
            <a:off x="971600" y="141277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1600" y="141277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80112" y="4437112"/>
            <a:ext cx="504056" cy="5040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668122" y="4437112"/>
          <a:ext cx="369973" cy="475679"/>
        </p:xfrm>
        <a:graphic>
          <a:graphicData uri="http://schemas.openxmlformats.org/presentationml/2006/ole">
            <p:oleObj spid="_x0000_s82948" name="Equation" r:id="rId6" imgW="177480" imgH="228600" progId="Equation.DSMT4">
              <p:embed/>
            </p:oleObj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5364088" y="400506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48264" y="4365104"/>
            <a:ext cx="26653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Observed Inserted fragment length</a:t>
            </a:r>
            <a:endParaRPr lang="he-IL" dirty="0"/>
          </a:p>
        </p:txBody>
      </p:sp>
      <p:cxnSp>
        <p:nvCxnSpPr>
          <p:cNvPr id="29" name="Straight Arrow Connector 28"/>
          <p:cNvCxnSpPr>
            <a:stCxn id="23" idx="6"/>
            <a:endCxn id="27" idx="1"/>
          </p:cNvCxnSpPr>
          <p:nvPr/>
        </p:nvCxnSpPr>
        <p:spPr>
          <a:xfrm flipV="1">
            <a:off x="6084168" y="4688270"/>
            <a:ext cx="864096" cy="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6381328"/>
            <a:ext cx="527907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(*) Presenter modified the figure (Not from the paper)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6" grpId="0" animBg="1"/>
      <p:bldP spid="23" grpId="0" animBg="1"/>
      <p:bldP spid="2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extend to </a:t>
            </a:r>
            <a:r>
              <a:rPr lang="en-US" dirty="0" err="1" smtClean="0"/>
              <a:t>Isoform</a:t>
            </a:r>
            <a:r>
              <a:rPr lang="en-US" dirty="0" smtClean="0"/>
              <a:t> Centric?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                       prior for every gene where     is a vector of parameters fixed to encode a uniform prior.</a:t>
            </a:r>
          </a:p>
          <a:p>
            <a:pPr algn="l" rtl="0"/>
            <a:r>
              <a:rPr lang="en-US" dirty="0" smtClean="0"/>
              <a:t>                                 for every read n that maps to gene g.</a:t>
            </a:r>
          </a:p>
          <a:p>
            <a:pPr algn="l" rtl="0"/>
            <a:r>
              <a:rPr lang="en-US" dirty="0" smtClean="0"/>
              <a:t>                    for every read n that maps to gene g.</a:t>
            </a:r>
          </a:p>
          <a:p>
            <a:pPr algn="l" rtl="0"/>
            <a:r>
              <a:rPr lang="en-US" dirty="0" smtClean="0"/>
              <a:t>The corrected abundances     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1628800"/>
          <a:ext cx="2156446" cy="482029"/>
        </p:xfrm>
        <a:graphic>
          <a:graphicData uri="http://schemas.openxmlformats.org/presentationml/2006/ole">
            <p:oleObj spid="_x0000_s78849" name="Equation" r:id="rId3" imgW="1079280" imgH="2412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5576" y="3212976"/>
          <a:ext cx="3084202" cy="485701"/>
        </p:xfrm>
        <a:graphic>
          <a:graphicData uri="http://schemas.openxmlformats.org/presentationml/2006/ole">
            <p:oleObj spid="_x0000_s78850" name="Equation" r:id="rId4" imgW="1612800" imgH="2538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5576" y="4365104"/>
          <a:ext cx="1906224" cy="403671"/>
        </p:xfrm>
        <a:graphic>
          <a:graphicData uri="http://schemas.openxmlformats.org/presentationml/2006/ole">
            <p:oleObj spid="_x0000_s78851" name="Equation" r:id="rId5" imgW="1079280" imgH="2286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92080" y="5373216"/>
          <a:ext cx="436984" cy="509815"/>
        </p:xfrm>
        <a:graphic>
          <a:graphicData uri="http://schemas.openxmlformats.org/presentationml/2006/ole">
            <p:oleObj spid="_x0000_s78852" name="Equation" r:id="rId6" imgW="228600" imgH="2664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03848" y="5921896"/>
          <a:ext cx="2931483" cy="936104"/>
        </p:xfrm>
        <a:graphic>
          <a:graphicData uri="http://schemas.openxmlformats.org/presentationml/2006/ole">
            <p:oleObj spid="_x0000_s78853" name="Equation" r:id="rId7" imgW="1511280" imgH="482400" progId="Equation.DSMT4">
              <p:embed/>
            </p:oleObj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7596336" y="1628800"/>
          <a:ext cx="292224" cy="413984"/>
        </p:xfrm>
        <a:graphic>
          <a:graphicData uri="http://schemas.openxmlformats.org/presentationml/2006/ole">
            <p:oleObj spid="_x0000_s78855" name="Equation" r:id="rId8" imgW="1522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posterior is now:</a:t>
            </a:r>
            <a:endParaRPr lang="he-IL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187624" y="1556792"/>
          <a:ext cx="7004781" cy="1001316"/>
        </p:xfrm>
        <a:graphic>
          <a:graphicData uri="http://schemas.openxmlformats.org/presentationml/2006/ole">
            <p:oleObj spid="_x0000_s83970" name="Equation" r:id="rId3" imgW="3187440" imgH="45720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812360" y="249289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6876256" y="3429000"/>
          <a:ext cx="1890809" cy="552698"/>
        </p:xfrm>
        <a:graphic>
          <a:graphicData uri="http://schemas.openxmlformats.org/presentationml/2006/ole">
            <p:oleObj spid="_x0000_s83971" name="Equation" r:id="rId4" imgW="825480" imgH="241200" progId="Equation.DSMT4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76256" y="249289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40152" y="335699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0152" y="335699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499992" y="4077072"/>
          <a:ext cx="2588954" cy="552698"/>
        </p:xfrm>
        <a:graphic>
          <a:graphicData uri="http://schemas.openxmlformats.org/presentationml/2006/ole">
            <p:oleObj spid="_x0000_s83972" name="Equation" r:id="rId5" imgW="1130040" imgH="241200" progId="Equation.DSMT4">
              <p:embed/>
            </p:oleObj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5292080" y="234888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03848" y="321297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03848" y="3212976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1043608" y="5157192"/>
          <a:ext cx="5384800" cy="990600"/>
        </p:xfrm>
        <a:graphic>
          <a:graphicData uri="http://schemas.openxmlformats.org/presentationml/2006/ole">
            <p:oleObj spid="_x0000_s83973" name="Equation" r:id="rId6" imgW="2374900" imgH="482600" progId="Equation.DSMT4">
              <p:embed/>
            </p:oleObj>
          </a:graphicData>
        </a:graphic>
      </p:graphicFrame>
      <p:sp>
        <p:nvSpPr>
          <p:cNvPr id="31" name="Right Brace 30"/>
          <p:cNvSpPr/>
          <p:nvPr/>
        </p:nvSpPr>
        <p:spPr>
          <a:xfrm rot="5400000">
            <a:off x="3455876" y="2024844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Straight Connector 32"/>
          <p:cNvCxnSpPr>
            <a:stCxn id="31" idx="1"/>
          </p:cNvCxnSpPr>
          <p:nvPr/>
        </p:nvCxnSpPr>
        <p:spPr>
          <a:xfrm flipH="1">
            <a:off x="755576" y="285293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5576" y="28529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3284984"/>
            <a:ext cx="289015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All possible combinations of</a:t>
            </a:r>
          </a:p>
          <a:p>
            <a:pPr algn="l" rtl="0"/>
            <a:r>
              <a:rPr lang="en-US" dirty="0" err="1" smtClean="0"/>
              <a:t>isoform</a:t>
            </a:r>
            <a:r>
              <a:rPr lang="en-US" dirty="0" smtClean="0"/>
              <a:t> assignment of reads</a:t>
            </a:r>
            <a:endParaRPr lang="he-IL" dirty="0"/>
          </a:p>
        </p:txBody>
      </p:sp>
      <p:sp>
        <p:nvSpPr>
          <p:cNvPr id="38" name="TextBox 37"/>
          <p:cNvSpPr txBox="1"/>
          <p:nvPr/>
        </p:nvSpPr>
        <p:spPr>
          <a:xfrm>
            <a:off x="657189" y="6257173"/>
            <a:ext cx="66391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Where         denotes the fixed parameters of the experiments     ,        .</a:t>
            </a:r>
            <a:endParaRPr lang="he-IL" dirty="0"/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7947195"/>
              </p:ext>
            </p:extLst>
          </p:nvPr>
        </p:nvGraphicFramePr>
        <p:xfrm>
          <a:off x="1449277" y="6257173"/>
          <a:ext cx="279524" cy="391334"/>
        </p:xfrm>
        <a:graphic>
          <a:graphicData uri="http://schemas.openxmlformats.org/presentationml/2006/ole">
            <p:oleObj spid="_x0000_s83974" name="Equation" r:id="rId7" imgW="126725" imgH="177415" progId="Equation.DSMT4">
              <p:embed/>
            </p:oleObj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5131511"/>
              </p:ext>
            </p:extLst>
          </p:nvPr>
        </p:nvGraphicFramePr>
        <p:xfrm>
          <a:off x="6417829" y="6113157"/>
          <a:ext cx="279400" cy="508000"/>
        </p:xfrm>
        <a:graphic>
          <a:graphicData uri="http://schemas.openxmlformats.org/presentationml/2006/ole">
            <p:oleObj spid="_x0000_s83975" name="Equation" r:id="rId8" imgW="126890" imgH="228402" progId="Equation.DSMT4">
              <p:embed/>
            </p:oleObj>
          </a:graphicData>
        </a:graphic>
      </p:graphicFrame>
      <p:graphicFrame>
        <p:nvGraphicFramePr>
          <p:cNvPr id="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6243165"/>
              </p:ext>
            </p:extLst>
          </p:nvPr>
        </p:nvGraphicFramePr>
        <p:xfrm>
          <a:off x="6849877" y="6113157"/>
          <a:ext cx="342900" cy="508000"/>
        </p:xfrm>
        <a:graphic>
          <a:graphicData uri="http://schemas.openxmlformats.org/presentationml/2006/ole">
            <p:oleObj spid="_x0000_s83976" name="Equation" r:id="rId9" imgW="152334" imgH="228501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0" y="3933056"/>
            <a:ext cx="308379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What if we have 1000 </a:t>
            </a:r>
            <a:r>
              <a:rPr lang="en-US" dirty="0" err="1" smtClean="0"/>
              <a:t>isoforms</a:t>
            </a:r>
            <a:endParaRPr lang="en-US" dirty="0" smtClean="0"/>
          </a:p>
          <a:p>
            <a:pPr algn="l" rtl="0"/>
            <a:r>
              <a:rPr lang="en-US" dirty="0" smtClean="0"/>
              <a:t>per gene?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755576" y="4581128"/>
            <a:ext cx="1656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B050"/>
                </a:solidFill>
              </a:rPr>
              <a:t>MCMC</a:t>
            </a:r>
            <a:endParaRPr lang="he-IL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/>
      <p:bldP spid="38" grpId="0"/>
      <p:bldP spid="42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model using PEs insert length</a:t>
            </a:r>
            <a:endParaRPr lang="he-IL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87743" cy="90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92896"/>
            <a:ext cx="4052097" cy="408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92896"/>
            <a:ext cx="4101577" cy="410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Incorporation of paired-end information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Each read is now a pair of </a:t>
            </a:r>
            <a:r>
              <a:rPr lang="en-US" dirty="0" err="1" smtClean="0"/>
              <a:t>paramteres</a:t>
            </a:r>
            <a:r>
              <a:rPr lang="en-US" dirty="0" smtClean="0"/>
              <a:t>           :</a:t>
            </a:r>
          </a:p>
          <a:p>
            <a:pPr lvl="1" algn="l" rtl="0"/>
            <a:r>
              <a:rPr lang="en-US" dirty="0" smtClean="0"/>
              <a:t>      the same binary vector as before</a:t>
            </a:r>
          </a:p>
          <a:p>
            <a:pPr lvl="1" algn="l" rtl="0"/>
            <a:r>
              <a:rPr lang="en-US" dirty="0" smtClean="0"/>
              <a:t>      a vector of observed inserted fragment length</a:t>
            </a:r>
          </a:p>
          <a:p>
            <a:pPr lvl="2" algn="l" rtl="0"/>
            <a:r>
              <a:rPr lang="en-US" dirty="0" smtClean="0"/>
              <a:t>     equal to the insert length implied by </a:t>
            </a:r>
            <a:r>
              <a:rPr lang="en-US" dirty="0" err="1" smtClean="0"/>
              <a:t>isoform</a:t>
            </a:r>
            <a:r>
              <a:rPr lang="en-US" dirty="0" smtClean="0"/>
              <a:t> k for the </a:t>
            </a:r>
            <a:r>
              <a:rPr lang="en-US" dirty="0" smtClean="0">
                <a:cs typeface="+mj-cs"/>
              </a:rPr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read pair</a:t>
            </a:r>
          </a:p>
          <a:p>
            <a:pPr algn="l" rtl="0"/>
            <a:r>
              <a:rPr lang="en-US" dirty="0" smtClean="0"/>
              <a:t>Estimate insert length distribution            :</a:t>
            </a:r>
          </a:p>
          <a:p>
            <a:pPr lvl="1" algn="l" rtl="0"/>
            <a:r>
              <a:rPr lang="en-US" dirty="0" smtClean="0"/>
              <a:t>Mapping PEs to a long constitutive </a:t>
            </a:r>
            <a:r>
              <a:rPr lang="en-US" dirty="0" err="1" smtClean="0"/>
              <a:t>exons</a:t>
            </a:r>
            <a:r>
              <a:rPr lang="en-US" dirty="0" smtClean="0"/>
              <a:t> in 3’ UTR</a:t>
            </a:r>
            <a:endParaRPr lang="he-I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164288" y="1700808"/>
          <a:ext cx="891096" cy="400993"/>
        </p:xfrm>
        <a:graphic>
          <a:graphicData uri="http://schemas.openxmlformats.org/presentationml/2006/ole">
            <p:oleObj spid="_x0000_s90113" name="Equation" r:id="rId3" imgW="507960" imgH="228600" progId="Equation.DSMT4">
              <p:embed/>
            </p:oleObj>
          </a:graphicData>
        </a:graphic>
      </p:graphicFrame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331640" y="2204864"/>
          <a:ext cx="273555" cy="474340"/>
        </p:xfrm>
        <a:graphic>
          <a:graphicData uri="http://schemas.openxmlformats.org/presentationml/2006/ole">
            <p:oleObj spid="_x0000_s90114" name="Equation" r:id="rId4" imgW="190440" imgH="228600" progId="Equation.DSMT4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331640" y="2708920"/>
          <a:ext cx="255588" cy="474663"/>
        </p:xfrm>
        <a:graphic>
          <a:graphicData uri="http://schemas.openxmlformats.org/presentationml/2006/ole">
            <p:oleObj spid="_x0000_s90116" name="Equation" r:id="rId5" imgW="177480" imgH="228600" progId="Equation.DSMT4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1619672" y="3140968"/>
          <a:ext cx="274637" cy="501650"/>
        </p:xfrm>
        <a:graphic>
          <a:graphicData uri="http://schemas.openxmlformats.org/presentationml/2006/ole">
            <p:oleObj spid="_x0000_s90117" name="Equation" r:id="rId6" imgW="190440" imgH="241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88224" y="4077072"/>
          <a:ext cx="1064117" cy="504056"/>
        </p:xfrm>
        <a:graphic>
          <a:graphicData uri="http://schemas.openxmlformats.org/presentationml/2006/ole">
            <p:oleObj spid="_x0000_s90118" name="Equation" r:id="rId7" imgW="482400" imgH="2286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419872" y="558924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3707904" y="558924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995936" y="558924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283968" y="558924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4572000" y="558924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4860032" y="558924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148064" y="558924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5436096" y="558924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5724128" y="5589240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3131840" y="5589240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3419872" y="522920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3707904" y="522920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5148064" y="522920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5436096" y="5229200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Straight Connector 29"/>
          <p:cNvCxnSpPr>
            <a:endCxn id="27" idx="1"/>
          </p:cNvCxnSpPr>
          <p:nvPr/>
        </p:nvCxnSpPr>
        <p:spPr>
          <a:xfrm>
            <a:off x="3995936" y="5373216"/>
            <a:ext cx="115212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Instead of                we have: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Instead of                         we have: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              empirical fragment length distributed as </a:t>
            </a:r>
            <a:r>
              <a:rPr lang="en-US" dirty="0" err="1" smtClean="0"/>
              <a:t>discretized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he-IL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2627784" y="332656"/>
          <a:ext cx="1295400" cy="469900"/>
        </p:xfrm>
        <a:graphic>
          <a:graphicData uri="http://schemas.openxmlformats.org/presentationml/2006/ole">
            <p:oleObj spid="_x0000_s93186" name="Equation" r:id="rId3" imgW="571252" imgH="228501" progId="Equation.DSMT4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339752" y="980728"/>
          <a:ext cx="4259262" cy="1306513"/>
        </p:xfrm>
        <a:graphic>
          <a:graphicData uri="http://schemas.openxmlformats.org/presentationml/2006/ole">
            <p:oleObj spid="_x0000_s93188" name="Equation" r:id="rId4" imgW="1879560" imgH="634680" progId="Equation.DSMT4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259632" y="2996952"/>
          <a:ext cx="5989638" cy="990600"/>
        </p:xfrm>
        <a:graphic>
          <a:graphicData uri="http://schemas.openxmlformats.org/presentationml/2006/ole">
            <p:oleObj spid="_x0000_s93189" name="Equation" r:id="rId5" imgW="2641320" imgH="482400" progId="Equation.DSMT4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627784" y="2420888"/>
          <a:ext cx="2055473" cy="474340"/>
        </p:xfrm>
        <a:graphic>
          <a:graphicData uri="http://schemas.openxmlformats.org/presentationml/2006/ole">
            <p:oleObj spid="_x0000_s93190" name="Equation" r:id="rId6" imgW="990360" imgH="228600" progId="Equation.DSMT4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755576" y="4005064"/>
          <a:ext cx="1555750" cy="474663"/>
        </p:xfrm>
        <a:graphic>
          <a:graphicData uri="http://schemas.openxmlformats.org/presentationml/2006/ole">
            <p:oleObj spid="_x0000_s93192" name="Equation" r:id="rId7" imgW="749160" imgH="228600" progId="Equation.DSMT4">
              <p:embed/>
            </p:oleObj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3203848" y="4509120"/>
          <a:ext cx="1265238" cy="474663"/>
        </p:xfrm>
        <a:graphic>
          <a:graphicData uri="http://schemas.openxmlformats.org/presentationml/2006/ole">
            <p:oleObj spid="_x0000_s93194" name="Equation" r:id="rId8" imgW="609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structure</a:t>
            </a:r>
            <a:endParaRPr lang="he-IL" dirty="0"/>
          </a:p>
        </p:txBody>
      </p:sp>
      <p:grpSp>
        <p:nvGrpSpPr>
          <p:cNvPr id="3" name="Group 88"/>
          <p:cNvGrpSpPr/>
          <p:nvPr/>
        </p:nvGrpSpPr>
        <p:grpSpPr>
          <a:xfrm>
            <a:off x="0" y="1995227"/>
            <a:ext cx="9036496" cy="2429024"/>
            <a:chOff x="0" y="1528916"/>
            <a:chExt cx="9036496" cy="2429024"/>
          </a:xfrm>
        </p:grpSpPr>
        <p:sp>
          <p:nvSpPr>
            <p:cNvPr id="4" name="Rectangle 3"/>
            <p:cNvSpPr/>
            <p:nvPr/>
          </p:nvSpPr>
          <p:spPr>
            <a:xfrm>
              <a:off x="216024" y="2608703"/>
              <a:ext cx="2626660" cy="144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2088" y="2132856"/>
              <a:ext cx="18473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endParaRPr lang="he-I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547500"/>
              <a:ext cx="77136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5’ end</a:t>
              </a:r>
              <a:endParaRPr lang="he-IL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16025" y="1916832"/>
              <a:ext cx="0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416824" y="2592579"/>
              <a:ext cx="720080" cy="182635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3UTR</a:t>
              </a:r>
              <a:endParaRPr lang="he-I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65130" y="3172326"/>
              <a:ext cx="77136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3’ end</a:t>
              </a:r>
              <a:endParaRPr lang="he-IL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928992" y="2771636"/>
              <a:ext cx="0" cy="4006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Brace 13"/>
            <p:cNvSpPr/>
            <p:nvPr/>
          </p:nvSpPr>
          <p:spPr>
            <a:xfrm rot="5400000">
              <a:off x="1385338" y="1827638"/>
              <a:ext cx="288032" cy="262666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0187" y="3356992"/>
              <a:ext cx="107773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Promoter</a:t>
              </a:r>
              <a:endParaRPr lang="he-IL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171" y="2619063"/>
              <a:ext cx="612648" cy="12329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48172" y="2608703"/>
              <a:ext cx="792088" cy="14401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548172" y="2076439"/>
              <a:ext cx="792088" cy="504056"/>
            </a:xfrm>
            <a:prstGeom prst="triangle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4975" y="2195572"/>
              <a:ext cx="5148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TF </a:t>
              </a:r>
              <a:endParaRPr lang="he-IL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3" name="Flowchart: Delay 22"/>
            <p:cNvSpPr/>
            <p:nvPr/>
          </p:nvSpPr>
          <p:spPr>
            <a:xfrm rot="16200000">
              <a:off x="417548" y="2027856"/>
              <a:ext cx="492629" cy="612648"/>
            </a:xfrm>
            <a:prstGeom prst="flowChartDela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vert"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TF</a:t>
              </a:r>
              <a:endParaRPr lang="he-IL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842684" y="1916832"/>
              <a:ext cx="0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89025" y="1547500"/>
              <a:ext cx="50731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TSS</a:t>
              </a:r>
              <a:endParaRPr lang="he-IL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42684" y="2586208"/>
              <a:ext cx="685708" cy="18900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5UTR</a:t>
              </a:r>
              <a:endParaRPr lang="he-I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528392" y="2805811"/>
              <a:ext cx="0" cy="7827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009147" y="3558010"/>
              <a:ext cx="103848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CDS start</a:t>
              </a:r>
              <a:endParaRPr lang="he-IL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35986" y="2555612"/>
              <a:ext cx="704892" cy="2501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Exon</a:t>
              </a:r>
              <a:endParaRPr lang="he-I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40560" y="2555612"/>
              <a:ext cx="720080" cy="2501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Exon</a:t>
              </a:r>
              <a:endParaRPr lang="he-I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60322" y="2555612"/>
              <a:ext cx="856502" cy="2501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Exon</a:t>
              </a:r>
              <a:endParaRPr lang="he-I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40878" y="2555612"/>
              <a:ext cx="799682" cy="250199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Intron</a:t>
              </a:r>
              <a:endParaRPr lang="he-I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60640" y="2555612"/>
              <a:ext cx="799682" cy="250199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Intron</a:t>
              </a:r>
              <a:endParaRPr lang="he-IL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7416824" y="2805812"/>
              <a:ext cx="0" cy="7827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967533" y="3588608"/>
              <a:ext cx="96853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CDS end</a:t>
              </a:r>
              <a:endParaRPr lang="he-IL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136904" y="2619063"/>
              <a:ext cx="792088" cy="13365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8136904" y="1898248"/>
              <a:ext cx="0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873690" y="1528916"/>
              <a:ext cx="51687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TTS</a:t>
              </a:r>
              <a:endParaRPr lang="he-IL" dirty="0"/>
            </a:p>
          </p:txBody>
        </p:sp>
        <p:sp>
          <p:nvSpPr>
            <p:cNvPr id="87" name="Right Brace 86"/>
            <p:cNvSpPr/>
            <p:nvPr/>
          </p:nvSpPr>
          <p:spPr>
            <a:xfrm rot="16200000">
              <a:off x="5309774" y="-451538"/>
              <a:ext cx="360040" cy="52942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44008" y="1547500"/>
              <a:ext cx="16765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Gene Transcript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3010942"/>
            <a:ext cx="8229600" cy="1143000"/>
          </a:xfrm>
        </p:spPr>
        <p:txBody>
          <a:bodyPr/>
          <a:lstStyle/>
          <a:p>
            <a:r>
              <a:rPr lang="en-US" dirty="0" smtClean="0"/>
              <a:t>The new posterior is*:</a:t>
            </a:r>
            <a:endParaRPr lang="he-IL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41288" y="4360863"/>
          <a:ext cx="8629650" cy="1736725"/>
        </p:xfrm>
        <a:graphic>
          <a:graphicData uri="http://schemas.openxmlformats.org/presentationml/2006/ole">
            <p:oleObj spid="_x0000_s94210" name="Equation" r:id="rId3" imgW="4520880" imgH="914400" progId="Equation.DSMT4">
              <p:embed/>
            </p:oleObj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old posterior is: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125960" y="1542802"/>
          <a:ext cx="7004781" cy="1001316"/>
        </p:xfrm>
        <a:graphic>
          <a:graphicData uri="http://schemas.openxmlformats.org/presentationml/2006/ole">
            <p:oleObj spid="_x0000_s94217" name="Equation" r:id="rId4" imgW="3187440" imgH="457200" progId="Equation.DSMT4">
              <p:embed/>
            </p:oleObj>
          </a:graphicData>
        </a:graphic>
      </p:graphicFrame>
      <p:sp>
        <p:nvSpPr>
          <p:cNvPr id="26" name="Right Brace 25"/>
          <p:cNvSpPr/>
          <p:nvPr/>
        </p:nvSpPr>
        <p:spPr>
          <a:xfrm rot="5400000">
            <a:off x="6346540" y="8419566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flipH="1">
            <a:off x="3646240" y="924765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9512" y="6381328"/>
            <a:ext cx="54695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(*) Presenter modified the formula (Not from the paper)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6292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 length data increases assignable reads</a:t>
            </a:r>
            <a:endParaRPr lang="he-IL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404695" cy="48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452320" y="335699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604448" y="335699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2240" y="4797152"/>
            <a:ext cx="225401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False read assignment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 Monte Carlo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Conjugacy</a:t>
            </a:r>
            <a:r>
              <a:rPr lang="en-US" dirty="0" smtClean="0"/>
              <a:t> properties of </a:t>
            </a:r>
            <a:r>
              <a:rPr lang="en-US" dirty="0" err="1" smtClean="0"/>
              <a:t>Dirichlet</a:t>
            </a:r>
            <a:r>
              <a:rPr lang="en-US" dirty="0" smtClean="0"/>
              <a:t>-Multinomial are being violated by the use of:</a:t>
            </a:r>
          </a:p>
          <a:p>
            <a:pPr lvl="1" algn="l" rtl="0"/>
            <a:r>
              <a:rPr lang="en-US" dirty="0" err="1" smtClean="0"/>
              <a:t>Isoform</a:t>
            </a:r>
            <a:r>
              <a:rPr lang="en-US" dirty="0" smtClean="0"/>
              <a:t> length correction</a:t>
            </a:r>
          </a:p>
          <a:p>
            <a:pPr lvl="1" algn="l" rtl="0"/>
            <a:r>
              <a:rPr lang="en-US" dirty="0" smtClean="0"/>
              <a:t>PEs insert length</a:t>
            </a:r>
          </a:p>
          <a:p>
            <a:pPr algn="l" rtl="0"/>
            <a:r>
              <a:rPr lang="en-US" dirty="0" smtClean="0"/>
              <a:t>Standard Gibbs sampler is not possible</a:t>
            </a:r>
          </a:p>
          <a:p>
            <a:pPr algn="l" rtl="0"/>
            <a:r>
              <a:rPr lang="en-US" dirty="0" smtClean="0"/>
              <a:t>Hybrid-MCMC: </a:t>
            </a:r>
          </a:p>
          <a:p>
            <a:pPr lvl="1" algn="l" rtl="0"/>
            <a:r>
              <a:rPr lang="en-US" dirty="0" smtClean="0"/>
              <a:t>Metropolis-Hastings (MH)</a:t>
            </a:r>
          </a:p>
          <a:p>
            <a:pPr lvl="1" algn="l" rtl="0"/>
            <a:r>
              <a:rPr lang="en-US" dirty="0" smtClean="0"/>
              <a:t>Gibbs sampler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004048" y="2708920"/>
          <a:ext cx="408682" cy="408682"/>
        </p:xfrm>
        <a:graphic>
          <a:graphicData uri="http://schemas.openxmlformats.org/presentationml/2006/ole">
            <p:oleObj spid="_x0000_s86018" name="Equation" r:id="rId3" imgW="241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1" algn="ctr" rtl="1">
              <a:spcBef>
                <a:spcPct val="0"/>
              </a:spcBef>
            </a:pPr>
            <a:r>
              <a:rPr lang="en-US" sz="4000" dirty="0" smtClean="0"/>
              <a:t>Metropolis-Hastings (MH)</a:t>
            </a:r>
            <a:br>
              <a:rPr lang="en-US" sz="4000" dirty="0" smtClean="0"/>
            </a:br>
            <a:endParaRPr lang="he-I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Target Distribution:</a:t>
            </a:r>
          </a:p>
          <a:p>
            <a:pPr algn="l" rtl="0"/>
            <a:r>
              <a:rPr lang="en-US" dirty="0" smtClean="0"/>
              <a:t>Proposal distribution Q: logistic-normal distribution</a:t>
            </a:r>
          </a:p>
          <a:p>
            <a:pPr lvl="1" algn="l" rtl="0"/>
            <a:r>
              <a:rPr lang="en-US" dirty="0" smtClean="0"/>
              <a:t>Construct random walk in the simplex space</a:t>
            </a:r>
          </a:p>
          <a:p>
            <a:pPr lvl="1" algn="l" rtl="0"/>
            <a:r>
              <a:rPr lang="en-US" dirty="0" smtClean="0"/>
              <a:t>Propose      parameters for </a:t>
            </a:r>
            <a:r>
              <a:rPr lang="en-US" dirty="0" err="1" smtClean="0"/>
              <a:t>Dirichlet</a:t>
            </a:r>
            <a:r>
              <a:rPr lang="en-US" dirty="0" smtClean="0"/>
              <a:t> distribution</a:t>
            </a:r>
          </a:p>
          <a:p>
            <a:pPr lvl="1" algn="l" rtl="0"/>
            <a:r>
              <a:rPr lang="en-US" dirty="0" smtClean="0"/>
              <a:t>Preserves:</a:t>
            </a:r>
          </a:p>
          <a:p>
            <a:pPr lvl="2" algn="l" rtl="0"/>
            <a:r>
              <a:rPr lang="en-US" dirty="0" smtClean="0"/>
              <a:t>Sum of       is 1</a:t>
            </a:r>
          </a:p>
          <a:p>
            <a:pPr algn="l" rtl="0"/>
            <a:r>
              <a:rPr lang="en-US" dirty="0" smtClean="0"/>
              <a:t> Transition probability (MH ratio):                                  </a:t>
            </a:r>
            <a:endParaRPr lang="he-IL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4139952" y="1124744"/>
          <a:ext cx="1423020" cy="474340"/>
        </p:xfrm>
        <a:graphic>
          <a:graphicData uri="http://schemas.openxmlformats.org/presentationml/2006/ole">
            <p:oleObj spid="_x0000_s84994" name="Equation" r:id="rId3" imgW="685800" imgH="228600" progId="Equation.DSMT4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555776" y="3284984"/>
          <a:ext cx="292100" cy="414338"/>
        </p:xfrm>
        <a:graphic>
          <a:graphicData uri="http://schemas.openxmlformats.org/presentationml/2006/ole">
            <p:oleObj spid="_x0000_s84995" name="Equation" r:id="rId4" imgW="152280" imgH="215640" progId="Equation.DSMT4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2627784" y="4221088"/>
          <a:ext cx="364232" cy="485643"/>
        </p:xfrm>
        <a:graphic>
          <a:graphicData uri="http://schemas.openxmlformats.org/presentationml/2006/ole">
            <p:oleObj spid="_x0000_s84996" name="Equation" r:id="rId5" imgW="152280" imgH="20304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5856" y="5373216"/>
          <a:ext cx="2888531" cy="746695"/>
        </p:xfrm>
        <a:graphic>
          <a:graphicData uri="http://schemas.openxmlformats.org/presentationml/2006/ole">
            <p:oleObj spid="_x0000_s84997" name="Equation" r:id="rId6" imgW="186660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MISO model shows:</a:t>
            </a:r>
          </a:p>
          <a:p>
            <a:pPr lvl="1" algn="l" rtl="0"/>
            <a:r>
              <a:rPr lang="en-US" dirty="0" smtClean="0"/>
              <a:t>Increased accuracy of </a:t>
            </a:r>
            <a:r>
              <a:rPr lang="en-US" dirty="0" err="1" smtClean="0"/>
              <a:t>Exon</a:t>
            </a:r>
            <a:r>
              <a:rPr lang="en-US" dirty="0" smtClean="0"/>
              <a:t>/</a:t>
            </a:r>
            <a:r>
              <a:rPr lang="en-US" dirty="0" err="1" smtClean="0"/>
              <a:t>Isoform</a:t>
            </a:r>
            <a:r>
              <a:rPr lang="en-US" dirty="0" smtClean="0"/>
              <a:t> abundance using the latent data:</a:t>
            </a:r>
          </a:p>
          <a:p>
            <a:pPr lvl="2" algn="l" rtl="0"/>
            <a:r>
              <a:rPr lang="en-US" dirty="0" smtClean="0"/>
              <a:t>Library insert length</a:t>
            </a:r>
          </a:p>
          <a:p>
            <a:pPr lvl="2" algn="l" rtl="0"/>
            <a:r>
              <a:rPr lang="en-US" dirty="0" smtClean="0"/>
              <a:t>Common reads</a:t>
            </a:r>
          </a:p>
          <a:p>
            <a:pPr lvl="1" algn="l" rtl="0"/>
            <a:r>
              <a:rPr lang="en-US" dirty="0" smtClean="0"/>
              <a:t>Can be used to infer differential expressed alternative </a:t>
            </a:r>
            <a:r>
              <a:rPr lang="en-US" dirty="0" err="1" smtClean="0"/>
              <a:t>exons</a:t>
            </a:r>
            <a:r>
              <a:rPr lang="en-US" dirty="0" smtClean="0"/>
              <a:t> or </a:t>
            </a:r>
            <a:r>
              <a:rPr lang="en-US" dirty="0" err="1" smtClean="0"/>
              <a:t>isoforms</a:t>
            </a:r>
            <a:r>
              <a:rPr lang="en-US" dirty="0" smtClean="0"/>
              <a:t> in hypothesis testing with </a:t>
            </a:r>
            <a:r>
              <a:rPr lang="en-US" dirty="0" err="1" smtClean="0"/>
              <a:t>Bayes</a:t>
            </a:r>
            <a:r>
              <a:rPr lang="en-US" dirty="0" smtClean="0"/>
              <a:t> Factor</a:t>
            </a:r>
          </a:p>
          <a:p>
            <a:pPr algn="l" rtl="0"/>
            <a:r>
              <a:rPr lang="en-US" dirty="0" smtClean="0"/>
              <a:t>No comparisons to other methods (e.g., cufflinks) in evaluating the expression levels or in the most explainable </a:t>
            </a:r>
            <a:r>
              <a:rPr lang="en-US" dirty="0" err="1" smtClean="0"/>
              <a:t>isoform</a:t>
            </a:r>
            <a:r>
              <a:rPr lang="en-US" dirty="0" smtClean="0"/>
              <a:t> by the data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l" rtl="0"/>
            <a:r>
              <a:rPr lang="en-US" dirty="0" smtClean="0"/>
              <a:t>How well it performs when comparing multiple cell lines/tissues?</a:t>
            </a:r>
          </a:p>
          <a:p>
            <a:pPr lvl="1" algn="l" rtl="0"/>
            <a:r>
              <a:rPr lang="en-US" dirty="0" smtClean="0"/>
              <a:t>The paper performed only on Breast Cancer tissue VS a normal breast tissue</a:t>
            </a:r>
          </a:p>
          <a:p>
            <a:pPr lvl="1" algn="l" rtl="0"/>
            <a:r>
              <a:rPr lang="en-US" dirty="0" smtClean="0"/>
              <a:t>Is it also differentially expressed between multiple tissues?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i-love-casino.com/wp-content/uploads/2014/07/yes-i-haz-question-which-day-do-we-get-tuna-instadebit-casino-cat-m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15000" cy="607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reads alignments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1619672" y="155679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555776" y="155679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123728" y="198884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2987824" y="198884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3491880" y="155679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923928" y="198884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427984" y="155679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4860032" y="198884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292080" y="155679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724128" y="198884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6228184" y="155679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6660232" y="198884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691680" y="2420888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2483768" y="2420888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347864" y="2420888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4211960" y="2420888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5148064" y="2420888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6012160" y="2420888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948264" y="2420888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7092280" y="155679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467544" y="1844824"/>
            <a:ext cx="74328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Reads</a:t>
            </a:r>
            <a:endParaRPr lang="he-IL" dirty="0"/>
          </a:p>
        </p:txBody>
      </p:sp>
      <p:sp>
        <p:nvSpPr>
          <p:cNvPr id="25" name="Rectangle 24"/>
          <p:cNvSpPr/>
          <p:nvPr/>
        </p:nvSpPr>
        <p:spPr>
          <a:xfrm>
            <a:off x="1619672" y="4653136"/>
            <a:ext cx="992924" cy="250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Exon</a:t>
            </a:r>
            <a:endParaRPr lang="he-IL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95936" y="4653136"/>
            <a:ext cx="1152128" cy="250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Exon</a:t>
            </a:r>
            <a:endParaRPr lang="he-IL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00192" y="4653136"/>
            <a:ext cx="936104" cy="250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Exon</a:t>
            </a:r>
            <a:endParaRPr lang="he-IL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>
            <a:stCxn id="25" idx="3"/>
            <a:endCxn id="26" idx="1"/>
          </p:cNvCxnSpPr>
          <p:nvPr/>
        </p:nvCxnSpPr>
        <p:spPr>
          <a:xfrm>
            <a:off x="2612596" y="4778236"/>
            <a:ext cx="138334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3"/>
            <a:endCxn id="27" idx="1"/>
          </p:cNvCxnSpPr>
          <p:nvPr/>
        </p:nvCxnSpPr>
        <p:spPr>
          <a:xfrm>
            <a:off x="5148064" y="4778236"/>
            <a:ext cx="11521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39552" y="4797152"/>
            <a:ext cx="10801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7236296" y="4797152"/>
            <a:ext cx="151216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5576" y="5013176"/>
            <a:ext cx="6864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5UTR</a:t>
            </a:r>
            <a:endParaRPr lang="he-IL" dirty="0"/>
          </a:p>
        </p:txBody>
      </p:sp>
      <p:sp>
        <p:nvSpPr>
          <p:cNvPr id="57" name="TextBox 56"/>
          <p:cNvSpPr txBox="1"/>
          <p:nvPr/>
        </p:nvSpPr>
        <p:spPr>
          <a:xfrm>
            <a:off x="7524328" y="5013176"/>
            <a:ext cx="6864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3UTR</a:t>
            </a:r>
            <a:endParaRPr lang="he-IL" dirty="0"/>
          </a:p>
        </p:txBody>
      </p:sp>
      <p:sp>
        <p:nvSpPr>
          <p:cNvPr id="63" name="Down Arrow 62"/>
          <p:cNvSpPr/>
          <p:nvPr/>
        </p:nvSpPr>
        <p:spPr>
          <a:xfrm>
            <a:off x="4355976" y="2924944"/>
            <a:ext cx="288032" cy="151216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TextBox 63"/>
          <p:cNvSpPr txBox="1"/>
          <p:nvPr/>
        </p:nvSpPr>
        <p:spPr>
          <a:xfrm>
            <a:off x="4644008" y="3429000"/>
            <a:ext cx="26737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Align to reference genome</a:t>
            </a:r>
            <a:endParaRPr lang="he-IL" dirty="0"/>
          </a:p>
        </p:txBody>
      </p:sp>
      <p:sp>
        <p:nvSpPr>
          <p:cNvPr id="68" name="TextBox 67"/>
          <p:cNvSpPr txBox="1"/>
          <p:nvPr/>
        </p:nvSpPr>
        <p:spPr>
          <a:xfrm>
            <a:off x="107504" y="4149080"/>
            <a:ext cx="16092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Forward strand</a:t>
            </a:r>
            <a:endParaRPr lang="he-IL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691680" y="4293096"/>
            <a:ext cx="9830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452320" y="5517232"/>
            <a:ext cx="15653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Reverse strand</a:t>
            </a:r>
            <a:endParaRPr lang="he-IL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6300192" y="566124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987824" y="4365104"/>
            <a:ext cx="7591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Intron</a:t>
            </a:r>
            <a:endParaRPr lang="he-IL" dirty="0"/>
          </a:p>
        </p:txBody>
      </p:sp>
      <p:sp>
        <p:nvSpPr>
          <p:cNvPr id="78" name="TextBox 77"/>
          <p:cNvSpPr txBox="1"/>
          <p:nvPr/>
        </p:nvSpPr>
        <p:spPr>
          <a:xfrm>
            <a:off x="5364088" y="4365104"/>
            <a:ext cx="7591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Intron</a:t>
            </a:r>
            <a:endParaRPr lang="he-IL" dirty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3275856" y="4797152"/>
            <a:ext cx="72008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5" idx="3"/>
          </p:cNvCxnSpPr>
          <p:nvPr/>
        </p:nvCxnSpPr>
        <p:spPr>
          <a:xfrm>
            <a:off x="2612596" y="4778236"/>
            <a:ext cx="663260" cy="955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555776" y="5805264"/>
            <a:ext cx="15728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Splice Junction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636" y="11663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2845732" y="11663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781836" y="116632"/>
            <a:ext cx="504056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4717940" y="11663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5582036" y="11663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6518140" y="116632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549588" y="54868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2341676" y="548680"/>
            <a:ext cx="504056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205772" y="54868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4069868" y="548680"/>
            <a:ext cx="504056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5005972" y="548680"/>
            <a:ext cx="504056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5870068" y="548680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806172" y="548680"/>
            <a:ext cx="504056" cy="2160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2773724" y="2780928"/>
            <a:ext cx="1008112" cy="250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Exon</a:t>
            </a:r>
            <a:endParaRPr lang="he-IL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81836" y="2780928"/>
            <a:ext cx="1152128" cy="250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Exon</a:t>
            </a:r>
            <a:endParaRPr lang="he-IL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3964" y="2780928"/>
            <a:ext cx="936104" cy="2501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Exon</a:t>
            </a:r>
            <a:endParaRPr lang="he-IL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1172" y="3933056"/>
            <a:ext cx="51732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Reads can be mapped to forward and reverse strands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449248" y="4365104"/>
            <a:ext cx="55130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Reads can be mapped to spliced junctions – purple reads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451172" y="4797152"/>
            <a:ext cx="63041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Reads can be mapped as single ends (SEs) or as Paired Ends (PE’s)</a:t>
            </a:r>
            <a:endParaRPr lang="he-IL" dirty="0"/>
          </a:p>
        </p:txBody>
      </p:sp>
      <p:sp>
        <p:nvSpPr>
          <p:cNvPr id="46" name="Rectangle 45"/>
          <p:cNvSpPr/>
          <p:nvPr/>
        </p:nvSpPr>
        <p:spPr>
          <a:xfrm>
            <a:off x="2467396" y="5445224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051572" y="5445224"/>
            <a:ext cx="504056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0" name="Straight Connector 49"/>
          <p:cNvCxnSpPr>
            <a:stCxn id="46" idx="3"/>
            <a:endCxn id="48" idx="1"/>
          </p:cNvCxnSpPr>
          <p:nvPr/>
        </p:nvCxnSpPr>
        <p:spPr>
          <a:xfrm>
            <a:off x="2971452" y="5553236"/>
            <a:ext cx="1080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>
            <a:off x="3403500" y="5301208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TextBox 51"/>
          <p:cNvSpPr txBox="1"/>
          <p:nvPr/>
        </p:nvSpPr>
        <p:spPr>
          <a:xfrm>
            <a:off x="2467396" y="6021288"/>
            <a:ext cx="20659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Library insert length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10132E-6 L 0.14583 0.27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0132E-6 L 0.13004 0.278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3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0132E-6 L 0.23246 0.372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8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0132E-6 L 0.06702 0.37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8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0132E-6 L -0.15347 0.37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18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0132E-6 L -0.33472 0.372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8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0132E-6 L -0.22431 0.27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13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3229E-6 L -0.36614 0.477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3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3229E-6 L -0.16128 0.47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23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3229E-6 L 0.0434 0.487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24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3229E-6 L -0.02743 0.288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3229E-6 L 0.23229 0.29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4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3229E-6 L 0.24028 0.340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We start with </a:t>
            </a:r>
            <a:r>
              <a:rPr lang="en-US" dirty="0" err="1" smtClean="0"/>
              <a:t>Exon</a:t>
            </a:r>
            <a:r>
              <a:rPr lang="en-US" dirty="0" smtClean="0"/>
              <a:t> centric problem</a:t>
            </a:r>
            <a:br>
              <a:rPr lang="en-US" dirty="0" smtClean="0"/>
            </a:br>
            <a:r>
              <a:rPr lang="en-US" dirty="0" smtClean="0"/>
              <a:t>and then we extend it to </a:t>
            </a:r>
            <a:r>
              <a:rPr lang="en-US" dirty="0" err="1" smtClean="0"/>
              <a:t>isoform</a:t>
            </a:r>
            <a:r>
              <a:rPr lang="en-US" dirty="0" smtClean="0"/>
              <a:t> centric problem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140968"/>
            <a:ext cx="7411644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200" dirty="0" err="1" smtClean="0"/>
              <a:t>Exon</a:t>
            </a:r>
            <a:r>
              <a:rPr lang="en-US" sz="3200" dirty="0" smtClean="0"/>
              <a:t> centric – only one alternative </a:t>
            </a:r>
            <a:r>
              <a:rPr lang="en-US" sz="3200" dirty="0" err="1" smtClean="0"/>
              <a:t>exon</a:t>
            </a:r>
            <a:endParaRPr lang="en-US" sz="3200" dirty="0" smtClean="0"/>
          </a:p>
          <a:p>
            <a:pPr algn="l" rtl="0"/>
            <a:r>
              <a:rPr lang="en-US" sz="3200" dirty="0" err="1" smtClean="0"/>
              <a:t>Isforom</a:t>
            </a:r>
            <a:r>
              <a:rPr lang="en-US" sz="3200" dirty="0" smtClean="0"/>
              <a:t> centric – multiple alternative </a:t>
            </a:r>
            <a:r>
              <a:rPr lang="en-US" sz="3200" dirty="0" err="1" smtClean="0"/>
              <a:t>exons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285293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195736" y="285293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483768" y="285293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2771800" y="285293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6228184" y="285293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6516216" y="285293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6804248" y="285293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7092280" y="285293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3779912" y="285293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067944" y="285293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4355976" y="285293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4644008" y="285293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4932040" y="285293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5220072" y="2852936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059832" y="2492896"/>
            <a:ext cx="36004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19872" y="2492896"/>
            <a:ext cx="36004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08104" y="2492896"/>
            <a:ext cx="36004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68144" y="2492896"/>
            <a:ext cx="36004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59832" y="3140968"/>
            <a:ext cx="1512168" cy="12961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72000" y="3140968"/>
            <a:ext cx="1656184" cy="12961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419872" y="537321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Rectangle 43"/>
          <p:cNvSpPr/>
          <p:nvPr/>
        </p:nvSpPr>
        <p:spPr>
          <a:xfrm>
            <a:off x="3707904" y="537321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Rectangle 44"/>
          <p:cNvSpPr/>
          <p:nvPr/>
        </p:nvSpPr>
        <p:spPr>
          <a:xfrm>
            <a:off x="3995936" y="537321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5"/>
          <p:cNvSpPr/>
          <p:nvPr/>
        </p:nvSpPr>
        <p:spPr>
          <a:xfrm>
            <a:off x="4283968" y="537321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Rectangle 46"/>
          <p:cNvSpPr/>
          <p:nvPr/>
        </p:nvSpPr>
        <p:spPr>
          <a:xfrm>
            <a:off x="4572000" y="537321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4860032" y="537321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Rectangle 48"/>
          <p:cNvSpPr/>
          <p:nvPr/>
        </p:nvSpPr>
        <p:spPr>
          <a:xfrm>
            <a:off x="5148064" y="537321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5436096" y="537321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3635896" y="5877272"/>
            <a:ext cx="181928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Exclusion </a:t>
            </a:r>
            <a:r>
              <a:rPr lang="en-US" dirty="0" err="1" smtClean="0"/>
              <a:t>Isoform</a:t>
            </a:r>
            <a:endParaRPr lang="he-IL" dirty="0"/>
          </a:p>
        </p:txBody>
      </p:sp>
      <p:sp>
        <p:nvSpPr>
          <p:cNvPr id="52" name="Rectangle 51"/>
          <p:cNvSpPr/>
          <p:nvPr/>
        </p:nvSpPr>
        <p:spPr>
          <a:xfrm>
            <a:off x="2555776" y="14847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Rectangle 52"/>
          <p:cNvSpPr/>
          <p:nvPr/>
        </p:nvSpPr>
        <p:spPr>
          <a:xfrm>
            <a:off x="2843808" y="14847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Rectangle 53"/>
          <p:cNvSpPr/>
          <p:nvPr/>
        </p:nvSpPr>
        <p:spPr>
          <a:xfrm>
            <a:off x="3131840" y="14847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Rectangle 54"/>
          <p:cNvSpPr/>
          <p:nvPr/>
        </p:nvSpPr>
        <p:spPr>
          <a:xfrm>
            <a:off x="3419872" y="14847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Rectangle 55"/>
          <p:cNvSpPr/>
          <p:nvPr/>
        </p:nvSpPr>
        <p:spPr>
          <a:xfrm>
            <a:off x="3707904" y="14847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Rectangle 56"/>
          <p:cNvSpPr/>
          <p:nvPr/>
        </p:nvSpPr>
        <p:spPr>
          <a:xfrm>
            <a:off x="3995936" y="14847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4283968" y="14847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Rectangle 58"/>
          <p:cNvSpPr/>
          <p:nvPr/>
        </p:nvSpPr>
        <p:spPr>
          <a:xfrm>
            <a:off x="4572000" y="14847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Rectangle 59"/>
          <p:cNvSpPr/>
          <p:nvPr/>
        </p:nvSpPr>
        <p:spPr>
          <a:xfrm>
            <a:off x="4860032" y="14847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Rectangle 60"/>
          <p:cNvSpPr/>
          <p:nvPr/>
        </p:nvSpPr>
        <p:spPr>
          <a:xfrm>
            <a:off x="5148064" y="1484784"/>
            <a:ext cx="288032" cy="288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Rectangle 61"/>
          <p:cNvSpPr/>
          <p:nvPr/>
        </p:nvSpPr>
        <p:spPr>
          <a:xfrm>
            <a:off x="5436096" y="14847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Rectangle 62"/>
          <p:cNvSpPr/>
          <p:nvPr/>
        </p:nvSpPr>
        <p:spPr>
          <a:xfrm>
            <a:off x="5724128" y="14847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Rectangle 63"/>
          <p:cNvSpPr/>
          <p:nvPr/>
        </p:nvSpPr>
        <p:spPr>
          <a:xfrm>
            <a:off x="6012160" y="14847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Rectangle 64"/>
          <p:cNvSpPr/>
          <p:nvPr/>
        </p:nvSpPr>
        <p:spPr>
          <a:xfrm>
            <a:off x="6300192" y="14847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TextBox 65"/>
          <p:cNvSpPr txBox="1"/>
          <p:nvPr/>
        </p:nvSpPr>
        <p:spPr>
          <a:xfrm>
            <a:off x="3590755" y="980728"/>
            <a:ext cx="17924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Inclusion </a:t>
            </a:r>
            <a:r>
              <a:rPr lang="en-US" dirty="0" err="1" smtClean="0"/>
              <a:t>Isoform</a:t>
            </a:r>
            <a:endParaRPr lang="he-IL" dirty="0"/>
          </a:p>
        </p:txBody>
      </p:sp>
      <p:sp>
        <p:nvSpPr>
          <p:cNvPr id="67" name="Down Arrow 66"/>
          <p:cNvSpPr/>
          <p:nvPr/>
        </p:nvSpPr>
        <p:spPr>
          <a:xfrm>
            <a:off x="4499992" y="4869160"/>
            <a:ext cx="144016" cy="43204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Down Arrow 67"/>
          <p:cNvSpPr/>
          <p:nvPr/>
        </p:nvSpPr>
        <p:spPr>
          <a:xfrm rot="10800000">
            <a:off x="4499992" y="1916832"/>
            <a:ext cx="144016" cy="72008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TextBox 68"/>
          <p:cNvSpPr txBox="1"/>
          <p:nvPr/>
        </p:nvSpPr>
        <p:spPr>
          <a:xfrm>
            <a:off x="395536" y="0"/>
            <a:ext cx="853086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600" dirty="0" smtClean="0"/>
              <a:t>The basic two </a:t>
            </a:r>
            <a:r>
              <a:rPr lang="en-US" sz="3600" dirty="0" err="1" smtClean="0"/>
              <a:t>isoform</a:t>
            </a:r>
            <a:r>
              <a:rPr lang="en-US" sz="3600" dirty="0" smtClean="0"/>
              <a:t> options – </a:t>
            </a:r>
            <a:r>
              <a:rPr lang="en-US" sz="3600" dirty="0" err="1" smtClean="0"/>
              <a:t>Exon</a:t>
            </a:r>
            <a:r>
              <a:rPr lang="en-US" sz="3600" dirty="0" smtClean="0"/>
              <a:t> centric</a:t>
            </a:r>
            <a:endParaRPr lang="he-IL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3779912" y="3140968"/>
            <a:ext cx="17200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Alternative </a:t>
            </a:r>
            <a:r>
              <a:rPr lang="en-US" dirty="0" err="1" smtClean="0"/>
              <a:t>Exon</a:t>
            </a:r>
            <a:endParaRPr lang="he-IL" dirty="0"/>
          </a:p>
        </p:txBody>
      </p:sp>
      <p:sp>
        <p:nvSpPr>
          <p:cNvPr id="71" name="TextBox 70"/>
          <p:cNvSpPr txBox="1"/>
          <p:nvPr/>
        </p:nvSpPr>
        <p:spPr>
          <a:xfrm>
            <a:off x="5220072" y="2060848"/>
            <a:ext cx="15728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Splice Junction</a:t>
            </a:r>
            <a:endParaRPr lang="he-IL" dirty="0"/>
          </a:p>
        </p:txBody>
      </p:sp>
      <p:sp>
        <p:nvSpPr>
          <p:cNvPr id="72" name="TextBox 71"/>
          <p:cNvSpPr txBox="1"/>
          <p:nvPr/>
        </p:nvSpPr>
        <p:spPr>
          <a:xfrm>
            <a:off x="2555776" y="2060848"/>
            <a:ext cx="15728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Splice Junction</a:t>
            </a:r>
            <a:endParaRPr lang="he-IL" dirty="0"/>
          </a:p>
        </p:txBody>
      </p:sp>
      <p:sp>
        <p:nvSpPr>
          <p:cNvPr id="73" name="TextBox 72"/>
          <p:cNvSpPr txBox="1"/>
          <p:nvPr/>
        </p:nvSpPr>
        <p:spPr>
          <a:xfrm>
            <a:off x="3779912" y="4437112"/>
            <a:ext cx="15728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Splice Junction</a:t>
            </a:r>
            <a:endParaRPr lang="he-IL" dirty="0"/>
          </a:p>
        </p:txBody>
      </p:sp>
      <p:sp>
        <p:nvSpPr>
          <p:cNvPr id="74" name="TextBox 73"/>
          <p:cNvSpPr txBox="1"/>
          <p:nvPr/>
        </p:nvSpPr>
        <p:spPr>
          <a:xfrm>
            <a:off x="0" y="6309320"/>
            <a:ext cx="19725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SJ = Splice Junction</a:t>
            </a:r>
            <a:endParaRPr lang="he-IL" dirty="0"/>
          </a:p>
        </p:txBody>
      </p:sp>
      <p:sp>
        <p:nvSpPr>
          <p:cNvPr id="84" name="Rectangle 83"/>
          <p:cNvSpPr/>
          <p:nvPr/>
        </p:nvSpPr>
        <p:spPr>
          <a:xfrm>
            <a:off x="3131840" y="537321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Rectangle 84"/>
          <p:cNvSpPr/>
          <p:nvPr/>
        </p:nvSpPr>
        <p:spPr>
          <a:xfrm>
            <a:off x="5724128" y="537321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Rectangle 85"/>
          <p:cNvSpPr/>
          <p:nvPr/>
        </p:nvSpPr>
        <p:spPr>
          <a:xfrm>
            <a:off x="7380312" y="2852936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Rectangle 86"/>
          <p:cNvSpPr/>
          <p:nvPr/>
        </p:nvSpPr>
        <p:spPr>
          <a:xfrm>
            <a:off x="1619672" y="2852936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Rectangle 87"/>
          <p:cNvSpPr/>
          <p:nvPr/>
        </p:nvSpPr>
        <p:spPr>
          <a:xfrm>
            <a:off x="6588224" y="1484784"/>
            <a:ext cx="288032" cy="2880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2267744" y="1484784"/>
            <a:ext cx="288032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84" grpId="0" animBg="1"/>
      <p:bldP spid="85" grpId="0" animBg="1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Development</a:t>
            </a:r>
          </a:p>
          <a:p>
            <a:pPr algn="l" rtl="0"/>
            <a:r>
              <a:rPr lang="en-US" dirty="0" smtClean="0"/>
              <a:t>Differentiation to specific tissues</a:t>
            </a:r>
          </a:p>
          <a:p>
            <a:pPr algn="l" rtl="0"/>
            <a:r>
              <a:rPr lang="en-US" dirty="0" smtClean="0"/>
              <a:t>Disease classification based on </a:t>
            </a:r>
            <a:r>
              <a:rPr lang="en-US" dirty="0" err="1" smtClean="0"/>
              <a:t>isoform</a:t>
            </a:r>
            <a:r>
              <a:rPr lang="en-US" dirty="0" smtClean="0"/>
              <a:t> expression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1193</Words>
  <Application>Microsoft Office PowerPoint</Application>
  <PresentationFormat>On-screen Show (4:3)</PresentationFormat>
  <Paragraphs>228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Equation</vt:lpstr>
      <vt:lpstr>MathType 6.0 Equation</vt:lpstr>
      <vt:lpstr>Analysis and design of RNA sequencing experiments for identifying isoform regulation</vt:lpstr>
      <vt:lpstr>Overview</vt:lpstr>
      <vt:lpstr>Molecular Biology</vt:lpstr>
      <vt:lpstr>Gene structure</vt:lpstr>
      <vt:lpstr>RNA-Seq reads alignments</vt:lpstr>
      <vt:lpstr>Slide 6</vt:lpstr>
      <vt:lpstr>We start with Exon centric problem and then we extend it to isoform centric problem</vt:lpstr>
      <vt:lpstr>Slide 8</vt:lpstr>
      <vt:lpstr>Motivation</vt:lpstr>
      <vt:lpstr>Estimator</vt:lpstr>
      <vt:lpstr>Slide 11</vt:lpstr>
      <vt:lpstr>Slide 12</vt:lpstr>
      <vt:lpstr>Toy Example</vt:lpstr>
      <vt:lpstr>Toy Example</vt:lpstr>
      <vt:lpstr>Slide 15</vt:lpstr>
      <vt:lpstr>Total inclusion checks = 5</vt:lpstr>
      <vt:lpstr>Slide 17</vt:lpstr>
      <vt:lpstr>MISO Estimator  </vt:lpstr>
      <vt:lpstr>Overview of the MISO model</vt:lpstr>
      <vt:lpstr>Overview of the MISO model</vt:lpstr>
      <vt:lpstr>Model parameters</vt:lpstr>
      <vt:lpstr>Slide 22</vt:lpstr>
      <vt:lpstr>Slide 23</vt:lpstr>
      <vt:lpstr>Resacling isoform abundance</vt:lpstr>
      <vt:lpstr>Slide 25</vt:lpstr>
      <vt:lpstr>Latent data</vt:lpstr>
      <vt:lpstr>Bayes rule – For single ends</vt:lpstr>
      <vt:lpstr>Slide 28</vt:lpstr>
      <vt:lpstr>Slide 29</vt:lpstr>
      <vt:lpstr>The MISO estimator</vt:lpstr>
      <vt:lpstr>Comparison between        and   </vt:lpstr>
      <vt:lpstr>MISO CIs for     and qRT-PCR validation Breast Cancer RNA-Seq</vt:lpstr>
      <vt:lpstr>Slide 33</vt:lpstr>
      <vt:lpstr>Slide 34</vt:lpstr>
      <vt:lpstr>How to extend to Isoform Centric?</vt:lpstr>
      <vt:lpstr>The posterior is now:</vt:lpstr>
      <vt:lpstr>Improved model using PEs insert length</vt:lpstr>
      <vt:lpstr>Incorporation of paired-end information</vt:lpstr>
      <vt:lpstr>Slide 39</vt:lpstr>
      <vt:lpstr>The new posterior is*:</vt:lpstr>
      <vt:lpstr>Slide 41</vt:lpstr>
      <vt:lpstr>Insert length data increases assignable reads</vt:lpstr>
      <vt:lpstr>Markov Chain Monte Carlo</vt:lpstr>
      <vt:lpstr>Metropolis-Hastings (MH) </vt:lpstr>
      <vt:lpstr>Summary</vt:lpstr>
      <vt:lpstr>Slide 46</vt:lpstr>
      <vt:lpstr>Slide 47</vt:lpstr>
    </vt:vector>
  </TitlesOfParts>
  <Company>School of 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tomhait</dc:creator>
  <cp:lastModifiedBy>tomhait</cp:lastModifiedBy>
  <cp:revision>242</cp:revision>
  <dcterms:created xsi:type="dcterms:W3CDTF">2015-06-04T11:29:57Z</dcterms:created>
  <dcterms:modified xsi:type="dcterms:W3CDTF">2015-07-04T08:56:58Z</dcterms:modified>
</cp:coreProperties>
</file>