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9" r:id="rId16"/>
    <p:sldId id="263" r:id="rId17"/>
    <p:sldId id="277" r:id="rId18"/>
    <p:sldId id="278" r:id="rId19"/>
    <p:sldId id="260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7100-9EE6-B845-B209-C9D398615972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5AC-8BE3-2546-A012-331645922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* 20 base </a:t>
            </a:r>
            <a:r>
              <a:rPr lang="en-US" dirty="0" smtClean="0">
                <a:sym typeface="Wingdings"/>
              </a:rPr>
              <a:t> 3* 40</a:t>
            </a:r>
            <a:r>
              <a:rPr lang="en-US" baseline="0" dirty="0" smtClean="0">
                <a:sym typeface="Wingdings"/>
              </a:rPr>
              <a:t> bit </a:t>
            </a:r>
            <a:r>
              <a:rPr lang="en-US" baseline="0" dirty="0" err="1" smtClean="0">
                <a:sym typeface="Wingdings"/>
              </a:rPr>
              <a:t>kmers</a:t>
            </a:r>
            <a:r>
              <a:rPr lang="en-US" baseline="0" dirty="0" smtClean="0">
                <a:sym typeface="Wingdings"/>
              </a:rPr>
              <a:t>, 32 bit </a:t>
            </a:r>
            <a:r>
              <a:rPr lang="en-US" baseline="0" dirty="0" err="1" smtClean="0">
                <a:sym typeface="Wingdings"/>
              </a:rPr>
              <a:t>ints</a:t>
            </a:r>
            <a:r>
              <a:rPr lang="en-US" baseline="0" dirty="0" smtClean="0">
                <a:sym typeface="Wingdings"/>
              </a:rPr>
              <a:t> * 10^9  27GB just for human genome hash key/values, doesn’t include pointer overhead or unfilled buckets</a:t>
            </a:r>
          </a:p>
          <a:p>
            <a:r>
              <a:rPr lang="en-US" baseline="0" dirty="0" smtClean="0">
                <a:sym typeface="Wingdings"/>
              </a:rPr>
              <a:t>for fully occupied hash, more for pointers to deal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5AC-8BE3-2546-A012-331645922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3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Shape 3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pass – don’t count but</a:t>
            </a:r>
            <a:r>
              <a:rPr lang="en-US" baseline="0" dirty="0" smtClean="0"/>
              <a:t> do use threshold based on neighbors of read</a:t>
            </a:r>
          </a:p>
          <a:p>
            <a:r>
              <a:rPr lang="en-US" baseline="0" dirty="0" smtClean="0"/>
              <a:t>Threshold based on modeled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5AC-8BE3-2546-A012-3316459222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9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2A73-D67E-844F-8160-B759C4C3291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5B20-7BB2-2C41-9B5B-3D6F543C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Shamir lab meeting, 28/1/15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5-01-26 at 11.0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34"/>
            <a:ext cx="9144000" cy="32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pass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baseline="-25000" dirty="0" err="1"/>
              <a:t>e,x</a:t>
            </a:r>
            <a:r>
              <a:rPr lang="en-US" dirty="0"/>
              <a:t> ~ </a:t>
            </a:r>
            <a:r>
              <a:rPr lang="en-US" dirty="0" err="1"/>
              <a:t>Binom</a:t>
            </a:r>
            <a:r>
              <a:rPr lang="en-US" dirty="0"/>
              <a:t>(</a:t>
            </a:r>
            <a:r>
              <a:rPr lang="en-US" dirty="0" err="1"/>
              <a:t>x,P</a:t>
            </a:r>
            <a:r>
              <a:rPr lang="en-US" dirty="0"/>
              <a:t>*(α)</a:t>
            </a:r>
            <a:r>
              <a:rPr lang="en-US" dirty="0" smtClean="0"/>
              <a:t>)</a:t>
            </a:r>
          </a:p>
          <a:p>
            <a:r>
              <a:rPr lang="en-US" dirty="0" smtClean="0"/>
              <a:t>β = BF false positive </a:t>
            </a:r>
            <a:r>
              <a:rPr lang="en-US" dirty="0" smtClean="0"/>
              <a:t>rate</a:t>
            </a:r>
            <a:r>
              <a:rPr lang="en-US" dirty="0"/>
              <a:t>; P(α</a:t>
            </a:r>
            <a:r>
              <a:rPr lang="en-US" dirty="0" smtClean="0"/>
              <a:t>) = probability of a k-</a:t>
            </a:r>
            <a:r>
              <a:rPr lang="en-US" dirty="0" err="1" smtClean="0"/>
              <a:t>mer</a:t>
            </a:r>
            <a:r>
              <a:rPr lang="en-US" dirty="0" smtClean="0"/>
              <a:t> being added to A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/>
              <a:t>*(α</a:t>
            </a:r>
            <a:r>
              <a:rPr lang="en-US" dirty="0" smtClean="0"/>
              <a:t>) = P(</a:t>
            </a:r>
            <a:r>
              <a:rPr lang="en-US" dirty="0"/>
              <a:t>α</a:t>
            </a:r>
            <a:r>
              <a:rPr lang="en-US" dirty="0" smtClean="0"/>
              <a:t>) + β(1- P(</a:t>
            </a:r>
            <a:r>
              <a:rPr lang="en-US" dirty="0"/>
              <a:t>α</a:t>
            </a:r>
            <a:r>
              <a:rPr lang="en-US" dirty="0" smtClean="0"/>
              <a:t>))</a:t>
            </a:r>
          </a:p>
          <a:p>
            <a:r>
              <a:rPr lang="en-US" dirty="0"/>
              <a:t>P(α</a:t>
            </a:r>
            <a:r>
              <a:rPr lang="en-US" dirty="0" smtClean="0"/>
              <a:t>) = 1 – (1- α)</a:t>
            </a:r>
            <a:r>
              <a:rPr lang="en-US" baseline="30000" dirty="0" smtClean="0"/>
              <a:t>f(α)</a:t>
            </a:r>
            <a:r>
              <a:rPr lang="en-US" dirty="0" smtClean="0"/>
              <a:t>; f(α) = max{2, 0.2/</a:t>
            </a:r>
            <a:r>
              <a:rPr lang="en-US" dirty="0"/>
              <a:t>α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obtained </a:t>
            </a:r>
            <a:r>
              <a:rPr lang="en-US" dirty="0" smtClean="0"/>
              <a:t>by considering typical weak k-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smtClean="0"/>
              <a:t>multiplicity</a:t>
            </a:r>
          </a:p>
          <a:p>
            <a:pPr lvl="1"/>
            <a:r>
              <a:rPr lang="en-US" dirty="0" smtClean="0"/>
              <a:t>Simplifies </a:t>
            </a:r>
            <a:r>
              <a:rPr lang="en-US" dirty="0"/>
              <a:t>scaling description </a:t>
            </a:r>
            <a:r>
              <a:rPr lang="en-US" dirty="0" smtClean="0"/>
              <a:t>(used later)</a:t>
            </a:r>
            <a:r>
              <a:rPr lang="en-US" dirty="0"/>
              <a:t>:</a:t>
            </a:r>
            <a:endParaRPr lang="en-US" dirty="0" smtClean="0"/>
          </a:p>
          <a:p>
            <a:pPr lvl="2"/>
            <a:r>
              <a:rPr lang="en-US" dirty="0"/>
              <a:t>P(</a:t>
            </a:r>
            <a:r>
              <a:rPr lang="en-US" dirty="0" smtClean="0"/>
              <a:t>α/z) ≈ </a:t>
            </a:r>
            <a:r>
              <a:rPr lang="en-US" dirty="0"/>
              <a:t>P(α</a:t>
            </a:r>
            <a:r>
              <a:rPr lang="en-US" dirty="0" smtClean="0"/>
              <a:t>) </a:t>
            </a:r>
            <a:endParaRPr lang="en-US" dirty="0" smtClean="0"/>
          </a:p>
          <a:p>
            <a:pPr lvl="2"/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53583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pass – correcting errors, greedily</a:t>
            </a:r>
            <a:endParaRPr lang="en-US" dirty="0"/>
          </a:p>
        </p:txBody>
      </p:sp>
      <p:pic>
        <p:nvPicPr>
          <p:cNvPr id="4" name="Picture 3" descr="Screen Shot 2015-01-26 at 10.1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586"/>
            <a:ext cx="9144000" cy="41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with depth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0944"/>
            <a:ext cx="8229600" cy="4967574"/>
          </a:xfrm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Adjust α inversely with increasing </a:t>
            </a:r>
            <a:r>
              <a:rPr lang="en-US" dirty="0" smtClean="0"/>
              <a:t>K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e.g., if K</a:t>
            </a:r>
            <a:r>
              <a:rPr lang="en-US" baseline="-25000" dirty="0"/>
              <a:t>2</a:t>
            </a:r>
            <a:r>
              <a:rPr lang="en-US" dirty="0"/>
              <a:t> = zK</a:t>
            </a:r>
            <a:r>
              <a:rPr lang="en-US" baseline="-25000" dirty="0"/>
              <a:t>1</a:t>
            </a:r>
            <a:r>
              <a:rPr lang="en-US" dirty="0"/>
              <a:t>, use α</a:t>
            </a:r>
            <a:r>
              <a:rPr lang="en-US" baseline="-25000" dirty="0"/>
              <a:t>2</a:t>
            </a:r>
            <a:r>
              <a:rPr lang="en-US" dirty="0"/>
              <a:t> = α</a:t>
            </a:r>
            <a:r>
              <a:rPr lang="en-US" baseline="-25000" dirty="0"/>
              <a:t>1</a:t>
            </a:r>
            <a:r>
              <a:rPr lang="en-US" dirty="0"/>
              <a:t>/z (where z is a constant &gt; 1)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Contents of A constant: </a:t>
            </a:r>
          </a:p>
          <a:p>
            <a:pPr marL="863600" lvl="1" indent="-323850">
              <a:lnSpc>
                <a:spcPct val="96000"/>
              </a:lnSpc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err="1">
                <a:latin typeface="Abadi MT Condensed Extra Bold"/>
                <a:cs typeface="Abadi MT Condensed Extra Bold"/>
              </a:rPr>
              <a:t>κ'</a:t>
            </a:r>
            <a:r>
              <a:rPr lang="en-US" sz="3200" baseline="-25000" dirty="0" err="1">
                <a:latin typeface="Abadi MT Condensed Extra Bold"/>
                <a:cs typeface="Abadi MT Condensed Extra Bold"/>
              </a:rPr>
              <a:t>c</a:t>
            </a:r>
            <a:r>
              <a:rPr lang="en-US" sz="3200" baseline="-25000" dirty="0">
                <a:latin typeface="Abadi MT Condensed Extra Bold"/>
                <a:cs typeface="Abadi MT Condensed Extra Bold"/>
              </a:rPr>
              <a:t> </a:t>
            </a:r>
            <a:r>
              <a:rPr lang="en-US" sz="3200" dirty="0" smtClean="0">
                <a:latin typeface="Abadi MT Condensed Extra Bold" charset="0"/>
              </a:rPr>
              <a:t>  </a:t>
            </a:r>
            <a:r>
              <a:rPr lang="en-US" sz="3200" dirty="0"/>
              <a:t>~ Poisson(α(1-ε)K/G) </a:t>
            </a:r>
            <a:r>
              <a:rPr lang="en-US" dirty="0"/>
              <a:t> remains constant because </a:t>
            </a:r>
            <a:r>
              <a:rPr lang="en-US" sz="3200" dirty="0"/>
              <a:t>αK </a:t>
            </a:r>
            <a:r>
              <a:rPr lang="en-US" dirty="0"/>
              <a:t>constant, similarly for </a:t>
            </a:r>
            <a:r>
              <a:rPr lang="en-US" sz="3200" dirty="0" err="1" smtClean="0">
                <a:latin typeface="Abadi MT Condensed Extra Bold"/>
                <a:cs typeface="Abadi MT Condensed Extra Bold"/>
              </a:rPr>
              <a:t>κ’</a:t>
            </a:r>
            <a:r>
              <a:rPr lang="en-US" sz="3200" baseline="-25000" dirty="0" err="1">
                <a:latin typeface="Abadi MT Condensed Extra Bold"/>
                <a:cs typeface="Abadi MT Condensed Extra Bold"/>
              </a:rPr>
              <a:t>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53" y="4664075"/>
            <a:ext cx="5486400" cy="2193925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55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with depth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Accuracy of trusted/untrusted classifications persists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/>
              <a:t>α small, P(α</a:t>
            </a:r>
            <a:r>
              <a:rPr lang="en-US" sz="3200" baseline="-25000" dirty="0"/>
              <a:t>1</a:t>
            </a:r>
            <a:r>
              <a:rPr lang="en-US" sz="3200" dirty="0"/>
              <a:t>) </a:t>
            </a:r>
            <a:r>
              <a:rPr lang="en-US" sz="3200" dirty="0">
                <a:latin typeface="Apple Chancery" charset="0"/>
                <a:cs typeface="Apple Chancery" charset="0"/>
              </a:rPr>
              <a:t>≈</a:t>
            </a:r>
            <a:r>
              <a:rPr lang="en-US" sz="3200" dirty="0">
                <a:cs typeface="Apple Chancery" charset="0"/>
              </a:rPr>
              <a:t> P(α</a:t>
            </a:r>
            <a:r>
              <a:rPr lang="en-US" sz="3200" baseline="-25000" dirty="0">
                <a:cs typeface="Apple Chancery" charset="0"/>
              </a:rPr>
              <a:t>1</a:t>
            </a:r>
            <a:r>
              <a:rPr lang="en-US" sz="3200" dirty="0">
                <a:cs typeface="Apple Chancery" charset="0"/>
              </a:rPr>
              <a:t>/z) </a:t>
            </a:r>
            <a:r>
              <a:rPr lang="en-US" sz="3200" dirty="0">
                <a:latin typeface="Apple Chancery" charset="0"/>
                <a:cs typeface="Apple Chancery" charset="0"/>
              </a:rPr>
              <a:t>=</a:t>
            </a:r>
            <a:r>
              <a:rPr lang="en-US" sz="3200" dirty="0">
                <a:cs typeface="Apple Chancery" charset="0"/>
              </a:rPr>
              <a:t> P(α</a:t>
            </a:r>
            <a:r>
              <a:rPr lang="en-US" sz="3200" baseline="-25000" dirty="0">
                <a:cs typeface="Apple Chancery" charset="0"/>
              </a:rPr>
              <a:t>2</a:t>
            </a:r>
            <a:r>
              <a:rPr lang="en-US" sz="3200" dirty="0">
                <a:cs typeface="Apple Chancery" charset="0"/>
              </a:rPr>
              <a:t>) → P*(α</a:t>
            </a:r>
            <a:r>
              <a:rPr lang="en-US" sz="3200" baseline="-25000" dirty="0">
                <a:cs typeface="Apple Chancery" charset="0"/>
              </a:rPr>
              <a:t>1</a:t>
            </a:r>
            <a:r>
              <a:rPr lang="en-US" sz="3200" dirty="0">
                <a:cs typeface="Apple Chancery" charset="0"/>
              </a:rPr>
              <a:t>) </a:t>
            </a:r>
            <a:r>
              <a:rPr lang="en-US" sz="3200" dirty="0">
                <a:latin typeface="Apple Chancery" charset="0"/>
                <a:cs typeface="Apple Chancery" charset="0"/>
              </a:rPr>
              <a:t>≈</a:t>
            </a:r>
            <a:r>
              <a:rPr lang="en-US" sz="3200" dirty="0">
                <a:cs typeface="Apple Chancery" charset="0"/>
              </a:rPr>
              <a:t>  P*(α</a:t>
            </a:r>
            <a:r>
              <a:rPr lang="en-US" sz="3200" baseline="-25000" dirty="0">
                <a:cs typeface="Apple Chancery" charset="0"/>
              </a:rPr>
              <a:t>2</a:t>
            </a:r>
            <a:r>
              <a:rPr lang="en-US" sz="3200" dirty="0">
                <a:cs typeface="Apple Chancery" charset="0"/>
              </a:rPr>
              <a:t>) → </a:t>
            </a:r>
            <a:r>
              <a:rPr lang="en-US" sz="3200" dirty="0" err="1">
                <a:cs typeface="Apple Chancery" charset="0"/>
              </a:rPr>
              <a:t>y</a:t>
            </a:r>
            <a:r>
              <a:rPr lang="en-US" sz="3200" baseline="-25000" dirty="0" err="1">
                <a:cs typeface="Apple Chancery" charset="0"/>
              </a:rPr>
              <a:t>x</a:t>
            </a:r>
            <a:r>
              <a:rPr lang="en-US" sz="3200" baseline="-25000" dirty="0">
                <a:cs typeface="Apple Chancery" charset="0"/>
              </a:rPr>
              <a:t> </a:t>
            </a:r>
            <a:r>
              <a:rPr lang="en-US" sz="3200" dirty="0">
                <a:cs typeface="Apple Chancery" charset="0"/>
              </a:rPr>
              <a:t>thresholds don't change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cs typeface="Apple Chancery" charset="0"/>
              </a:rPr>
              <a:t>p</a:t>
            </a:r>
            <a:r>
              <a:rPr lang="en-US" sz="3200" baseline="-25000" dirty="0">
                <a:cs typeface="Apple Chancery" charset="0"/>
              </a:rPr>
              <a:t>c</a:t>
            </a:r>
            <a:r>
              <a:rPr lang="en-US" sz="3200" dirty="0">
                <a:cs typeface="Apple Chancery" charset="0"/>
              </a:rPr>
              <a:t> = probability correct k-</a:t>
            </a:r>
            <a:r>
              <a:rPr lang="en-US" sz="3200" dirty="0" err="1">
                <a:cs typeface="Apple Chancery" charset="0"/>
              </a:rPr>
              <a:t>mer</a:t>
            </a:r>
            <a:r>
              <a:rPr lang="en-US" sz="3200" dirty="0">
                <a:cs typeface="Apple Chancery" charset="0"/>
              </a:rPr>
              <a:t> sampled = p</a:t>
            </a:r>
            <a:r>
              <a:rPr lang="en-US" sz="3200" dirty="0" smtClean="0">
                <a:cs typeface="Apple Chancery" charset="0"/>
              </a:rPr>
              <a:t>(</a:t>
            </a:r>
            <a:r>
              <a:rPr lang="en-US" sz="3200" dirty="0" err="1" smtClean="0">
                <a:latin typeface="Abadi MT Condensed Extra Bold"/>
                <a:cs typeface="Abadi MT Condensed Extra Bold"/>
              </a:rPr>
              <a:t>κ’</a:t>
            </a:r>
            <a:r>
              <a:rPr lang="en-US" sz="3200" baseline="-25000" dirty="0" err="1" smtClean="0">
                <a:latin typeface="Abadi MT Condensed Extra Bold"/>
                <a:cs typeface="Abadi MT Condensed Extra Bold"/>
              </a:rPr>
              <a:t>c</a:t>
            </a:r>
            <a:r>
              <a:rPr lang="en-US" sz="3200" baseline="-250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3200" dirty="0" smtClean="0">
                <a:cs typeface="Apple Chancery" charset="0"/>
              </a:rPr>
              <a:t> </a:t>
            </a:r>
            <a:r>
              <a:rPr lang="en-US" sz="3200" dirty="0">
                <a:latin typeface="Apple Chancery" charset="0"/>
                <a:cs typeface="Apple Chancery" charset="0"/>
              </a:rPr>
              <a:t>≥</a:t>
            </a:r>
            <a:r>
              <a:rPr lang="en-US" sz="3200" dirty="0">
                <a:cs typeface="Apple Chancery" charset="0"/>
              </a:rPr>
              <a:t> 1)/p</a:t>
            </a:r>
            <a:r>
              <a:rPr lang="en-US" sz="3200" dirty="0" smtClean="0">
                <a:cs typeface="Apple Chancery" charset="0"/>
              </a:rPr>
              <a:t>(</a:t>
            </a:r>
            <a:r>
              <a:rPr lang="en-US" sz="3200" dirty="0" err="1">
                <a:latin typeface="Abadi MT Condensed Extra Bold"/>
                <a:cs typeface="Abadi MT Condensed Extra Bold"/>
              </a:rPr>
              <a:t>κ</a:t>
            </a:r>
            <a:r>
              <a:rPr lang="en-US" sz="3200" baseline="-25000" dirty="0" err="1">
                <a:latin typeface="Abadi MT Condensed Extra Bold"/>
                <a:cs typeface="Abadi MT Condensed Extra Bold"/>
              </a:rPr>
              <a:t>c</a:t>
            </a:r>
            <a:r>
              <a:rPr lang="en-US" sz="3200" baseline="-25000" dirty="0">
                <a:latin typeface="Abadi MT Condensed Extra Bold"/>
                <a:cs typeface="Abadi MT Condensed Extra Bold"/>
              </a:rPr>
              <a:t> </a:t>
            </a:r>
            <a:r>
              <a:rPr lang="en-US" sz="3200" dirty="0" smtClean="0">
                <a:cs typeface="Apple Chancery" charset="0"/>
              </a:rPr>
              <a:t> </a:t>
            </a:r>
            <a:r>
              <a:rPr lang="en-US" sz="3200" dirty="0">
                <a:latin typeface="Apple Chancery" charset="0"/>
                <a:cs typeface="Apple Chancery" charset="0"/>
              </a:rPr>
              <a:t>≥</a:t>
            </a:r>
            <a:r>
              <a:rPr lang="en-US" sz="3200" dirty="0">
                <a:cs typeface="Apple Chancery" charset="0"/>
              </a:rPr>
              <a:t> 1) </a:t>
            </a:r>
            <a:r>
              <a:rPr lang="en-US" sz="3200" dirty="0">
                <a:latin typeface="+mj-lt"/>
                <a:cs typeface="Apple Chancery" charset="0"/>
              </a:rPr>
              <a:t>≈ 1 </a:t>
            </a:r>
            <a:r>
              <a:rPr lang="en-US" sz="3200" dirty="0" smtClean="0">
                <a:latin typeface="+mj-lt"/>
                <a:cs typeface="Apple Chancery" charset="0"/>
              </a:rPr>
              <a:t>-e </a:t>
            </a:r>
            <a:r>
              <a:rPr lang="en-US" sz="3200" baseline="30000" dirty="0" smtClean="0">
                <a:latin typeface="+mj-lt"/>
                <a:cs typeface="Apple Chancery" charset="0"/>
              </a:rPr>
              <a:t>-α</a:t>
            </a:r>
            <a:r>
              <a:rPr lang="en-US" sz="3200" baseline="30000" dirty="0">
                <a:latin typeface="+mj-lt"/>
                <a:cs typeface="Apple Chancery" charset="0"/>
              </a:rPr>
              <a:t>(1-ε)K/G</a:t>
            </a:r>
            <a:r>
              <a:rPr lang="en-US" sz="3200" dirty="0">
                <a:latin typeface="+mj-lt"/>
                <a:cs typeface="Apple Chancery" charset="0"/>
              </a:rPr>
              <a:t> </a:t>
            </a:r>
            <a:r>
              <a:rPr lang="en-US" sz="3200" dirty="0">
                <a:cs typeface="Apple Chancery" charset="0"/>
              </a:rPr>
              <a:t>→ constant because αK constant → </a:t>
            </a:r>
            <a:r>
              <a:rPr lang="en-US" sz="3200" dirty="0" err="1">
                <a:cs typeface="Apple Chancery" charset="0"/>
              </a:rPr>
              <a:t>B</a:t>
            </a:r>
            <a:r>
              <a:rPr lang="en-US" sz="3200" baseline="-25000" dirty="0" err="1">
                <a:cs typeface="Apple Chancery" charset="0"/>
              </a:rPr>
              <a:t>e,x</a:t>
            </a:r>
            <a:r>
              <a:rPr lang="en-US" sz="3200" dirty="0">
                <a:cs typeface="Apple Chancery" charset="0"/>
              </a:rPr>
              <a:t> constant → trusted </a:t>
            </a:r>
            <a:r>
              <a:rPr lang="en-US" sz="3200" dirty="0" smtClean="0">
                <a:cs typeface="Apple Chancery" charset="0"/>
              </a:rPr>
              <a:t>position probabilities </a:t>
            </a:r>
            <a:r>
              <a:rPr lang="en-US" sz="3200" dirty="0">
                <a:cs typeface="Apple Chancery" charset="0"/>
              </a:rPr>
              <a:t>constant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cs typeface="Apple Chancery" charset="0"/>
              </a:rPr>
              <a:t>Similarly for </a:t>
            </a:r>
            <a:r>
              <a:rPr lang="en-US" sz="3200" dirty="0" err="1">
                <a:cs typeface="Apple Chancery" charset="0"/>
              </a:rPr>
              <a:t>p</a:t>
            </a:r>
            <a:r>
              <a:rPr lang="en-US" sz="3200" baseline="-25000" dirty="0" err="1">
                <a:cs typeface="Apple Chancery" charset="0"/>
              </a:rPr>
              <a:t>e</a:t>
            </a:r>
            <a:r>
              <a:rPr lang="en-US" sz="3200" dirty="0">
                <a:cs typeface="Apple Chancery" charset="0"/>
              </a:rPr>
              <a:t> with errors</a:t>
            </a:r>
          </a:p>
          <a:p>
            <a:pPr marL="863600" lvl="1" indent="-323850">
              <a:buSzPct val="75000"/>
              <a:buFont typeface="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 dirty="0">
              <a:cs typeface="Apple Chancery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6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accuracy on simulated reads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Procedure: simulate reads with known error rates, make corrections with each tool, count TP,FP,FN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Accuracy Measures: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Recall = TP/(TP + FN)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Precision = TP/(FP + TP)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F score = 2 * recall * precision/(recall + precision)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Gain = (TP-FP) / (TP+FN)</a:t>
            </a:r>
          </a:p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0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6 at 10.13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3" y="0"/>
            <a:ext cx="723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6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6 at 10.26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2358"/>
          <a:stretch>
            <a:fillRect/>
          </a:stretch>
        </p:blipFill>
        <p:spPr>
          <a:xfrm>
            <a:off x="0" y="1156230"/>
            <a:ext cx="9036877" cy="4969934"/>
          </a:xfrm>
        </p:spPr>
      </p:pic>
    </p:spTree>
    <p:extLst>
      <p:ext uri="{BB962C8B-B14F-4D97-AF65-F5344CB8AC3E}">
        <p14:creationId xmlns:p14="http://schemas.microsoft.com/office/powerpoint/2010/main" val="364605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30"/>
            <a:ext cx="8229600" cy="4525963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/>
              <a:t>Procedure: apply correction methods to different datasets, test increase in reads aligning and assembly statistics using corrected reads as </a:t>
            </a:r>
            <a:r>
              <a:rPr lang="en-US" sz="2800" dirty="0" smtClean="0"/>
              <a:t>input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24525"/>
            <a:ext cx="7825180" cy="160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4227"/>
            <a:ext cx="7825180" cy="151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2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Results: resources (the </a:t>
            </a:r>
            <a:r>
              <a:rPr lang="en-US" dirty="0" smtClean="0"/>
              <a:t>punch line</a:t>
            </a:r>
            <a:r>
              <a:rPr lang="en-US" dirty="0"/>
              <a:t>) – RAM, disk,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66736"/>
          </a:xfrm>
        </p:spPr>
        <p:txBody>
          <a:bodyPr/>
          <a:lstStyle/>
          <a:p>
            <a:r>
              <a:rPr lang="en-US" dirty="0"/>
              <a:t>Measure RAM/disk use during error correction, varying data size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9700"/>
            <a:ext cx="77724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56" y="4114800"/>
            <a:ext cx="6237288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6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6 at 10.16.3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 b="1629"/>
          <a:stretch>
            <a:fillRect/>
          </a:stretch>
        </p:blipFill>
        <p:spPr>
          <a:xfrm>
            <a:off x="0" y="521251"/>
            <a:ext cx="9191971" cy="5055230"/>
          </a:xfrm>
        </p:spPr>
      </p:pic>
    </p:spTree>
    <p:extLst>
      <p:ext uri="{BB962C8B-B14F-4D97-AF65-F5344CB8AC3E}">
        <p14:creationId xmlns:p14="http://schemas.microsoft.com/office/powerpoint/2010/main" val="37068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error correction of short reads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Improves accuracy of </a:t>
            </a:r>
            <a:r>
              <a:rPr lang="en-US" dirty="0" smtClean="0"/>
              <a:t>alignment to known reference sequences</a:t>
            </a:r>
            <a:endParaRPr lang="en-US" dirty="0" smtClean="0"/>
          </a:p>
          <a:p>
            <a:r>
              <a:rPr lang="en-US" dirty="0" smtClean="0"/>
              <a:t>Reduces resource use</a:t>
            </a:r>
          </a:p>
          <a:p>
            <a:r>
              <a:rPr lang="en-US" dirty="0" smtClean="0"/>
              <a:t>Often a pre-processing step for de novo assembly by de </a:t>
            </a:r>
            <a:r>
              <a:rPr lang="en-US" dirty="0" err="1" smtClean="0"/>
              <a:t>Bruijn</a:t>
            </a:r>
            <a:r>
              <a:rPr lang="en-US" dirty="0" smtClean="0"/>
              <a:t> graphs</a:t>
            </a:r>
          </a:p>
          <a:p>
            <a:r>
              <a:rPr lang="en-US" dirty="0" smtClean="0"/>
              <a:t>Most often done by k-</a:t>
            </a:r>
            <a:r>
              <a:rPr lang="en-US" dirty="0" err="1" smtClean="0"/>
              <a:t>mer</a:t>
            </a:r>
            <a:r>
              <a:rPr lang="en-US" dirty="0" smtClean="0"/>
              <a:t> counting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9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6 at 10.20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" b="3364"/>
          <a:stretch>
            <a:fillRect/>
          </a:stretch>
        </p:blipFill>
        <p:spPr>
          <a:xfrm>
            <a:off x="0" y="691842"/>
            <a:ext cx="9157505" cy="5036275"/>
          </a:xfrm>
        </p:spPr>
      </p:pic>
    </p:spTree>
    <p:extLst>
      <p:ext uri="{BB962C8B-B14F-4D97-AF65-F5344CB8AC3E}">
        <p14:creationId xmlns:p14="http://schemas.microsoft.com/office/powerpoint/2010/main" val="310324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</a:t>
            </a:r>
            <a:r>
              <a:rPr lang="en-US" dirty="0" err="1"/>
              <a:t>mer</a:t>
            </a:r>
            <a:r>
              <a:rPr lang="en-US" dirty="0"/>
              <a:t> counting for 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Count (typically with a hash) k-</a:t>
            </a:r>
            <a:r>
              <a:rPr lang="en-US" dirty="0" err="1" smtClean="0"/>
              <a:t>mer</a:t>
            </a:r>
            <a:r>
              <a:rPr lang="en-US" dirty="0" smtClean="0"/>
              <a:t> appearances in read where k is long enough (~20) to be rare in the genome</a:t>
            </a:r>
          </a:p>
          <a:p>
            <a:r>
              <a:rPr lang="en-US" dirty="0" smtClean="0"/>
              <a:t>Separate k-</a:t>
            </a:r>
            <a:r>
              <a:rPr lang="en-US" dirty="0" err="1" smtClean="0"/>
              <a:t>mers</a:t>
            </a:r>
            <a:r>
              <a:rPr lang="en-US" dirty="0" smtClean="0"/>
              <a:t> by multiplicity – k-</a:t>
            </a:r>
            <a:r>
              <a:rPr lang="en-US" dirty="0" err="1" smtClean="0"/>
              <a:t>mers</a:t>
            </a:r>
            <a:r>
              <a:rPr lang="en-US" dirty="0" smtClean="0"/>
              <a:t> at or past threshold considered solid, otherwise weak</a:t>
            </a:r>
          </a:p>
          <a:p>
            <a:r>
              <a:rPr lang="en-US" dirty="0" smtClean="0"/>
              <a:t>Uniform sampling, </a:t>
            </a:r>
            <a:r>
              <a:rPr lang="en-US" dirty="0"/>
              <a:t>high coverage </a:t>
            </a:r>
            <a:r>
              <a:rPr lang="en-US" dirty="0" smtClean="0"/>
              <a:t>assumed - weak k-</a:t>
            </a:r>
            <a:r>
              <a:rPr lang="en-US" dirty="0" err="1" smtClean="0"/>
              <a:t>mers</a:t>
            </a:r>
            <a:r>
              <a:rPr lang="en-US" dirty="0" smtClean="0"/>
              <a:t> likely to be the result of sequencing error</a:t>
            </a:r>
          </a:p>
          <a:p>
            <a:r>
              <a:rPr lang="en-US" dirty="0" smtClean="0"/>
              <a:t>Correct errors by replacing rare k-</a:t>
            </a:r>
            <a:r>
              <a:rPr lang="en-US" dirty="0" err="1" smtClean="0"/>
              <a:t>mers</a:t>
            </a:r>
            <a:r>
              <a:rPr lang="en-US" dirty="0" smtClean="0"/>
              <a:t> with most likely common substitutions – either by dynamic programming or heuristic/greedy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5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Bloom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Filters 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433513"/>
            <a:ext cx="8229600" cy="4967287"/>
          </a:xfrm>
        </p:spPr>
        <p:txBody>
          <a:bodyPr rtlCol="0">
            <a:noAutofit/>
          </a:bodyPr>
          <a:lstStyle/>
          <a:p>
            <a:pPr marL="457200" indent="-419100" fontAlgn="auto"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/>
            </a:pPr>
            <a:r>
              <a:rPr lang="en" sz="2800" dirty="0">
                <a:ea typeface="+mn-ea"/>
                <a:cs typeface="+mn-cs"/>
              </a:rPr>
              <a:t>memory efficient probabilistic data structure</a:t>
            </a:r>
          </a:p>
          <a:p>
            <a:pPr marL="457200" indent="-419100" fontAlgn="auto"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/>
            </a:pPr>
            <a:r>
              <a:rPr lang="en" sz="2800" dirty="0">
                <a:ea typeface="+mn-ea"/>
                <a:cs typeface="+mn-cs"/>
              </a:rPr>
              <a:t>bit array of size m, </a:t>
            </a:r>
            <a:r>
              <a:rPr lang="en-US" sz="2800" dirty="0" smtClean="0">
                <a:ea typeface="+mn-ea"/>
                <a:cs typeface="+mn-cs"/>
              </a:rPr>
              <a:t>h</a:t>
            </a:r>
            <a:r>
              <a:rPr lang="en" sz="2800" dirty="0" smtClean="0">
                <a:ea typeface="+mn-ea"/>
                <a:cs typeface="+mn-cs"/>
              </a:rPr>
              <a:t> </a:t>
            </a:r>
            <a:r>
              <a:rPr lang="en" sz="2800" dirty="0">
                <a:ea typeface="+mn-ea"/>
                <a:cs typeface="+mn-cs"/>
              </a:rPr>
              <a:t>hash functions, n entries</a:t>
            </a:r>
          </a:p>
          <a:p>
            <a:pPr marL="457200" indent="-419100" fontAlgn="auto"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/>
            </a:pPr>
            <a:r>
              <a:rPr lang="en" sz="2800" dirty="0">
                <a:ea typeface="+mn-ea"/>
                <a:cs typeface="+mn-cs"/>
              </a:rPr>
              <a:t>operations: </a:t>
            </a:r>
          </a:p>
          <a:p>
            <a:pPr marL="914400" lvl="1" indent="-381000" fontAlgn="auto"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  <a:defRPr/>
            </a:pPr>
            <a:r>
              <a:rPr lang="en" dirty="0">
                <a:ea typeface="+mn-ea"/>
              </a:rPr>
              <a:t>insert(s) - mark k positions hashed to with 1</a:t>
            </a:r>
          </a:p>
          <a:p>
            <a:pPr marL="914400" lvl="1" indent="-381000" fontAlgn="auto"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  <a:defRPr/>
            </a:pPr>
            <a:r>
              <a:rPr lang="en" dirty="0">
                <a:ea typeface="+mn-ea"/>
              </a:rPr>
              <a:t>query(s) - if k positions are marked 1, BF </a:t>
            </a:r>
            <a:r>
              <a:rPr lang="en-US" dirty="0" smtClean="0">
                <a:ea typeface="+mn-ea"/>
              </a:rPr>
              <a:t>‘</a:t>
            </a:r>
            <a:r>
              <a:rPr lang="en" dirty="0" smtClean="0">
                <a:ea typeface="+mn-ea"/>
              </a:rPr>
              <a:t>accepts</a:t>
            </a:r>
            <a:r>
              <a:rPr lang="en-US" dirty="0" smtClean="0">
                <a:ea typeface="+mn-ea"/>
              </a:rPr>
              <a:t>’</a:t>
            </a:r>
            <a:r>
              <a:rPr lang="en" dirty="0" smtClean="0">
                <a:ea typeface="+mn-ea"/>
              </a:rPr>
              <a:t> </a:t>
            </a:r>
            <a:r>
              <a:rPr lang="en" dirty="0">
                <a:ea typeface="+mn-ea"/>
              </a:rPr>
              <a:t>s</a:t>
            </a:r>
          </a:p>
          <a:p>
            <a:pPr marL="457200" indent="-419100" fontAlgn="auto"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/>
            </a:pPr>
            <a:r>
              <a:rPr lang="en" sz="2800" dirty="0" smtClean="0">
                <a:ea typeface="+mn-ea"/>
                <a:cs typeface="+mn-cs"/>
              </a:rPr>
              <a:t>due </a:t>
            </a:r>
            <a:r>
              <a:rPr lang="en" sz="2800" dirty="0">
                <a:ea typeface="+mn-ea"/>
                <a:cs typeface="+mn-cs"/>
              </a:rPr>
              <a:t>to possibility of collisions, probability of false positive accept </a:t>
            </a:r>
            <a:r>
              <a:rPr lang="en-US" sz="2800" dirty="0" smtClean="0">
                <a:ea typeface="+mn-ea"/>
                <a:cs typeface="+mn-cs"/>
              </a:rPr>
              <a:t>F≈</a:t>
            </a:r>
            <a:r>
              <a:rPr lang="en" sz="2800" dirty="0" smtClean="0">
                <a:ea typeface="+mn-ea"/>
                <a:cs typeface="+mn-cs"/>
              </a:rPr>
              <a:t> </a:t>
            </a:r>
            <a:r>
              <a:rPr lang="en" sz="2800" dirty="0">
                <a:ea typeface="+mn-ea"/>
                <a:cs typeface="+mn-cs"/>
              </a:rPr>
              <a:t>(</a:t>
            </a:r>
            <a:r>
              <a:rPr lang="en" sz="2800" dirty="0" smtClean="0">
                <a:ea typeface="+mn-ea"/>
                <a:cs typeface="+mn-cs"/>
              </a:rPr>
              <a:t>1-e</a:t>
            </a:r>
            <a:r>
              <a:rPr lang="en-US" sz="2800" baseline="30000" dirty="0" smtClean="0">
                <a:ea typeface="+mn-ea"/>
                <a:cs typeface="+mn-cs"/>
              </a:rPr>
              <a:t>-</a:t>
            </a:r>
            <a:r>
              <a:rPr lang="en-US" sz="2800" baseline="30000" dirty="0" err="1" smtClean="0">
                <a:ea typeface="+mn-ea"/>
                <a:cs typeface="+mn-cs"/>
              </a:rPr>
              <a:t>hn</a:t>
            </a:r>
            <a:r>
              <a:rPr lang="en-US" sz="2800" baseline="30000" dirty="0" smtClean="0">
                <a:ea typeface="+mn-ea"/>
                <a:cs typeface="+mn-cs"/>
              </a:rPr>
              <a:t>/m</a:t>
            </a:r>
            <a:r>
              <a:rPr lang="en" sz="2800" dirty="0" smtClean="0">
                <a:ea typeface="+mn-ea"/>
                <a:cs typeface="+mn-cs"/>
              </a:rPr>
              <a:t>)</a:t>
            </a:r>
            <a:r>
              <a:rPr lang="en-US" sz="2800" baseline="30000" dirty="0">
                <a:ea typeface="+mn-ea"/>
                <a:cs typeface="+mn-cs"/>
              </a:rPr>
              <a:t>h</a:t>
            </a:r>
            <a:endParaRPr lang="en" sz="28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" sz="2800" dirty="0">
              <a:ea typeface="+mn-ea"/>
              <a:cs typeface="+mn-cs"/>
            </a:endParaRPr>
          </a:p>
        </p:txBody>
      </p:sp>
      <p:sp>
        <p:nvSpPr>
          <p:cNvPr id="4099" name="Shape 33"/>
          <p:cNvSpPr>
            <a:spLocks noChangeArrowheads="1"/>
          </p:cNvSpPr>
          <p:nvPr/>
        </p:nvSpPr>
        <p:spPr bwMode="auto">
          <a:xfrm>
            <a:off x="2944813" y="5534025"/>
            <a:ext cx="4157662" cy="1323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0850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Bloom filter based error correction, still counting k-</a:t>
            </a:r>
            <a:r>
              <a:rPr lang="en-US" dirty="0" err="1" smtClean="0"/>
              <a:t>mers</a:t>
            </a:r>
            <a:endParaRPr lang="en-US" dirty="0"/>
          </a:p>
        </p:txBody>
      </p:sp>
      <p:pic>
        <p:nvPicPr>
          <p:cNvPr id="4" name="Picture 3" descr="Screen Shot 2015-01-27 at 7.53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0" y="2159000"/>
            <a:ext cx="9144000" cy="2854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429" y="648866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Yeo et al, Bioinformatics,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6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Lighter: </a:t>
            </a:r>
            <a:br>
              <a:rPr lang="en-US" dirty="0" smtClean="0"/>
            </a:br>
            <a:r>
              <a:rPr lang="en-US" dirty="0" smtClean="0"/>
              <a:t>Bloom filters – yes, counting </a:t>
            </a:r>
            <a:r>
              <a:rPr lang="en-US" dirty="0"/>
              <a:t>– </a:t>
            </a:r>
            <a:r>
              <a:rPr lang="en-US" dirty="0" smtClean="0"/>
              <a:t>no!</a:t>
            </a:r>
            <a:endParaRPr lang="en-US" dirty="0"/>
          </a:p>
        </p:txBody>
      </p:sp>
      <p:pic>
        <p:nvPicPr>
          <p:cNvPr id="4" name="Picture 3" descr="Screen Shot 2015-01-26 at 10.08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45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1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 = number of sequenced k-</a:t>
            </a:r>
            <a:r>
              <a:rPr lang="en-US" dirty="0" err="1" smtClean="0"/>
              <a:t>mers</a:t>
            </a:r>
            <a:endParaRPr lang="en-US" dirty="0" smtClean="0"/>
          </a:p>
          <a:p>
            <a:r>
              <a:rPr lang="en-US" dirty="0" err="1" smtClean="0"/>
              <a:t>ε</a:t>
            </a:r>
            <a:r>
              <a:rPr lang="en-US" dirty="0" smtClean="0"/>
              <a:t> = fraction of incorrect k-</a:t>
            </a:r>
            <a:r>
              <a:rPr lang="en-US" dirty="0" err="1" smtClean="0"/>
              <a:t>mers</a:t>
            </a:r>
            <a:endParaRPr lang="en-US" dirty="0" smtClean="0"/>
          </a:p>
          <a:p>
            <a:r>
              <a:rPr lang="en-US" dirty="0" smtClean="0"/>
              <a:t>α = fraction of k-</a:t>
            </a:r>
            <a:r>
              <a:rPr lang="en-US" dirty="0" err="1" smtClean="0"/>
              <a:t>mers</a:t>
            </a:r>
            <a:r>
              <a:rPr lang="en-US" dirty="0" smtClean="0"/>
              <a:t> sampled (&amp; inserted)</a:t>
            </a:r>
          </a:p>
          <a:p>
            <a:r>
              <a:rPr lang="en-US" dirty="0" smtClean="0"/>
              <a:t>G = number of k-</a:t>
            </a:r>
            <a:r>
              <a:rPr lang="en-US" dirty="0" err="1" smtClean="0"/>
              <a:t>mers</a:t>
            </a:r>
            <a:r>
              <a:rPr lang="en-US" dirty="0" smtClean="0"/>
              <a:t> in genome (assumed distinct</a:t>
            </a:r>
          </a:p>
          <a:p>
            <a:r>
              <a:rPr lang="en-US" dirty="0" err="1" smtClean="0">
                <a:latin typeface="Abadi MT Condensed Extra Bold"/>
                <a:cs typeface="Abadi MT Condensed Extra Bold"/>
              </a:rPr>
              <a:t>κ</a:t>
            </a:r>
            <a:r>
              <a:rPr lang="en-US" baseline="-25000" dirty="0" err="1" smtClean="0">
                <a:latin typeface="Abadi MT Condensed Extra Bold"/>
                <a:cs typeface="Abadi MT Condensed Extra Bold"/>
              </a:rPr>
              <a:t>c</a:t>
            </a:r>
            <a:r>
              <a:rPr lang="en-US" baseline="-25000" dirty="0" smtClean="0">
                <a:latin typeface="Abadi MT Condensed Extra Bold"/>
                <a:cs typeface="Abadi MT Condensed Extra Bold"/>
              </a:rPr>
              <a:t>  </a:t>
            </a:r>
            <a:r>
              <a:rPr lang="en-US" dirty="0" smtClean="0">
                <a:latin typeface="+mj-lt"/>
                <a:cs typeface="Abadi MT Condensed Extra Bold"/>
              </a:rPr>
              <a:t>[~ Poisson((1-</a:t>
            </a:r>
            <a:r>
              <a:rPr lang="en-US" dirty="0" smtClean="0">
                <a:latin typeface="+mj-lt"/>
              </a:rPr>
              <a:t>ε)K/G) ] </a:t>
            </a:r>
            <a:r>
              <a:rPr lang="en-US" dirty="0" smtClean="0"/>
              <a:t>= multiplicity of a given correct k-</a:t>
            </a:r>
            <a:r>
              <a:rPr lang="en-US" dirty="0" err="1" smtClean="0"/>
              <a:t>mer</a:t>
            </a:r>
            <a:endParaRPr lang="en-US" dirty="0">
              <a:latin typeface="Abadi MT Condensed Extra Bold"/>
              <a:cs typeface="Abadi MT Condensed Extra Bold"/>
            </a:endParaRPr>
          </a:p>
          <a:p>
            <a:r>
              <a:rPr lang="en-US" dirty="0" err="1" smtClean="0">
                <a:latin typeface="Abadi MT Condensed Extra Bold"/>
                <a:cs typeface="Abadi MT Condensed Extra Bold"/>
              </a:rPr>
              <a:t>κ'</a:t>
            </a:r>
            <a:r>
              <a:rPr lang="en-US" baseline="-25000" dirty="0" err="1" smtClean="0">
                <a:latin typeface="Abadi MT Condensed Extra Bold"/>
                <a:cs typeface="Abadi MT Condensed Extra Bold"/>
              </a:rPr>
              <a:t>c</a:t>
            </a:r>
            <a:r>
              <a:rPr lang="en-US" baseline="-25000" dirty="0" smtClean="0">
                <a:latin typeface="Abadi MT Condensed Extra Bold"/>
                <a:cs typeface="Abadi MT Condensed Extra Bold"/>
              </a:rPr>
              <a:t>  </a:t>
            </a:r>
            <a:r>
              <a:rPr lang="en-US" dirty="0">
                <a:cs typeface="Abadi MT Condensed Extra Bold"/>
              </a:rPr>
              <a:t>[~ Poisson</a:t>
            </a:r>
            <a:r>
              <a:rPr lang="en-US" dirty="0" smtClean="0">
                <a:cs typeface="Abadi MT Condensed Extra Bold"/>
              </a:rPr>
              <a:t>(</a:t>
            </a:r>
            <a:r>
              <a:rPr lang="en-US" dirty="0"/>
              <a:t>α</a:t>
            </a:r>
            <a:r>
              <a:rPr lang="en-US" dirty="0" smtClean="0">
                <a:cs typeface="Abadi MT Condensed Extra Bold"/>
              </a:rPr>
              <a:t>(</a:t>
            </a:r>
            <a:r>
              <a:rPr lang="en-US" dirty="0">
                <a:cs typeface="Abadi MT Condensed Extra Bold"/>
              </a:rPr>
              <a:t>1-</a:t>
            </a:r>
            <a:r>
              <a:rPr lang="en-US" dirty="0"/>
              <a:t>ε)K/G) ] = multiplicity of a given correct k-</a:t>
            </a:r>
            <a:r>
              <a:rPr lang="en-US" dirty="0" err="1" smtClean="0"/>
              <a:t>mer</a:t>
            </a:r>
            <a:r>
              <a:rPr lang="en-US" dirty="0" smtClean="0"/>
              <a:t> sampled</a:t>
            </a:r>
          </a:p>
          <a:p>
            <a:r>
              <a:rPr lang="en-US" dirty="0" smtClean="0"/>
              <a:t>Similarly, 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κ</a:t>
            </a:r>
            <a:r>
              <a:rPr lang="en-US" baseline="-25000" dirty="0" err="1">
                <a:latin typeface="Abadi MT Condensed Extra Bold"/>
                <a:cs typeface="Abadi MT Condensed Extra Bold"/>
              </a:rPr>
              <a:t>e</a:t>
            </a:r>
            <a:r>
              <a:rPr lang="en-US" baseline="-25000" dirty="0" smtClean="0">
                <a:latin typeface="Abadi MT Condensed Extra Bold"/>
                <a:cs typeface="Abadi MT Condensed Extra Bold"/>
              </a:rPr>
              <a:t> , 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κ’</a:t>
            </a:r>
            <a:r>
              <a:rPr lang="en-US" baseline="-25000" dirty="0" err="1" smtClean="0">
                <a:latin typeface="Abadi MT Condensed Extra Bold"/>
                <a:cs typeface="Abadi MT Condensed Extra Bold"/>
              </a:rPr>
              <a:t>e</a:t>
            </a:r>
            <a:r>
              <a:rPr lang="en-US" baseline="-250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dirty="0" smtClean="0">
                <a:latin typeface="+mj-lt"/>
                <a:cs typeface="Abadi MT Condensed Extra Bold"/>
              </a:rPr>
              <a:t>drawn from larger space H represent error k-</a:t>
            </a:r>
            <a:r>
              <a:rPr lang="en-US" dirty="0" err="1" smtClean="0">
                <a:latin typeface="+mj-lt"/>
                <a:cs typeface="Abadi MT Condensed Extra Bold"/>
              </a:rPr>
              <a:t>mers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79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pass – sub-sampling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α – user defined sampling fraction</a:t>
            </a:r>
          </a:p>
          <a:p>
            <a:r>
              <a:rPr lang="en-US" dirty="0" smtClean="0"/>
              <a:t>From all reads, insert α out of all k-</a:t>
            </a:r>
            <a:r>
              <a:rPr lang="en-US" dirty="0" err="1" smtClean="0"/>
              <a:t>mers</a:t>
            </a:r>
            <a:r>
              <a:rPr lang="en-US" dirty="0" smtClean="0"/>
              <a:t> to A</a:t>
            </a:r>
          </a:p>
          <a:p>
            <a:r>
              <a:rPr lang="en-US" dirty="0" smtClean="0"/>
              <a:t>Intuition: each incorrect k-</a:t>
            </a:r>
            <a:r>
              <a:rPr lang="en-US" dirty="0" err="1" smtClean="0"/>
              <a:t>mer</a:t>
            </a:r>
            <a:r>
              <a:rPr lang="en-US" dirty="0" smtClean="0"/>
              <a:t> rare (although there may be many), correct k-</a:t>
            </a:r>
            <a:r>
              <a:rPr lang="en-US" dirty="0" err="1" smtClean="0"/>
              <a:t>mers</a:t>
            </a:r>
            <a:r>
              <a:rPr lang="en-US" dirty="0" smtClean="0"/>
              <a:t> frequent, by sampling more likely to get rid of errors than lose correct k-</a:t>
            </a:r>
            <a:r>
              <a:rPr lang="en-US" dirty="0" err="1" smtClean="0"/>
              <a:t>mers</a:t>
            </a:r>
            <a:endParaRPr lang="en-US" dirty="0" smtClean="0"/>
          </a:p>
          <a:p>
            <a:r>
              <a:rPr lang="en-US" dirty="0" smtClean="0"/>
              <a:t>Authors advise to adjust α inversely with depth of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3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pass – finding solid k-</a:t>
            </a:r>
            <a:r>
              <a:rPr lang="en-US" dirty="0" err="1" smtClean="0"/>
              <a:t>mers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how many out of x (in [1,k]) flanking k-</a:t>
            </a:r>
            <a:r>
              <a:rPr lang="en-US" dirty="0" err="1" smtClean="0"/>
              <a:t>mers</a:t>
            </a:r>
            <a:r>
              <a:rPr lang="en-US" dirty="0" smtClean="0"/>
              <a:t> are in BF A.</a:t>
            </a:r>
          </a:p>
          <a:p>
            <a:r>
              <a:rPr lang="en-US" dirty="0" smtClean="0"/>
              <a:t>Only positions which have more than threshold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x</a:t>
            </a:r>
            <a:r>
              <a:rPr lang="en-US" dirty="0" smtClean="0"/>
              <a:t> are called </a:t>
            </a:r>
            <a:r>
              <a:rPr lang="en-US" dirty="0" smtClean="0"/>
              <a:t>trusted</a:t>
            </a:r>
          </a:p>
          <a:p>
            <a:r>
              <a:rPr lang="en-US" dirty="0" smtClean="0"/>
              <a:t>Wish to add </a:t>
            </a:r>
            <a:r>
              <a:rPr lang="en-US" dirty="0"/>
              <a:t>runs of k consecutive trusted positions as solid k-</a:t>
            </a:r>
            <a:r>
              <a:rPr lang="en-US" dirty="0" err="1"/>
              <a:t>mers</a:t>
            </a:r>
            <a:r>
              <a:rPr lang="en-US" dirty="0"/>
              <a:t> to </a:t>
            </a:r>
            <a:r>
              <a:rPr lang="en-US" dirty="0" smtClean="0"/>
              <a:t>B</a:t>
            </a:r>
            <a:endParaRPr lang="en-US" dirty="0" smtClean="0"/>
          </a:p>
          <a:p>
            <a:r>
              <a:rPr lang="en-US" dirty="0" err="1"/>
              <a:t>B</a:t>
            </a:r>
            <a:r>
              <a:rPr lang="en-US" baseline="-25000" dirty="0" err="1"/>
              <a:t>e,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number of k-</a:t>
            </a:r>
            <a:r>
              <a:rPr lang="en-US" dirty="0" err="1" smtClean="0"/>
              <a:t>mers</a:t>
            </a:r>
            <a:r>
              <a:rPr lang="en-US" dirty="0" smtClean="0"/>
              <a:t> appearing in A for untrusted position</a:t>
            </a:r>
            <a:endParaRPr lang="en-US" baseline="-25000" dirty="0"/>
          </a:p>
          <a:p>
            <a:r>
              <a:rPr lang="en-US" dirty="0" smtClean="0"/>
              <a:t>Set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x</a:t>
            </a:r>
            <a:r>
              <a:rPr lang="en-US" dirty="0" smtClean="0"/>
              <a:t> for each x based on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e,x</a:t>
            </a:r>
            <a:r>
              <a:rPr lang="en-US" dirty="0" smtClean="0"/>
              <a:t> ~ </a:t>
            </a:r>
            <a:r>
              <a:rPr lang="en-US" dirty="0" err="1" smtClean="0"/>
              <a:t>Binom</a:t>
            </a:r>
            <a:r>
              <a:rPr lang="en-US" dirty="0" smtClean="0"/>
              <a:t>(</a:t>
            </a:r>
            <a:r>
              <a:rPr lang="en-US" dirty="0" err="1" smtClean="0"/>
              <a:t>x,P</a:t>
            </a:r>
            <a:r>
              <a:rPr lang="en-US" dirty="0" smtClean="0"/>
              <a:t>*(α)) to get p(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e,x</a:t>
            </a:r>
            <a:r>
              <a:rPr lang="en-US" baseline="-25000" dirty="0"/>
              <a:t> </a:t>
            </a:r>
            <a:r>
              <a:rPr lang="en-US" dirty="0" smtClean="0"/>
              <a:t>≤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-1) ≥ </a:t>
            </a:r>
            <a:r>
              <a:rPr lang="en-US" dirty="0" smtClean="0"/>
              <a:t>0.995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1002</Words>
  <Application>Microsoft Macintosh PowerPoint</Application>
  <PresentationFormat>On-screen Show (4:3)</PresentationFormat>
  <Paragraphs>75</Paragraphs>
  <Slides>20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Motivation: error correction of short reads </vt:lpstr>
      <vt:lpstr>K-mer counting for error correction</vt:lpstr>
      <vt:lpstr>Bloom Filters </vt:lpstr>
      <vt:lpstr>Bloom filter based error correction, still counting k-mers</vt:lpstr>
      <vt:lpstr>Lighter:  Bloom filters – yes, counting – no!</vt:lpstr>
      <vt:lpstr>Sequencing Model</vt:lpstr>
      <vt:lpstr>First pass – sub-sampling</vt:lpstr>
      <vt:lpstr>Second pass – finding solid k-mers</vt:lpstr>
      <vt:lpstr>Second pass details</vt:lpstr>
      <vt:lpstr>Third pass – correcting errors, greedily</vt:lpstr>
      <vt:lpstr>Scaling with depth</vt:lpstr>
      <vt:lpstr>Scaling with depth</vt:lpstr>
      <vt:lpstr>Results: accuracy on simulated reads</vt:lpstr>
      <vt:lpstr>PowerPoint Presentation</vt:lpstr>
      <vt:lpstr>PowerPoint Presentation</vt:lpstr>
      <vt:lpstr>Results: real data</vt:lpstr>
      <vt:lpstr>Results: resources (the punch line) – RAM, disk, time</vt:lpstr>
      <vt:lpstr>PowerPoint Presentation</vt:lpstr>
      <vt:lpstr>PowerPoint Presentation</vt:lpstr>
    </vt:vector>
  </TitlesOfParts>
  <Company>tel aviv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Lighter</dc:title>
  <dc:creator>roye</dc:creator>
  <cp:lastModifiedBy>roye</cp:lastModifiedBy>
  <cp:revision>34</cp:revision>
  <dcterms:created xsi:type="dcterms:W3CDTF">2015-01-26T08:07:11Z</dcterms:created>
  <dcterms:modified xsi:type="dcterms:W3CDTF">2015-01-28T08:44:12Z</dcterms:modified>
</cp:coreProperties>
</file>