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74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6EFF2-5923-4EC6-81DB-8AAD6249E5AC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B585D-3D49-44DE-B230-0012759B2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B585D-3D49-44DE-B230-0012759B2BA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10F2-02DB-4966-B705-5826A9A7C273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B79F-D0B9-48F2-B597-81E74EB4C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10F2-02DB-4966-B705-5826A9A7C273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B79F-D0B9-48F2-B597-81E74EB4C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10F2-02DB-4966-B705-5826A9A7C273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B79F-D0B9-48F2-B597-81E74EB4C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10F2-02DB-4966-B705-5826A9A7C273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B79F-D0B9-48F2-B597-81E74EB4C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10F2-02DB-4966-B705-5826A9A7C273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B79F-D0B9-48F2-B597-81E74EB4C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10F2-02DB-4966-B705-5826A9A7C273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B79F-D0B9-48F2-B597-81E74EB4C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10F2-02DB-4966-B705-5826A9A7C273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B79F-D0B9-48F2-B597-81E74EB4C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10F2-02DB-4966-B705-5826A9A7C273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B79F-D0B9-48F2-B597-81E74EB4C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10F2-02DB-4966-B705-5826A9A7C273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B79F-D0B9-48F2-B597-81E74EB4C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10F2-02DB-4966-B705-5826A9A7C273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B79F-D0B9-48F2-B597-81E74EB4C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10F2-02DB-4966-B705-5826A9A7C273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B79F-D0B9-48F2-B597-81E74EB4C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610F2-02DB-4966-B705-5826A9A7C273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4B79F-D0B9-48F2-B597-81E74EB4CA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Checking Bloom filters to improve de novo assembly memory use and speed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Shamir group meeting, 13/5/15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002871" y="6309320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 4"/>
          <p:cNvSpPr/>
          <p:nvPr/>
        </p:nvSpPr>
        <p:spPr>
          <a:xfrm>
            <a:off x="1835696" y="5013176"/>
            <a:ext cx="3127615" cy="1295416"/>
          </a:xfrm>
          <a:custGeom>
            <a:avLst/>
            <a:gdLst>
              <a:gd name="connsiteX0" fmla="*/ 0 w 3170490"/>
              <a:gd name="connsiteY0" fmla="*/ 1307507 h 1307507"/>
              <a:gd name="connsiteX1" fmla="*/ 683664 w 3170490"/>
              <a:gd name="connsiteY1" fmla="*/ 367470 h 1307507"/>
              <a:gd name="connsiteX2" fmla="*/ 3170490 w 3170490"/>
              <a:gd name="connsiteY2" fmla="*/ 0 h 1307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70490" h="1307507">
                <a:moveTo>
                  <a:pt x="0" y="1307507"/>
                </a:moveTo>
                <a:cubicBezTo>
                  <a:pt x="77624" y="946447"/>
                  <a:pt x="155249" y="585388"/>
                  <a:pt x="683664" y="367470"/>
                </a:cubicBezTo>
                <a:cubicBezTo>
                  <a:pt x="1212079" y="149552"/>
                  <a:pt x="2191284" y="74776"/>
                  <a:pt x="3170490" y="0"/>
                </a:cubicBezTo>
              </a:path>
            </a:pathLst>
          </a:cu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883191" y="5733256"/>
            <a:ext cx="1080120" cy="587427"/>
          </a:xfrm>
          <a:custGeom>
            <a:avLst/>
            <a:gdLst>
              <a:gd name="connsiteX0" fmla="*/ 0 w 3170490"/>
              <a:gd name="connsiteY0" fmla="*/ 1307507 h 1307507"/>
              <a:gd name="connsiteX1" fmla="*/ 683664 w 3170490"/>
              <a:gd name="connsiteY1" fmla="*/ 367470 h 1307507"/>
              <a:gd name="connsiteX2" fmla="*/ 3170490 w 3170490"/>
              <a:gd name="connsiteY2" fmla="*/ 0 h 1307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70490" h="1307507">
                <a:moveTo>
                  <a:pt x="0" y="1307507"/>
                </a:moveTo>
                <a:cubicBezTo>
                  <a:pt x="77624" y="946447"/>
                  <a:pt x="155249" y="585388"/>
                  <a:pt x="683664" y="367470"/>
                </a:cubicBezTo>
                <a:cubicBezTo>
                  <a:pt x="1212079" y="149552"/>
                  <a:pt x="2191284" y="74776"/>
                  <a:pt x="3170490" y="0"/>
                </a:cubicBezTo>
              </a:path>
            </a:pathLst>
          </a:cu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5035319" y="5229200"/>
            <a:ext cx="1008112" cy="504056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659055" y="5589240"/>
            <a:ext cx="1224136" cy="731443"/>
          </a:xfrm>
          <a:custGeom>
            <a:avLst/>
            <a:gdLst>
              <a:gd name="connsiteX0" fmla="*/ 0 w 3170490"/>
              <a:gd name="connsiteY0" fmla="*/ 1307507 h 1307507"/>
              <a:gd name="connsiteX1" fmla="*/ 683664 w 3170490"/>
              <a:gd name="connsiteY1" fmla="*/ 367470 h 1307507"/>
              <a:gd name="connsiteX2" fmla="*/ 3170490 w 3170490"/>
              <a:gd name="connsiteY2" fmla="*/ 0 h 1307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70490" h="1307507">
                <a:moveTo>
                  <a:pt x="0" y="1307507"/>
                </a:moveTo>
                <a:cubicBezTo>
                  <a:pt x="77624" y="946447"/>
                  <a:pt x="155249" y="585388"/>
                  <a:pt x="683664" y="367470"/>
                </a:cubicBezTo>
                <a:cubicBezTo>
                  <a:pt x="1212079" y="149552"/>
                  <a:pt x="2191284" y="74776"/>
                  <a:pt x="3170490" y="0"/>
                </a:cubicBezTo>
              </a:path>
            </a:pathLst>
          </a:custGeom>
          <a:ln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932040" y="4869160"/>
            <a:ext cx="0" cy="156351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979712" y="4869160"/>
            <a:ext cx="0" cy="156351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up to level j: prospects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dirty="0"/>
              <a:t>B</a:t>
            </a:r>
            <a:r>
              <a:rPr lang="en-US" dirty="0" smtClean="0"/>
              <a:t>etter </a:t>
            </a:r>
            <a:r>
              <a:rPr lang="en-US" dirty="0"/>
              <a:t>memory </a:t>
            </a:r>
            <a:r>
              <a:rPr lang="en-US" dirty="0" smtClean="0"/>
              <a:t>use 1 </a:t>
            </a:r>
            <a:r>
              <a:rPr lang="en-US" dirty="0" smtClean="0"/>
              <a:t>– less </a:t>
            </a:r>
            <a:r>
              <a:rPr lang="en-US" dirty="0" err="1" smtClean="0"/>
              <a:t>cFPs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less in memory during </a:t>
            </a:r>
            <a:r>
              <a:rPr lang="en-US" dirty="0" err="1" smtClean="0">
                <a:sym typeface="Wingdings" pitchFamily="2" charset="2"/>
              </a:rPr>
              <a:t>minia</a:t>
            </a:r>
            <a:r>
              <a:rPr lang="en-US" dirty="0" smtClean="0">
                <a:sym typeface="Wingdings" pitchFamily="2" charset="2"/>
              </a:rPr>
              <a:t> run</a:t>
            </a:r>
          </a:p>
          <a:p>
            <a:pPr fontAlgn="base"/>
            <a:r>
              <a:rPr lang="en-US" dirty="0" smtClean="0">
                <a:sym typeface="Wingdings" pitchFamily="2" charset="2"/>
              </a:rPr>
              <a:t>Better memory use </a:t>
            </a:r>
            <a:r>
              <a:rPr lang="en-US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– lower effective F means smaller (less bits per element) BF can be used </a:t>
            </a:r>
            <a:endParaRPr lang="en-US" dirty="0" smtClean="0"/>
          </a:p>
          <a:p>
            <a:pPr fontAlgn="base"/>
            <a:r>
              <a:rPr lang="en-US" dirty="0" smtClean="0"/>
              <a:t>Issue: </a:t>
            </a:r>
            <a:r>
              <a:rPr lang="en-US" dirty="0" err="1" smtClean="0"/>
              <a:t>minia</a:t>
            </a:r>
            <a:r>
              <a:rPr lang="en-US" dirty="0" smtClean="0"/>
              <a:t> already enables de novo assembly of large genomes on desktops, </a:t>
            </a:r>
            <a:r>
              <a:rPr lang="en-US" dirty="0"/>
              <a:t>further improvements perhaps useful for parallelization</a:t>
            </a:r>
          </a:p>
          <a:p>
            <a:pPr fontAlgn="base"/>
            <a:r>
              <a:rPr lang="en-US" dirty="0" smtClean="0"/>
              <a:t>more interesting: keep memory use low and have assembly be fast</a:t>
            </a:r>
          </a:p>
          <a:p>
            <a:pPr>
              <a:buNone/>
            </a:pPr>
            <a:r>
              <a:rPr lang="en-US" b="0" dirty="0" smtClean="0"/>
              <a:t/>
            </a:r>
            <a:br>
              <a:rPr lang="en-US" b="0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j-check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15616" y="2204864"/>
          <a:ext cx="864096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</a:tblGrid>
              <a:tr h="3264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ACG</a:t>
                      </a:r>
                      <a:endParaRPr lang="en-US" dirty="0"/>
                    </a:p>
                  </a:txBody>
                  <a:tcPr/>
                </a:tc>
              </a:tr>
              <a:tr h="3264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CGT</a:t>
                      </a:r>
                      <a:endParaRPr lang="en-US" dirty="0"/>
                    </a:p>
                  </a:txBody>
                  <a:tcPr/>
                </a:tc>
              </a:tr>
              <a:tr h="3264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GTT</a:t>
                      </a:r>
                      <a:endParaRPr lang="en-US" dirty="0"/>
                    </a:p>
                  </a:txBody>
                  <a:tcPr/>
                </a:tc>
              </a:tr>
              <a:tr h="3264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ACA</a:t>
                      </a:r>
                      <a:endParaRPr lang="en-US" dirty="0"/>
                    </a:p>
                  </a:txBody>
                  <a:tcPr/>
                </a:tc>
              </a:tr>
              <a:tr h="3264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</a:tr>
              <a:tr h="3264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ATA</a:t>
                      </a:r>
                      <a:endParaRPr lang="en-US" dirty="0"/>
                    </a:p>
                  </a:txBody>
                  <a:tcPr/>
                </a:tc>
              </a:tr>
              <a:tr h="3264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CCG</a:t>
                      </a:r>
                      <a:endParaRPr lang="en-US" dirty="0"/>
                    </a:p>
                  </a:txBody>
                  <a:tcPr/>
                </a:tc>
              </a:tr>
              <a:tr h="3264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GTA</a:t>
                      </a:r>
                      <a:endParaRPr lang="en-US" dirty="0"/>
                    </a:p>
                  </a:txBody>
                  <a:tcPr/>
                </a:tc>
              </a:tr>
              <a:tr h="3264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264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264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3568" y="1700808"/>
            <a:ext cx="133645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u="sng" dirty="0" smtClean="0"/>
              <a:t>k-</a:t>
            </a:r>
            <a:r>
              <a:rPr lang="en-US" u="sng" dirty="0" err="1" smtClean="0"/>
              <a:t>mers</a:t>
            </a:r>
            <a:r>
              <a:rPr lang="en-US" u="sng" dirty="0" smtClean="0"/>
              <a:t> in BF</a:t>
            </a:r>
            <a:endParaRPr lang="en-US" u="sng" dirty="0"/>
          </a:p>
        </p:txBody>
      </p:sp>
      <p:grpSp>
        <p:nvGrpSpPr>
          <p:cNvPr id="3" name="Group 17"/>
          <p:cNvGrpSpPr/>
          <p:nvPr/>
        </p:nvGrpSpPr>
        <p:grpSpPr>
          <a:xfrm>
            <a:off x="3059832" y="3645024"/>
            <a:ext cx="1266644" cy="1200329"/>
            <a:chOff x="6084168" y="3356992"/>
            <a:chExt cx="1266644" cy="1200329"/>
          </a:xfrm>
        </p:grpSpPr>
        <p:sp>
          <p:nvSpPr>
            <p:cNvPr id="10" name="TextBox 9"/>
            <p:cNvSpPr txBox="1"/>
            <p:nvPr/>
          </p:nvSpPr>
          <p:spPr>
            <a:xfrm>
              <a:off x="6084168" y="3717032"/>
              <a:ext cx="7981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A|CG</a:t>
              </a:r>
              <a:r>
                <a:rPr lang="en-US" u="sng" dirty="0" smtClean="0"/>
                <a:t>?</a:t>
              </a:r>
              <a:endParaRPr lang="en-US" u="sng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020272" y="3356992"/>
              <a:ext cx="33054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C</a:t>
              </a:r>
            </a:p>
            <a:p>
              <a:r>
                <a:rPr lang="en-US" dirty="0" smtClean="0"/>
                <a:t>G</a:t>
              </a:r>
            </a:p>
            <a:p>
              <a:r>
                <a:rPr lang="en-US" dirty="0" smtClean="0"/>
                <a:t>T</a:t>
              </a:r>
              <a:endParaRPr lang="en-US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411760" y="2348880"/>
            <a:ext cx="2088232" cy="923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query BF on 3-mer extensions of </a:t>
            </a:r>
          </a:p>
          <a:p>
            <a:r>
              <a:rPr lang="en-US" u="sng" dirty="0" smtClean="0"/>
              <a:t>real k-</a:t>
            </a:r>
            <a:r>
              <a:rPr lang="en-US" u="sng" dirty="0" err="1" smtClean="0"/>
              <a:t>mer</a:t>
            </a:r>
            <a:r>
              <a:rPr lang="en-US" u="sng" dirty="0" smtClean="0"/>
              <a:t> ACG</a:t>
            </a:r>
            <a:endParaRPr lang="en-US" u="sng" dirty="0"/>
          </a:p>
        </p:txBody>
      </p:sp>
      <p:sp>
        <p:nvSpPr>
          <p:cNvPr id="16" name="Left Brace 15"/>
          <p:cNvSpPr/>
          <p:nvPr/>
        </p:nvSpPr>
        <p:spPr>
          <a:xfrm>
            <a:off x="3851920" y="3789040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5292080" y="1052736"/>
            <a:ext cx="618572" cy="1200329"/>
            <a:chOff x="6300192" y="2348880"/>
            <a:chExt cx="618572" cy="1200329"/>
          </a:xfrm>
          <a:solidFill>
            <a:schemeClr val="bg1"/>
          </a:solidFill>
        </p:grpSpPr>
        <p:sp>
          <p:nvSpPr>
            <p:cNvPr id="52" name="TextBox 51"/>
            <p:cNvSpPr txBox="1"/>
            <p:nvPr/>
          </p:nvSpPr>
          <p:spPr>
            <a:xfrm>
              <a:off x="6588224" y="2348880"/>
              <a:ext cx="330540" cy="120032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</a:p>
            <a:p>
              <a:r>
                <a:rPr lang="en-US" dirty="0" smtClean="0"/>
                <a:t>C</a:t>
              </a:r>
            </a:p>
            <a:p>
              <a:r>
                <a:rPr lang="en-US" dirty="0" smtClean="0"/>
                <a:t>G</a:t>
              </a:r>
            </a:p>
            <a:p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53" name="Left Brace 52"/>
            <p:cNvSpPr/>
            <p:nvPr/>
          </p:nvSpPr>
          <p:spPr>
            <a:xfrm>
              <a:off x="6300192" y="2492896"/>
              <a:ext cx="155448" cy="914400"/>
            </a:xfrm>
            <a:prstGeom prst="leftBrac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292080" y="2204864"/>
            <a:ext cx="618572" cy="1200329"/>
            <a:chOff x="6300192" y="2348880"/>
            <a:chExt cx="618572" cy="1200329"/>
          </a:xfrm>
        </p:grpSpPr>
        <p:sp>
          <p:nvSpPr>
            <p:cNvPr id="21" name="TextBox 20"/>
            <p:cNvSpPr txBox="1"/>
            <p:nvPr/>
          </p:nvSpPr>
          <p:spPr>
            <a:xfrm>
              <a:off x="6588224" y="2348880"/>
              <a:ext cx="33054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</a:p>
            <a:p>
              <a:r>
                <a:rPr lang="en-US" dirty="0" smtClean="0"/>
                <a:t>C</a:t>
              </a:r>
            </a:p>
            <a:p>
              <a:r>
                <a:rPr lang="en-US" dirty="0" smtClean="0"/>
                <a:t>G</a:t>
              </a:r>
            </a:p>
            <a:p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22" name="Left Brace 21"/>
            <p:cNvSpPr/>
            <p:nvPr/>
          </p:nvSpPr>
          <p:spPr>
            <a:xfrm>
              <a:off x="6300192" y="2492896"/>
              <a:ext cx="155448" cy="91440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364088" y="3356992"/>
            <a:ext cx="618572" cy="1200329"/>
            <a:chOff x="6300192" y="2348880"/>
            <a:chExt cx="618572" cy="1200329"/>
          </a:xfrm>
        </p:grpSpPr>
        <p:sp>
          <p:nvSpPr>
            <p:cNvPr id="24" name="TextBox 23"/>
            <p:cNvSpPr txBox="1"/>
            <p:nvPr/>
          </p:nvSpPr>
          <p:spPr>
            <a:xfrm>
              <a:off x="6588224" y="2348880"/>
              <a:ext cx="33054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</a:p>
            <a:p>
              <a:r>
                <a:rPr lang="en-US" dirty="0" smtClean="0"/>
                <a:t>C</a:t>
              </a:r>
            </a:p>
            <a:p>
              <a:r>
                <a:rPr lang="en-US" dirty="0" smtClean="0"/>
                <a:t>G</a:t>
              </a:r>
            </a:p>
            <a:p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25" name="Left Brace 24"/>
            <p:cNvSpPr/>
            <p:nvPr/>
          </p:nvSpPr>
          <p:spPr>
            <a:xfrm>
              <a:off x="6300192" y="2492896"/>
              <a:ext cx="155448" cy="91440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364088" y="4509120"/>
            <a:ext cx="618572" cy="1200329"/>
            <a:chOff x="6300192" y="2348880"/>
            <a:chExt cx="618572" cy="1200329"/>
          </a:xfrm>
        </p:grpSpPr>
        <p:sp>
          <p:nvSpPr>
            <p:cNvPr id="27" name="TextBox 26"/>
            <p:cNvSpPr txBox="1"/>
            <p:nvPr/>
          </p:nvSpPr>
          <p:spPr>
            <a:xfrm>
              <a:off x="6588224" y="2348880"/>
              <a:ext cx="33054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</a:p>
            <a:p>
              <a:r>
                <a:rPr lang="en-US" dirty="0" smtClean="0"/>
                <a:t>C</a:t>
              </a:r>
            </a:p>
            <a:p>
              <a:r>
                <a:rPr lang="en-US" dirty="0" smtClean="0"/>
                <a:t>G</a:t>
              </a:r>
            </a:p>
            <a:p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28" name="Left Brace 27"/>
            <p:cNvSpPr/>
            <p:nvPr/>
          </p:nvSpPr>
          <p:spPr>
            <a:xfrm>
              <a:off x="6300192" y="2492896"/>
              <a:ext cx="155448" cy="91440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0" name="Straight Arrow Connector 29"/>
          <p:cNvCxnSpPr/>
          <p:nvPr/>
        </p:nvCxnSpPr>
        <p:spPr>
          <a:xfrm flipV="1">
            <a:off x="4283968" y="2996952"/>
            <a:ext cx="93610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5868144" y="2276872"/>
            <a:ext cx="43204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5868144" y="2564904"/>
            <a:ext cx="43204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5868144" y="2780928"/>
            <a:ext cx="43204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5868144" y="2996952"/>
            <a:ext cx="43204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868144" y="3356992"/>
            <a:ext cx="193995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|--j -1--|</a:t>
            </a:r>
          </a:p>
          <a:p>
            <a:pPr algn="ctr"/>
            <a:r>
              <a:rPr lang="en-US" sz="4000" dirty="0" smtClean="0"/>
              <a:t>…</a:t>
            </a:r>
            <a:endParaRPr lang="en-US" sz="4000" dirty="0"/>
          </a:p>
        </p:txBody>
      </p:sp>
      <p:grpSp>
        <p:nvGrpSpPr>
          <p:cNvPr id="41" name="Group 40"/>
          <p:cNvGrpSpPr/>
          <p:nvPr/>
        </p:nvGrpSpPr>
        <p:grpSpPr>
          <a:xfrm>
            <a:off x="7596336" y="0"/>
            <a:ext cx="618572" cy="1200329"/>
            <a:chOff x="6300192" y="2348880"/>
            <a:chExt cx="618572" cy="1200329"/>
          </a:xfrm>
        </p:grpSpPr>
        <p:sp>
          <p:nvSpPr>
            <p:cNvPr id="42" name="TextBox 41"/>
            <p:cNvSpPr txBox="1"/>
            <p:nvPr/>
          </p:nvSpPr>
          <p:spPr>
            <a:xfrm>
              <a:off x="6588224" y="2348880"/>
              <a:ext cx="33054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</a:p>
            <a:p>
              <a:r>
                <a:rPr lang="en-US" dirty="0" smtClean="0"/>
                <a:t>C</a:t>
              </a:r>
            </a:p>
            <a:p>
              <a:r>
                <a:rPr lang="en-US" dirty="0" smtClean="0"/>
                <a:t>G</a:t>
              </a:r>
            </a:p>
            <a:p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43" name="Left Brace 42"/>
            <p:cNvSpPr/>
            <p:nvPr/>
          </p:nvSpPr>
          <p:spPr>
            <a:xfrm>
              <a:off x="6300192" y="2492896"/>
              <a:ext cx="155448" cy="91440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7596336" y="1152128"/>
            <a:ext cx="618572" cy="1200329"/>
            <a:chOff x="6300192" y="2348880"/>
            <a:chExt cx="618572" cy="1200329"/>
          </a:xfrm>
        </p:grpSpPr>
        <p:sp>
          <p:nvSpPr>
            <p:cNvPr id="45" name="TextBox 44"/>
            <p:cNvSpPr txBox="1"/>
            <p:nvPr/>
          </p:nvSpPr>
          <p:spPr>
            <a:xfrm>
              <a:off x="6588224" y="2348880"/>
              <a:ext cx="33054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</a:p>
            <a:p>
              <a:r>
                <a:rPr lang="en-US" dirty="0" smtClean="0"/>
                <a:t>C</a:t>
              </a:r>
            </a:p>
            <a:p>
              <a:r>
                <a:rPr lang="en-US" dirty="0" smtClean="0"/>
                <a:t>G</a:t>
              </a:r>
            </a:p>
            <a:p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46" name="Left Brace 45"/>
            <p:cNvSpPr/>
            <p:nvPr/>
          </p:nvSpPr>
          <p:spPr>
            <a:xfrm>
              <a:off x="6300192" y="2492896"/>
              <a:ext cx="155448" cy="91440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7596336" y="2348880"/>
            <a:ext cx="618572" cy="1200329"/>
            <a:chOff x="6300192" y="2348880"/>
            <a:chExt cx="618572" cy="1200329"/>
          </a:xfrm>
        </p:grpSpPr>
        <p:sp>
          <p:nvSpPr>
            <p:cNvPr id="60" name="TextBox 59"/>
            <p:cNvSpPr txBox="1"/>
            <p:nvPr/>
          </p:nvSpPr>
          <p:spPr>
            <a:xfrm>
              <a:off x="6588224" y="2348880"/>
              <a:ext cx="33054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</a:p>
            <a:p>
              <a:r>
                <a:rPr lang="en-US" dirty="0" smtClean="0"/>
                <a:t>C</a:t>
              </a:r>
            </a:p>
            <a:p>
              <a:r>
                <a:rPr lang="en-US" dirty="0" smtClean="0"/>
                <a:t>G</a:t>
              </a:r>
            </a:p>
            <a:p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61" name="Left Brace 60"/>
            <p:cNvSpPr/>
            <p:nvPr/>
          </p:nvSpPr>
          <p:spPr>
            <a:xfrm>
              <a:off x="6300192" y="2492896"/>
              <a:ext cx="155448" cy="91440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7596336" y="3501008"/>
            <a:ext cx="618572" cy="1200329"/>
            <a:chOff x="6300192" y="2348880"/>
            <a:chExt cx="618572" cy="1200329"/>
          </a:xfrm>
        </p:grpSpPr>
        <p:sp>
          <p:nvSpPr>
            <p:cNvPr id="63" name="TextBox 62"/>
            <p:cNvSpPr txBox="1"/>
            <p:nvPr/>
          </p:nvSpPr>
          <p:spPr>
            <a:xfrm>
              <a:off x="6588224" y="2348880"/>
              <a:ext cx="33054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</a:p>
            <a:p>
              <a:r>
                <a:rPr lang="en-US" dirty="0" smtClean="0"/>
                <a:t>C</a:t>
              </a:r>
            </a:p>
            <a:p>
              <a:r>
                <a:rPr lang="en-US" dirty="0" smtClean="0"/>
                <a:t>G</a:t>
              </a:r>
            </a:p>
            <a:p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64" name="Left Brace 63"/>
            <p:cNvSpPr/>
            <p:nvPr/>
          </p:nvSpPr>
          <p:spPr>
            <a:xfrm>
              <a:off x="6300192" y="2492896"/>
              <a:ext cx="155448" cy="91440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7596336" y="4653136"/>
            <a:ext cx="618572" cy="1200329"/>
            <a:chOff x="6300192" y="2348880"/>
            <a:chExt cx="618572" cy="1200329"/>
          </a:xfrm>
        </p:grpSpPr>
        <p:sp>
          <p:nvSpPr>
            <p:cNvPr id="66" name="TextBox 65"/>
            <p:cNvSpPr txBox="1"/>
            <p:nvPr/>
          </p:nvSpPr>
          <p:spPr>
            <a:xfrm>
              <a:off x="6588224" y="2348880"/>
              <a:ext cx="33054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</a:p>
            <a:p>
              <a:r>
                <a:rPr lang="en-US" dirty="0" smtClean="0"/>
                <a:t>C</a:t>
              </a:r>
            </a:p>
            <a:p>
              <a:r>
                <a:rPr lang="en-US" dirty="0" smtClean="0"/>
                <a:t>G</a:t>
              </a:r>
            </a:p>
            <a:p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67" name="Left Brace 66"/>
            <p:cNvSpPr/>
            <p:nvPr/>
          </p:nvSpPr>
          <p:spPr>
            <a:xfrm>
              <a:off x="6300192" y="2492896"/>
              <a:ext cx="155448" cy="91440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2483768" y="4941168"/>
            <a:ext cx="2088232" cy="1200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Accept extension only if it has some extension j steps forward</a:t>
            </a:r>
            <a:endParaRPr lang="en-US" u="sng" dirty="0"/>
          </a:p>
        </p:txBody>
      </p:sp>
      <p:sp>
        <p:nvSpPr>
          <p:cNvPr id="72" name="Multiply 71"/>
          <p:cNvSpPr/>
          <p:nvPr/>
        </p:nvSpPr>
        <p:spPr>
          <a:xfrm>
            <a:off x="5004048" y="1340768"/>
            <a:ext cx="698376" cy="626368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Multiply 72"/>
          <p:cNvSpPr/>
          <p:nvPr/>
        </p:nvSpPr>
        <p:spPr>
          <a:xfrm>
            <a:off x="5076056" y="4725144"/>
            <a:ext cx="698376" cy="626368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Multiply 73"/>
          <p:cNvSpPr/>
          <p:nvPr/>
        </p:nvSpPr>
        <p:spPr>
          <a:xfrm>
            <a:off x="5004048" y="3573016"/>
            <a:ext cx="698376" cy="626368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6372200" y="1988840"/>
            <a:ext cx="5389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…</a:t>
            </a:r>
            <a:endParaRPr lang="en-US" sz="4000" dirty="0"/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6948264" y="2492896"/>
            <a:ext cx="86409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Multiply 79"/>
          <p:cNvSpPr/>
          <p:nvPr/>
        </p:nvSpPr>
        <p:spPr>
          <a:xfrm>
            <a:off x="7596336" y="404664"/>
            <a:ext cx="698376" cy="626368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Multiply 81"/>
          <p:cNvSpPr/>
          <p:nvPr/>
        </p:nvSpPr>
        <p:spPr>
          <a:xfrm>
            <a:off x="7668344" y="5013176"/>
            <a:ext cx="698376" cy="626368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Multiply 82"/>
          <p:cNvSpPr/>
          <p:nvPr/>
        </p:nvSpPr>
        <p:spPr>
          <a:xfrm>
            <a:off x="7668344" y="3789040"/>
            <a:ext cx="698376" cy="626368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Arrow Connector 84"/>
          <p:cNvCxnSpPr/>
          <p:nvPr/>
        </p:nvCxnSpPr>
        <p:spPr>
          <a:xfrm flipV="1">
            <a:off x="6876256" y="1340768"/>
            <a:ext cx="936104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7884368" y="5842337"/>
            <a:ext cx="2535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.</a:t>
            </a:r>
          </a:p>
          <a:p>
            <a:pPr algn="ctr"/>
            <a:r>
              <a:rPr lang="en-US" sz="2000" b="1" dirty="0" smtClean="0"/>
              <a:t>.</a:t>
            </a:r>
          </a:p>
          <a:p>
            <a:pPr algn="ctr"/>
            <a:r>
              <a:rPr lang="en-US" sz="2000" b="1" dirty="0" smtClean="0"/>
              <a:t>.</a:t>
            </a:r>
            <a:endParaRPr lang="en-US" sz="20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572000" y="1484784"/>
            <a:ext cx="684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CGA</a:t>
            </a:r>
            <a:r>
              <a:rPr lang="en-US" u="sng" dirty="0" smtClean="0"/>
              <a:t>?</a:t>
            </a:r>
            <a:endParaRPr lang="en-US" u="sng" dirty="0"/>
          </a:p>
        </p:txBody>
      </p:sp>
      <p:sp>
        <p:nvSpPr>
          <p:cNvPr id="55" name="TextBox 54"/>
          <p:cNvSpPr txBox="1"/>
          <p:nvPr/>
        </p:nvSpPr>
        <p:spPr>
          <a:xfrm>
            <a:off x="4644008" y="4869160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CGT</a:t>
            </a:r>
            <a:r>
              <a:rPr lang="en-US" u="sng" dirty="0" smtClean="0"/>
              <a:t>?</a:t>
            </a:r>
            <a:endParaRPr lang="en-US" u="sng" dirty="0"/>
          </a:p>
        </p:txBody>
      </p:sp>
      <p:sp>
        <p:nvSpPr>
          <p:cNvPr id="56" name="TextBox 55"/>
          <p:cNvSpPr txBox="1"/>
          <p:nvPr/>
        </p:nvSpPr>
        <p:spPr>
          <a:xfrm>
            <a:off x="4572000" y="3717032"/>
            <a:ext cx="705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CGG</a:t>
            </a:r>
            <a:r>
              <a:rPr lang="en-US" u="sng" dirty="0" smtClean="0"/>
              <a:t>?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Buffered j-checking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Scan each read separately to avoid building graph</a:t>
            </a:r>
          </a:p>
          <a:p>
            <a:r>
              <a:rPr lang="en-US" dirty="0" smtClean="0"/>
              <a:t>use a (j+1)-level BFS buffer to avoid recalculating extensions of past nodes</a:t>
            </a:r>
          </a:p>
          <a:p>
            <a:r>
              <a:rPr lang="en-US" dirty="0" smtClean="0"/>
              <a:t> always extend last buffer state instead of recalculating from scratch (except once per read in each direction)</a:t>
            </a:r>
          </a:p>
          <a:p>
            <a:r>
              <a:rPr lang="en-US" dirty="0" smtClean="0"/>
              <a:t>Identify junctions that have extensions up to j-</a:t>
            </a:r>
            <a:r>
              <a:rPr lang="en-US" dirty="0" err="1" smtClean="0"/>
              <a:t>th</a:t>
            </a:r>
            <a:r>
              <a:rPr lang="en-US" dirty="0" smtClean="0"/>
              <a:t> level, ignore others</a:t>
            </a:r>
            <a:endParaRPr lang="en-US" dirty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Buffered j-checking: Intuition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15616" y="4077072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04248" y="4149080"/>
            <a:ext cx="1605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Read sequence</a:t>
            </a:r>
            <a:endParaRPr lang="en-US" u="sng" dirty="0"/>
          </a:p>
        </p:txBody>
      </p:sp>
      <p:sp>
        <p:nvSpPr>
          <p:cNvPr id="19" name="Freeform 18"/>
          <p:cNvSpPr/>
          <p:nvPr/>
        </p:nvSpPr>
        <p:spPr>
          <a:xfrm>
            <a:off x="1948441" y="2780928"/>
            <a:ext cx="3127615" cy="1295416"/>
          </a:xfrm>
          <a:custGeom>
            <a:avLst/>
            <a:gdLst>
              <a:gd name="connsiteX0" fmla="*/ 0 w 3170490"/>
              <a:gd name="connsiteY0" fmla="*/ 1307507 h 1307507"/>
              <a:gd name="connsiteX1" fmla="*/ 683664 w 3170490"/>
              <a:gd name="connsiteY1" fmla="*/ 367470 h 1307507"/>
              <a:gd name="connsiteX2" fmla="*/ 3170490 w 3170490"/>
              <a:gd name="connsiteY2" fmla="*/ 0 h 1307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70490" h="1307507">
                <a:moveTo>
                  <a:pt x="0" y="1307507"/>
                </a:moveTo>
                <a:cubicBezTo>
                  <a:pt x="77624" y="946447"/>
                  <a:pt x="155249" y="585388"/>
                  <a:pt x="683664" y="367470"/>
                </a:cubicBezTo>
                <a:cubicBezTo>
                  <a:pt x="1212079" y="149552"/>
                  <a:pt x="2191284" y="74776"/>
                  <a:pt x="3170490" y="0"/>
                </a:cubicBezTo>
              </a:path>
            </a:pathLst>
          </a:cu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5076056" y="2132856"/>
            <a:ext cx="0" cy="22322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051720" y="2132856"/>
            <a:ext cx="0" cy="22322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3995936" y="3501008"/>
            <a:ext cx="1080120" cy="587427"/>
          </a:xfrm>
          <a:custGeom>
            <a:avLst/>
            <a:gdLst>
              <a:gd name="connsiteX0" fmla="*/ 0 w 3170490"/>
              <a:gd name="connsiteY0" fmla="*/ 1307507 h 1307507"/>
              <a:gd name="connsiteX1" fmla="*/ 683664 w 3170490"/>
              <a:gd name="connsiteY1" fmla="*/ 367470 h 1307507"/>
              <a:gd name="connsiteX2" fmla="*/ 3170490 w 3170490"/>
              <a:gd name="connsiteY2" fmla="*/ 0 h 1307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70490" h="1307507">
                <a:moveTo>
                  <a:pt x="0" y="1307507"/>
                </a:moveTo>
                <a:cubicBezTo>
                  <a:pt x="77624" y="946447"/>
                  <a:pt x="155249" y="585388"/>
                  <a:pt x="683664" y="367470"/>
                </a:cubicBezTo>
                <a:cubicBezTo>
                  <a:pt x="1212079" y="149552"/>
                  <a:pt x="2191284" y="74776"/>
                  <a:pt x="3170490" y="0"/>
                </a:cubicBezTo>
              </a:path>
            </a:pathLst>
          </a:cu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043608" y="4365104"/>
            <a:ext cx="270567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u="sng" dirty="0" smtClean="0"/>
              <a:t>Back</a:t>
            </a:r>
            <a:r>
              <a:rPr lang="en-US" dirty="0" smtClean="0"/>
              <a:t> -- Buffer level 1:</a:t>
            </a:r>
          </a:p>
          <a:p>
            <a:r>
              <a:rPr lang="en-US" dirty="0" smtClean="0"/>
              <a:t>Extensions of current node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923928" y="4365104"/>
            <a:ext cx="283000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u="sng" dirty="0" smtClean="0"/>
              <a:t>Front</a:t>
            </a:r>
            <a:r>
              <a:rPr lang="en-US" dirty="0" smtClean="0"/>
              <a:t> -- Buffer level j+1: j-</a:t>
            </a:r>
            <a:r>
              <a:rPr lang="en-US" dirty="0" err="1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extensions of level 1 nodes</a:t>
            </a:r>
            <a:endParaRPr lang="en-US" dirty="0"/>
          </a:p>
        </p:txBody>
      </p:sp>
      <p:sp>
        <p:nvSpPr>
          <p:cNvPr id="29" name="Right Arrow 28"/>
          <p:cNvSpPr/>
          <p:nvPr/>
        </p:nvSpPr>
        <p:spPr>
          <a:xfrm>
            <a:off x="5148064" y="2996952"/>
            <a:ext cx="1008112" cy="504056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771800" y="3356992"/>
            <a:ext cx="1224136" cy="731443"/>
          </a:xfrm>
          <a:custGeom>
            <a:avLst/>
            <a:gdLst>
              <a:gd name="connsiteX0" fmla="*/ 0 w 3170490"/>
              <a:gd name="connsiteY0" fmla="*/ 1307507 h 1307507"/>
              <a:gd name="connsiteX1" fmla="*/ 683664 w 3170490"/>
              <a:gd name="connsiteY1" fmla="*/ 367470 h 1307507"/>
              <a:gd name="connsiteX2" fmla="*/ 3170490 w 3170490"/>
              <a:gd name="connsiteY2" fmla="*/ 0 h 1307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70490" h="1307507">
                <a:moveTo>
                  <a:pt x="0" y="1307507"/>
                </a:moveTo>
                <a:cubicBezTo>
                  <a:pt x="77624" y="946447"/>
                  <a:pt x="155249" y="585388"/>
                  <a:pt x="683664" y="367470"/>
                </a:cubicBezTo>
                <a:cubicBezTo>
                  <a:pt x="1212079" y="149552"/>
                  <a:pt x="2191284" y="74776"/>
                  <a:pt x="3170490" y="0"/>
                </a:cubicBezTo>
              </a:path>
            </a:pathLst>
          </a:custGeom>
          <a:ln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Buffered j-checking: Observations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475656" y="1628800"/>
            <a:ext cx="5616624" cy="2025184"/>
            <a:chOff x="1043608" y="2132856"/>
            <a:chExt cx="7560840" cy="2891372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115616" y="4077072"/>
              <a:ext cx="74888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6804249" y="4149080"/>
              <a:ext cx="1520276" cy="3954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u="sng" dirty="0" smtClean="0"/>
                <a:t>Read sequence</a:t>
              </a:r>
              <a:endParaRPr lang="en-US" sz="1200" u="sng" dirty="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948441" y="2780928"/>
              <a:ext cx="3127615" cy="1295416"/>
            </a:xfrm>
            <a:custGeom>
              <a:avLst/>
              <a:gdLst>
                <a:gd name="connsiteX0" fmla="*/ 0 w 3170490"/>
                <a:gd name="connsiteY0" fmla="*/ 1307507 h 1307507"/>
                <a:gd name="connsiteX1" fmla="*/ 683664 w 3170490"/>
                <a:gd name="connsiteY1" fmla="*/ 367470 h 1307507"/>
                <a:gd name="connsiteX2" fmla="*/ 3170490 w 3170490"/>
                <a:gd name="connsiteY2" fmla="*/ 0 h 1307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0490" h="1307507">
                  <a:moveTo>
                    <a:pt x="0" y="1307507"/>
                  </a:moveTo>
                  <a:cubicBezTo>
                    <a:pt x="77624" y="946447"/>
                    <a:pt x="155249" y="585388"/>
                    <a:pt x="683664" y="367470"/>
                  </a:cubicBezTo>
                  <a:cubicBezTo>
                    <a:pt x="1212079" y="149552"/>
                    <a:pt x="2191284" y="74776"/>
                    <a:pt x="3170490" y="0"/>
                  </a:cubicBezTo>
                </a:path>
              </a:pathLst>
            </a:cu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5076056" y="2132856"/>
              <a:ext cx="0" cy="223224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051720" y="2132856"/>
              <a:ext cx="0" cy="223224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reeform 23"/>
            <p:cNvSpPr/>
            <p:nvPr/>
          </p:nvSpPr>
          <p:spPr>
            <a:xfrm>
              <a:off x="3995936" y="3501008"/>
              <a:ext cx="1080120" cy="587427"/>
            </a:xfrm>
            <a:custGeom>
              <a:avLst/>
              <a:gdLst>
                <a:gd name="connsiteX0" fmla="*/ 0 w 3170490"/>
                <a:gd name="connsiteY0" fmla="*/ 1307507 h 1307507"/>
                <a:gd name="connsiteX1" fmla="*/ 683664 w 3170490"/>
                <a:gd name="connsiteY1" fmla="*/ 367470 h 1307507"/>
                <a:gd name="connsiteX2" fmla="*/ 3170490 w 3170490"/>
                <a:gd name="connsiteY2" fmla="*/ 0 h 1307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0490" h="1307507">
                  <a:moveTo>
                    <a:pt x="0" y="1307507"/>
                  </a:moveTo>
                  <a:cubicBezTo>
                    <a:pt x="77624" y="946447"/>
                    <a:pt x="155249" y="585388"/>
                    <a:pt x="683664" y="367470"/>
                  </a:cubicBezTo>
                  <a:cubicBezTo>
                    <a:pt x="1212079" y="149552"/>
                    <a:pt x="2191284" y="74776"/>
                    <a:pt x="3170490" y="0"/>
                  </a:cubicBezTo>
                </a:path>
              </a:pathLst>
            </a:cu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043608" y="4365105"/>
              <a:ext cx="2508072" cy="6591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Buffer level 1:</a:t>
              </a:r>
            </a:p>
            <a:p>
              <a:r>
                <a:rPr lang="en-US" sz="1200" dirty="0" smtClean="0"/>
                <a:t>Extensions of current node</a:t>
              </a:r>
              <a:endParaRPr lang="en-US" sz="12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923928" y="4365105"/>
              <a:ext cx="2519550" cy="6591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Buffer level j+1: j-</a:t>
              </a:r>
              <a:r>
                <a:rPr lang="en-US" sz="1200" dirty="0" err="1" smtClean="0"/>
                <a:t>th</a:t>
              </a:r>
              <a:r>
                <a:rPr lang="en-US" sz="1200" dirty="0" smtClean="0"/>
                <a:t> </a:t>
              </a:r>
            </a:p>
            <a:p>
              <a:r>
                <a:rPr lang="en-US" sz="1200" dirty="0" smtClean="0"/>
                <a:t>extensions of level 1 nodes</a:t>
              </a:r>
              <a:endParaRPr lang="en-US" sz="1200" dirty="0"/>
            </a:p>
          </p:txBody>
        </p:sp>
        <p:sp>
          <p:nvSpPr>
            <p:cNvPr id="29" name="Right Arrow 28"/>
            <p:cNvSpPr/>
            <p:nvPr/>
          </p:nvSpPr>
          <p:spPr>
            <a:xfrm>
              <a:off x="5148064" y="2996952"/>
              <a:ext cx="1008112" cy="504056"/>
            </a:xfrm>
            <a:prstGeom prst="rightArrow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771800" y="3356992"/>
              <a:ext cx="1224136" cy="731443"/>
            </a:xfrm>
            <a:custGeom>
              <a:avLst/>
              <a:gdLst>
                <a:gd name="connsiteX0" fmla="*/ 0 w 3170490"/>
                <a:gd name="connsiteY0" fmla="*/ 1307507 h 1307507"/>
                <a:gd name="connsiteX1" fmla="*/ 683664 w 3170490"/>
                <a:gd name="connsiteY1" fmla="*/ 367470 h 1307507"/>
                <a:gd name="connsiteX2" fmla="*/ 3170490 w 3170490"/>
                <a:gd name="connsiteY2" fmla="*/ 0 h 1307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0490" h="1307507">
                  <a:moveTo>
                    <a:pt x="0" y="1307507"/>
                  </a:moveTo>
                  <a:cubicBezTo>
                    <a:pt x="77624" y="946447"/>
                    <a:pt x="155249" y="585388"/>
                    <a:pt x="683664" y="367470"/>
                  </a:cubicBezTo>
                  <a:cubicBezTo>
                    <a:pt x="1212079" y="149552"/>
                    <a:pt x="2191284" y="74776"/>
                    <a:pt x="3170490" y="0"/>
                  </a:cubicBezTo>
                </a:path>
              </a:pathLst>
            </a:custGeom>
            <a:ln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79512" y="3933056"/>
            <a:ext cx="88569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Nodes that don’t reach front (level j+1) are ignored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Only need to check candidates when there are at least 2 nodes in front and back (level 1)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O</a:t>
            </a:r>
            <a:r>
              <a:rPr lang="en-US" dirty="0" smtClean="0"/>
              <a:t>nly need to validate (check there are no FPs) paths that differ from read sequence reaching front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Only interested in validating paths that branched at back and made it to front – others will be checked later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Once validated, alternates removed from buffer (record their starting nodes for traversal)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Buffered j-checking: candidate path-finding Algorithm</a:t>
            </a:r>
            <a:endParaRPr lang="en-US" dirty="0"/>
          </a:p>
        </p:txBody>
      </p:sp>
      <p:grpSp>
        <p:nvGrpSpPr>
          <p:cNvPr id="3" name="Group 12"/>
          <p:cNvGrpSpPr/>
          <p:nvPr/>
        </p:nvGrpSpPr>
        <p:grpSpPr>
          <a:xfrm>
            <a:off x="233004" y="1628801"/>
            <a:ext cx="3834940" cy="1563518"/>
            <a:chOff x="1115616" y="2132856"/>
            <a:chExt cx="5162419" cy="2232248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115616" y="4077072"/>
              <a:ext cx="5162419" cy="91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1948441" y="2780928"/>
              <a:ext cx="3127615" cy="1295416"/>
            </a:xfrm>
            <a:custGeom>
              <a:avLst/>
              <a:gdLst>
                <a:gd name="connsiteX0" fmla="*/ 0 w 3170490"/>
                <a:gd name="connsiteY0" fmla="*/ 1307507 h 1307507"/>
                <a:gd name="connsiteX1" fmla="*/ 683664 w 3170490"/>
                <a:gd name="connsiteY1" fmla="*/ 367470 h 1307507"/>
                <a:gd name="connsiteX2" fmla="*/ 3170490 w 3170490"/>
                <a:gd name="connsiteY2" fmla="*/ 0 h 1307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0490" h="1307507">
                  <a:moveTo>
                    <a:pt x="0" y="1307507"/>
                  </a:moveTo>
                  <a:cubicBezTo>
                    <a:pt x="77624" y="946447"/>
                    <a:pt x="155249" y="585388"/>
                    <a:pt x="683664" y="367470"/>
                  </a:cubicBezTo>
                  <a:cubicBezTo>
                    <a:pt x="1212079" y="149552"/>
                    <a:pt x="2191284" y="74776"/>
                    <a:pt x="3170490" y="0"/>
                  </a:cubicBezTo>
                </a:path>
              </a:pathLst>
            </a:cu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5076056" y="2132856"/>
              <a:ext cx="0" cy="223224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051720" y="2132856"/>
              <a:ext cx="0" cy="223224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reeform 23"/>
            <p:cNvSpPr/>
            <p:nvPr/>
          </p:nvSpPr>
          <p:spPr>
            <a:xfrm>
              <a:off x="3995936" y="3501008"/>
              <a:ext cx="1080120" cy="587427"/>
            </a:xfrm>
            <a:custGeom>
              <a:avLst/>
              <a:gdLst>
                <a:gd name="connsiteX0" fmla="*/ 0 w 3170490"/>
                <a:gd name="connsiteY0" fmla="*/ 1307507 h 1307507"/>
                <a:gd name="connsiteX1" fmla="*/ 683664 w 3170490"/>
                <a:gd name="connsiteY1" fmla="*/ 367470 h 1307507"/>
                <a:gd name="connsiteX2" fmla="*/ 3170490 w 3170490"/>
                <a:gd name="connsiteY2" fmla="*/ 0 h 1307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0490" h="1307507">
                  <a:moveTo>
                    <a:pt x="0" y="1307507"/>
                  </a:moveTo>
                  <a:cubicBezTo>
                    <a:pt x="77624" y="946447"/>
                    <a:pt x="155249" y="585388"/>
                    <a:pt x="683664" y="367470"/>
                  </a:cubicBezTo>
                  <a:cubicBezTo>
                    <a:pt x="1212079" y="149552"/>
                    <a:pt x="2191284" y="74776"/>
                    <a:pt x="3170490" y="0"/>
                  </a:cubicBezTo>
                </a:path>
              </a:pathLst>
            </a:cu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ight Arrow 28"/>
            <p:cNvSpPr/>
            <p:nvPr/>
          </p:nvSpPr>
          <p:spPr>
            <a:xfrm>
              <a:off x="5148064" y="2996952"/>
              <a:ext cx="1008112" cy="504056"/>
            </a:xfrm>
            <a:prstGeom prst="rightArrow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771800" y="3356992"/>
              <a:ext cx="1224136" cy="731443"/>
            </a:xfrm>
            <a:custGeom>
              <a:avLst/>
              <a:gdLst>
                <a:gd name="connsiteX0" fmla="*/ 0 w 3170490"/>
                <a:gd name="connsiteY0" fmla="*/ 1307507 h 1307507"/>
                <a:gd name="connsiteX1" fmla="*/ 683664 w 3170490"/>
                <a:gd name="connsiteY1" fmla="*/ 367470 h 1307507"/>
                <a:gd name="connsiteX2" fmla="*/ 3170490 w 3170490"/>
                <a:gd name="connsiteY2" fmla="*/ 0 h 1307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0490" h="1307507">
                  <a:moveTo>
                    <a:pt x="0" y="1307507"/>
                  </a:moveTo>
                  <a:cubicBezTo>
                    <a:pt x="77624" y="946447"/>
                    <a:pt x="155249" y="585388"/>
                    <a:pt x="683664" y="367470"/>
                  </a:cubicBezTo>
                  <a:cubicBezTo>
                    <a:pt x="1212079" y="149552"/>
                    <a:pt x="2191284" y="74776"/>
                    <a:pt x="3170490" y="0"/>
                  </a:cubicBezTo>
                </a:path>
              </a:pathLst>
            </a:custGeom>
            <a:ln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79512" y="3933056"/>
            <a:ext cx="88569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u="sng" dirty="0" smtClean="0"/>
              <a:t>initialize</a:t>
            </a:r>
            <a:r>
              <a:rPr lang="en-US" dirty="0" smtClean="0"/>
              <a:t>: traverse </a:t>
            </a:r>
            <a:r>
              <a:rPr lang="en-US" dirty="0"/>
              <a:t>j steps using BFS; </a:t>
            </a:r>
            <a:r>
              <a:rPr lang="en-US" dirty="0" smtClean="0"/>
              <a:t>insert to each </a:t>
            </a:r>
            <a:r>
              <a:rPr lang="en-US" dirty="0"/>
              <a:t>buffer level </a:t>
            </a:r>
            <a:r>
              <a:rPr lang="en-US" dirty="0" smtClean="0"/>
              <a:t>the set </a:t>
            </a:r>
            <a:r>
              <a:rPr lang="en-US" dirty="0"/>
              <a:t>of BFS level </a:t>
            </a:r>
            <a:r>
              <a:rPr lang="en-US" dirty="0" smtClean="0"/>
              <a:t>nodes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u="sng" dirty="0" smtClean="0"/>
              <a:t>while</a:t>
            </a:r>
            <a:r>
              <a:rPr lang="en-US" dirty="0" smtClean="0"/>
              <a:t> </a:t>
            </a:r>
            <a:r>
              <a:rPr lang="en-US" dirty="0"/>
              <a:t>some level not empty (e.g., back isn’t last k-</a:t>
            </a:r>
            <a:r>
              <a:rPr lang="en-US" dirty="0" err="1"/>
              <a:t>mer</a:t>
            </a:r>
            <a:r>
              <a:rPr lang="en-US" dirty="0"/>
              <a:t> of read</a:t>
            </a:r>
            <a:r>
              <a:rPr lang="en-US" dirty="0" smtClean="0"/>
              <a:t>):</a:t>
            </a:r>
          </a:p>
          <a:p>
            <a:r>
              <a:rPr lang="en-US" dirty="0" smtClean="0"/>
              <a:t>	- if (at least 2 </a:t>
            </a:r>
            <a:r>
              <a:rPr lang="en-US" b="1" dirty="0" smtClean="0"/>
              <a:t>(k-j)-</a:t>
            </a:r>
            <a:r>
              <a:rPr lang="en-US" b="1" dirty="0" err="1" smtClean="0"/>
              <a:t>mers</a:t>
            </a:r>
            <a:r>
              <a:rPr lang="en-US" b="1" dirty="0" smtClean="0"/>
              <a:t> common </a:t>
            </a:r>
            <a:r>
              <a:rPr lang="en-US" dirty="0" smtClean="0"/>
              <a:t>to front and back): </a:t>
            </a:r>
          </a:p>
          <a:p>
            <a:r>
              <a:rPr lang="en-US" dirty="0"/>
              <a:t>	</a:t>
            </a:r>
            <a:r>
              <a:rPr lang="en-US" dirty="0" smtClean="0"/>
              <a:t>	add k-</a:t>
            </a:r>
            <a:r>
              <a:rPr lang="en-US" dirty="0" err="1" smtClean="0"/>
              <a:t>mers</a:t>
            </a:r>
            <a:r>
              <a:rPr lang="en-US" dirty="0" smtClean="0"/>
              <a:t> of each </a:t>
            </a:r>
            <a:r>
              <a:rPr lang="en-US" i="1" dirty="0" smtClean="0"/>
              <a:t>alternate 	</a:t>
            </a:r>
            <a:r>
              <a:rPr lang="en-US" dirty="0" smtClean="0"/>
              <a:t>(diff from read sequence) path to validation 		set</a:t>
            </a:r>
            <a:endParaRPr lang="en-US" b="0" dirty="0" smtClean="0"/>
          </a:p>
          <a:p>
            <a:pPr marL="0" lvl="2"/>
            <a:r>
              <a:rPr lang="en-US" dirty="0" smtClean="0"/>
              <a:t>	- extend buffer front, remove back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grpSp>
        <p:nvGrpSpPr>
          <p:cNvPr id="16" name="Group 12"/>
          <p:cNvGrpSpPr/>
          <p:nvPr/>
        </p:nvGrpSpPr>
        <p:grpSpPr>
          <a:xfrm>
            <a:off x="4283968" y="1628800"/>
            <a:ext cx="3834940" cy="1563518"/>
            <a:chOff x="1115616" y="2132856"/>
            <a:chExt cx="5162419" cy="2232248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1115616" y="4077072"/>
              <a:ext cx="5162419" cy="91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Freeform 17"/>
            <p:cNvSpPr/>
            <p:nvPr/>
          </p:nvSpPr>
          <p:spPr>
            <a:xfrm>
              <a:off x="2084954" y="2780929"/>
              <a:ext cx="2991101" cy="894024"/>
            </a:xfrm>
            <a:custGeom>
              <a:avLst/>
              <a:gdLst>
                <a:gd name="connsiteX0" fmla="*/ 0 w 3170490"/>
                <a:gd name="connsiteY0" fmla="*/ 1307507 h 1307507"/>
                <a:gd name="connsiteX1" fmla="*/ 683664 w 3170490"/>
                <a:gd name="connsiteY1" fmla="*/ 367470 h 1307507"/>
                <a:gd name="connsiteX2" fmla="*/ 3170490 w 3170490"/>
                <a:gd name="connsiteY2" fmla="*/ 0 h 1307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0490" h="1307507">
                  <a:moveTo>
                    <a:pt x="0" y="1307507"/>
                  </a:moveTo>
                  <a:cubicBezTo>
                    <a:pt x="77624" y="946447"/>
                    <a:pt x="155249" y="585388"/>
                    <a:pt x="683664" y="367470"/>
                  </a:cubicBezTo>
                  <a:cubicBezTo>
                    <a:pt x="1212079" y="149552"/>
                    <a:pt x="2191284" y="74776"/>
                    <a:pt x="3170490" y="0"/>
                  </a:cubicBezTo>
                </a:path>
              </a:pathLst>
            </a:cu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5076056" y="2132856"/>
              <a:ext cx="0" cy="223224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051720" y="2132856"/>
              <a:ext cx="0" cy="223224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Freeform 26"/>
            <p:cNvSpPr/>
            <p:nvPr/>
          </p:nvSpPr>
          <p:spPr>
            <a:xfrm>
              <a:off x="3995935" y="3469341"/>
              <a:ext cx="1384770" cy="619094"/>
            </a:xfrm>
            <a:custGeom>
              <a:avLst/>
              <a:gdLst>
                <a:gd name="connsiteX0" fmla="*/ 0 w 3170490"/>
                <a:gd name="connsiteY0" fmla="*/ 1307507 h 1307507"/>
                <a:gd name="connsiteX1" fmla="*/ 683664 w 3170490"/>
                <a:gd name="connsiteY1" fmla="*/ 367470 h 1307507"/>
                <a:gd name="connsiteX2" fmla="*/ 3170490 w 3170490"/>
                <a:gd name="connsiteY2" fmla="*/ 0 h 1307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0490" h="1307507">
                  <a:moveTo>
                    <a:pt x="0" y="1307507"/>
                  </a:moveTo>
                  <a:cubicBezTo>
                    <a:pt x="77624" y="946447"/>
                    <a:pt x="155249" y="585388"/>
                    <a:pt x="683664" y="367470"/>
                  </a:cubicBezTo>
                  <a:cubicBezTo>
                    <a:pt x="1212079" y="149552"/>
                    <a:pt x="2191284" y="74776"/>
                    <a:pt x="3170490" y="0"/>
                  </a:cubicBezTo>
                </a:path>
              </a:pathLst>
            </a:cu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771800" y="3356992"/>
              <a:ext cx="1224136" cy="731443"/>
            </a:xfrm>
            <a:custGeom>
              <a:avLst/>
              <a:gdLst>
                <a:gd name="connsiteX0" fmla="*/ 0 w 3170490"/>
                <a:gd name="connsiteY0" fmla="*/ 1307507 h 1307507"/>
                <a:gd name="connsiteX1" fmla="*/ 683664 w 3170490"/>
                <a:gd name="connsiteY1" fmla="*/ 367470 h 1307507"/>
                <a:gd name="connsiteX2" fmla="*/ 3170490 w 3170490"/>
                <a:gd name="connsiteY2" fmla="*/ 0 h 1307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0490" h="1307507">
                  <a:moveTo>
                    <a:pt x="0" y="1307507"/>
                  </a:moveTo>
                  <a:cubicBezTo>
                    <a:pt x="77624" y="946447"/>
                    <a:pt x="155249" y="585388"/>
                    <a:pt x="683664" y="367470"/>
                  </a:cubicBezTo>
                  <a:cubicBezTo>
                    <a:pt x="1212079" y="149552"/>
                    <a:pt x="2191284" y="74776"/>
                    <a:pt x="3170490" y="0"/>
                  </a:cubicBezTo>
                </a:path>
              </a:pathLst>
            </a:custGeom>
            <a:ln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2" name="Straight Connector 31"/>
          <p:cNvCxnSpPr/>
          <p:nvPr/>
        </p:nvCxnSpPr>
        <p:spPr>
          <a:xfrm>
            <a:off x="7452320" y="1628800"/>
            <a:ext cx="0" cy="156351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&quot;No&quot; Symbol 34"/>
          <p:cNvSpPr/>
          <p:nvPr/>
        </p:nvSpPr>
        <p:spPr>
          <a:xfrm>
            <a:off x="7020272" y="1916832"/>
            <a:ext cx="338336" cy="338336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Invariant (k-j)-</a:t>
            </a:r>
            <a:r>
              <a:rPr lang="en-US" dirty="0" err="1" smtClean="0"/>
              <a:t>mers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732240" y="1484784"/>
            <a:ext cx="0" cy="28083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1403648" y="1484784"/>
            <a:ext cx="5690674" cy="3537684"/>
            <a:chOff x="1403648" y="1484784"/>
            <a:chExt cx="5690674" cy="3537684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691680" y="1484784"/>
              <a:ext cx="0" cy="280831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403648" y="4653136"/>
              <a:ext cx="61908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back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444208" y="4653136"/>
              <a:ext cx="65011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front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47664" y="2852936"/>
              <a:ext cx="50405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j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51720" y="2852936"/>
              <a:ext cx="79208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k-j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691680" y="3212976"/>
              <a:ext cx="50405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j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691680" y="2492896"/>
              <a:ext cx="50405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j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95736" y="3212976"/>
              <a:ext cx="648072" cy="369332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k-j-1</a:t>
              </a:r>
              <a:endParaRPr lang="en-US" dirty="0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2195736" y="2492896"/>
              <a:ext cx="864096" cy="369332"/>
              <a:chOff x="2195736" y="2492896"/>
              <a:chExt cx="864096" cy="369332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2195736" y="2492896"/>
                <a:ext cx="648072" cy="36933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k-j-1</a:t>
                </a:r>
                <a:endParaRPr lang="en-US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43808" y="2492896"/>
                <a:ext cx="216024" cy="36933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A</a:t>
                </a:r>
                <a:endParaRPr lang="en-US" dirty="0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2843808" y="3212976"/>
              <a:ext cx="216024" cy="369332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G</a:t>
              </a:r>
              <a:endParaRPr lang="en-US" dirty="0"/>
            </a:p>
          </p:txBody>
        </p:sp>
        <p:sp>
          <p:nvSpPr>
            <p:cNvPr id="18" name="Striped Right Arrow 17"/>
            <p:cNvSpPr/>
            <p:nvPr/>
          </p:nvSpPr>
          <p:spPr>
            <a:xfrm rot="20683657">
              <a:off x="3158288" y="2120596"/>
              <a:ext cx="1512168" cy="432048"/>
            </a:xfrm>
            <a:prstGeom prst="stripedRightArrow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triped Right Arrow 18"/>
            <p:cNvSpPr/>
            <p:nvPr/>
          </p:nvSpPr>
          <p:spPr>
            <a:xfrm rot="832051">
              <a:off x="3154998" y="3498129"/>
              <a:ext cx="1512168" cy="432048"/>
            </a:xfrm>
            <a:prstGeom prst="stripedRightArrow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644008" y="2852936"/>
              <a:ext cx="55015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/>
                <a:t>…</a:t>
              </a:r>
              <a:endParaRPr lang="en-US" sz="4000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64088" y="1772816"/>
              <a:ext cx="648072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k-j-1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12160" y="1772816"/>
              <a:ext cx="216024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228184" y="1772816"/>
              <a:ext cx="50405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j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364088" y="3717032"/>
              <a:ext cx="648072" cy="369332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k-j-1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012160" y="3717032"/>
              <a:ext cx="216024" cy="369332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G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28184" y="3717032"/>
              <a:ext cx="50405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j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100k reads test results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0" y="1268760"/>
          <a:ext cx="7848872" cy="2952324"/>
        </p:xfrm>
        <a:graphic>
          <a:graphicData uri="http://schemas.openxmlformats.org/drawingml/2006/table">
            <a:tbl>
              <a:tblPr/>
              <a:tblGrid>
                <a:gridCol w="1962218"/>
                <a:gridCol w="1962218"/>
                <a:gridCol w="1962218"/>
                <a:gridCol w="1962218"/>
              </a:tblGrid>
              <a:tr h="89648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j</a:t>
                      </a:r>
                      <a:endParaRPr lang="en-US" sz="1500" dirty="0"/>
                    </a:p>
                  </a:txBody>
                  <a:tcPr marL="80211" marR="80211" marT="80211" marB="80211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total candidates</a:t>
                      </a:r>
                      <a:endParaRPr lang="en-US" sz="1500" dirty="0"/>
                    </a:p>
                  </a:txBody>
                  <a:tcPr marL="80211" marR="80211" marT="80211" marB="80211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false joins (list, set)</a:t>
                      </a:r>
                      <a:endParaRPr lang="en-US" sz="1500" dirty="0"/>
                    </a:p>
                  </a:txBody>
                  <a:tcPr marL="80211" marR="80211" marT="80211" marB="80211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real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junctions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list, set)</a:t>
                      </a:r>
                      <a:endParaRPr lang="en-US" sz="1500" dirty="0"/>
                    </a:p>
                  </a:txBody>
                  <a:tcPr marL="80211" marR="80211" marT="80211" marB="80211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16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en-US" sz="1500"/>
                    </a:p>
                  </a:txBody>
                  <a:tcPr marL="80211" marR="80211" marT="80211" marB="80211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13351</a:t>
                      </a:r>
                      <a:endParaRPr lang="en-US" sz="1500"/>
                    </a:p>
                  </a:txBody>
                  <a:tcPr marL="80211" marR="80211" marT="80211" marB="80211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29,28</a:t>
                      </a:r>
                      <a:endParaRPr lang="en-US" sz="1500"/>
                    </a:p>
                  </a:txBody>
                  <a:tcPr marL="80211" marR="80211" marT="80211" marB="80211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13322, 6483</a:t>
                      </a:r>
                      <a:endParaRPr lang="en-US" sz="1500" dirty="0"/>
                    </a:p>
                  </a:txBody>
                  <a:tcPr marL="80211" marR="80211" marT="80211" marB="80211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16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en-US" sz="1500"/>
                    </a:p>
                  </a:txBody>
                  <a:tcPr marL="80211" marR="80211" marT="80211" marB="80211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18496</a:t>
                      </a:r>
                      <a:endParaRPr lang="en-US" sz="1500"/>
                    </a:p>
                  </a:txBody>
                  <a:tcPr marL="80211" marR="80211" marT="80211" marB="80211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47, 30</a:t>
                      </a:r>
                      <a:endParaRPr lang="en-US" sz="1500"/>
                    </a:p>
                  </a:txBody>
                  <a:tcPr marL="80211" marR="80211" marT="80211" marB="80211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18449, 6442</a:t>
                      </a:r>
                      <a:endParaRPr lang="en-US" sz="1500" dirty="0"/>
                    </a:p>
                  </a:txBody>
                  <a:tcPr marL="80211" marR="80211" marT="80211" marB="80211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16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en-US" sz="1500"/>
                    </a:p>
                  </a:txBody>
                  <a:tcPr marL="80211" marR="80211" marT="80211" marB="80211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31670</a:t>
                      </a:r>
                      <a:endParaRPr lang="en-US" sz="1500"/>
                    </a:p>
                  </a:txBody>
                  <a:tcPr marL="80211" marR="80211" marT="80211" marB="80211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126, 64</a:t>
                      </a:r>
                      <a:endParaRPr lang="en-US" sz="1500"/>
                    </a:p>
                  </a:txBody>
                  <a:tcPr marL="80211" marR="80211" marT="80211" marB="80211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31544, 6377</a:t>
                      </a:r>
                      <a:endParaRPr lang="en-US" sz="1500" dirty="0"/>
                    </a:p>
                  </a:txBody>
                  <a:tcPr marL="80211" marR="80211" marT="80211" marB="80211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16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  <a:endParaRPr lang="en-US" sz="1500"/>
                    </a:p>
                  </a:txBody>
                  <a:tcPr marL="80211" marR="80211" marT="80211" marB="80211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68710</a:t>
                      </a:r>
                      <a:endParaRPr lang="en-US" sz="1500"/>
                    </a:p>
                  </a:txBody>
                  <a:tcPr marL="80211" marR="80211" marT="80211" marB="80211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249,142</a:t>
                      </a:r>
                      <a:endParaRPr lang="en-US" sz="1500"/>
                    </a:p>
                  </a:txBody>
                  <a:tcPr marL="80211" marR="80211" marT="80211" marB="80211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68461, 6236</a:t>
                      </a:r>
                      <a:endParaRPr lang="en-US" sz="1500" dirty="0"/>
                    </a:p>
                  </a:txBody>
                  <a:tcPr marL="80211" marR="80211" marT="80211" marB="80211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16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  <a:endParaRPr lang="en-US" sz="1500"/>
                    </a:p>
                  </a:txBody>
                  <a:tcPr marL="80211" marR="80211" marT="80211" marB="80211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207468</a:t>
                      </a:r>
                      <a:endParaRPr lang="en-US" sz="1500"/>
                    </a:p>
                  </a:txBody>
                  <a:tcPr marL="80211" marR="80211" marT="80211" marB="80211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861,380</a:t>
                      </a:r>
                      <a:endParaRPr lang="en-US" sz="1500"/>
                    </a:p>
                  </a:txBody>
                  <a:tcPr marL="80211" marR="80211" marT="80211" marB="80211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206607, 5983</a:t>
                      </a:r>
                      <a:endParaRPr lang="en-US" sz="1500" dirty="0"/>
                    </a:p>
                  </a:txBody>
                  <a:tcPr marL="80211" marR="80211" marT="80211" marB="80211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5" y="4509120"/>
            <a:ext cx="82809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Parameters: k = 27, F = 0.01, 100 nt. Reads simulated from human chr20 (~60 Mb)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longest run took ~8 minutes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total number candidates grows with j, but mostly repeats of seen junctions </a:t>
            </a:r>
            <a:r>
              <a:rPr lang="en-US" dirty="0" smtClean="0">
                <a:sym typeface="Wingdings" pitchFamily="2" charset="2"/>
              </a:rPr>
              <a:t> will be beneficial to sort &amp; cache results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real junction count decreases slowly  don’t need to use large j to get most benefit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Status,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Implemented in python – slow! – need to re-implement &amp; optimize further</a:t>
            </a:r>
          </a:p>
          <a:p>
            <a:r>
              <a:rPr lang="en-US" dirty="0" smtClean="0"/>
              <a:t>Add sorting &amp; caching of reads – should help speed more</a:t>
            </a:r>
          </a:p>
          <a:p>
            <a:r>
              <a:rPr lang="en-US" dirty="0" smtClean="0"/>
              <a:t>Other buffer applications: estimate coverage?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US" dirty="0" smtClean="0"/>
              <a:t>Bloom </a:t>
            </a:r>
            <a:r>
              <a:rPr lang="en-US" dirty="0" smtClean="0"/>
              <a:t>filters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789040"/>
            <a:ext cx="8229600" cy="2481139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Operations: insert, query</a:t>
            </a:r>
            <a:endParaRPr lang="en-US" b="0" dirty="0" smtClean="0"/>
          </a:p>
          <a:p>
            <a:r>
              <a:rPr lang="en-US" dirty="0" smtClean="0"/>
              <a:t>Low memory </a:t>
            </a:r>
            <a:r>
              <a:rPr lang="en-US" dirty="0"/>
              <a:t>use, </a:t>
            </a:r>
            <a:r>
              <a:rPr lang="en-US" dirty="0" smtClean="0"/>
              <a:t>optimal insertion, query time O(length of sequence)</a:t>
            </a:r>
            <a:endParaRPr lang="en-US" b="0" dirty="0" smtClean="0"/>
          </a:p>
          <a:p>
            <a:r>
              <a:rPr lang="en-US" dirty="0" smtClean="0"/>
              <a:t>One sided error – false positives, no false </a:t>
            </a:r>
            <a:r>
              <a:rPr lang="en-US" dirty="0" smtClean="0"/>
              <a:t>negatives: F </a:t>
            </a:r>
            <a:r>
              <a:rPr lang="en-US" dirty="0" smtClean="0">
                <a:latin typeface="Brush Script MT"/>
              </a:rPr>
              <a:t>≈</a:t>
            </a:r>
            <a:r>
              <a:rPr lang="en-US" dirty="0" smtClean="0"/>
              <a:t> (1-e-</a:t>
            </a:r>
            <a:r>
              <a:rPr lang="en-US" baseline="30000" dirty="0" smtClean="0"/>
              <a:t>nh/m</a:t>
            </a:r>
            <a:r>
              <a:rPr lang="en-US" dirty="0" smtClean="0"/>
              <a:t> )</a:t>
            </a:r>
            <a:r>
              <a:rPr lang="en-US" baseline="30000" dirty="0" smtClean="0"/>
              <a:t>h		</a:t>
            </a:r>
            <a:endParaRPr lang="en-US" b="0" baseline="30000" dirty="0" smtClean="0"/>
          </a:p>
          <a:p>
            <a:r>
              <a:rPr lang="en-US" dirty="0" smtClean="0"/>
              <a:t>Can optimize </a:t>
            </a:r>
            <a:r>
              <a:rPr lang="en-US" dirty="0"/>
              <a:t>parameter </a:t>
            </a:r>
            <a:r>
              <a:rPr lang="en-US" dirty="0" smtClean="0"/>
              <a:t>choice (m – array size, n-number of elements to insert, h – number of hash functions, F – false positive rate) –  for fixed m/n, choose  h minimizing </a:t>
            </a:r>
            <a:r>
              <a:rPr lang="en-US" dirty="0" smtClean="0"/>
              <a:t>F </a:t>
            </a:r>
            <a:r>
              <a:rPr lang="en-US" dirty="0" smtClean="0">
                <a:sym typeface="Wingdings" pitchFamily="2" charset="2"/>
              </a:rPr>
              <a:t> h = (ln2)m/n 		</a:t>
            </a:r>
            <a:endParaRPr lang="en-US" b="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1694" t="36833" r="32475" b="38667"/>
          <a:stretch>
            <a:fillRect/>
          </a:stretch>
        </p:blipFill>
        <p:spPr bwMode="auto">
          <a:xfrm>
            <a:off x="1187624" y="1124744"/>
            <a:ext cx="6552728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Most </a:t>
            </a:r>
            <a:r>
              <a:rPr lang="en-US" dirty="0" err="1" smtClean="0"/>
              <a:t>dBG</a:t>
            </a:r>
            <a:r>
              <a:rPr lang="en-US" dirty="0" smtClean="0"/>
              <a:t> assemblers store only </a:t>
            </a:r>
            <a:r>
              <a:rPr lang="en-US" dirty="0" err="1" smtClean="0"/>
              <a:t>dBG</a:t>
            </a:r>
            <a:r>
              <a:rPr lang="en-US" dirty="0" smtClean="0"/>
              <a:t> nodes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55576" y="3140968"/>
            <a:ext cx="78175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ACATA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419872" y="2132856"/>
          <a:ext cx="864096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</a:tblGrid>
              <a:tr h="3264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ACG</a:t>
                      </a:r>
                      <a:endParaRPr lang="en-US" dirty="0"/>
                    </a:p>
                  </a:txBody>
                  <a:tcPr/>
                </a:tc>
              </a:tr>
              <a:tr h="3264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CGT</a:t>
                      </a:r>
                      <a:endParaRPr lang="en-US" dirty="0"/>
                    </a:p>
                  </a:txBody>
                  <a:tcPr/>
                </a:tc>
              </a:tr>
              <a:tr h="3264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GTT</a:t>
                      </a:r>
                      <a:endParaRPr lang="en-US" dirty="0"/>
                    </a:p>
                  </a:txBody>
                  <a:tcPr/>
                </a:tc>
              </a:tr>
              <a:tr h="3264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ACA</a:t>
                      </a:r>
                      <a:endParaRPr lang="en-US" dirty="0"/>
                    </a:p>
                  </a:txBody>
                  <a:tcPr/>
                </a:tc>
              </a:tr>
              <a:tr h="3264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</a:tr>
              <a:tr h="3264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ATA</a:t>
                      </a:r>
                      <a:endParaRPr lang="en-US" dirty="0"/>
                    </a:p>
                  </a:txBody>
                  <a:tcPr/>
                </a:tc>
              </a:tr>
              <a:tr h="3264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CCG</a:t>
                      </a:r>
                      <a:endParaRPr lang="en-US" dirty="0"/>
                    </a:p>
                  </a:txBody>
                  <a:tcPr/>
                </a:tc>
              </a:tr>
              <a:tr h="3264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GTA</a:t>
                      </a:r>
                      <a:endParaRPr lang="en-US" dirty="0"/>
                    </a:p>
                  </a:txBody>
                  <a:tcPr/>
                </a:tc>
              </a:tr>
              <a:tr h="3264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264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264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83568" y="1916832"/>
            <a:ext cx="74328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u="sng" dirty="0" smtClean="0"/>
              <a:t>Reads</a:t>
            </a:r>
            <a:endParaRPr lang="en-US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2699792" y="1628800"/>
            <a:ext cx="210185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u="sng" dirty="0" smtClean="0"/>
              <a:t>Hashed </a:t>
            </a:r>
            <a:r>
              <a:rPr lang="en-US" u="sng" dirty="0" err="1" smtClean="0"/>
              <a:t>kmer</a:t>
            </a:r>
            <a:r>
              <a:rPr lang="en-US" u="sng" dirty="0" smtClean="0"/>
              <a:t> nodes</a:t>
            </a:r>
            <a:endParaRPr lang="en-US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6156176" y="1916832"/>
            <a:ext cx="144016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Implied edges</a:t>
            </a:r>
            <a:endParaRPr lang="en-US" u="sng" dirty="0"/>
          </a:p>
        </p:txBody>
      </p:sp>
      <p:grpSp>
        <p:nvGrpSpPr>
          <p:cNvPr id="3" name="Group 17"/>
          <p:cNvGrpSpPr/>
          <p:nvPr/>
        </p:nvGrpSpPr>
        <p:grpSpPr>
          <a:xfrm>
            <a:off x="6084168" y="3356992"/>
            <a:ext cx="1266644" cy="1200329"/>
            <a:chOff x="6084168" y="3356992"/>
            <a:chExt cx="1266644" cy="1200329"/>
          </a:xfrm>
        </p:grpSpPr>
        <p:sp>
          <p:nvSpPr>
            <p:cNvPr id="16" name="TextBox 15"/>
            <p:cNvSpPr txBox="1"/>
            <p:nvPr/>
          </p:nvSpPr>
          <p:spPr>
            <a:xfrm>
              <a:off x="6084168" y="3717032"/>
              <a:ext cx="7981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A|CG</a:t>
              </a:r>
              <a:r>
                <a:rPr lang="en-US" u="sng" dirty="0" smtClean="0"/>
                <a:t>?</a:t>
              </a:r>
              <a:endParaRPr lang="en-US" u="sng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020272" y="3356992"/>
              <a:ext cx="33054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</a:p>
            <a:p>
              <a:r>
                <a:rPr lang="en-US" dirty="0" smtClean="0"/>
                <a:t>C</a:t>
              </a:r>
            </a:p>
            <a:p>
              <a:r>
                <a:rPr lang="en-US" dirty="0" smtClean="0"/>
                <a:t>G</a:t>
              </a:r>
            </a:p>
            <a:p>
              <a:r>
                <a:rPr lang="en-US" dirty="0" smtClean="0"/>
                <a:t>T</a:t>
              </a:r>
              <a:endParaRPr lang="en-US" dirty="0"/>
            </a:p>
          </p:txBody>
        </p:sp>
      </p:grpSp>
      <p:grpSp>
        <p:nvGrpSpPr>
          <p:cNvPr id="4" name="Group 19"/>
          <p:cNvGrpSpPr/>
          <p:nvPr/>
        </p:nvGrpSpPr>
        <p:grpSpPr>
          <a:xfrm>
            <a:off x="2267744" y="2564904"/>
            <a:ext cx="978408" cy="729372"/>
            <a:chOff x="2267744" y="2564904"/>
            <a:chExt cx="978408" cy="729372"/>
          </a:xfrm>
        </p:grpSpPr>
        <p:sp>
          <p:nvSpPr>
            <p:cNvPr id="11" name="Right Arrow 10"/>
            <p:cNvSpPr/>
            <p:nvPr/>
          </p:nvSpPr>
          <p:spPr>
            <a:xfrm>
              <a:off x="2267744" y="2564904"/>
              <a:ext cx="978408" cy="484632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267744" y="2924944"/>
              <a:ext cx="52129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k=3</a:t>
              </a:r>
              <a:endParaRPr lang="en-US" dirty="0"/>
            </a:p>
          </p:txBody>
        </p:sp>
      </p:grpSp>
      <p:cxnSp>
        <p:nvCxnSpPr>
          <p:cNvPr id="22" name="Elbow Connector 21"/>
          <p:cNvCxnSpPr/>
          <p:nvPr/>
        </p:nvCxnSpPr>
        <p:spPr>
          <a:xfrm>
            <a:off x="4355976" y="2708920"/>
            <a:ext cx="2642592" cy="1634480"/>
          </a:xfrm>
          <a:prstGeom prst="curvedConnector3">
            <a:avLst>
              <a:gd name="adj1" fmla="val 50000"/>
            </a:avLst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860032" y="2924944"/>
            <a:ext cx="122617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query hash</a:t>
            </a:r>
            <a:endParaRPr lang="en-US" dirty="0"/>
          </a:p>
        </p:txBody>
      </p:sp>
      <p:sp>
        <p:nvSpPr>
          <p:cNvPr id="30" name="Left Brace 29"/>
          <p:cNvSpPr/>
          <p:nvPr/>
        </p:nvSpPr>
        <p:spPr>
          <a:xfrm>
            <a:off x="6948264" y="3501008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31"/>
          <p:cNvGrpSpPr/>
          <p:nvPr/>
        </p:nvGrpSpPr>
        <p:grpSpPr>
          <a:xfrm>
            <a:off x="683568" y="2492896"/>
            <a:ext cx="945454" cy="3000529"/>
            <a:chOff x="539552" y="2636912"/>
            <a:chExt cx="945454" cy="3000529"/>
          </a:xfrm>
        </p:grpSpPr>
        <p:sp>
          <p:nvSpPr>
            <p:cNvPr id="5" name="TextBox 4"/>
            <p:cNvSpPr txBox="1"/>
            <p:nvPr/>
          </p:nvSpPr>
          <p:spPr>
            <a:xfrm>
              <a:off x="539552" y="2636912"/>
              <a:ext cx="809709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ACGTT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3568" y="3861048"/>
              <a:ext cx="80143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CCGTA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27584" y="4437112"/>
              <a:ext cx="242374" cy="120032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.</a:t>
              </a:r>
            </a:p>
            <a:p>
              <a:r>
                <a:rPr lang="en-US" dirty="0" smtClean="0"/>
                <a:t>.</a:t>
              </a:r>
            </a:p>
            <a:p>
              <a:r>
                <a:rPr lang="en-US" dirty="0" smtClean="0"/>
                <a:t>.</a:t>
              </a:r>
            </a:p>
            <a:p>
              <a:r>
                <a:rPr lang="en-US" dirty="0" smtClean="0"/>
                <a:t>.</a:t>
              </a:r>
              <a:endParaRPr lang="en-US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Minia</a:t>
            </a:r>
            <a:r>
              <a:rPr lang="en-US" dirty="0" smtClean="0"/>
              <a:t> algorithm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196752"/>
            <a:ext cx="6353175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411264" y="6488668"/>
            <a:ext cx="2732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http://minia.genouest.org/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4279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Minia</a:t>
            </a:r>
            <a:r>
              <a:rPr lang="en-US" dirty="0" smtClean="0"/>
              <a:t> algorithm</a:t>
            </a:r>
            <a:br>
              <a:rPr lang="en-US" dirty="0" smtClean="0"/>
            </a:br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76053"/>
            <a:ext cx="8229600" cy="4381947"/>
          </a:xfrm>
        </p:spPr>
        <p:txBody>
          <a:bodyPr>
            <a:normAutofit fontScale="85000" lnSpcReduction="10000"/>
          </a:bodyPr>
          <a:lstStyle/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split </a:t>
            </a:r>
            <a:r>
              <a:rPr lang="en-US" dirty="0"/>
              <a:t>reads to k-</a:t>
            </a:r>
            <a:r>
              <a:rPr lang="en-US" dirty="0" err="1"/>
              <a:t>mers</a:t>
            </a:r>
            <a:r>
              <a:rPr lang="en-US" dirty="0"/>
              <a:t>, count, insert solids to BF</a:t>
            </a:r>
          </a:p>
          <a:p>
            <a:pPr fontAlgn="base"/>
            <a:r>
              <a:rPr lang="en-US" dirty="0" smtClean="0"/>
              <a:t>store </a:t>
            </a:r>
            <a:r>
              <a:rPr lang="en-US" dirty="0"/>
              <a:t>solids on disk</a:t>
            </a:r>
          </a:p>
          <a:p>
            <a:pPr fontAlgn="base"/>
            <a:r>
              <a:rPr lang="en-US" dirty="0"/>
              <a:t>ID critical false positives (</a:t>
            </a:r>
            <a:r>
              <a:rPr lang="en-US" dirty="0" err="1"/>
              <a:t>cFPs</a:t>
            </a:r>
            <a:r>
              <a:rPr lang="en-US" dirty="0"/>
              <a:t>) relative to BF before assembling - must validate BF positives against </a:t>
            </a:r>
            <a:r>
              <a:rPr lang="en-US" dirty="0" smtClean="0"/>
              <a:t>solids in batches (to keep memory use low)</a:t>
            </a:r>
            <a:endParaRPr lang="en-US" dirty="0"/>
          </a:p>
          <a:p>
            <a:pPr fontAlgn="base"/>
            <a:r>
              <a:rPr lang="en-US" dirty="0"/>
              <a:t>only BF + </a:t>
            </a:r>
            <a:r>
              <a:rPr lang="en-US" dirty="0" err="1" smtClean="0"/>
              <a:t>cFPs</a:t>
            </a:r>
            <a:r>
              <a:rPr lang="en-US" dirty="0" smtClean="0"/>
              <a:t> + complex nodes </a:t>
            </a:r>
            <a:r>
              <a:rPr lang="en-US" dirty="0"/>
              <a:t>(e.g., starts, </a:t>
            </a:r>
            <a:r>
              <a:rPr lang="en-US" dirty="0" smtClean="0"/>
              <a:t>junctions, ends) </a:t>
            </a:r>
            <a:r>
              <a:rPr lang="en-US" dirty="0"/>
              <a:t>in memory during run</a:t>
            </a:r>
          </a:p>
          <a:p>
            <a:pPr fontAlgn="base"/>
            <a:r>
              <a:rPr lang="en-US" dirty="0"/>
              <a:t>traverse reads to generate long paths (various heuristics employed)</a:t>
            </a:r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"/>
            <a:ext cx="3491880" cy="3041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Minia</a:t>
            </a:r>
            <a:r>
              <a:rPr lang="en-US" dirty="0" smtClean="0"/>
              <a:t>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409131"/>
          </a:xfrm>
        </p:spPr>
        <p:txBody>
          <a:bodyPr>
            <a:normAutofit/>
          </a:bodyPr>
          <a:lstStyle/>
          <a:p>
            <a:pPr fontAlgn="base"/>
            <a:r>
              <a:rPr lang="en-US" dirty="0" smtClean="0"/>
              <a:t>low memory use (improved by cascading BFs)</a:t>
            </a:r>
          </a:p>
          <a:p>
            <a:pPr fontAlgn="base"/>
            <a:r>
              <a:rPr lang="en-US" dirty="0" smtClean="0"/>
              <a:t>slow run-time</a:t>
            </a:r>
          </a:p>
          <a:p>
            <a:pPr fontAlgn="base"/>
            <a:r>
              <a:rPr lang="en-US" dirty="0" smtClean="0"/>
              <a:t>Comparable assembly results to early </a:t>
            </a:r>
            <a:r>
              <a:rPr lang="en-US" dirty="0" err="1" smtClean="0"/>
              <a:t>dBG</a:t>
            </a:r>
            <a:r>
              <a:rPr lang="en-US" dirty="0" smtClean="0"/>
              <a:t> assemblers  - Abyss, Velvet, </a:t>
            </a:r>
            <a:r>
              <a:rPr lang="en-US" dirty="0" err="1" smtClean="0"/>
              <a:t>SOAPdenovo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84784"/>
            <a:ext cx="383816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1412776"/>
            <a:ext cx="4402885" cy="2040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Room for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Can we make assembly faster?</a:t>
            </a:r>
          </a:p>
          <a:p>
            <a:pPr fontAlgn="base"/>
            <a:r>
              <a:rPr lang="en-US" dirty="0" smtClean="0"/>
              <a:t>C</a:t>
            </a:r>
            <a:r>
              <a:rPr lang="en-US" dirty="0" smtClean="0"/>
              <a:t>an </a:t>
            </a:r>
            <a:r>
              <a:rPr lang="en-US" dirty="0" smtClean="0"/>
              <a:t>we get rid of some critical nodes? most</a:t>
            </a:r>
            <a:r>
              <a:rPr lang="en-US" dirty="0" smtClean="0"/>
              <a:t>??</a:t>
            </a:r>
            <a:endParaRPr lang="en-US" dirty="0" smtClean="0"/>
          </a:p>
          <a:p>
            <a:pPr fontAlgn="base"/>
            <a:r>
              <a:rPr lang="en-US" dirty="0" smtClean="0"/>
              <a:t>validating </a:t>
            </a:r>
            <a:r>
              <a:rPr lang="en-US" dirty="0"/>
              <a:t>nodes makes assembly slower</a:t>
            </a:r>
          </a:p>
          <a:p>
            <a:pPr fontAlgn="base"/>
            <a:r>
              <a:rPr lang="en-US" dirty="0"/>
              <a:t>holding </a:t>
            </a:r>
            <a:r>
              <a:rPr lang="en-US" dirty="0" err="1"/>
              <a:t>cFP</a:t>
            </a:r>
            <a:r>
              <a:rPr lang="en-US" dirty="0"/>
              <a:t> list increases memory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Double check: demand accepts have at least one extension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15616" y="2204864"/>
          <a:ext cx="864096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</a:tblGrid>
              <a:tr h="3264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ACG</a:t>
                      </a:r>
                      <a:endParaRPr lang="en-US" dirty="0"/>
                    </a:p>
                  </a:txBody>
                  <a:tcPr/>
                </a:tc>
              </a:tr>
              <a:tr h="3264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CGT</a:t>
                      </a:r>
                      <a:endParaRPr lang="en-US" dirty="0"/>
                    </a:p>
                  </a:txBody>
                  <a:tcPr/>
                </a:tc>
              </a:tr>
              <a:tr h="3264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GTT</a:t>
                      </a:r>
                      <a:endParaRPr lang="en-US" dirty="0"/>
                    </a:p>
                  </a:txBody>
                  <a:tcPr/>
                </a:tc>
              </a:tr>
              <a:tr h="3264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ACA</a:t>
                      </a:r>
                      <a:endParaRPr lang="en-US" dirty="0"/>
                    </a:p>
                  </a:txBody>
                  <a:tcPr/>
                </a:tc>
              </a:tr>
              <a:tr h="3264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</a:tr>
              <a:tr h="3264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ATA</a:t>
                      </a:r>
                      <a:endParaRPr lang="en-US" dirty="0"/>
                    </a:p>
                  </a:txBody>
                  <a:tcPr/>
                </a:tc>
              </a:tr>
              <a:tr h="3264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CCG</a:t>
                      </a:r>
                      <a:endParaRPr lang="en-US" dirty="0"/>
                    </a:p>
                  </a:txBody>
                  <a:tcPr/>
                </a:tc>
              </a:tr>
              <a:tr h="3264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GTA</a:t>
                      </a:r>
                      <a:endParaRPr lang="en-US" dirty="0"/>
                    </a:p>
                  </a:txBody>
                  <a:tcPr/>
                </a:tc>
              </a:tr>
              <a:tr h="3264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264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264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3568" y="1700808"/>
            <a:ext cx="133645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u="sng" dirty="0" smtClean="0"/>
              <a:t>k-</a:t>
            </a:r>
            <a:r>
              <a:rPr lang="en-US" u="sng" dirty="0" err="1" smtClean="0"/>
              <a:t>mers</a:t>
            </a:r>
            <a:r>
              <a:rPr lang="en-US" u="sng" dirty="0" smtClean="0"/>
              <a:t> in BF</a:t>
            </a:r>
            <a:endParaRPr lang="en-US" u="sng" dirty="0"/>
          </a:p>
        </p:txBody>
      </p:sp>
      <p:grpSp>
        <p:nvGrpSpPr>
          <p:cNvPr id="9" name="Group 17"/>
          <p:cNvGrpSpPr/>
          <p:nvPr/>
        </p:nvGrpSpPr>
        <p:grpSpPr>
          <a:xfrm>
            <a:off x="3059832" y="3645024"/>
            <a:ext cx="1266644" cy="1200329"/>
            <a:chOff x="6084168" y="3356992"/>
            <a:chExt cx="1266644" cy="1200329"/>
          </a:xfrm>
        </p:grpSpPr>
        <p:sp>
          <p:nvSpPr>
            <p:cNvPr id="10" name="TextBox 9"/>
            <p:cNvSpPr txBox="1"/>
            <p:nvPr/>
          </p:nvSpPr>
          <p:spPr>
            <a:xfrm>
              <a:off x="6084168" y="3717032"/>
              <a:ext cx="7981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A|CG</a:t>
              </a:r>
              <a:r>
                <a:rPr lang="en-US" u="sng" dirty="0" smtClean="0"/>
                <a:t>?</a:t>
              </a:r>
              <a:endParaRPr lang="en-US" u="sng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020272" y="3356992"/>
              <a:ext cx="33054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C</a:t>
              </a:r>
            </a:p>
            <a:p>
              <a:r>
                <a:rPr lang="en-US" dirty="0" smtClean="0"/>
                <a:t>G</a:t>
              </a:r>
            </a:p>
            <a:p>
              <a:r>
                <a:rPr lang="en-US" dirty="0" smtClean="0"/>
                <a:t>T</a:t>
              </a:r>
              <a:endParaRPr lang="en-US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987824" y="2492896"/>
            <a:ext cx="2088232" cy="923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query BF on 3-mer extensions of </a:t>
            </a:r>
          </a:p>
          <a:p>
            <a:r>
              <a:rPr lang="en-US" u="sng" dirty="0" smtClean="0"/>
              <a:t>real k-</a:t>
            </a:r>
            <a:r>
              <a:rPr lang="en-US" u="sng" dirty="0" err="1" smtClean="0"/>
              <a:t>mer</a:t>
            </a:r>
            <a:r>
              <a:rPr lang="en-US" u="sng" dirty="0" smtClean="0"/>
              <a:t> ACG</a:t>
            </a:r>
            <a:endParaRPr lang="en-US" u="sng" dirty="0"/>
          </a:p>
        </p:txBody>
      </p:sp>
      <p:sp>
        <p:nvSpPr>
          <p:cNvPr id="16" name="Left Brace 15"/>
          <p:cNvSpPr/>
          <p:nvPr/>
        </p:nvSpPr>
        <p:spPr>
          <a:xfrm>
            <a:off x="3851920" y="3789040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3131840" y="5085184"/>
            <a:ext cx="204382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CG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 accepted by BF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3563888" y="4221088"/>
            <a:ext cx="50405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17"/>
          <p:cNvGrpSpPr/>
          <p:nvPr/>
        </p:nvGrpSpPr>
        <p:grpSpPr>
          <a:xfrm>
            <a:off x="5796136" y="2348880"/>
            <a:ext cx="1122628" cy="1200329"/>
            <a:chOff x="6228184" y="3356992"/>
            <a:chExt cx="1122628" cy="1200329"/>
          </a:xfrm>
        </p:grpSpPr>
        <p:sp>
          <p:nvSpPr>
            <p:cNvPr id="51" name="TextBox 50"/>
            <p:cNvSpPr txBox="1"/>
            <p:nvPr/>
          </p:nvSpPr>
          <p:spPr>
            <a:xfrm>
              <a:off x="6228184" y="3717032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GC</a:t>
              </a:r>
              <a:endParaRPr lang="en-US" u="sng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020272" y="3356992"/>
              <a:ext cx="33054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</a:p>
            <a:p>
              <a:r>
                <a:rPr lang="en-US" dirty="0" smtClean="0"/>
                <a:t>C</a:t>
              </a:r>
            </a:p>
            <a:p>
              <a:r>
                <a:rPr lang="en-US" dirty="0" smtClean="0"/>
                <a:t>G</a:t>
              </a:r>
            </a:p>
            <a:p>
              <a:r>
                <a:rPr lang="en-US" dirty="0" smtClean="0"/>
                <a:t>T</a:t>
              </a:r>
              <a:endParaRPr lang="en-US" dirty="0"/>
            </a:p>
          </p:txBody>
        </p:sp>
      </p:grpSp>
      <p:sp>
        <p:nvSpPr>
          <p:cNvPr id="53" name="Left Brace 52"/>
          <p:cNvSpPr/>
          <p:nvPr/>
        </p:nvSpPr>
        <p:spPr>
          <a:xfrm>
            <a:off x="6300192" y="2492896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3635896" y="3140968"/>
            <a:ext cx="2448272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988089" y="2132856"/>
            <a:ext cx="215591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If one of extensions</a:t>
            </a:r>
          </a:p>
          <a:p>
            <a:r>
              <a:rPr lang="en-US" dirty="0"/>
              <a:t>o</a:t>
            </a:r>
            <a:r>
              <a:rPr lang="en-US" dirty="0" smtClean="0"/>
              <a:t>f CGC accepted, </a:t>
            </a:r>
          </a:p>
          <a:p>
            <a:r>
              <a:rPr lang="en-US" dirty="0" smtClean="0"/>
              <a:t>accept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Else, reject as false</a:t>
            </a:r>
          </a:p>
          <a:p>
            <a:r>
              <a:rPr lang="en-US" dirty="0" smtClean="0"/>
              <a:t>positive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3275856" y="6488668"/>
            <a:ext cx="5009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this idea was mentioned in </a:t>
            </a:r>
            <a:r>
              <a:rPr lang="en-US" dirty="0" err="1" smtClean="0"/>
              <a:t>Chikhi</a:t>
            </a:r>
            <a:r>
              <a:rPr lang="en-US" dirty="0" smtClean="0"/>
              <a:t> et al.,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check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fontAlgn="base"/>
            <a:r>
              <a:rPr lang="en-US" dirty="0"/>
              <a:t>for double check to be false, need node to be false and </a:t>
            </a:r>
            <a:r>
              <a:rPr lang="en-US" dirty="0" smtClean="0"/>
              <a:t>some extension </a:t>
            </a:r>
            <a:r>
              <a:rPr lang="en-US" dirty="0"/>
              <a:t>to be accepted (true or false) </a:t>
            </a:r>
          </a:p>
          <a:p>
            <a:pPr fontAlgn="base"/>
            <a:r>
              <a:rPr lang="en-US" dirty="0" err="1" smtClean="0"/>
              <a:t>F</a:t>
            </a:r>
            <a:r>
              <a:rPr lang="en-US" baseline="-25000" dirty="0" err="1" smtClean="0"/>
              <a:t>eff</a:t>
            </a:r>
            <a:r>
              <a:rPr lang="en-US" baseline="-25000" dirty="0" smtClean="0"/>
              <a:t>.</a:t>
            </a:r>
            <a:r>
              <a:rPr lang="en-US" dirty="0" smtClean="0"/>
              <a:t> </a:t>
            </a:r>
            <a:r>
              <a:rPr lang="en-US" dirty="0" smtClean="0">
                <a:latin typeface="Brush Script MT"/>
              </a:rPr>
              <a:t>≈</a:t>
            </a:r>
            <a:r>
              <a:rPr lang="en-US" dirty="0" smtClean="0"/>
              <a:t> F(1-(1-F)</a:t>
            </a:r>
            <a:r>
              <a:rPr lang="en-US" baseline="30000" dirty="0" smtClean="0"/>
              <a:t>4</a:t>
            </a:r>
            <a:r>
              <a:rPr lang="en-US" dirty="0" smtClean="0"/>
              <a:t>)</a:t>
            </a:r>
            <a:r>
              <a:rPr lang="en-US" dirty="0" smtClean="0">
                <a:latin typeface="Brush Script MT"/>
              </a:rPr>
              <a:t>≈</a:t>
            </a:r>
            <a:r>
              <a:rPr lang="en-US" dirty="0" smtClean="0"/>
              <a:t> F(1-e</a:t>
            </a:r>
            <a:r>
              <a:rPr lang="en-US" baseline="30000" dirty="0" smtClean="0"/>
              <a:t>-4F</a:t>
            </a:r>
            <a:r>
              <a:rPr lang="en-US" dirty="0" smtClean="0"/>
              <a:t>) </a:t>
            </a:r>
            <a:r>
              <a:rPr lang="en-US" dirty="0" smtClean="0"/>
              <a:t>[assuming </a:t>
            </a:r>
            <a:r>
              <a:rPr lang="en-US" dirty="0" smtClean="0"/>
              <a:t>extensions in only one </a:t>
            </a:r>
            <a:r>
              <a:rPr lang="en-US" dirty="0" smtClean="0"/>
              <a:t>direction]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========================================</a:t>
            </a:r>
            <a:endParaRPr lang="en-US" dirty="0" smtClean="0"/>
          </a:p>
          <a:p>
            <a:pPr>
              <a:buNone/>
            </a:pPr>
            <a:r>
              <a:rPr lang="en-US" u="sng" dirty="0" smtClean="0"/>
              <a:t>Simulation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length 56100 </a:t>
            </a:r>
            <a:r>
              <a:rPr lang="en-US" dirty="0" err="1" smtClean="0"/>
              <a:t>contig</a:t>
            </a:r>
            <a:r>
              <a:rPr lang="en-US" dirty="0" smtClean="0"/>
              <a:t>, all </a:t>
            </a:r>
            <a:r>
              <a:rPr lang="en-US" dirty="0" err="1" smtClean="0"/>
              <a:t>contig</a:t>
            </a:r>
            <a:r>
              <a:rPr lang="en-US" dirty="0" smtClean="0"/>
              <a:t> k-</a:t>
            </a:r>
            <a:r>
              <a:rPr lang="en-US" dirty="0" err="1" smtClean="0"/>
              <a:t>mers</a:t>
            </a:r>
            <a:r>
              <a:rPr lang="en-US" dirty="0" smtClean="0"/>
              <a:t> hashed to BF, </a:t>
            </a:r>
            <a:r>
              <a:rPr lang="en-US" dirty="0" smtClean="0"/>
              <a:t>starting </a:t>
            </a:r>
            <a:r>
              <a:rPr lang="en-US" dirty="0" smtClean="0"/>
              <a:t>from real node and accepting only double </a:t>
            </a:r>
            <a:r>
              <a:rPr lang="en-US" dirty="0" smtClean="0"/>
              <a:t>checked extensions </a:t>
            </a:r>
            <a:r>
              <a:rPr lang="en-US" dirty="0" smtClean="0"/>
              <a:t>(e.g., building tree induced by BF), calculating observed FP count</a:t>
            </a:r>
            <a:endParaRPr lang="en-US" b="0" dirty="0" smtClean="0"/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u="sng" dirty="0" err="1" smtClean="0"/>
              <a:t>param</a:t>
            </a:r>
            <a:r>
              <a:rPr lang="en-US" u="sng" dirty="0" smtClean="0"/>
              <a:t>.	</a:t>
            </a:r>
            <a:r>
              <a:rPr lang="en-US" u="sng" dirty="0"/>
              <a:t>  </a:t>
            </a:r>
            <a:r>
              <a:rPr lang="en-US" u="sng" dirty="0" smtClean="0"/>
              <a:t>mean </a:t>
            </a:r>
            <a:r>
              <a:rPr lang="en-US" u="sng" dirty="0"/>
              <a:t>FP2       </a:t>
            </a:r>
            <a:r>
              <a:rPr lang="en-US" u="sng" dirty="0" smtClean="0"/>
              <a:t> mean </a:t>
            </a:r>
            <a:r>
              <a:rPr lang="en-US" u="sng" dirty="0" smtClean="0"/>
              <a:t>FP</a:t>
            </a:r>
            <a:r>
              <a:rPr lang="en-US" u="sng" dirty="0" smtClean="0"/>
              <a:t>2 </a:t>
            </a:r>
            <a:r>
              <a:rPr lang="en-US" u="sng" dirty="0"/>
              <a:t>calc</a:t>
            </a:r>
            <a:endParaRPr lang="en-US" b="0" u="sng" dirty="0" smtClean="0"/>
          </a:p>
          <a:p>
            <a:pPr>
              <a:buNone/>
            </a:pPr>
            <a:r>
              <a:rPr lang="en-US" dirty="0"/>
              <a:t>0.0001                0.000000        0.000000</a:t>
            </a:r>
            <a:endParaRPr lang="en-US" b="0" dirty="0" smtClean="0"/>
          </a:p>
          <a:p>
            <a:pPr>
              <a:buNone/>
            </a:pPr>
            <a:r>
              <a:rPr lang="en-US" dirty="0"/>
              <a:t>0.0010                0.000003        0.000004</a:t>
            </a:r>
            <a:endParaRPr lang="en-US" b="0" dirty="0" smtClean="0"/>
          </a:p>
          <a:p>
            <a:pPr>
              <a:buNone/>
            </a:pPr>
            <a:r>
              <a:rPr lang="en-US" dirty="0"/>
              <a:t>0.0100                0.000310        0.000374</a:t>
            </a:r>
            <a:endParaRPr lang="en-US" b="0" dirty="0" smtClean="0"/>
          </a:p>
          <a:p>
            <a:pPr>
              <a:buNone/>
            </a:pPr>
            <a:r>
              <a:rPr lang="en-US" dirty="0"/>
              <a:t>0.0500                0.007279        0.007417</a:t>
            </a:r>
            <a:endParaRPr lang="en-US" b="0" dirty="0" smtClean="0"/>
          </a:p>
          <a:p>
            <a:pPr>
              <a:buNone/>
            </a:pPr>
            <a:r>
              <a:rPr lang="en-US" dirty="0"/>
              <a:t>0.1000                0.029251        0.024689</a:t>
            </a:r>
            <a:endParaRPr lang="en-US" b="0" dirty="0" smtClean="0"/>
          </a:p>
          <a:p>
            <a:pPr>
              <a:buNone/>
            </a:pPr>
            <a:r>
              <a:rPr lang="en-US" dirty="0"/>
              <a:t>0.1500                0.070380        0.048813</a:t>
            </a:r>
            <a:endParaRPr lang="en-US" b="0" dirty="0" smtClean="0"/>
          </a:p>
          <a:p>
            <a:pPr>
              <a:buNone/>
            </a:pPr>
            <a:r>
              <a:rPr lang="en-US" dirty="0"/>
              <a:t>0.2000         </a:t>
            </a:r>
            <a:r>
              <a:rPr lang="en-US" dirty="0" smtClean="0"/>
              <a:t> </a:t>
            </a:r>
            <a:r>
              <a:rPr lang="en-US" dirty="0"/>
              <a:t>      0.113303        0.111107</a:t>
            </a:r>
            <a:endParaRPr lang="en-US" b="0" dirty="0" smtClean="0"/>
          </a:p>
          <a:p>
            <a:pPr>
              <a:buNone/>
            </a:pPr>
            <a:r>
              <a:rPr lang="en-US" dirty="0" smtClean="0"/>
              <a:t>========================================</a:t>
            </a:r>
            <a:endParaRPr lang="en-US" b="0" dirty="0" smtClean="0"/>
          </a:p>
          <a:p>
            <a:r>
              <a:rPr lang="en-US" dirty="0" smtClean="0"/>
              <a:t>Stronger effect on low F values</a:t>
            </a:r>
          </a:p>
          <a:p>
            <a:r>
              <a:rPr lang="en-US" dirty="0" smtClean="0"/>
              <a:t>No </a:t>
            </a:r>
            <a:r>
              <a:rPr lang="en-US" dirty="0" smtClean="0"/>
              <a:t>reason to step at single </a:t>
            </a:r>
            <a:r>
              <a:rPr lang="en-US" dirty="0" smtClean="0"/>
              <a:t>extension…</a:t>
            </a:r>
            <a:r>
              <a:rPr lang="en-US" b="0" dirty="0" smtClean="0"/>
              <a:t/>
            </a:r>
            <a:br>
              <a:rPr lang="en-US" b="0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984</Words>
  <Application>Microsoft Office PowerPoint</Application>
  <PresentationFormat>On-screen Show (4:3)</PresentationFormat>
  <Paragraphs>262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Checking Bloom filters to improve de novo assembly memory use and speed  </vt:lpstr>
      <vt:lpstr>Bloom filters reminder</vt:lpstr>
      <vt:lpstr>Most dBG assemblers store only dBG nodes</vt:lpstr>
      <vt:lpstr>Minia algorithm</vt:lpstr>
      <vt:lpstr>Minia algorithm details</vt:lpstr>
      <vt:lpstr>Minia results</vt:lpstr>
      <vt:lpstr>Room for improvement</vt:lpstr>
      <vt:lpstr>Double check: demand accepts have at least one extension</vt:lpstr>
      <vt:lpstr>Double check properties</vt:lpstr>
      <vt:lpstr>Checking up to level j: prospects</vt:lpstr>
      <vt:lpstr>j-check</vt:lpstr>
      <vt:lpstr>Buffered j-checking</vt:lpstr>
      <vt:lpstr>Buffered j-checking: Intuition</vt:lpstr>
      <vt:lpstr>Buffered j-checking: Observations</vt:lpstr>
      <vt:lpstr>Buffered j-checking: candidate path-finding Algorithm</vt:lpstr>
      <vt:lpstr>Invariant (k-j)-mers</vt:lpstr>
      <vt:lpstr>100k reads test results</vt:lpstr>
      <vt:lpstr>Status, next steps</vt:lpstr>
    </vt:vector>
  </TitlesOfParts>
  <Company>School of 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Checking Bloom filters to improve de novo assembly memory use and speed</dc:title>
  <dc:creator>roye rozov</dc:creator>
  <cp:lastModifiedBy>roye rozov</cp:lastModifiedBy>
  <cp:revision>79</cp:revision>
  <dcterms:created xsi:type="dcterms:W3CDTF">2015-05-12T09:31:37Z</dcterms:created>
  <dcterms:modified xsi:type="dcterms:W3CDTF">2015-05-13T07:57:46Z</dcterms:modified>
</cp:coreProperties>
</file>