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2" r:id="rId3"/>
    <p:sldId id="257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>
        <p:scale>
          <a:sx n="100" d="100"/>
          <a:sy n="100" d="100"/>
        </p:scale>
        <p:origin x="576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438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AA835-691D-4427-B22D-5B57261D69C8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4B89E-BE5D-4520-B7E7-919FE19EBD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3603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006D8-5815-4BFF-BD6B-FC7E5CA2234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4ED6A-AC74-4011-AD68-F4CDC8FCF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19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ED6A-AC74-4011-AD68-F4CDC8FCFA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24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C579-2E21-49DE-9AF0-931E1A59E53D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6373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F7CE-4AD1-4C27-82A6-0C5F7B85385E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92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2231-18A1-4DD0-932B-D5B16F048F6D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071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1440" indent="-91440"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30D-710D-4F96-B7A0-0A625CCEE796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23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ED7C-3578-4745-8BA5-5173C48DA8A5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66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02C-4986-4B5A-9677-2475FA283896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18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B9E3-796B-4023-A544-C7210A590DB0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96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27C-7454-43FD-AD62-FC47F5BAD9EF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3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BE73-4C51-4441-9D7A-85775A74F05F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9D090D3-1B5D-438E-B1E3-4C8F80F22BC5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837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FA38-F1EE-4561-8521-59828BA391D2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6A4-6516-429B-B159-4B6539771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39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9BEA4C-91B2-4A7A-AC4D-59D62BBFE76F}" type="datetime1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5486A4-6516-429B-B159-4B6539771A13}" type="slidenum">
              <a:rPr lang="en-US" smtClean="0"/>
              <a:pPr/>
              <a:t>‹#›</a:t>
            </a:fld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0503182" y="6547317"/>
            <a:ext cx="7093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>
                <a:solidFill>
                  <a:schemeClr val="bg1"/>
                </a:solidFill>
              </a:rPr>
              <a:t> </a:t>
            </a:r>
            <a:fld id="{AEFD2E73-8A05-4BD8-B375-7C122D2A45EA}" type="slidenum">
              <a:rPr lang="en-US" sz="1050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sz="1050" dirty="0" smtClean="0">
                <a:solidFill>
                  <a:schemeClr val="bg1"/>
                </a:solidFill>
              </a:rPr>
              <a:t> Of 60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99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ompbio.mit.edu/publications/79_Washietl_WileyRNA_1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800" dirty="0"/>
              <a:t>Inferring Noncoding RNA Families and Classes by Means of Genome-Scale Structure-Based </a:t>
            </a:r>
            <a:r>
              <a:rPr lang="en-US" sz="4800" dirty="0" smtClean="0"/>
              <a:t>Clustering</a:t>
            </a:r>
            <a:endParaRPr lang="he-IL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rtl="0"/>
            <a:r>
              <a:rPr lang="en-US" sz="1600" dirty="0"/>
              <a:t>Sebastian </a:t>
            </a:r>
            <a:r>
              <a:rPr lang="en-US" sz="1600" dirty="0" smtClean="0"/>
              <a:t>Will, </a:t>
            </a:r>
            <a:r>
              <a:rPr lang="en-US" sz="1600" dirty="0"/>
              <a:t>Kristin </a:t>
            </a:r>
            <a:r>
              <a:rPr lang="en-US" sz="1600" dirty="0" err="1" smtClean="0"/>
              <a:t>Reiche</a:t>
            </a:r>
            <a:r>
              <a:rPr lang="en-US" sz="1600" dirty="0" smtClean="0"/>
              <a:t>, </a:t>
            </a:r>
            <a:r>
              <a:rPr lang="en-US" sz="1600" dirty="0"/>
              <a:t>Ivo L. </a:t>
            </a:r>
            <a:r>
              <a:rPr lang="en-US" sz="1600" dirty="0" err="1" smtClean="0"/>
              <a:t>Hofacker</a:t>
            </a:r>
            <a:r>
              <a:rPr lang="en-US" sz="1600" dirty="0" smtClean="0"/>
              <a:t>, </a:t>
            </a:r>
            <a:r>
              <a:rPr lang="en-US" sz="1600" dirty="0"/>
              <a:t>Peter F. </a:t>
            </a:r>
            <a:r>
              <a:rPr lang="en-US" sz="1600" dirty="0" err="1" smtClean="0"/>
              <a:t>Stadler</a:t>
            </a:r>
            <a:r>
              <a:rPr lang="en-US" sz="1600" dirty="0" smtClean="0"/>
              <a:t>, </a:t>
            </a:r>
            <a:r>
              <a:rPr lang="en-US" sz="1600" dirty="0"/>
              <a:t>Rolf </a:t>
            </a:r>
            <a:r>
              <a:rPr lang="en-US" sz="1600" dirty="0" err="1" smtClean="0"/>
              <a:t>Backofen</a:t>
            </a:r>
            <a:endParaRPr lang="he-IL" sz="1600" dirty="0" smtClean="0"/>
          </a:p>
          <a:p>
            <a:pPr rtl="0"/>
            <a:r>
              <a:rPr lang="en-US" dirty="0" smtClean="0"/>
              <a:t>Seminar Presentation – Maor Dan</a:t>
            </a:r>
            <a:endParaRPr lang="he-IL" dirty="0" smtClean="0"/>
          </a:p>
          <a:p>
            <a:pPr rtl="0"/>
            <a:r>
              <a:rPr lang="en-US" dirty="0" smtClean="0"/>
              <a:t>6/5/15</a:t>
            </a:r>
          </a:p>
        </p:txBody>
      </p:sp>
    </p:spTree>
    <p:extLst>
      <p:ext uri="{BB962C8B-B14F-4D97-AF65-F5344CB8AC3E}">
        <p14:creationId xmlns:p14="http://schemas.microsoft.com/office/powerpoint/2010/main" xmlns="" val="24356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</a:t>
            </a:r>
            <a:r>
              <a:rPr lang="en-US" dirty="0"/>
              <a:t>s</a:t>
            </a:r>
            <a:r>
              <a:rPr lang="en-US" dirty="0" smtClean="0"/>
              <a:t>lice calculation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∙</m:t>
                        </m:r>
                      </m:sub>
                    </m:sSub>
                  </m:oMath>
                </a14:m>
                <a:r>
                  <a:rPr lang="en-US" dirty="0" smtClean="0"/>
                  <a:t> - slice of D having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and k fixed.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∙</m:t>
                        </m:r>
                      </m:sub>
                    </m:sSub>
                  </m:oMath>
                </a14:m>
                <a:r>
                  <a:rPr lang="en-US" dirty="0"/>
                  <a:t> - slice of </a:t>
                </a:r>
                <a:r>
                  <a:rPr lang="en-US" dirty="0" smtClean="0"/>
                  <a:t>M </a:t>
                </a:r>
                <a:r>
                  <a:rPr lang="en-US" dirty="0"/>
                  <a:t>having </a:t>
                </a:r>
                <a:r>
                  <a:rPr lang="en-US" dirty="0" err="1"/>
                  <a:t>i</a:t>
                </a:r>
                <a:r>
                  <a:rPr lang="en-US" dirty="0"/>
                  <a:t> and k fixed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∙</m:t>
                        </m:r>
                      </m:sub>
                    </m:sSub>
                  </m:oMath>
                </a14:m>
                <a:r>
                  <a:rPr lang="en-US" dirty="0" smtClean="0"/>
                  <a:t> depends only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∙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∙</m:t>
                        </m:r>
                      </m:sub>
                    </m:sSub>
                  </m:oMath>
                </a14:m>
                <a:r>
                  <a:rPr lang="en-US" dirty="0" smtClean="0"/>
                  <a:t> slices can be calculated one at a time.</a:t>
                </a:r>
              </a:p>
              <a:p>
                <a:endParaRPr lang="en-US" dirty="0"/>
              </a:p>
              <a:p>
                <a:r>
                  <a:rPr lang="en-US" dirty="0" smtClean="0"/>
                  <a:t>Slice calculation complexity:</a:t>
                </a:r>
              </a:p>
              <a:p>
                <a:pPr lvl="1"/>
                <a:r>
                  <a:rPr lang="en-US" dirty="0" smtClean="0"/>
                  <a:t>Space – O(n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m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Time – O(n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m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455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21039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Space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slices:</a:t>
            </a:r>
          </a:p>
          <a:p>
            <a:pPr lvl="1"/>
            <a:r>
              <a:rPr lang="en-US" dirty="0" smtClean="0"/>
              <a:t>Time - O( n</a:t>
            </a:r>
            <a:r>
              <a:rPr lang="en-US" baseline="30000" dirty="0" smtClean="0"/>
              <a:t>2</a:t>
            </a:r>
            <a:r>
              <a:rPr lang="en-US" dirty="0" smtClean="0"/>
              <a:t> (n</a:t>
            </a:r>
            <a:r>
              <a:rPr lang="en-US" baseline="30000" dirty="0" smtClean="0"/>
              <a:t>2</a:t>
            </a:r>
            <a:r>
              <a:rPr lang="en-US" dirty="0" smtClean="0"/>
              <a:t> + m</a:t>
            </a:r>
            <a:r>
              <a:rPr lang="en-US" baseline="30000" dirty="0" smtClean="0"/>
              <a:t>2</a:t>
            </a:r>
            <a:r>
              <a:rPr lang="en-US" dirty="0" smtClean="0"/>
              <a:t>) )</a:t>
            </a:r>
          </a:p>
          <a:p>
            <a:pPr lvl="1"/>
            <a:r>
              <a:rPr lang="en-US" dirty="0" smtClean="0"/>
              <a:t>Space – O(n</a:t>
            </a:r>
            <a:r>
              <a:rPr lang="en-US" baseline="30000" dirty="0" smtClean="0"/>
              <a:t>2</a:t>
            </a:r>
            <a:r>
              <a:rPr lang="en-US" dirty="0" smtClean="0"/>
              <a:t> + 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Backtracking</a:t>
            </a:r>
          </a:p>
        </p:txBody>
      </p:sp>
    </p:spTree>
    <p:extLst>
      <p:ext uri="{BB962C8B-B14F-4D97-AF65-F5344CB8AC3E}">
        <p14:creationId xmlns:p14="http://schemas.microsoft.com/office/powerpoint/2010/main" xmlns="" val="14514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Local</a:t>
            </a:r>
            <a:r>
              <a:rPr lang="en-US" dirty="0" smtClean="0"/>
              <a:t> Alignment of RNA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𝑚𝑎𝑥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;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𝑘𝑙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𝑄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𝑙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e/>
                                </m:mr>
                                <m:mr>
                                  <m:e>
                                    <m:eqArr>
                                      <m:eqArr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;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𝑘𝑙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𝛾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;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𝑘𝑙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𝛾</m:t>
                                        </m:r>
                                      </m:e>
                                      <m:e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limLow>
                                              <m:limLow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limLow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>
                                                    <a:latin typeface="Cambria Math" panose="02040503050406030204" pitchFamily="18" charset="0"/>
                                                  </a:rPr>
                                                  <m:t>max</m:t>
                                                </m:r>
                                              </m:e>
                                              <m:lim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′</m:t>
                                                    </m:r>
                                                  </m:sup>
                                                </m:sSup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𝑙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′</m:t>
                                                    </m:r>
                                                  </m:sup>
                                                </m:sSup>
                                              </m:lim>
                                            </m:limLow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𝑀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  <m:sSup>
                                                      <m:sSup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e>
                                                      <m:sup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′</m:t>
                                                        </m:r>
                                                      </m:sup>
                                                    </m:s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−</m:t>
                                                    </m:r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;</m:t>
                                                    </m:r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𝑘</m:t>
                                                    </m:r>
                                                    <m:sSup>
                                                      <m:sSup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𝑙</m:t>
                                                        </m:r>
                                                      </m:e>
                                                      <m:sup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′</m:t>
                                                        </m:r>
                                                      </m:sup>
                                                    </m:s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−</m:t>
                                                    </m:r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𝐷</m:t>
                                                    </m:r>
                                                  </m:e>
                                                  <m:sub>
                                                    <m:sSup>
                                                      <m:sSup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e>
                                                      <m:sup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′</m:t>
                                                        </m:r>
                                                      </m:sup>
                                                    </m:s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𝑗</m:t>
                                                    </m:r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;</m:t>
                                                    </m:r>
                                                    <m:sSup>
                                                      <m:sSup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𝑙</m:t>
                                                        </m:r>
                                                      </m:e>
                                                      <m:sup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′</m:t>
                                                        </m:r>
                                                      </m:sup>
                                                    </m:s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𝑙</m:t>
                                                    </m:r>
                                                  </m:sub>
                                                </m:sSub>
                                              </m:e>
                                            </m:d>
                                          </m:e>
                                        </m:func>
                                      </m:e>
                                    </m:eqArr>
                                  </m:e>
                                  <m:e/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Optimal local alignment 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𝑗𝑙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292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Will S, </a:t>
            </a:r>
            <a:r>
              <a:rPr lang="en-US" sz="1600" dirty="0" err="1" smtClean="0"/>
              <a:t>Reiche</a:t>
            </a:r>
            <a:r>
              <a:rPr lang="en-US" sz="1600" dirty="0" smtClean="0"/>
              <a:t> K, </a:t>
            </a:r>
            <a:r>
              <a:rPr lang="en-US" sz="1600" dirty="0" err="1" smtClean="0"/>
              <a:t>Hofacker</a:t>
            </a:r>
            <a:r>
              <a:rPr lang="en-US" sz="1600" dirty="0" smtClean="0"/>
              <a:t> IL, </a:t>
            </a:r>
            <a:r>
              <a:rPr lang="en-US" sz="1600" dirty="0" err="1" smtClean="0"/>
              <a:t>Stadler</a:t>
            </a:r>
            <a:r>
              <a:rPr lang="en-US" sz="1600" dirty="0" smtClean="0"/>
              <a:t> PF, </a:t>
            </a:r>
            <a:r>
              <a:rPr lang="en-US" sz="1600" dirty="0" err="1" smtClean="0"/>
              <a:t>Backofen</a:t>
            </a:r>
            <a:r>
              <a:rPr lang="en-US" sz="1600" dirty="0" smtClean="0"/>
              <a:t> R (2007) Inferring noncoding RNA families and classes by means of genome-scale structure-based clustering. </a:t>
            </a:r>
            <a:r>
              <a:rPr lang="en-US" sz="1600" dirty="0" err="1" smtClean="0"/>
              <a:t>PLoS</a:t>
            </a:r>
            <a:r>
              <a:rPr lang="en-US" sz="1600" dirty="0" smtClean="0"/>
              <a:t> </a:t>
            </a:r>
            <a:r>
              <a:rPr lang="pt-BR" sz="1600" dirty="0" smtClean="0"/>
              <a:t>Comput Biol 3(4): e65. doi:10.1371/journal.pcbi.0030065</a:t>
            </a:r>
          </a:p>
          <a:p>
            <a:r>
              <a:rPr lang="pt-BR" sz="1600" dirty="0" smtClean="0"/>
              <a:t>WIREs </a:t>
            </a:r>
            <a:r>
              <a:rPr lang="pt-BR" sz="1600" dirty="0"/>
              <a:t>RNA 2012. doi: 10.1002/wrna.1134 (</a:t>
            </a:r>
            <a:r>
              <a:rPr lang="pt-BR" sz="1600" dirty="0">
                <a:hlinkClick r:id="rId2"/>
              </a:rPr>
              <a:t>http://compbio.mit.edu/publications/79_Washietl_WileyRNA_12.pdf</a:t>
            </a:r>
            <a:r>
              <a:rPr lang="pt-BR" sz="1600" dirty="0" smtClean="0"/>
              <a:t>)</a:t>
            </a:r>
          </a:p>
          <a:p>
            <a:r>
              <a:rPr lang="en-US" sz="1600" dirty="0" err="1"/>
              <a:t>McCaskill</a:t>
            </a:r>
            <a:r>
              <a:rPr lang="en-US" sz="1600" dirty="0"/>
              <a:t> JS (1990) The equilibrium partition function and base pair binding probabilities for RNA secondary structure. Biopolymers 29: 1105–1119.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38502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Time complexity</a:t>
            </a:r>
          </a:p>
          <a:p>
            <a:pPr lvl="1"/>
            <a:r>
              <a:rPr lang="en-US" dirty="0" err="1" smtClean="0"/>
              <a:t>Sankoff’s</a:t>
            </a:r>
            <a:r>
              <a:rPr lang="en-US" dirty="0" smtClean="0"/>
              <a:t> algorithm – O(N</a:t>
            </a:r>
            <a:r>
              <a:rPr lang="en-US" baseline="30000" dirty="0" smtClean="0"/>
              <a:t>6</a:t>
            </a:r>
            <a:r>
              <a:rPr lang="en-US" dirty="0" smtClean="0"/>
              <a:t>) (More later…)</a:t>
            </a:r>
          </a:p>
          <a:p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Novel RNA families</a:t>
            </a:r>
          </a:p>
        </p:txBody>
      </p:sp>
    </p:spTree>
    <p:extLst>
      <p:ext uri="{BB962C8B-B14F-4D97-AF65-F5344CB8AC3E}">
        <p14:creationId xmlns:p14="http://schemas.microsoft.com/office/powerpoint/2010/main" xmlns="" val="70899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Secondary structure – Overview</a:t>
            </a:r>
          </a:p>
          <a:p>
            <a:r>
              <a:rPr lang="en-US" dirty="0" smtClean="0"/>
              <a:t>RFAM – RNA </a:t>
            </a:r>
            <a:r>
              <a:rPr lang="en-US" dirty="0" err="1" smtClean="0"/>
              <a:t>FAMilies</a:t>
            </a:r>
            <a:r>
              <a:rPr lang="en-US" dirty="0" smtClean="0"/>
              <a:t> database.</a:t>
            </a:r>
          </a:p>
          <a:p>
            <a:r>
              <a:rPr lang="en-US" dirty="0" err="1" smtClean="0"/>
              <a:t>LocARNA</a:t>
            </a:r>
            <a:r>
              <a:rPr lang="en-US" dirty="0" smtClean="0"/>
              <a:t> algorithm</a:t>
            </a:r>
          </a:p>
          <a:p>
            <a:r>
              <a:rPr lang="en-US" dirty="0" err="1" smtClean="0"/>
              <a:t>mLocARNA</a:t>
            </a:r>
            <a:r>
              <a:rPr lang="en-US" dirty="0" smtClean="0"/>
              <a:t> – Clustering and multiple alignment</a:t>
            </a:r>
          </a:p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Bibliography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4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Structure – Overview</a:t>
            </a:r>
            <a:endParaRPr lang="en-US" dirty="0"/>
          </a:p>
        </p:txBody>
      </p:sp>
      <p:pic>
        <p:nvPicPr>
          <p:cNvPr id="1026" name="Picture 2" descr="http://compbio.mit.edu/publications/79_Washietl_WileyRNA_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82420" y="1846263"/>
            <a:ext cx="6087486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21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Structure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Energy</a:t>
            </a:r>
          </a:p>
          <a:p>
            <a:r>
              <a:rPr lang="en-US" dirty="0" err="1" smtClean="0"/>
              <a:t>McCaskill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Time – O(N</a:t>
            </a:r>
            <a:r>
              <a:rPr lang="en-US" baseline="30000" dirty="0" smtClean="0"/>
              <a:t>3</a:t>
            </a:r>
            <a:r>
              <a:rPr lang="he-IL" dirty="0" smtClean="0"/>
              <a:t>(</a:t>
            </a:r>
            <a:endParaRPr lang="en-US" dirty="0" smtClean="0"/>
          </a:p>
          <a:p>
            <a:pPr lvl="1"/>
            <a:r>
              <a:rPr lang="en-US" dirty="0" smtClean="0"/>
              <a:t>Space </a:t>
            </a:r>
            <a:r>
              <a:rPr lang="en-US" dirty="0"/>
              <a:t>–</a:t>
            </a:r>
            <a:r>
              <a:rPr lang="en-US" dirty="0" smtClean="0"/>
              <a:t> O(N</a:t>
            </a:r>
            <a:r>
              <a:rPr lang="en-US" baseline="30000" dirty="0" smtClean="0"/>
              <a:t>2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2152" y="1737360"/>
            <a:ext cx="4653528" cy="445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8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LocARNA</a:t>
            </a:r>
            <a:r>
              <a:rPr lang="en-US" dirty="0" smtClean="0"/>
              <a:t> – Local Alignment of RNA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Goal:</a:t>
                </a:r>
              </a:p>
              <a:p>
                <a:pPr lvl="1"/>
                <a:r>
                  <a:rPr lang="en-US" dirty="0" smtClean="0"/>
                  <a:t>Input: Two RNA sequences (Q,T)</a:t>
                </a:r>
              </a:p>
              <a:p>
                <a:pPr lvl="1"/>
                <a:r>
                  <a:rPr lang="en-US" dirty="0" smtClean="0"/>
                  <a:t>Output: </a:t>
                </a:r>
              </a:p>
              <a:p>
                <a:pPr lvl="2"/>
                <a:r>
                  <a:rPr lang="en-US" b="1" dirty="0" smtClean="0"/>
                  <a:t>A </a:t>
                </a:r>
                <a:r>
                  <a:rPr lang="en-US" dirty="0" smtClean="0"/>
                  <a:t>– an alignment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𝑎𝑙𝑖𝑔𝑛𝑒𝑑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𝑤𝑖𝑡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b="1" dirty="0" smtClean="0"/>
                  <a:t>S</a:t>
                </a:r>
                <a:r>
                  <a:rPr lang="en-US" dirty="0" smtClean="0"/>
                  <a:t> – the consensus secondary structure.</a:t>
                </a:r>
              </a:p>
              <a:p>
                <a:pPr lvl="3"/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𝑘𝑙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𝑏𝑎𝑠𝑒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𝑝𝑎𝑖𝑟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𝑠𝑜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)}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2"/>
                <a:r>
                  <a:rPr lang="en-US" b="1" dirty="0" smtClean="0">
                    <a:ea typeface="Cambria Math" panose="02040503050406030204" pitchFamily="18" charset="0"/>
                  </a:rPr>
                  <a:t>A</a:t>
                </a:r>
                <a:r>
                  <a:rPr lang="en-US" baseline="-25000" dirty="0" smtClean="0">
                    <a:ea typeface="Cambria Math" panose="02040503050406030204" pitchFamily="18" charset="0"/>
                  </a:rPr>
                  <a:t>s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:r>
                  <a:rPr lang="en-US" dirty="0" smtClean="0">
                    <a:ea typeface="Cambria Math" panose="02040503050406030204" pitchFamily="18" charset="0"/>
                  </a:rPr>
                  <a:t>– set of pairs in </a:t>
                </a:r>
                <a:r>
                  <a:rPr lang="en-US" b="1" dirty="0" smtClean="0">
                    <a:ea typeface="Cambria Math" panose="02040503050406030204" pitchFamily="18" charset="0"/>
                  </a:rPr>
                  <a:t>A</a:t>
                </a:r>
                <a:r>
                  <a:rPr lang="en-US" dirty="0" smtClean="0">
                    <a:ea typeface="Cambria Math" panose="02040503050406030204" pitchFamily="18" charset="0"/>
                  </a:rPr>
                  <a:t> that are not part of any base pair</a:t>
                </a:r>
              </a:p>
              <a:p>
                <a:pPr lvl="1"/>
                <a:r>
                  <a:rPr lang="en-US" dirty="0" smtClean="0">
                    <a:ea typeface="Cambria Math" panose="02040503050406030204" pitchFamily="18" charset="0"/>
                  </a:rPr>
                  <a:t>Maximizing some score</a:t>
                </a:r>
                <a:endParaRPr lang="en-US" dirty="0">
                  <a:ea typeface="Cambria Math" panose="02040503050406030204" pitchFamily="18" charset="0"/>
                </a:endParaRPr>
              </a:p>
              <a:p>
                <a:pPr lvl="3"/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3"/>
                <a:endParaRPr lang="en-US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/>
          <a:srcRect l="19585" r="16467" b="37418"/>
          <a:stretch/>
        </p:blipFill>
        <p:spPr>
          <a:xfrm>
            <a:off x="4303378" y="4146120"/>
            <a:ext cx="4264352" cy="121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12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LocARNA</a:t>
            </a:r>
            <a:r>
              <a:rPr lang="en-US" dirty="0" smtClean="0"/>
              <a:t> score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li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box>
                                        <m:box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𝑖𝑗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box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func>
                                </m:den>
                              </m:f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𝑒𝑟𝑤𝑖𝑠𝑒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>
                  <a:spcBef>
                    <a:spcPts val="3000"/>
                  </a:spcBef>
                </a:pPr>
                <a:r>
                  <a:rPr lang="en-US" dirty="0" smtClean="0"/>
                  <a:t>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455" t="-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31317" y="3049420"/>
            <a:ext cx="8706734" cy="8079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5039" y="3857414"/>
            <a:ext cx="2693350" cy="225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62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assumption in </a:t>
            </a:r>
            <a:r>
              <a:rPr lang="en-US" dirty="0" err="1" smtClean="0"/>
              <a:t>LocARNA</a:t>
            </a:r>
            <a:endParaRPr lang="en-US" dirty="0" smtClean="0"/>
          </a:p>
          <a:p>
            <a:r>
              <a:rPr lang="en-US" dirty="0" smtClean="0"/>
              <a:t>Number of significant base pair probabilities – m = O(n)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3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𝑘𝑙</m:t>
                        </m:r>
                      </m:sub>
                    </m:sSub>
                  </m:oMath>
                </a14:m>
                <a:r>
                  <a:rPr lang="en-US" b="0" dirty="0" smtClean="0"/>
                  <a:t> - Maximal similarity score of Q[</a:t>
                </a:r>
                <a:r>
                  <a:rPr lang="en-US" b="0" dirty="0" err="1" smtClean="0"/>
                  <a:t>i</a:t>
                </a:r>
                <a:r>
                  <a:rPr lang="en-US" b="0" dirty="0" smtClean="0"/>
                  <a:t>..j] and T[</a:t>
                </a:r>
                <a:r>
                  <a:rPr lang="en-US" b="0" dirty="0" err="1" smtClean="0"/>
                  <a:t>k..l</a:t>
                </a:r>
                <a:r>
                  <a:rPr lang="en-US" b="0" dirty="0" smtClean="0"/>
                  <a:t>] </a:t>
                </a:r>
              </a:p>
              <a:p>
                <a:pPr lvl="1"/>
                <a:r>
                  <a:rPr lang="en-US" dirty="0" smtClean="0"/>
                  <a:t>Additional condition – (</a:t>
                </a:r>
                <a:r>
                  <a:rPr lang="en-US" dirty="0" err="1" smtClean="0"/>
                  <a:t>ij;kl</a:t>
                </a:r>
                <a:r>
                  <a:rPr lang="en-US" dirty="0" smtClean="0"/>
                  <a:t>) is part of the consensus secondary structure </a:t>
                </a:r>
                <a:r>
                  <a:rPr lang="en-US" dirty="0"/>
                  <a:t>(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Calculated only for significant base pairs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𝑘𝑙</m:t>
                        </m:r>
                      </m:sub>
                    </m:sSub>
                  </m:oMath>
                </a14:m>
                <a:r>
                  <a:rPr lang="en-US" dirty="0"/>
                  <a:t> - Maximal similarity score of </a:t>
                </a:r>
                <a:r>
                  <a:rPr lang="en-US" dirty="0" smtClean="0"/>
                  <a:t>Q[i+1..</a:t>
                </a:r>
                <a:r>
                  <a:rPr lang="en-US" dirty="0"/>
                  <a:t>j] and </a:t>
                </a:r>
                <a:r>
                  <a:rPr lang="en-US" dirty="0" smtClean="0"/>
                  <a:t>T[k+1..</a:t>
                </a:r>
                <a:r>
                  <a:rPr lang="en-US" dirty="0"/>
                  <a:t>l] 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𝑘𝑙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𝑚𝑎𝑥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𝑘𝑙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𝑘𝑙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𝑘𝑙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e>
                                  <m:lim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lim>
                                </m:limLow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r>
                  <a:rPr lang="en-US" dirty="0" smtClean="0"/>
                  <a:t>Optimal global alignment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455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5039" y="3857414"/>
            <a:ext cx="2693350" cy="225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24824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</TotalTime>
  <Words>232</Words>
  <Application>Microsoft Office PowerPoint</Application>
  <PresentationFormat>Custom</PresentationFormat>
  <Paragraphs>49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Inferring Noncoding RNA Families and Classes by Means of Genome-Scale Structure-Based Clustering</vt:lpstr>
      <vt:lpstr>Motivation</vt:lpstr>
      <vt:lpstr>Outline</vt:lpstr>
      <vt:lpstr>Secondary Structure – Overview</vt:lpstr>
      <vt:lpstr>Secondary Structure – Overview</vt:lpstr>
      <vt:lpstr>LocARNA – Local Alignment of RNA</vt:lpstr>
      <vt:lpstr>LocARNA score</vt:lpstr>
      <vt:lpstr>Sparsity</vt:lpstr>
      <vt:lpstr>Dynamic Programming</vt:lpstr>
      <vt:lpstr>Matrix slice calculation</vt:lpstr>
      <vt:lpstr>Time and Space complexity</vt:lpstr>
      <vt:lpstr>Local Alignment of RNA</vt:lpstr>
      <vt:lpstr>Bibliography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Inferring Noncoding RNA Families and Classes by Means of Genome-Scale Structure-Based Clustering</dc:title>
  <dc:creator>Maor Dan</dc:creator>
  <cp:lastModifiedBy>gilit</cp:lastModifiedBy>
  <cp:revision>61</cp:revision>
  <dcterms:created xsi:type="dcterms:W3CDTF">2015-05-02T09:55:36Z</dcterms:created>
  <dcterms:modified xsi:type="dcterms:W3CDTF">2015-05-13T11:33:01Z</dcterms:modified>
</cp:coreProperties>
</file>