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8"/>
  </p:notesMasterIdLst>
  <p:handoutMasterIdLst>
    <p:handoutMasterId r:id="rId29"/>
  </p:handoutMasterIdLst>
  <p:sldIdLst>
    <p:sldId id="258" r:id="rId2"/>
    <p:sldId id="262" r:id="rId3"/>
    <p:sldId id="257" r:id="rId4"/>
    <p:sldId id="259" r:id="rId5"/>
    <p:sldId id="261" r:id="rId6"/>
    <p:sldId id="295" r:id="rId7"/>
    <p:sldId id="280" r:id="rId8"/>
    <p:sldId id="281" r:id="rId9"/>
    <p:sldId id="282" r:id="rId10"/>
    <p:sldId id="285" r:id="rId11"/>
    <p:sldId id="284" r:id="rId12"/>
    <p:sldId id="283" r:id="rId13"/>
    <p:sldId id="292" r:id="rId14"/>
    <p:sldId id="296" r:id="rId15"/>
    <p:sldId id="286" r:id="rId16"/>
    <p:sldId id="288" r:id="rId17"/>
    <p:sldId id="287" r:id="rId18"/>
    <p:sldId id="293" r:id="rId19"/>
    <p:sldId id="297" r:id="rId20"/>
    <p:sldId id="294" r:id="rId21"/>
    <p:sldId id="290" r:id="rId22"/>
    <p:sldId id="291" r:id="rId23"/>
    <p:sldId id="298" r:id="rId24"/>
    <p:sldId id="279" r:id="rId25"/>
    <p:sldId id="277" r:id="rId26"/>
    <p:sldId id="26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or Dan" initials="MD" lastIdx="18" clrIdx="0">
    <p:extLst>
      <p:ext uri="{19B8F6BF-5375-455C-9EA6-DF929625EA0E}">
        <p15:presenceInfo xmlns:p15="http://schemas.microsoft.com/office/powerpoint/2012/main" userId="703bb1174e9a6a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4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School\&#1514;&#1494;&#1492;\Presentations\FAncRNA\SPSCompa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SPS score for different methods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needle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Total SPS Score</c:v>
                </c:pt>
                <c:pt idx="1">
                  <c:v>g2Intron</c:v>
                </c:pt>
                <c:pt idx="2">
                  <c:v>tRNA</c:v>
                </c:pt>
                <c:pt idx="3">
                  <c:v>rRNA</c:v>
                </c:pt>
                <c:pt idx="4">
                  <c:v>U5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0.69093281653700001</c:v>
                </c:pt>
                <c:pt idx="1">
                  <c:v>0.61256521739100001</c:v>
                </c:pt>
                <c:pt idx="2">
                  <c:v>0.6925</c:v>
                </c:pt>
                <c:pt idx="3">
                  <c:v>0.77676404494399998</c:v>
                </c:pt>
                <c:pt idx="4">
                  <c:v>0.68553703703699997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Total SPS Score</c:v>
                </c:pt>
                <c:pt idx="1">
                  <c:v>g2Intron</c:v>
                </c:pt>
                <c:pt idx="2">
                  <c:v>tRNA</c:v>
                </c:pt>
                <c:pt idx="3">
                  <c:v>rRNA</c:v>
                </c:pt>
                <c:pt idx="4">
                  <c:v>U5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0.79361400000000004</c:v>
                </c:pt>
                <c:pt idx="1">
                  <c:v>0.679894</c:v>
                </c:pt>
                <c:pt idx="2">
                  <c:v>0.87730399999999997</c:v>
                </c:pt>
                <c:pt idx="3">
                  <c:v>0.89379699999999995</c:v>
                </c:pt>
                <c:pt idx="4">
                  <c:v>0.73198300000000005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Ours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Total SPS Score</c:v>
                </c:pt>
                <c:pt idx="1">
                  <c:v>g2Intron</c:v>
                </c:pt>
                <c:pt idx="2">
                  <c:v>tRNA</c:v>
                </c:pt>
                <c:pt idx="3">
                  <c:v>rRNA</c:v>
                </c:pt>
                <c:pt idx="4">
                  <c:v>U5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0.80258200000000002</c:v>
                </c:pt>
                <c:pt idx="1">
                  <c:v>0.69177599999999995</c:v>
                </c:pt>
                <c:pt idx="2">
                  <c:v>0.88627599999999995</c:v>
                </c:pt>
                <c:pt idx="3">
                  <c:v>0.90610000000000002</c:v>
                </c:pt>
                <c:pt idx="4">
                  <c:v>0.73571799999999998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LocaRNA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Total SPS Score</c:v>
                </c:pt>
                <c:pt idx="1">
                  <c:v>g2Intron</c:v>
                </c:pt>
                <c:pt idx="2">
                  <c:v>tRNA</c:v>
                </c:pt>
                <c:pt idx="3">
                  <c:v>rRNA</c:v>
                </c:pt>
                <c:pt idx="4">
                  <c:v>U5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0.84629457364299998</c:v>
                </c:pt>
                <c:pt idx="1">
                  <c:v>0.72283695652199997</c:v>
                </c:pt>
                <c:pt idx="2">
                  <c:v>0.94331632653099995</c:v>
                </c:pt>
                <c:pt idx="3">
                  <c:v>0.92650561797800002</c:v>
                </c:pt>
                <c:pt idx="4">
                  <c:v>0.79732407407399997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58858400"/>
        <c:axId val="-1158864928"/>
      </c:barChart>
      <c:catAx>
        <c:axId val="-115885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58864928"/>
        <c:crosses val="autoZero"/>
        <c:auto val="1"/>
        <c:lblAlgn val="ctr"/>
        <c:lblOffset val="100"/>
        <c:noMultiLvlLbl val="0"/>
      </c:catAx>
      <c:valAx>
        <c:axId val="-11588649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5885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AA835-691D-4427-B22D-5B57261D69C8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4B89E-BE5D-4520-B7E7-919FE19EB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03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006D8-5815-4BFF-BD6B-FC7E5CA2234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4ED6A-AC74-4011-AD68-F4CDC8FCF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4ED6A-AC74-4011-AD68-F4CDC8FCFA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4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C579-2E21-49DE-9AF0-931E1A59E53D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6A4-6516-429B-B159-4B6539771A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9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F7CE-4AD1-4C27-82A6-0C5F7B85385E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6A4-6516-429B-B159-4B653977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5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2231-18A1-4DD0-932B-D5B16F048F6D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6A4-6516-429B-B159-4B653977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38" indent="-91438"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30D-710D-4F96-B7A0-0A625CCEE796}" type="datetime1">
              <a:rPr lang="en-US" smtClean="0"/>
              <a:t>9/10/2015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6A4-6516-429B-B159-4B6539771A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8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91440">
              <a:buFont typeface="Courier New" panose="02070309020205020404" pitchFamily="49" charset="0"/>
              <a:buChar char="o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D730D-710D-4F96-B7A0-0A625CCEE796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6A4-6516-429B-B159-4B6539771A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ED7C-3578-4745-8BA5-5173C48DA8A5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6A4-6516-429B-B159-4B6539771A1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85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D02C-4986-4B5A-9677-2475FA283896}" type="datetime1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6A4-6516-429B-B159-4B653977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6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B9E3-796B-4023-A544-C7210A590DB0}" type="datetime1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6A4-6516-429B-B159-4B653977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0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F27C-7454-43FD-AD62-FC47F5BAD9EF}" type="datetime1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6A4-6516-429B-B159-4B653977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2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BE73-4C51-4441-9D7A-85775A74F05F}" type="datetime1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6A4-6516-429B-B159-4B653977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9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9D090D3-1B5D-438E-B1E3-4C8F80F22BC5}" type="datetime1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5486A4-6516-429B-B159-4B653977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4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FA38-F1EE-4561-8521-59828BA391D2}" type="datetime1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86A4-6516-429B-B159-4B653977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F9BEA4C-91B2-4A7A-AC4D-59D62BBFE76F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5486A4-6516-429B-B159-4B6539771A13}" type="slidenum">
              <a:rPr lang="en-US" smtClean="0"/>
              <a:pPr/>
              <a:t>‹#›</a:t>
            </a:fld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682523" y="6547319"/>
            <a:ext cx="726841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1" dirty="0" smtClean="0">
                <a:solidFill>
                  <a:schemeClr val="bg1"/>
                </a:solidFill>
              </a:rPr>
              <a:t> </a:t>
            </a:r>
            <a:fld id="{AEFD2E73-8A05-4BD8-B375-7C122D2A45EA}" type="slidenum">
              <a:rPr lang="en-US" sz="1051" smtClean="0">
                <a:solidFill>
                  <a:schemeClr val="bg1"/>
                </a:solidFill>
              </a:rPr>
              <a:t>‹#›</a:t>
            </a:fld>
            <a:r>
              <a:rPr lang="en-US" sz="1051" dirty="0" smtClean="0">
                <a:solidFill>
                  <a:schemeClr val="bg1"/>
                </a:solidFill>
              </a:rPr>
              <a:t> Of </a:t>
            </a:r>
            <a:r>
              <a:rPr lang="en-US" sz="1051" dirty="0" smtClean="0">
                <a:solidFill>
                  <a:schemeClr val="bg1"/>
                </a:solidFill>
              </a:rPr>
              <a:t>23</a:t>
            </a:r>
            <a:endParaRPr lang="en-US" sz="105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3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9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iopscience.iop.org/1742-5468/2008/04/P04008/fulltex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Fast non-coding RNA sequence alignment using sequence and structure information</a:t>
            </a:r>
            <a:endParaRPr lang="he-IL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1600" u="sng" cap="none" dirty="0" smtClean="0"/>
              <a:t>Maor </a:t>
            </a:r>
            <a:r>
              <a:rPr lang="en-US" sz="1600" u="sng" cap="none" dirty="0" err="1" smtClean="0"/>
              <a:t>dan</a:t>
            </a:r>
            <a:r>
              <a:rPr lang="en-US" sz="1600" cap="none" dirty="0" smtClean="0"/>
              <a:t>, Ron </a:t>
            </a:r>
            <a:r>
              <a:rPr lang="en-US" sz="1600" cap="none" dirty="0" err="1" smtClean="0"/>
              <a:t>shamir</a:t>
            </a:r>
            <a:r>
              <a:rPr lang="en-US" sz="1600" cap="none" dirty="0" smtClean="0"/>
              <a:t>, </a:t>
            </a:r>
            <a:r>
              <a:rPr lang="en-US" sz="1600" cap="none" dirty="0" err="1" smtClean="0"/>
              <a:t>Yaron</a:t>
            </a:r>
            <a:r>
              <a:rPr lang="en-US" sz="1600" cap="none" dirty="0" smtClean="0"/>
              <a:t> </a:t>
            </a:r>
            <a:r>
              <a:rPr lang="en-US" sz="1600" cap="none" dirty="0" err="1" smtClean="0"/>
              <a:t>orenstein</a:t>
            </a:r>
            <a:endParaRPr lang="he-IL" sz="1600" cap="none" dirty="0"/>
          </a:p>
          <a:p>
            <a:pPr rtl="0"/>
            <a:r>
              <a:rPr lang="en-US" dirty="0" smtClean="0"/>
              <a:t>16/9/15</a:t>
            </a:r>
          </a:p>
        </p:txBody>
      </p:sp>
    </p:spTree>
    <p:extLst>
      <p:ext uri="{BB962C8B-B14F-4D97-AF65-F5344CB8AC3E}">
        <p14:creationId xmlns:p14="http://schemas.microsoft.com/office/powerpoint/2010/main" val="24356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CLIP-</a:t>
            </a:r>
            <a:r>
              <a:rPr lang="en-US" dirty="0" err="1" smtClean="0"/>
              <a:t>Seq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69" y="1846263"/>
            <a:ext cx="7151511" cy="40227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95632" y="5868988"/>
            <a:ext cx="35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[https</a:t>
            </a:r>
            <a:r>
              <a:rPr lang="en-US" dirty="0"/>
              <a:t>://</a:t>
            </a:r>
            <a:r>
              <a:rPr lang="en-US" dirty="0" smtClean="0"/>
              <a:t>en.wikipedia.org/wiki/CLIP]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CLIP experiments results</a:t>
            </a:r>
          </a:p>
          <a:p>
            <a:pPr lvl="1"/>
            <a:r>
              <a:rPr lang="en-US" dirty="0" smtClean="0"/>
              <a:t>Hundreds or thousands of ~50bp long sequences</a:t>
            </a:r>
          </a:p>
          <a:p>
            <a:pPr lvl="1"/>
            <a:r>
              <a:rPr lang="en-US" dirty="0" smtClean="0"/>
              <a:t>We used proteins which are known (experimentally) to have an accessible BS</a:t>
            </a:r>
          </a:p>
          <a:p>
            <a:r>
              <a:rPr lang="en-US" dirty="0" smtClean="0"/>
              <a:t>Mapped to the reference genome and extended to ±150bp</a:t>
            </a:r>
          </a:p>
          <a:p>
            <a:r>
              <a:rPr lang="en-US" dirty="0" smtClean="0"/>
              <a:t>For each sequence a probabilities vector is calculated using </a:t>
            </a:r>
            <a:r>
              <a:rPr lang="en-US" dirty="0" err="1" smtClean="0"/>
              <a:t>RNAplfold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94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RNACompete</a:t>
            </a:r>
            <a:endParaRPr lang="en-US" dirty="0" smtClean="0"/>
          </a:p>
          <a:p>
            <a:r>
              <a:rPr lang="en-US" dirty="0" smtClean="0"/>
              <a:t>Alignment quality:</a:t>
            </a:r>
            <a:br>
              <a:rPr lang="en-US" dirty="0" smtClean="0"/>
            </a:br>
            <a:r>
              <a:rPr lang="en-US" sz="1600" dirty="0" smtClean="0"/>
              <a:t>Average over all 7-mers</a:t>
            </a:r>
          </a:p>
          <a:p>
            <a:r>
              <a:rPr lang="en-US" dirty="0" smtClean="0"/>
              <a:t>Total quality:</a:t>
            </a:r>
            <a:br>
              <a:rPr lang="en-US" dirty="0" smtClean="0"/>
            </a:br>
            <a:r>
              <a:rPr lang="en-US" sz="1800" dirty="0" smtClean="0"/>
              <a:t>Sum of all qualities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0179"/>
          <a:stretch/>
        </p:blipFill>
        <p:spPr>
          <a:xfrm>
            <a:off x="3052030" y="1845734"/>
            <a:ext cx="4962525" cy="38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87" y="2664408"/>
            <a:ext cx="5596950" cy="3012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88" y="2304032"/>
            <a:ext cx="3892806" cy="2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LA gave better results!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271187"/>
              </p:ext>
            </p:extLst>
          </p:nvPr>
        </p:nvGraphicFramePr>
        <p:xfrm>
          <a:off x="1234831" y="2936631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Classic local</a:t>
                      </a:r>
                      <a:r>
                        <a:rPr lang="en-US" baseline="0" dirty="0" smtClean="0"/>
                        <a:t> alignment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Our best 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3.1058 e+07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3.0074 e+07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98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Needleman </a:t>
            </a:r>
            <a:r>
              <a:rPr lang="en-US" dirty="0" err="1" smtClean="0"/>
              <a:t>Wunsch</a:t>
            </a:r>
            <a:r>
              <a:rPr lang="en-US" dirty="0" smtClean="0"/>
              <a:t> (Global alignment) </a:t>
            </a:r>
          </a:p>
          <a:p>
            <a:pPr lvl="1"/>
            <a:r>
              <a:rPr lang="en-US" dirty="0" smtClean="0"/>
              <a:t>Input: (sequence + probabilities vector) X 2</a:t>
            </a:r>
          </a:p>
          <a:p>
            <a:pPr lvl="1"/>
            <a:r>
              <a:rPr lang="en-US" dirty="0" smtClean="0"/>
              <a:t>Adds probabilities similarity to the match score</a:t>
            </a:r>
          </a:p>
          <a:p>
            <a:pPr lvl="1"/>
            <a:r>
              <a:rPr lang="en-US" dirty="0" smtClean="0"/>
              <a:t>(Score function on next slide)</a:t>
            </a:r>
          </a:p>
          <a:p>
            <a:r>
              <a:rPr lang="en-US" dirty="0" smtClean="0"/>
              <a:t>No pin-pointing to binding site</a:t>
            </a:r>
          </a:p>
        </p:txBody>
      </p:sp>
    </p:spTree>
    <p:extLst>
      <p:ext uri="{BB962C8B-B14F-4D97-AF65-F5344CB8AC3E}">
        <p14:creationId xmlns:p14="http://schemas.microsoft.com/office/powerpoint/2010/main" val="17147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function (2)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6930936" cy="3808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Definitions:</a:t>
                </a:r>
              </a:p>
              <a:p>
                <a:pPr lvl="1"/>
                <a:r>
                  <a:rPr lang="en-US" sz="1400" dirty="0" smtClean="0"/>
                  <a:t>S </a:t>
                </a:r>
                <a:r>
                  <a:rPr lang="en-US" sz="1400" dirty="0"/>
                  <a:t>= RNA sequence 1 (size n)</a:t>
                </a:r>
              </a:p>
              <a:p>
                <a:pPr lvl="1"/>
                <a:r>
                  <a:rPr lang="en-US" sz="1400" dirty="0"/>
                  <a:t>T = RNA sequence 2 (size m)</a:t>
                </a:r>
              </a:p>
              <a:p>
                <a:pPr lvl="1"/>
                <a:r>
                  <a:rPr lang="en-US" sz="1400" dirty="0" err="1"/>
                  <a:t>Sp</a:t>
                </a:r>
                <a:r>
                  <a:rPr lang="en-US" sz="1400" dirty="0"/>
                  <a:t> = </a:t>
                </a:r>
                <a:r>
                  <a:rPr lang="en-US" sz="1400" dirty="0" err="1"/>
                  <a:t>plfold</a:t>
                </a:r>
                <a:r>
                  <a:rPr lang="en-US" sz="1400" dirty="0"/>
                  <a:t> probabilities for sequence 1 (size n)</a:t>
                </a:r>
              </a:p>
              <a:p>
                <a:pPr lvl="1"/>
                <a:r>
                  <a:rPr lang="en-US" sz="1400" dirty="0" err="1"/>
                  <a:t>Tp</a:t>
                </a:r>
                <a:r>
                  <a:rPr lang="en-US" sz="1400" dirty="0"/>
                  <a:t> = </a:t>
                </a:r>
                <a:r>
                  <a:rPr lang="en-US" sz="1400" dirty="0" err="1"/>
                  <a:t>plfold</a:t>
                </a:r>
                <a:r>
                  <a:rPr lang="en-US" sz="1400" dirty="0"/>
                  <a:t> probabilities for sequence 2 (size m</a:t>
                </a:r>
                <a:r>
                  <a:rPr lang="en-US" sz="1400" dirty="0" smtClean="0"/>
                  <a:t>)</a:t>
                </a:r>
              </a:p>
              <a:p>
                <a:r>
                  <a:rPr lang="en-US" sz="1800" dirty="0" smtClean="0"/>
                  <a:t>Parameters: match, mismatch, gap, ratio</a:t>
                </a:r>
                <a:endParaRPr lang="en-US" sz="1800" dirty="0"/>
              </a:p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smtClean="0"/>
                      <m:t>M</m:t>
                    </m:r>
                    <m:r>
                      <m:rPr>
                        <m:nor/>
                      </m:rPr>
                      <a:rPr lang="en-US" sz="1600" smtClean="0"/>
                      <m:t>[</m:t>
                    </m:r>
                    <m:r>
                      <m:rPr>
                        <m:nor/>
                      </m:rPr>
                      <a:rPr lang="en-US" sz="1600" smtClean="0"/>
                      <m:t>i</m:t>
                    </m:r>
                    <m:r>
                      <m:rPr>
                        <m:nor/>
                      </m:rPr>
                      <a:rPr lang="en-US" sz="1600" smtClean="0"/>
                      <m:t>,</m:t>
                    </m:r>
                    <m:r>
                      <m:rPr>
                        <m:nor/>
                      </m:rPr>
                      <a:rPr lang="en-US" sz="1600" smtClean="0"/>
                      <m:t>j</m:t>
                    </m:r>
                    <m:r>
                      <m:rPr>
                        <m:nor/>
                      </m:rPr>
                      <a:rPr lang="en-US" sz="1600" smtClean="0"/>
                      <m:t>] </m:t>
                    </m:r>
                    <m:r>
                      <m:rPr>
                        <m:nor/>
                      </m:rPr>
                      <a:rPr lang="en-US" sz="1600" smtClean="0"/>
                      <m:t>= </m:t>
                    </m:r>
                    <m:r>
                      <m:rPr>
                        <m:nor/>
                      </m:rPr>
                      <a:rPr lang="en-US" sz="1600" smtClean="0"/>
                      <m:t>max</m:t>
                    </m:r>
                    <m:d>
                      <m:dPr>
                        <m:begChr m:val="{"/>
                        <m:endChr m:val=""/>
                        <m:ctrlPr>
                          <a:rPr lang="en-US" sz="1600" i="1"/>
                        </m:ctrlPr>
                      </m:dPr>
                      <m:e>
                        <m:eqArr>
                          <m:eqArr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/>
                              <m:t>𝑀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/>
                                </m:ctrlPr>
                              </m:dPr>
                              <m:e>
                                <m:r>
                                  <a:rPr lang="en-US" sz="1600"/>
                                  <m:t>𝑖</m:t>
                                </m:r>
                                <m:r>
                                  <a:rPr lang="en-US" sz="1600"/>
                                  <m:t>−</m:t>
                                </m:r>
                                <m:r>
                                  <a:rPr lang="en-US" sz="1600"/>
                                  <m:t>1</m:t>
                                </m:r>
                                <m:r>
                                  <a:rPr lang="en-US" sz="1600"/>
                                  <m:t>,</m:t>
                                </m:r>
                                <m:r>
                                  <a:rPr lang="en-US" sz="1600"/>
                                  <m:t>𝑗</m:t>
                                </m:r>
                                <m:r>
                                  <a:rPr lang="en-US" sz="1600"/>
                                  <m:t>−</m:t>
                                </m:r>
                                <m:r>
                                  <a:rPr lang="en-US" sz="1600"/>
                                  <m:t>1</m:t>
                                </m:r>
                              </m:e>
                            </m:d>
                            <m:r>
                              <a:rPr lang="en-US" sz="1600"/>
                              <m:t>+</m:t>
                            </m:r>
                            <m:r>
                              <a:rPr lang="en-US" sz="1600"/>
                              <m:t>𝜎</m:t>
                            </m:r>
                            <m:d>
                              <m:dPr>
                                <m:ctrlPr>
                                  <a:rPr lang="en-US" sz="1600" i="1"/>
                                </m:ctrlPr>
                              </m:dPr>
                              <m:e>
                                <m:r>
                                  <a:rPr lang="en-US" sz="1600"/>
                                  <m:t>𝑖</m:t>
                                </m:r>
                                <m:r>
                                  <a:rPr lang="en-US" sz="1600"/>
                                  <m:t>,</m:t>
                                </m:r>
                                <m:r>
                                  <a:rPr lang="en-US" sz="1600"/>
                                  <m:t>𝑗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𝑚𝑎𝑡𝑐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×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𝑟𝑎𝑡𝑖𝑜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×(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" sz="1600">
                                    <a:latin typeface="Cambria Math" panose="02040503050406030204" pitchFamily="18" charset="0"/>
                                  </a:rPr>
                                  <m:t>𝑆𝑝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" sz="160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" sz="1600">
                                    <a:latin typeface="Cambria Math" panose="02040503050406030204" pitchFamily="18" charset="0"/>
                                  </a:rPr>
                                  <m:t>𝑇𝑝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" sz="160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1600"/>
                              <m:t>𝑀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/>
                                </m:ctrlPr>
                              </m:dPr>
                              <m:e>
                                <m:r>
                                  <a:rPr lang="en-US" sz="1600"/>
                                  <m:t>𝑖</m:t>
                                </m:r>
                                <m:r>
                                  <a:rPr lang="en-US" sz="1600"/>
                                  <m:t>,</m:t>
                                </m:r>
                                <m:r>
                                  <a:rPr lang="en-US" sz="1600"/>
                                  <m:t>𝑗</m:t>
                                </m:r>
                                <m:r>
                                  <a:rPr lang="en-US" sz="1600"/>
                                  <m:t>−</m:t>
                                </m:r>
                                <m:r>
                                  <a:rPr lang="en-US" sz="1600"/>
                                  <m:t>1</m:t>
                                </m:r>
                              </m:e>
                            </m:d>
                            <m:r>
                              <a:rPr lang="en-US" sz="1600"/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𝑔𝑎𝑝</m:t>
                            </m:r>
                          </m:e>
                          <m:e>
                            <m:r>
                              <a:rPr lang="en-US" sz="1600"/>
                              <m:t>𝑀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/>
                                </m:ctrlPr>
                              </m:dPr>
                              <m:e>
                                <m:r>
                                  <a:rPr lang="en-US" sz="1600"/>
                                  <m:t>𝑖</m:t>
                                </m:r>
                                <m:r>
                                  <a:rPr lang="en-US" sz="1600"/>
                                  <m:t>−</m:t>
                                </m:r>
                                <m:r>
                                  <a:rPr lang="en-US" sz="1600"/>
                                  <m:t>1</m:t>
                                </m:r>
                                <m:r>
                                  <a:rPr lang="en-US" sz="1600"/>
                                  <m:t>,</m:t>
                                </m:r>
                                <m:r>
                                  <a:rPr lang="en-US" sz="1600"/>
                                  <m:t>𝑗</m:t>
                                </m:r>
                              </m:e>
                            </m:d>
                            <m:r>
                              <a:rPr lang="en-US" sz="1600"/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𝑔𝑎𝑝</m:t>
                            </m:r>
                          </m:e>
                        </m:eqArr>
                      </m:e>
                    </m:d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" sz="1600"/>
                      <m:t>𝜎</m:t>
                    </m:r>
                    <m:d>
                      <m:dPr>
                        <m:ctrlPr>
                          <a:rPr lang="" sz="1600" i="1"/>
                        </m:ctrlPr>
                      </m:dPr>
                      <m:e>
                        <m:r>
                          <a:rPr lang="" sz="1600"/>
                          <m:t>𝑖</m:t>
                        </m:r>
                        <m:r>
                          <a:rPr lang="" sz="1600"/>
                          <m:t>,</m:t>
                        </m:r>
                        <m:r>
                          <a:rPr lang="" sz="1600"/>
                          <m:t>𝑗</m:t>
                        </m:r>
                      </m:e>
                    </m:d>
                    <m:r>
                      <a:rPr lang="" sz="1600"/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" sz="1600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" sz="1600" i="1"/>
                            </m:ctrlPr>
                          </m:mPr>
                          <m:mr>
                            <m:e>
                              <m:r>
                                <a:rPr lang="" sz="1600"/>
                                <m:t>𝑚𝑎𝑡𝑐</m:t>
                              </m:r>
                              <m:r>
                                <a:rPr lang="" sz="1600" i="1"/>
                                <m:t>h</m:t>
                              </m:r>
                            </m:e>
                            <m:e>
                              <m:r>
                                <a:rPr lang="" sz="1600"/>
                                <m:t>𝑆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" sz="1600" i="1"/>
                                  </m:ctrlPr>
                                </m:dPr>
                                <m:e>
                                  <m:r>
                                    <a:rPr lang="" sz="1600"/>
                                    <m:t>𝑖</m:t>
                                  </m:r>
                                </m:e>
                              </m:d>
                              <m:r>
                                <a:rPr lang="" sz="1600"/>
                                <m:t>=</m:t>
                              </m:r>
                              <m:r>
                                <a:rPr lang="" sz="1600"/>
                                <m:t>𝑇</m:t>
                              </m:r>
                              <m:r>
                                <a:rPr lang="" sz="1600"/>
                                <m:t>[</m:t>
                              </m:r>
                              <m:r>
                                <a:rPr lang="" sz="1600"/>
                                <m:t>𝑗</m:t>
                              </m:r>
                              <m:r>
                                <a:rPr lang="" sz="1600"/>
                                <m:t>]</m:t>
                              </m:r>
                            </m:e>
                          </m:mr>
                          <m:mr>
                            <m:e>
                              <m:r>
                                <a:rPr lang="" sz="1600"/>
                                <m:t>𝑚𝑖𝑠𝑚𝑎𝑡𝑐</m:t>
                              </m:r>
                              <m:r>
                                <a:rPr lang="" sz="1600" i="1"/>
                                <m:t>h</m:t>
                              </m:r>
                            </m:e>
                            <m:e>
                              <m:r>
                                <a:rPr lang="" sz="1600"/>
                                <m:t>𝑒𝑙𝑠𝑒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" sz="1600" dirty="0"/>
              </a:p>
              <a:p>
                <a:pPr/>
                <a:endParaRPr lang="" sz="1600" dirty="0"/>
              </a:p>
            </p:txBody>
          </p:sp>
        </mc:Choice>
        <mc:Fallback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6930936" cy="3808863"/>
              </a:xfrm>
              <a:prstGeom prst="rect">
                <a:avLst/>
              </a:prstGeom>
              <a:blipFill rotWithShape="0">
                <a:blip r:embed="rId2"/>
                <a:stretch>
                  <a:fillRect l="-1935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6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Benchmarking</a:t>
            </a:r>
            <a:r>
              <a:rPr lang="en-US" dirty="0"/>
              <a:t> (2)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BRAlibase</a:t>
            </a:r>
            <a:r>
              <a:rPr lang="en-US" dirty="0" smtClean="0"/>
              <a:t> II</a:t>
            </a:r>
            <a:endParaRPr lang="en-US" dirty="0"/>
          </a:p>
          <a:p>
            <a:pPr lvl="1"/>
            <a:r>
              <a:rPr lang="en-US" dirty="0" smtClean="0"/>
              <a:t>Manually curated alignments – used as “Gold Standard” (2-5 sequences per alignment)</a:t>
            </a:r>
          </a:p>
          <a:p>
            <a:pPr lvl="1"/>
            <a:r>
              <a:rPr lang="en-US" dirty="0" smtClean="0"/>
              <a:t>Categorized to 4 </a:t>
            </a:r>
            <a:r>
              <a:rPr lang="en-US" dirty="0" err="1" smtClean="0"/>
              <a:t>ncRNA</a:t>
            </a:r>
            <a:r>
              <a:rPr lang="en-US" dirty="0" smtClean="0"/>
              <a:t> families (g2intron, </a:t>
            </a:r>
            <a:r>
              <a:rPr lang="en-US" dirty="0" err="1" smtClean="0"/>
              <a:t>tRNA</a:t>
            </a:r>
            <a:r>
              <a:rPr lang="en-US" dirty="0" smtClean="0"/>
              <a:t>, </a:t>
            </a:r>
            <a:r>
              <a:rPr lang="en-US" dirty="0" err="1" smtClean="0"/>
              <a:t>rRNA</a:t>
            </a:r>
            <a:r>
              <a:rPr lang="en-US" dirty="0" smtClean="0"/>
              <a:t>, U5)</a:t>
            </a:r>
          </a:p>
          <a:p>
            <a:pPr lvl="1"/>
            <a:r>
              <a:rPr lang="en-US" dirty="0" smtClean="0"/>
              <a:t>A secondary structure is also given for each alignment</a:t>
            </a:r>
          </a:p>
          <a:p>
            <a:pPr lvl="1"/>
            <a:r>
              <a:rPr lang="en-US" dirty="0" smtClean="0"/>
              <a:t>Split into all possible sequence pairs (within each multiple alignment)</a:t>
            </a:r>
          </a:p>
          <a:p>
            <a:r>
              <a:rPr lang="en-US" dirty="0" smtClean="0"/>
              <a:t>For each sequence a probabilities vector is calculated using </a:t>
            </a:r>
            <a:r>
              <a:rPr lang="en-US" dirty="0" err="1" smtClean="0"/>
              <a:t>RNAplfold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SPS (benchmark)</a:t>
            </a:r>
            <a:endParaRPr lang="en-US" dirty="0"/>
          </a:p>
          <a:p>
            <a:pPr lvl="1"/>
            <a:r>
              <a:rPr lang="en-US" dirty="0"/>
              <a:t>Percentage of reference alignments pairs found in result alignment</a:t>
            </a:r>
          </a:p>
          <a:p>
            <a:pPr lvl="1"/>
            <a:r>
              <a:rPr lang="en-US" dirty="0"/>
              <a:t>Averaged over all pairwise-alignment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(2) - </a:t>
            </a:r>
            <a:r>
              <a:rPr lang="en-US" dirty="0" err="1" smtClean="0"/>
              <a:t>tRNA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0" b="15155"/>
          <a:stretch/>
        </p:blipFill>
        <p:spPr>
          <a:xfrm>
            <a:off x="201707" y="1672492"/>
            <a:ext cx="8786305" cy="4931508"/>
          </a:xfrm>
        </p:spPr>
      </p:pic>
    </p:spTree>
    <p:extLst>
      <p:ext uri="{BB962C8B-B14F-4D97-AF65-F5344CB8AC3E}">
        <p14:creationId xmlns:p14="http://schemas.microsoft.com/office/powerpoint/2010/main" val="28757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(2) - </a:t>
            </a:r>
            <a:r>
              <a:rPr lang="en-US" dirty="0" err="1" smtClean="0"/>
              <a:t>tRNA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52" y="2237569"/>
            <a:ext cx="4985146" cy="3739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137" y="2237569"/>
            <a:ext cx="4985147" cy="37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and sequence based motif finding.</a:t>
            </a:r>
          </a:p>
          <a:p>
            <a:r>
              <a:rPr lang="en-US" dirty="0" smtClean="0"/>
              <a:t>Current </a:t>
            </a:r>
            <a:r>
              <a:rPr lang="en-US" dirty="0" smtClean="0"/>
              <a:t>standard tool time </a:t>
            </a:r>
            <a:r>
              <a:rPr lang="en-US" dirty="0" smtClean="0"/>
              <a:t>complexity</a:t>
            </a:r>
            <a:endParaRPr lang="en-US" dirty="0" smtClean="0"/>
          </a:p>
          <a:p>
            <a:pPr lvl="1"/>
            <a:r>
              <a:rPr lang="en-US" dirty="0" smtClean="0"/>
              <a:t>O(N</a:t>
            </a:r>
            <a:r>
              <a:rPr lang="en-US" baseline="30000" dirty="0" smtClean="0"/>
              <a:t>4</a:t>
            </a:r>
            <a:r>
              <a:rPr lang="en-US" dirty="0" smtClean="0"/>
              <a:t>) [</a:t>
            </a:r>
            <a:r>
              <a:rPr lang="en-US" dirty="0" err="1" smtClean="0"/>
              <a:t>LocaRNA</a:t>
            </a:r>
            <a:r>
              <a:rPr lang="en-US" dirty="0" smtClean="0"/>
              <a:t> </a:t>
            </a:r>
            <a:r>
              <a:rPr lang="en-US" sz="1400" dirty="0" smtClean="0"/>
              <a:t>(Will ,PLOS 07)</a:t>
            </a:r>
            <a:r>
              <a:rPr lang="en-US" dirty="0" smtClean="0"/>
              <a:t>]</a:t>
            </a:r>
            <a:endParaRPr lang="en-US" dirty="0" smtClean="0"/>
          </a:p>
          <a:p>
            <a:pPr lvl="1"/>
            <a:r>
              <a:rPr lang="en-US" dirty="0" smtClean="0"/>
              <a:t>Takes hours or days for some input</a:t>
            </a:r>
          </a:p>
          <a:p>
            <a:pPr lvl="1"/>
            <a:r>
              <a:rPr lang="en-US" dirty="0" smtClean="0"/>
              <a:t>Doesn’t allow high throughput applications</a:t>
            </a:r>
          </a:p>
          <a:p>
            <a:r>
              <a:rPr lang="en-US" dirty="0" smtClean="0"/>
              <a:t>Not </a:t>
            </a:r>
            <a:r>
              <a:rPr lang="en-US" dirty="0" smtClean="0"/>
              <a:t>limited to one most probable molecule structure</a:t>
            </a:r>
          </a:p>
        </p:txBody>
      </p:sp>
    </p:spTree>
    <p:extLst>
      <p:ext uri="{BB962C8B-B14F-4D97-AF65-F5344CB8AC3E}">
        <p14:creationId xmlns:p14="http://schemas.microsoft.com/office/powerpoint/2010/main" val="7089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(2)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3733" r="7377" b="6290"/>
          <a:stretch/>
        </p:blipFill>
        <p:spPr>
          <a:xfrm>
            <a:off x="822960" y="1737360"/>
            <a:ext cx="7543800" cy="4418379"/>
          </a:xfrm>
        </p:spPr>
      </p:pic>
    </p:spTree>
    <p:extLst>
      <p:ext uri="{BB962C8B-B14F-4D97-AF65-F5344CB8AC3E}">
        <p14:creationId xmlns:p14="http://schemas.microsoft.com/office/powerpoint/2010/main" val="863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Results (2)</a:t>
            </a:r>
            <a:endParaRPr lang="en-US" sz="40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01067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54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MSA</a:t>
            </a:r>
          </a:p>
          <a:p>
            <a:r>
              <a:rPr lang="en-US" dirty="0" smtClean="0"/>
              <a:t>Confined </a:t>
            </a:r>
            <a:r>
              <a:rPr lang="en-US" dirty="0" err="1" smtClean="0"/>
              <a:t>LocaRNA</a:t>
            </a:r>
            <a:endParaRPr lang="en-US" dirty="0" smtClean="0"/>
          </a:p>
          <a:p>
            <a:pPr lvl="1"/>
            <a:r>
              <a:rPr lang="en-US" dirty="0" smtClean="0"/>
              <a:t>For ~500bp long sequences – 10 times faster</a:t>
            </a:r>
          </a:p>
          <a:p>
            <a:pPr lvl="1"/>
            <a:r>
              <a:rPr lang="en-US" dirty="0" smtClean="0"/>
              <a:t>Gives better results compared to when using classic alignment as reference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309"/>
          <a:stretch/>
        </p:blipFill>
        <p:spPr>
          <a:xfrm>
            <a:off x="24063" y="3300045"/>
            <a:ext cx="6288505" cy="325546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830223"/>
              </p:ext>
            </p:extLst>
          </p:nvPr>
        </p:nvGraphicFramePr>
        <p:xfrm>
          <a:off x="6593305" y="4134777"/>
          <a:ext cx="2383054" cy="78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527"/>
                <a:gridCol w="1191527"/>
              </a:tblGrid>
              <a:tr h="39106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LocaRNA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Ours</a:t>
                      </a:r>
                      <a:endParaRPr lang="en-US" dirty="0"/>
                    </a:p>
                  </a:txBody>
                  <a:tcPr/>
                </a:tc>
              </a:tr>
              <a:tr h="3910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 minutes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~7 seconds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93305" y="3488446"/>
            <a:ext cx="22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Runtime Comparison</a:t>
            </a:r>
          </a:p>
          <a:p>
            <a:r>
              <a:rPr lang="en-US" dirty="0" smtClean="0"/>
              <a:t>(~1000 pairs)</a:t>
            </a:r>
          </a:p>
        </p:txBody>
      </p:sp>
    </p:spTree>
    <p:extLst>
      <p:ext uri="{BB962C8B-B14F-4D97-AF65-F5344CB8AC3E}">
        <p14:creationId xmlns:p14="http://schemas.microsoft.com/office/powerpoint/2010/main" val="10239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MSA</a:t>
            </a:r>
          </a:p>
          <a:p>
            <a:pPr lvl="1"/>
            <a:r>
              <a:rPr lang="en-US" dirty="0" smtClean="0"/>
              <a:t>Progressive MSA using UPGMA hierarchy as guide tree</a:t>
            </a:r>
          </a:p>
          <a:p>
            <a:pPr lvl="1"/>
            <a:r>
              <a:rPr lang="en-US" dirty="0" smtClean="0"/>
              <a:t>Consensus probability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89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) time complexity – same as Needleman-</a:t>
            </a:r>
            <a:r>
              <a:rPr lang="en-US" dirty="0" err="1" smtClean="0"/>
              <a:t>Wuncsh</a:t>
            </a:r>
            <a:endParaRPr lang="en-US" dirty="0" smtClean="0"/>
          </a:p>
          <a:p>
            <a:pPr lvl="1"/>
            <a:r>
              <a:rPr lang="en-US" dirty="0" smtClean="0"/>
              <a:t>Verified to be much faster then </a:t>
            </a:r>
            <a:r>
              <a:rPr lang="en-US" dirty="0" err="1" smtClean="0"/>
              <a:t>LocaRNA</a:t>
            </a:r>
            <a:endParaRPr lang="en-US" dirty="0" smtClean="0"/>
          </a:p>
          <a:p>
            <a:r>
              <a:rPr lang="en-US" dirty="0" smtClean="0"/>
              <a:t>More accurate results then classic, sequence based alignment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30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doi:10.1088/1742-5468/2008/04/P04008 </a:t>
            </a:r>
            <a:r>
              <a:rPr lang="pt-BR" sz="1600" dirty="0"/>
              <a:t>(</a:t>
            </a:r>
            <a:r>
              <a:rPr lang="pt-BR" sz="1600" dirty="0">
                <a:hlinkClick r:id="rId2"/>
              </a:rPr>
              <a:t>http://iopscience.iop.org/1742-5468/2008/04/P04008/fulltext/</a:t>
            </a:r>
            <a:r>
              <a:rPr lang="pt-BR" sz="1600" dirty="0"/>
              <a:t>)</a:t>
            </a:r>
          </a:p>
          <a:p>
            <a:r>
              <a:rPr lang="en-US" sz="1600" dirty="0" err="1"/>
              <a:t>McCaskill</a:t>
            </a:r>
            <a:r>
              <a:rPr lang="en-US" sz="1600" dirty="0"/>
              <a:t> JS (1990) The equilibrium partition function and base pair binding probabilities for RNA secondary structure. Biopolymers 29: 1105–1119.</a:t>
            </a:r>
          </a:p>
          <a:p>
            <a:r>
              <a:rPr lang="en-US" sz="1600" dirty="0"/>
              <a:t>Will S, </a:t>
            </a:r>
            <a:r>
              <a:rPr lang="en-US" sz="1600" dirty="0" err="1"/>
              <a:t>Reiche</a:t>
            </a:r>
            <a:r>
              <a:rPr lang="en-US" sz="1600" dirty="0"/>
              <a:t> K, </a:t>
            </a:r>
            <a:r>
              <a:rPr lang="en-US" sz="1600" dirty="0" err="1"/>
              <a:t>Hofacker</a:t>
            </a:r>
            <a:r>
              <a:rPr lang="en-US" sz="1600" dirty="0"/>
              <a:t> IL, </a:t>
            </a:r>
            <a:r>
              <a:rPr lang="en-US" sz="1600" dirty="0" err="1"/>
              <a:t>Stadler</a:t>
            </a:r>
            <a:r>
              <a:rPr lang="en-US" sz="1600" dirty="0"/>
              <a:t> PF, </a:t>
            </a:r>
            <a:r>
              <a:rPr lang="en-US" sz="1600" dirty="0" err="1"/>
              <a:t>Backofen</a:t>
            </a:r>
            <a:r>
              <a:rPr lang="en-US" sz="1600" dirty="0"/>
              <a:t> R (2007) Inferring noncoding RNA families and classes by means of genome-scale structure-based clustering. </a:t>
            </a:r>
            <a:r>
              <a:rPr lang="en-US" sz="1600" dirty="0" err="1"/>
              <a:t>PLoS</a:t>
            </a:r>
            <a:r>
              <a:rPr lang="en-US" sz="1600" dirty="0"/>
              <a:t> </a:t>
            </a:r>
            <a:r>
              <a:rPr lang="pt-BR" sz="1600" dirty="0"/>
              <a:t>Comput Biol 3(4): e65. </a:t>
            </a:r>
            <a:r>
              <a:rPr lang="pt-BR" sz="1600" dirty="0" smtClean="0"/>
              <a:t>doi:10.1371/journal.pcbi.0030065</a:t>
            </a:r>
          </a:p>
          <a:p>
            <a:r>
              <a:rPr lang="en-US" sz="1600" dirty="0"/>
              <a:t>A.F. </a:t>
            </a:r>
            <a:r>
              <a:rPr lang="en-US" sz="1600" dirty="0" err="1"/>
              <a:t>Bompfuenewerer</a:t>
            </a:r>
            <a:r>
              <a:rPr lang="en-US" sz="1600" dirty="0"/>
              <a:t>, R. </a:t>
            </a:r>
            <a:r>
              <a:rPr lang="en-US" sz="1600" dirty="0" err="1"/>
              <a:t>Backofen</a:t>
            </a:r>
            <a:r>
              <a:rPr lang="en-US" sz="1600" dirty="0"/>
              <a:t>, S.H. </a:t>
            </a:r>
            <a:r>
              <a:rPr lang="en-US" sz="1600" dirty="0" err="1"/>
              <a:t>Bernhart</a:t>
            </a:r>
            <a:r>
              <a:rPr lang="en-US" sz="1600" dirty="0"/>
              <a:t>, J. </a:t>
            </a:r>
            <a:r>
              <a:rPr lang="en-US" sz="1600" dirty="0" err="1"/>
              <a:t>Hertel</a:t>
            </a:r>
            <a:r>
              <a:rPr lang="en-US" sz="1600" dirty="0"/>
              <a:t>, I.L. </a:t>
            </a:r>
            <a:r>
              <a:rPr lang="en-US" sz="1600" dirty="0" err="1"/>
              <a:t>Hofacker</a:t>
            </a:r>
            <a:r>
              <a:rPr lang="en-US" sz="1600" dirty="0"/>
              <a:t>, P.F. </a:t>
            </a:r>
            <a:r>
              <a:rPr lang="en-US" sz="1600" dirty="0" err="1"/>
              <a:t>Stadler</a:t>
            </a:r>
            <a:r>
              <a:rPr lang="en-US" sz="1600" dirty="0"/>
              <a:t>, S. Will (2007), "Variations on RNA Folding and Alignment: Lessons from </a:t>
            </a:r>
            <a:r>
              <a:rPr lang="en-US" sz="1600" dirty="0" err="1"/>
              <a:t>Benasque</a:t>
            </a:r>
            <a:r>
              <a:rPr lang="en-US" sz="1600" dirty="0"/>
              <a:t>", J. Math. Biol</a:t>
            </a:r>
            <a:r>
              <a:rPr lang="en-US" sz="1600" dirty="0" smtClean="0"/>
              <a:t>.</a:t>
            </a:r>
          </a:p>
          <a:p>
            <a:r>
              <a:rPr lang="en-US" sz="1600" dirty="0" err="1"/>
              <a:t>Mückstein</a:t>
            </a:r>
            <a:r>
              <a:rPr lang="en-US" sz="1600" dirty="0"/>
              <a:t>, U., </a:t>
            </a:r>
            <a:r>
              <a:rPr lang="en-US" sz="1600" dirty="0" err="1"/>
              <a:t>Tafer</a:t>
            </a:r>
            <a:r>
              <a:rPr lang="en-US" sz="1600" dirty="0"/>
              <a:t>, H., </a:t>
            </a:r>
            <a:r>
              <a:rPr lang="en-US" sz="1600" dirty="0" err="1"/>
              <a:t>Hackermüller</a:t>
            </a:r>
            <a:r>
              <a:rPr lang="en-US" sz="1600" dirty="0"/>
              <a:t>, J., </a:t>
            </a:r>
            <a:r>
              <a:rPr lang="en-US" sz="1600" dirty="0" err="1"/>
              <a:t>Bernhart</a:t>
            </a:r>
            <a:r>
              <a:rPr lang="en-US" sz="1600" dirty="0"/>
              <a:t>, S., </a:t>
            </a:r>
            <a:r>
              <a:rPr lang="en-US" sz="1600" dirty="0" err="1"/>
              <a:t>Stadler</a:t>
            </a:r>
            <a:r>
              <a:rPr lang="en-US" sz="1600" dirty="0"/>
              <a:t>, P.F., </a:t>
            </a:r>
            <a:r>
              <a:rPr lang="en-US" sz="1600" dirty="0" err="1"/>
              <a:t>Hofacker</a:t>
            </a:r>
            <a:r>
              <a:rPr lang="en-US" sz="1600" dirty="0"/>
              <a:t>, I.L.: Thermodynamics of RNA-RNA binding. Bioinformatics 22, 1177–1182 (2006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R. Lorenz, S.H. </a:t>
            </a:r>
            <a:r>
              <a:rPr lang="en-US" sz="1600" dirty="0" err="1"/>
              <a:t>Bernhart</a:t>
            </a:r>
            <a:r>
              <a:rPr lang="en-US" sz="1600" dirty="0"/>
              <a:t>, C. </a:t>
            </a:r>
            <a:r>
              <a:rPr lang="en-US" sz="1600" dirty="0" err="1"/>
              <a:t>Hoener</a:t>
            </a:r>
            <a:r>
              <a:rPr lang="en-US" sz="1600" dirty="0"/>
              <a:t> </a:t>
            </a:r>
            <a:r>
              <a:rPr lang="en-US" sz="1600" dirty="0" err="1"/>
              <a:t>zu</a:t>
            </a:r>
            <a:r>
              <a:rPr lang="en-US" sz="1600" dirty="0"/>
              <a:t> </a:t>
            </a:r>
            <a:r>
              <a:rPr lang="en-US" sz="1600" dirty="0" err="1"/>
              <a:t>Siederdissen</a:t>
            </a:r>
            <a:r>
              <a:rPr lang="en-US" sz="1600" dirty="0"/>
              <a:t>, H. </a:t>
            </a:r>
            <a:r>
              <a:rPr lang="en-US" sz="1600" dirty="0" err="1"/>
              <a:t>Tafer</a:t>
            </a:r>
            <a:r>
              <a:rPr lang="en-US" sz="1600" dirty="0"/>
              <a:t>, C. </a:t>
            </a:r>
            <a:r>
              <a:rPr lang="en-US" sz="1600" dirty="0" err="1"/>
              <a:t>Flamm</a:t>
            </a:r>
            <a:r>
              <a:rPr lang="en-US" sz="1600" dirty="0"/>
              <a:t>, P.F. </a:t>
            </a:r>
            <a:r>
              <a:rPr lang="en-US" sz="1600" dirty="0" err="1"/>
              <a:t>Stadler</a:t>
            </a:r>
            <a:r>
              <a:rPr lang="en-US" sz="1600" dirty="0"/>
              <a:t> and I.L. </a:t>
            </a:r>
            <a:r>
              <a:rPr lang="en-US" sz="1600" dirty="0" err="1"/>
              <a:t>Hofacker</a:t>
            </a:r>
            <a:r>
              <a:rPr lang="en-US" sz="1600" dirty="0"/>
              <a:t> (2011), "</a:t>
            </a:r>
            <a:r>
              <a:rPr lang="en-US" sz="1600" dirty="0" err="1"/>
              <a:t>ViennaRNA</a:t>
            </a:r>
            <a:r>
              <a:rPr lang="en-US" sz="1600" dirty="0"/>
              <a:t> Package 2.0", Algorithms for Molecular Biology: 6:26</a:t>
            </a:r>
            <a:endParaRPr lang="pt-BR" sz="1600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8502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Secondary structure – Overview</a:t>
            </a:r>
          </a:p>
          <a:p>
            <a:r>
              <a:rPr lang="en-US" dirty="0" err="1" smtClean="0"/>
              <a:t>RNAplfold</a:t>
            </a:r>
            <a:r>
              <a:rPr lang="en-US" dirty="0" smtClean="0"/>
              <a:t> tool</a:t>
            </a:r>
          </a:p>
          <a:p>
            <a:r>
              <a:rPr lang="en-US" dirty="0" smtClean="0"/>
              <a:t>Our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Conclusion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4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Structure – Overview</a:t>
            </a:r>
            <a:endParaRPr lang="en-US" dirty="0"/>
          </a:p>
        </p:txBody>
      </p:sp>
      <p:pic>
        <p:nvPicPr>
          <p:cNvPr id="6" name="Content Placeholder 5" descr="Fig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 bwMode="auto">
          <a:xfrm>
            <a:off x="822325" y="2462857"/>
            <a:ext cx="7543800" cy="257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8523" y="5236308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[David, JSTAT 08]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Structure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Energy</a:t>
            </a:r>
          </a:p>
          <a:p>
            <a:r>
              <a:rPr lang="en-US" dirty="0" err="1" smtClean="0"/>
              <a:t>McCaskill’s</a:t>
            </a:r>
            <a:r>
              <a:rPr lang="en-US" dirty="0" smtClean="0"/>
              <a:t> </a:t>
            </a:r>
            <a:r>
              <a:rPr lang="en-US" dirty="0" smtClean="0"/>
              <a:t>Algorithm </a:t>
            </a:r>
            <a:r>
              <a:rPr lang="en-US" sz="1200" dirty="0" smtClean="0"/>
              <a:t>[</a:t>
            </a:r>
            <a:r>
              <a:rPr lang="en-US" sz="1200" dirty="0" smtClean="0"/>
              <a:t>Biopolymers 90]</a:t>
            </a:r>
            <a:endParaRPr lang="en-US" dirty="0" smtClean="0"/>
          </a:p>
          <a:p>
            <a:pPr lvl="1"/>
            <a:r>
              <a:rPr lang="en-US" dirty="0" smtClean="0"/>
              <a:t>Time – O(N</a:t>
            </a:r>
            <a:r>
              <a:rPr lang="en-US" baseline="30000" dirty="0" smtClean="0"/>
              <a:t>3</a:t>
            </a:r>
            <a:r>
              <a:rPr lang="he-IL" dirty="0" smtClean="0"/>
              <a:t>(</a:t>
            </a:r>
            <a:endParaRPr lang="en-US" dirty="0" smtClean="0"/>
          </a:p>
          <a:p>
            <a:pPr lvl="1"/>
            <a:r>
              <a:rPr lang="en-US" dirty="0" smtClean="0"/>
              <a:t>Space </a:t>
            </a:r>
            <a:r>
              <a:rPr lang="en-US" dirty="0"/>
              <a:t>–</a:t>
            </a:r>
            <a:r>
              <a:rPr lang="en-US" dirty="0" smtClean="0"/>
              <a:t> O(N</a:t>
            </a:r>
            <a:r>
              <a:rPr lang="en-US" baseline="30000" dirty="0" smtClean="0"/>
              <a:t>2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26" y="1737361"/>
            <a:ext cx="4653528" cy="4455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7190" y="6046308"/>
            <a:ext cx="2243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 err="1" smtClean="0"/>
              <a:t>McCaskill</a:t>
            </a:r>
            <a:r>
              <a:rPr lang="en-US" sz="1400" dirty="0" smtClean="0"/>
              <a:t> ,Biopolymers </a:t>
            </a:r>
            <a:r>
              <a:rPr lang="en-US" sz="1400" dirty="0"/>
              <a:t>90]</a:t>
            </a:r>
          </a:p>
        </p:txBody>
      </p:sp>
    </p:spTree>
    <p:extLst>
      <p:ext uri="{BB962C8B-B14F-4D97-AF65-F5344CB8AC3E}">
        <p14:creationId xmlns:p14="http://schemas.microsoft.com/office/powerpoint/2010/main" val="29668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LocaRNA</a:t>
            </a:r>
            <a:r>
              <a:rPr lang="en-US" dirty="0" smtClean="0"/>
              <a:t> reminder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200" dirty="0" smtClean="0">
                    <a:latin typeface="Cambria Math" panose="02040503050406030204" pitchFamily="18" charset="0"/>
                  </a:rPr>
                  <a:t>[Will, PLOS 07]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𝑚𝑎𝑥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𝑘𝑙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lim>
                                </m:limLow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Optimal global alignment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Confined </a:t>
                </a:r>
                <a:r>
                  <a:rPr lang="en-US" dirty="0" err="1" smtClean="0"/>
                  <a:t>LocaRNA</a:t>
                </a:r>
                <a:r>
                  <a:rPr lang="en-US" dirty="0" smtClean="0"/>
                  <a:t> – limit deviation from given alignment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39" t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04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RNAplfold</a:t>
            </a:r>
            <a:r>
              <a:rPr lang="en-US" dirty="0" smtClean="0"/>
              <a:t> </a:t>
            </a:r>
            <a:r>
              <a:rPr lang="en-US" sz="2800" dirty="0" smtClean="0"/>
              <a:t>[</a:t>
            </a:r>
            <a:r>
              <a:rPr lang="en-US" sz="2800" dirty="0" err="1" smtClean="0"/>
              <a:t>ViennaRNA</a:t>
            </a:r>
            <a:r>
              <a:rPr lang="en-US" sz="2800" dirty="0" smtClean="0"/>
              <a:t> package, AMB 2011]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Single-base pairing </a:t>
            </a:r>
            <a:r>
              <a:rPr lang="en-US" dirty="0" smtClean="0"/>
              <a:t>probabilities</a:t>
            </a:r>
          </a:p>
          <a:p>
            <a:pPr lvl="1"/>
            <a:r>
              <a:rPr lang="en-US" dirty="0" smtClean="0"/>
              <a:t>Results are averaged over all fixed size windows containing the base pair</a:t>
            </a:r>
          </a:p>
          <a:p>
            <a:pPr lvl="1"/>
            <a:r>
              <a:rPr lang="en-US" dirty="0" smtClean="0"/>
              <a:t>Sum of probabilities:</a:t>
            </a:r>
          </a:p>
          <a:p>
            <a:pPr lvl="2"/>
            <a:r>
              <a:rPr lang="en-US" dirty="0" smtClean="0"/>
              <a:t>Probability that a base is in the structure exterior (not in any loop or stem)</a:t>
            </a:r>
          </a:p>
          <a:p>
            <a:pPr lvl="2"/>
            <a:r>
              <a:rPr lang="en-US" dirty="0" smtClean="0"/>
              <a:t>Probability that a base is in a loop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2" y="3710885"/>
            <a:ext cx="9102305" cy="22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accessible binding sites oriented</a:t>
            </a:r>
          </a:p>
          <a:p>
            <a:r>
              <a:rPr lang="en-US" dirty="0" smtClean="0"/>
              <a:t>Modified Smith Waterman (Local alignment) </a:t>
            </a:r>
          </a:p>
          <a:p>
            <a:pPr lvl="1"/>
            <a:r>
              <a:rPr lang="en-US" dirty="0" smtClean="0"/>
              <a:t>Input: (sequence + probabilities vector) X 2</a:t>
            </a:r>
          </a:p>
          <a:p>
            <a:pPr lvl="1"/>
            <a:r>
              <a:rPr lang="en-US" dirty="0" smtClean="0"/>
              <a:t>Prefers short accessible sequences to long matches of paired bases</a:t>
            </a:r>
          </a:p>
          <a:p>
            <a:pPr lvl="1"/>
            <a:r>
              <a:rPr lang="en-US" dirty="0" smtClean="0"/>
              <a:t>(Score function in next slide)</a:t>
            </a:r>
          </a:p>
          <a:p>
            <a:r>
              <a:rPr lang="en-US" dirty="0" smtClean="0"/>
              <a:t>Alignment results should be narrowed to binding site area only</a:t>
            </a:r>
          </a:p>
        </p:txBody>
      </p:sp>
    </p:spTree>
    <p:extLst>
      <p:ext uri="{BB962C8B-B14F-4D97-AF65-F5344CB8AC3E}">
        <p14:creationId xmlns:p14="http://schemas.microsoft.com/office/powerpoint/2010/main" val="376467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function (1)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5150705" cy="4388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smtClean="0"/>
                  <a:t>Definitions:</a:t>
                </a:r>
              </a:p>
              <a:p>
                <a:pPr lvl="1"/>
                <a:r>
                  <a:rPr lang="en-US" sz="1400" dirty="0" smtClean="0"/>
                  <a:t>S </a:t>
                </a:r>
                <a:r>
                  <a:rPr lang="en-US" sz="1400" dirty="0"/>
                  <a:t>= RNA sequence 1 (size n)</a:t>
                </a:r>
              </a:p>
              <a:p>
                <a:pPr lvl="1"/>
                <a:r>
                  <a:rPr lang="en-US" sz="1400" dirty="0"/>
                  <a:t>T = RNA sequence 2 (size m)</a:t>
                </a:r>
              </a:p>
              <a:p>
                <a:pPr lvl="1"/>
                <a:r>
                  <a:rPr lang="en-US" sz="1400" dirty="0" err="1"/>
                  <a:t>Sp</a:t>
                </a:r>
                <a:r>
                  <a:rPr lang="en-US" sz="1400" dirty="0"/>
                  <a:t> = </a:t>
                </a:r>
                <a:r>
                  <a:rPr lang="en-US" sz="1400" dirty="0" err="1"/>
                  <a:t>plfold</a:t>
                </a:r>
                <a:r>
                  <a:rPr lang="en-US" sz="1400" dirty="0"/>
                  <a:t> probabilities for sequence 1 (size n)</a:t>
                </a:r>
              </a:p>
              <a:p>
                <a:pPr lvl="1"/>
                <a:r>
                  <a:rPr lang="en-US" sz="1400" dirty="0" err="1"/>
                  <a:t>Tp</a:t>
                </a:r>
                <a:r>
                  <a:rPr lang="en-US" sz="1400" dirty="0"/>
                  <a:t> = </a:t>
                </a:r>
                <a:r>
                  <a:rPr lang="en-US" sz="1400" dirty="0" err="1"/>
                  <a:t>plfold</a:t>
                </a:r>
                <a:r>
                  <a:rPr lang="en-US" sz="1400" dirty="0"/>
                  <a:t> probabilities for sequence 2 (size m</a:t>
                </a:r>
                <a:r>
                  <a:rPr lang="en-US" sz="1400" dirty="0" smtClean="0"/>
                  <a:t>)</a:t>
                </a:r>
              </a:p>
              <a:p>
                <a:r>
                  <a:rPr lang="en-US" sz="1800" dirty="0" smtClean="0"/>
                  <a:t>Parameters: match, mismatch, gap, offset</a:t>
                </a:r>
                <a:endParaRPr lang="en-US" sz="1800" dirty="0"/>
              </a:p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smtClean="0"/>
                      <m:t>M</m:t>
                    </m:r>
                    <m:r>
                      <m:rPr>
                        <m:nor/>
                      </m:rPr>
                      <a:rPr lang="en-US" sz="1600" smtClean="0"/>
                      <m:t>[</m:t>
                    </m:r>
                    <m:r>
                      <m:rPr>
                        <m:nor/>
                      </m:rPr>
                      <a:rPr lang="en-US" sz="1600" smtClean="0"/>
                      <m:t>i</m:t>
                    </m:r>
                    <m:r>
                      <m:rPr>
                        <m:nor/>
                      </m:rPr>
                      <a:rPr lang="en-US" sz="1600" smtClean="0"/>
                      <m:t>,</m:t>
                    </m:r>
                    <m:r>
                      <m:rPr>
                        <m:nor/>
                      </m:rPr>
                      <a:rPr lang="en-US" sz="1600" smtClean="0"/>
                      <m:t>j</m:t>
                    </m:r>
                    <m:r>
                      <m:rPr>
                        <m:nor/>
                      </m:rPr>
                      <a:rPr lang="en-US" sz="1600" smtClean="0"/>
                      <m:t>] </m:t>
                    </m:r>
                    <m:r>
                      <m:rPr>
                        <m:nor/>
                      </m:rPr>
                      <a:rPr lang="en-US" sz="1600" smtClean="0"/>
                      <m:t>= </m:t>
                    </m:r>
                    <m:r>
                      <m:rPr>
                        <m:nor/>
                      </m:rPr>
                      <a:rPr lang="en-US" sz="1600" smtClean="0"/>
                      <m:t>max</m:t>
                    </m:r>
                    <m:d>
                      <m:dPr>
                        <m:begChr m:val="{"/>
                        <m:endChr m:val=""/>
                        <m:ctrlPr>
                          <a:rPr lang="en-US" sz="1600" i="1"/>
                        </m:ctrlPr>
                      </m:dPr>
                      <m:e>
                        <m:eqArr>
                          <m:eqArrPr>
                            <m:ctrlPr>
                              <a:rPr lang="en-US" sz="1600" i="1"/>
                            </m:ctrlPr>
                          </m:eqArrPr>
                          <m:e>
                            <m:r>
                              <a:rPr lang="en-US" sz="1600"/>
                              <m:t>0</m:t>
                            </m:r>
                          </m:e>
                          <m:e>
                            <m:r>
                              <a:rPr lang="en-US" sz="1600"/>
                              <m:t>𝑀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/>
                                </m:ctrlPr>
                              </m:dPr>
                              <m:e>
                                <m:r>
                                  <a:rPr lang="en-US" sz="1600"/>
                                  <m:t>𝑖</m:t>
                                </m:r>
                                <m:r>
                                  <a:rPr lang="en-US" sz="1600"/>
                                  <m:t>−</m:t>
                                </m:r>
                                <m:r>
                                  <a:rPr lang="en-US" sz="1600"/>
                                  <m:t>1</m:t>
                                </m:r>
                                <m:r>
                                  <a:rPr lang="en-US" sz="1600"/>
                                  <m:t>,</m:t>
                                </m:r>
                                <m:r>
                                  <a:rPr lang="en-US" sz="1600"/>
                                  <m:t>𝑗</m:t>
                                </m:r>
                                <m:r>
                                  <a:rPr lang="en-US" sz="1600"/>
                                  <m:t>−</m:t>
                                </m:r>
                                <m:r>
                                  <a:rPr lang="en-US" sz="1600"/>
                                  <m:t>1</m:t>
                                </m:r>
                              </m:e>
                            </m:d>
                            <m:r>
                              <a:rPr lang="en-US" sz="1600"/>
                              <m:t>+</m:t>
                            </m:r>
                            <m:r>
                              <a:rPr lang="en-US" sz="1600"/>
                              <m:t>𝜎</m:t>
                            </m:r>
                            <m:d>
                              <m:dPr>
                                <m:ctrlPr>
                                  <a:rPr lang="en-US" sz="1600" i="1"/>
                                </m:ctrlPr>
                              </m:dPr>
                              <m:e>
                                <m:r>
                                  <a:rPr lang="en-US" sz="1600"/>
                                  <m:t>𝑖</m:t>
                                </m:r>
                                <m:r>
                                  <a:rPr lang="en-US" sz="1600"/>
                                  <m:t>,</m:t>
                                </m:r>
                                <m:r>
                                  <a:rPr lang="en-US" sz="1600"/>
                                  <m:t>𝑗</m:t>
                                </m:r>
                              </m:e>
                            </m:d>
                            <m:r>
                              <a:rPr lang="en-US" sz="1600"/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offset</m:t>
                            </m:r>
                          </m:e>
                          <m:e>
                            <m:r>
                              <a:rPr lang="en-US" sz="1600"/>
                              <m:t>𝑀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/>
                                </m:ctrlPr>
                              </m:dPr>
                              <m:e>
                                <m:r>
                                  <a:rPr lang="en-US" sz="1600"/>
                                  <m:t>𝑖</m:t>
                                </m:r>
                                <m:r>
                                  <a:rPr lang="en-US" sz="1600"/>
                                  <m:t>,</m:t>
                                </m:r>
                                <m:r>
                                  <a:rPr lang="en-US" sz="1600"/>
                                  <m:t>𝑗</m:t>
                                </m:r>
                                <m:r>
                                  <a:rPr lang="en-US" sz="1600"/>
                                  <m:t>−</m:t>
                                </m:r>
                                <m:r>
                                  <a:rPr lang="en-US" sz="1600"/>
                                  <m:t>1</m:t>
                                </m:r>
                              </m:e>
                            </m:d>
                            <m:r>
                              <a:rPr lang="en-US" sz="1600"/>
                              <m:t>+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/>
                                  <m:t>𝑔</m:t>
                                </m:r>
                              </m:e>
                              <m:sub>
                                <m:r>
                                  <a:rPr lang="en-US" sz="1600"/>
                                  <m:t>𝑆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/>
                                </m:ctrlPr>
                              </m:dPr>
                              <m:e>
                                <m:r>
                                  <a:rPr lang="en-US" sz="1600"/>
                                  <m:t>𝑗</m:t>
                                </m:r>
                              </m:e>
                            </m:d>
                            <m:r>
                              <a:rPr lang="en-US" sz="1600"/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offset</m:t>
                            </m:r>
                          </m:e>
                          <m:e>
                            <m:r>
                              <a:rPr lang="en-US" sz="1600"/>
                              <m:t>𝑀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/>
                                </m:ctrlPr>
                              </m:dPr>
                              <m:e>
                                <m:r>
                                  <a:rPr lang="en-US" sz="1600"/>
                                  <m:t>𝑖</m:t>
                                </m:r>
                                <m:r>
                                  <a:rPr lang="en-US" sz="1600"/>
                                  <m:t>−</m:t>
                                </m:r>
                                <m:r>
                                  <a:rPr lang="en-US" sz="1600"/>
                                  <m:t>1</m:t>
                                </m:r>
                                <m:r>
                                  <a:rPr lang="en-US" sz="1600"/>
                                  <m:t>,</m:t>
                                </m:r>
                                <m:r>
                                  <a:rPr lang="en-US" sz="1600"/>
                                  <m:t>𝑗</m:t>
                                </m:r>
                              </m:e>
                            </m:d>
                            <m:r>
                              <a:rPr lang="en-US" sz="1600"/>
                              <m:t>+</m:t>
                            </m:r>
                            <m:sSub>
                              <m:sSubPr>
                                <m:ctrlPr>
                                  <a:rPr lang="en-US" sz="1600" i="1"/>
                                </m:ctrlPr>
                              </m:sSubPr>
                              <m:e>
                                <m:r>
                                  <a:rPr lang="en-US" sz="1600"/>
                                  <m:t>𝑔</m:t>
                                </m:r>
                              </m:e>
                              <m:sub>
                                <m:r>
                                  <a:rPr lang="en-US" sz="1600"/>
                                  <m:t>𝑇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/>
                                </m:ctrlPr>
                              </m:dPr>
                              <m:e>
                                <m:r>
                                  <a:rPr lang="en-US" sz="1600"/>
                                  <m:t>𝑖</m:t>
                                </m:r>
                              </m:e>
                            </m:d>
                            <m:r>
                              <a:rPr lang="en-US" sz="1600"/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offset</m:t>
                            </m:r>
                          </m:e>
                        </m:eqArr>
                      </m:e>
                    </m:d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" sz="1600"/>
                      <m:t>𝜎</m:t>
                    </m:r>
                    <m:d>
                      <m:dPr>
                        <m:ctrlPr>
                          <a:rPr lang="" sz="1600" i="1"/>
                        </m:ctrlPr>
                      </m:dPr>
                      <m:e>
                        <m:r>
                          <a:rPr lang="" sz="1600"/>
                          <m:t>𝑖</m:t>
                        </m:r>
                        <m:r>
                          <a:rPr lang="" sz="1600"/>
                          <m:t>,</m:t>
                        </m:r>
                        <m:r>
                          <a:rPr lang="" sz="1600"/>
                          <m:t>𝑗</m:t>
                        </m:r>
                      </m:e>
                    </m:d>
                    <m:r>
                      <a:rPr lang="" sz="1600"/>
                      <m:t>=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" sz="1600"/>
                      <m:t>𝑎𝑣𝑔</m:t>
                    </m:r>
                    <m:r>
                      <a:rPr lang="" sz="1600"/>
                      <m:t>(</m:t>
                    </m:r>
                    <m:r>
                      <a:rPr lang="" sz="1600"/>
                      <m:t>𝑆𝑝</m:t>
                    </m:r>
                    <m:d>
                      <m:dPr>
                        <m:begChr m:val="["/>
                        <m:endChr m:val="]"/>
                        <m:ctrlPr>
                          <a:rPr lang="" sz="1600" i="1"/>
                        </m:ctrlPr>
                      </m:dPr>
                      <m:e>
                        <m:r>
                          <a:rPr lang="" sz="1600"/>
                          <m:t>𝑖</m:t>
                        </m:r>
                      </m:e>
                    </m:d>
                    <m:r>
                      <a:rPr lang="" sz="1600"/>
                      <m:t>,</m:t>
                    </m:r>
                    <m:r>
                      <a:rPr lang="" sz="1600"/>
                      <m:t>𝑇𝑝</m:t>
                    </m:r>
                    <m:d>
                      <m:dPr>
                        <m:begChr m:val="["/>
                        <m:endChr m:val="]"/>
                        <m:ctrlPr>
                          <a:rPr lang="" sz="1600" i="1"/>
                        </m:ctrlPr>
                      </m:dPr>
                      <m:e>
                        <m:r>
                          <a:rPr lang="" sz="1600"/>
                          <m:t>𝑗</m:t>
                        </m:r>
                      </m:e>
                    </m:d>
                    <m:r>
                      <a:rPr lang="" sz="1600"/>
                      <m:t>)</m:t>
                    </m:r>
                    <m:r>
                      <a:rPr lang="" sz="1600" i="1"/>
                      <m:t> </m:t>
                    </m:r>
                    <m:r>
                      <a:rPr lang="" sz="1600"/>
                      <m:t>∙</m:t>
                    </m:r>
                    <m:d>
                      <m:dPr>
                        <m:begChr m:val="{"/>
                        <m:endChr m:val=""/>
                        <m:ctrlPr>
                          <a:rPr lang="" sz="1600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" sz="1600" i="1"/>
                            </m:ctrlPr>
                          </m:mPr>
                          <m:mr>
                            <m:e>
                              <m:r>
                                <a:rPr lang="" sz="1600"/>
                                <m:t>𝑚𝑎𝑡𝑐</m:t>
                              </m:r>
                              <m:r>
                                <a:rPr lang="" sz="1600" i="1"/>
                                <m:t>h</m:t>
                              </m:r>
                            </m:e>
                            <m:e>
                              <m:r>
                                <a:rPr lang="" sz="1600"/>
                                <m:t>𝑆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" sz="1600" i="1"/>
                                  </m:ctrlPr>
                                </m:dPr>
                                <m:e>
                                  <m:r>
                                    <a:rPr lang="" sz="1600"/>
                                    <m:t>𝑖</m:t>
                                  </m:r>
                                </m:e>
                              </m:d>
                              <m:r>
                                <a:rPr lang="" sz="1600"/>
                                <m:t>=</m:t>
                              </m:r>
                              <m:r>
                                <a:rPr lang="" sz="1600"/>
                                <m:t>𝑇</m:t>
                              </m:r>
                              <m:r>
                                <a:rPr lang="" sz="1600"/>
                                <m:t>[</m:t>
                              </m:r>
                              <m:r>
                                <a:rPr lang="" sz="1600"/>
                                <m:t>𝑗</m:t>
                              </m:r>
                              <m:r>
                                <a:rPr lang="" sz="1600"/>
                                <m:t>]</m:t>
                              </m:r>
                            </m:e>
                          </m:mr>
                          <m:mr>
                            <m:e>
                              <m:r>
                                <a:rPr lang="" sz="1600"/>
                                <m:t>𝑚𝑖𝑠𝑚𝑎𝑡𝑐</m:t>
                              </m:r>
                              <m:r>
                                <a:rPr lang="" sz="1600" i="1"/>
                                <m:t>h</m:t>
                              </m:r>
                            </m:e>
                            <m:e>
                              <m:r>
                                <a:rPr lang="" sz="1600"/>
                                <m:t>𝑒𝑙𝑠𝑒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" sz="1600" dirty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" sz="1600" i="1"/>
                        </m:ctrlPr>
                      </m:sSubPr>
                      <m:e>
                        <m:r>
                          <a:rPr lang="" sz="1600"/>
                          <m:t>𝑔</m:t>
                        </m:r>
                      </m:e>
                      <m:sub>
                        <m:r>
                          <a:rPr lang="" sz="1600"/>
                          <m:t>𝑆</m:t>
                        </m:r>
                      </m:sub>
                    </m:sSub>
                    <m:d>
                      <m:dPr>
                        <m:ctrlPr>
                          <a:rPr lang="" sz="1600" i="1"/>
                        </m:ctrlPr>
                      </m:dPr>
                      <m:e>
                        <m:r>
                          <a:rPr lang="" sz="1600"/>
                          <m:t>𝑗</m:t>
                        </m:r>
                      </m:e>
                    </m:d>
                    <m:r>
                      <a:rPr lang="" sz="1600"/>
                      <m:t>=</m:t>
                    </m:r>
                    <m:r>
                      <a:rPr lang="" sz="1600"/>
                      <m:t>𝑔𝑎𝑝</m:t>
                    </m:r>
                    <m:r>
                      <a:rPr lang="" sz="1600"/>
                      <m:t>∙</m:t>
                    </m:r>
                    <m:r>
                      <a:rPr lang="" sz="1600"/>
                      <m:t>𝑇𝑝</m:t>
                    </m:r>
                    <m:d>
                      <m:dPr>
                        <m:begChr m:val="["/>
                        <m:endChr m:val="]"/>
                        <m:ctrlPr>
                          <a:rPr lang="" sz="1600" i="1"/>
                        </m:ctrlPr>
                      </m:dPr>
                      <m:e>
                        <m:r>
                          <a:rPr lang="" sz="1600"/>
                          <m:t>𝑗</m:t>
                        </m:r>
                      </m:e>
                    </m:d>
                  </m:oMath>
                </a14:m>
                <a:endParaRPr lang="" sz="1600" dirty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" sz="1600" i="1"/>
                        </m:ctrlPr>
                      </m:sSubPr>
                      <m:e>
                        <m:r>
                          <a:rPr lang="" sz="1600"/>
                          <m:t>𝑔</m:t>
                        </m:r>
                      </m:e>
                      <m:sub>
                        <m:r>
                          <a:rPr lang="" sz="1600"/>
                          <m:t>𝑇</m:t>
                        </m:r>
                      </m:sub>
                    </m:sSub>
                    <m:d>
                      <m:dPr>
                        <m:ctrlPr>
                          <a:rPr lang="" sz="1600" i="1"/>
                        </m:ctrlPr>
                      </m:dPr>
                      <m:e>
                        <m:r>
                          <a:rPr lang="" sz="1600"/>
                          <m:t>𝑖</m:t>
                        </m:r>
                      </m:e>
                    </m:d>
                    <m:r>
                      <a:rPr lang="" sz="1600"/>
                      <m:t>=</m:t>
                    </m:r>
                    <m:r>
                      <a:rPr lang="" sz="1600"/>
                      <m:t>𝑔𝑎𝑝</m:t>
                    </m:r>
                    <m:r>
                      <a:rPr lang="" sz="1600"/>
                      <m:t>∙</m:t>
                    </m:r>
                    <m:r>
                      <a:rPr lang="" sz="1600"/>
                      <m:t>𝑆𝑝</m:t>
                    </m:r>
                    <m:d>
                      <m:dPr>
                        <m:begChr m:val="["/>
                        <m:endChr m:val="]"/>
                        <m:ctrlPr>
                          <a:rPr lang="" sz="1600" i="1"/>
                        </m:ctrlPr>
                      </m:dPr>
                      <m:e>
                        <m:r>
                          <a:rPr lang="" sz="1600"/>
                          <m:t>𝑖</m:t>
                        </m:r>
                      </m:e>
                    </m:d>
                  </m:oMath>
                </a14:m>
                <a:endParaRPr lang="" sz="1600" dirty="0"/>
              </a:p>
            </p:txBody>
          </p:sp>
        </mc:Choice>
        <mc:Fallback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5150705" cy="4388317"/>
              </a:xfrm>
              <a:prstGeom prst="rect">
                <a:avLst/>
              </a:prstGeom>
              <a:blipFill rotWithShape="0">
                <a:blip r:embed="rId2"/>
                <a:stretch>
                  <a:fillRect l="-2604" t="-2083" b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4541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13116</TotalTime>
  <Words>852</Words>
  <Application>Microsoft Office PowerPoint</Application>
  <PresentationFormat>On-screen Show (4:3)</PresentationFormat>
  <Paragraphs>142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Retrospect</vt:lpstr>
      <vt:lpstr>Fast non-coding RNA sequence alignment using sequence and structure information</vt:lpstr>
      <vt:lpstr>Motivation</vt:lpstr>
      <vt:lpstr>Outline</vt:lpstr>
      <vt:lpstr>Secondary Structure – Overview</vt:lpstr>
      <vt:lpstr>Secondary Structure – Overview</vt:lpstr>
      <vt:lpstr>LocaRNA reminder</vt:lpstr>
      <vt:lpstr>RNAplfold [ViennaRNA package, AMB 2011]</vt:lpstr>
      <vt:lpstr>First Attempt</vt:lpstr>
      <vt:lpstr>Score function (1)</vt:lpstr>
      <vt:lpstr>CLIP-Seq</vt:lpstr>
      <vt:lpstr>Data (1)</vt:lpstr>
      <vt:lpstr>Benchmarking (1)</vt:lpstr>
      <vt:lpstr>Results (1)</vt:lpstr>
      <vt:lpstr>Results (1)</vt:lpstr>
      <vt:lpstr>Second Attempt</vt:lpstr>
      <vt:lpstr>Score function (2)</vt:lpstr>
      <vt:lpstr>Data and Benchmarking (2) </vt:lpstr>
      <vt:lpstr>Data (2) - tRNA</vt:lpstr>
      <vt:lpstr>Data (2) - tRNA</vt:lpstr>
      <vt:lpstr>Results (2)</vt:lpstr>
      <vt:lpstr>Results (2)</vt:lpstr>
      <vt:lpstr>Applications</vt:lpstr>
      <vt:lpstr>Future Work</vt:lpstr>
      <vt:lpstr>Conclusion</vt:lpstr>
      <vt:lpstr>Questions?</vt:lpstr>
      <vt:lpstr>Bibliography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Noncoding RNA Families and Classes by Means of Genome-Scale Structure-Based Clustering</dc:title>
  <dc:creator>Maor Dan</dc:creator>
  <cp:lastModifiedBy>Maor Dan</cp:lastModifiedBy>
  <cp:revision>208</cp:revision>
  <dcterms:created xsi:type="dcterms:W3CDTF">2015-05-02T09:55:36Z</dcterms:created>
  <dcterms:modified xsi:type="dcterms:W3CDTF">2015-09-15T20:44:06Z</dcterms:modified>
</cp:coreProperties>
</file>