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7" r:id="rId1"/>
  </p:sldMasterIdLst>
  <p:notesMasterIdLst>
    <p:notesMasterId r:id="rId43"/>
  </p:notesMasterIdLst>
  <p:sldIdLst>
    <p:sldId id="256" r:id="rId2"/>
    <p:sldId id="293" r:id="rId3"/>
    <p:sldId id="333" r:id="rId4"/>
    <p:sldId id="294" r:id="rId5"/>
    <p:sldId id="295" r:id="rId6"/>
    <p:sldId id="296" r:id="rId7"/>
    <p:sldId id="297" r:id="rId8"/>
    <p:sldId id="298" r:id="rId9"/>
    <p:sldId id="299" r:id="rId10"/>
    <p:sldId id="300" r:id="rId11"/>
    <p:sldId id="302" r:id="rId12"/>
    <p:sldId id="303" r:id="rId13"/>
    <p:sldId id="305" r:id="rId14"/>
    <p:sldId id="306" r:id="rId15"/>
    <p:sldId id="307" r:id="rId16"/>
    <p:sldId id="304" r:id="rId17"/>
    <p:sldId id="312" r:id="rId18"/>
    <p:sldId id="314" r:id="rId19"/>
    <p:sldId id="315" r:id="rId20"/>
    <p:sldId id="316" r:id="rId21"/>
    <p:sldId id="311" r:id="rId22"/>
    <p:sldId id="317" r:id="rId23"/>
    <p:sldId id="319" r:id="rId24"/>
    <p:sldId id="309" r:id="rId25"/>
    <p:sldId id="320" r:id="rId26"/>
    <p:sldId id="322" r:id="rId27"/>
    <p:sldId id="323" r:id="rId28"/>
    <p:sldId id="324" r:id="rId29"/>
    <p:sldId id="325" r:id="rId30"/>
    <p:sldId id="327" r:id="rId31"/>
    <p:sldId id="326" r:id="rId32"/>
    <p:sldId id="328" r:id="rId33"/>
    <p:sldId id="321" r:id="rId34"/>
    <p:sldId id="318" r:id="rId35"/>
    <p:sldId id="329" r:id="rId36"/>
    <p:sldId id="330" r:id="rId37"/>
    <p:sldId id="308" r:id="rId38"/>
    <p:sldId id="331" r:id="rId39"/>
    <p:sldId id="332" r:id="rId40"/>
    <p:sldId id="292" r:id="rId41"/>
    <p:sldId id="291" r:id="rId4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13" autoAdjust="0"/>
    <p:restoredTop sz="89655" autoAdjust="0"/>
  </p:normalViewPr>
  <p:slideViewPr>
    <p:cSldViewPr snapToGrid="0">
      <p:cViewPr>
        <p:scale>
          <a:sx n="100" d="100"/>
          <a:sy n="100" d="100"/>
        </p:scale>
        <p:origin x="-1932" y="-18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73074F9-B116-4478-B115-05BBC775303E}" type="datetimeFigureOut">
              <a:rPr lang="he-IL" smtClean="0"/>
              <a:pPr/>
              <a:t>ה'/ניסן/תשע"ה</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52F3F1E-DAA8-472E-8AD0-62576C5B72DA}" type="slidenum">
              <a:rPr lang="he-IL" smtClean="0"/>
              <a:pPr/>
              <a:t>‹#›</a:t>
            </a:fld>
            <a:endParaRPr lang="he-IL"/>
          </a:p>
        </p:txBody>
      </p:sp>
    </p:spTree>
    <p:extLst>
      <p:ext uri="{BB962C8B-B14F-4D97-AF65-F5344CB8AC3E}">
        <p14:creationId xmlns:p14="http://schemas.microsoft.com/office/powerpoint/2010/main" xmlns="" val="246537950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ature.com/nrg/journal/v14/n6/full/nrg3454.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nature.com/nrg/journal/v14/n6/box/nrg3454_BX1.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University of Wisconsin, Madison, USA</a:t>
            </a:r>
            <a:endParaRPr lang="he-IL" dirty="0"/>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1</a:t>
            </a:fld>
            <a:endParaRPr lang="he-IL"/>
          </a:p>
        </p:txBody>
      </p:sp>
    </p:spTree>
    <p:extLst>
      <p:ext uri="{BB962C8B-B14F-4D97-AF65-F5344CB8AC3E}">
        <p14:creationId xmlns:p14="http://schemas.microsoft.com/office/powerpoint/2010/main" xmlns="" val="3054109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11</a:t>
            </a:fld>
            <a:endParaRPr lang="he-IL"/>
          </a:p>
        </p:txBody>
      </p:sp>
    </p:spTree>
    <p:extLst>
      <p:ext uri="{BB962C8B-B14F-4D97-AF65-F5344CB8AC3E}">
        <p14:creationId xmlns:p14="http://schemas.microsoft.com/office/powerpoint/2010/main" xmlns="" val="3792571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sz="1200" b="0" i="0" kern="1200" dirty="0" smtClean="0">
                <a:solidFill>
                  <a:schemeClr val="tx1"/>
                </a:solidFill>
                <a:effectLst/>
                <a:latin typeface="+mn-lt"/>
                <a:ea typeface="+mn-ea"/>
                <a:cs typeface="+mn-cs"/>
              </a:rPr>
              <a:t>Comment =</a:t>
            </a:r>
            <a:r>
              <a:rPr lang="en-US" sz="1200" b="0" i="0" kern="1200" baseline="0" dirty="0" smtClean="0">
                <a:solidFill>
                  <a:schemeClr val="tx1"/>
                </a:solidFill>
                <a:effectLst/>
                <a:latin typeface="+mn-lt"/>
                <a:ea typeface="+mn-ea"/>
                <a:cs typeface="+mn-cs"/>
              </a:rPr>
              <a:t> my comment</a:t>
            </a:r>
            <a:endParaRPr lang="en-US" sz="1200" b="0" i="0" kern="1200" dirty="0" smtClean="0">
              <a:solidFill>
                <a:schemeClr val="tx1"/>
              </a:solidFill>
              <a:effectLst/>
              <a:latin typeface="+mn-lt"/>
              <a:ea typeface="+mn-ea"/>
              <a:cs typeface="+mn-cs"/>
            </a:endParaRPr>
          </a:p>
          <a:p>
            <a:pPr algn="r" rtl="1"/>
            <a:r>
              <a:rPr lang="en-US" sz="1200" b="0" i="0" kern="1200" dirty="0" smtClean="0">
                <a:solidFill>
                  <a:schemeClr val="tx1"/>
                </a:solidFill>
                <a:effectLst/>
                <a:latin typeface="+mn-lt"/>
                <a:ea typeface="+mn-ea"/>
                <a:cs typeface="+mn-cs"/>
              </a:rPr>
              <a:t>CSI-ANN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chromatin signature identification by artificial neural network</a:t>
            </a:r>
          </a:p>
          <a:p>
            <a:pPr algn="r" rtl="1"/>
            <a:r>
              <a:rPr lang="he-IL" dirty="0" smtClean="0"/>
              <a:t>אומן</a:t>
            </a:r>
            <a:r>
              <a:rPr lang="he-IL" baseline="0" dirty="0" smtClean="0"/>
              <a:t> </a:t>
            </a:r>
            <a:r>
              <a:rPr lang="he-IL" dirty="0" smtClean="0"/>
              <a:t>להחליט מה הוא </a:t>
            </a:r>
            <a:r>
              <a:rPr lang="en-US" dirty="0" smtClean="0"/>
              <a:t>enhancer</a:t>
            </a:r>
            <a:r>
              <a:rPr lang="he-IL" dirty="0" smtClean="0"/>
              <a:t> ומה לא,</a:t>
            </a:r>
            <a:r>
              <a:rPr lang="he-IL" baseline="0" dirty="0" smtClean="0"/>
              <a:t> עפ"י מידע על 6 מודיפיקציות </a:t>
            </a:r>
            <a:r>
              <a:rPr lang="he-IL" baseline="0" dirty="0" err="1" smtClean="0"/>
              <a:t>היסטונים</a:t>
            </a:r>
            <a:r>
              <a:rPr lang="he-IL" baseline="0" dirty="0" smtClean="0"/>
              <a:t>. </a:t>
            </a:r>
          </a:p>
          <a:p>
            <a:pPr algn="r" rtl="1"/>
            <a:r>
              <a:rPr lang="he-IL" baseline="0" dirty="0" smtClean="0"/>
              <a:t>שיפור בטרנספורמציית המידע לעומת כלים קודמים – הקודמים השתמשו ללמידה רק ברמה הממוצעת של המודיפיקציות בחלון, ואילו הם גם משתמשים במדד של אנרגיה שאומד גם את השינוי בחלון.</a:t>
            </a:r>
          </a:p>
          <a:p>
            <a:pPr algn="r" rtl="1"/>
            <a:r>
              <a:rPr lang="he-IL" baseline="0" dirty="0" smtClean="0"/>
              <a:t>שיפור ב-</a:t>
            </a:r>
            <a:r>
              <a:rPr lang="en-US" baseline="0" dirty="0" smtClean="0"/>
              <a:t>Feature Extraction</a:t>
            </a:r>
            <a:r>
              <a:rPr lang="he-IL" baseline="0" dirty="0" smtClean="0"/>
              <a:t> – לא משתמש בכל המודיפיקציות בנפרד כפיצ'רים אלא מבצע טכניקה של הורדת </a:t>
            </a:r>
            <a:r>
              <a:rPr lang="he-IL" baseline="0" dirty="0" err="1" smtClean="0"/>
              <a:t>מימד</a:t>
            </a:r>
            <a:r>
              <a:rPr lang="he-IL" baseline="0" dirty="0" smtClean="0"/>
              <a:t> בשם </a:t>
            </a:r>
            <a:r>
              <a:rPr lang="en-US" baseline="0" dirty="0" smtClean="0"/>
              <a:t>FDA</a:t>
            </a:r>
            <a:r>
              <a:rPr lang="he-IL" baseline="0" dirty="0" smtClean="0"/>
              <a:t>.</a:t>
            </a:r>
          </a:p>
          <a:p>
            <a:pPr algn="r" rtl="1"/>
            <a:r>
              <a:rPr lang="he-IL" baseline="0" dirty="0" smtClean="0"/>
              <a:t>שימוש באלגוריתם למידה מסוג </a:t>
            </a:r>
            <a:r>
              <a:rPr lang="en-US" baseline="0" dirty="0" smtClean="0"/>
              <a:t>time-delay neural networks</a:t>
            </a:r>
            <a:r>
              <a:rPr lang="he-IL" baseline="0" dirty="0" smtClean="0"/>
              <a:t> – כדי לקבל אלגוריתם שפועל באופן דומה ל-</a:t>
            </a:r>
            <a:r>
              <a:rPr lang="en-US" baseline="0" dirty="0" smtClean="0"/>
              <a:t>HMM</a:t>
            </a:r>
            <a:r>
              <a:rPr lang="he-IL" baseline="0" dirty="0" smtClean="0"/>
              <a:t>.</a:t>
            </a:r>
          </a:p>
          <a:p>
            <a:pPr algn="r" rtl="1"/>
            <a:r>
              <a:rPr lang="he-IL" baseline="0" dirty="0" smtClean="0"/>
              <a:t>65.5% רגישות ו </a:t>
            </a:r>
            <a:r>
              <a:rPr lang="en-US" baseline="0" dirty="0" smtClean="0"/>
              <a:t>66.3%</a:t>
            </a:r>
            <a:r>
              <a:rPr lang="he-IL" baseline="0" dirty="0" smtClean="0"/>
              <a:t> </a:t>
            </a:r>
            <a:r>
              <a:rPr lang="en-US" baseline="0" dirty="0" smtClean="0"/>
              <a:t>Positive Predictive Value</a:t>
            </a:r>
            <a:r>
              <a:rPr lang="he-IL" baseline="0" dirty="0" smtClean="0"/>
              <a:t>, שיפור ב 5.9%</a:t>
            </a:r>
            <a:r>
              <a:rPr lang="en-US" baseline="0" dirty="0" smtClean="0"/>
              <a:t> </a:t>
            </a:r>
            <a:r>
              <a:rPr lang="he-IL" baseline="0" dirty="0" smtClean="0"/>
              <a:t>ו11.6% על שיטות שקדמו למאמר.</a:t>
            </a:r>
          </a:p>
          <a:p>
            <a:pPr algn="r" rtl="1"/>
            <a:r>
              <a:rPr lang="he-IL" b="0" baseline="0" dirty="0" smtClean="0"/>
              <a:t>חשוב לציין כי ה-</a:t>
            </a:r>
            <a:r>
              <a:rPr lang="en-US" b="0" baseline="0" dirty="0" smtClean="0"/>
              <a:t>score</a:t>
            </a:r>
            <a:r>
              <a:rPr lang="he-IL" b="0" baseline="0" dirty="0" smtClean="0"/>
              <a:t> שהם מדברים עליו התקבל מתהליך למידה של "מהו </a:t>
            </a:r>
            <a:r>
              <a:rPr lang="en-US" b="0" baseline="0" dirty="0" smtClean="0"/>
              <a:t>enhancer</a:t>
            </a:r>
            <a:r>
              <a:rPr lang="he-IL" b="0" baseline="0" dirty="0" smtClean="0"/>
              <a:t>" ולא "כמה </a:t>
            </a:r>
            <a:r>
              <a:rPr lang="en-US" b="0" baseline="0" dirty="0" smtClean="0"/>
              <a:t>enhancer</a:t>
            </a:r>
            <a:r>
              <a:rPr lang="he-IL" b="0" baseline="0" dirty="0" smtClean="0"/>
              <a:t> חזק".</a:t>
            </a:r>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12</a:t>
            </a:fld>
            <a:endParaRPr lang="he-IL"/>
          </a:p>
        </p:txBody>
      </p:sp>
    </p:spTree>
    <p:extLst>
      <p:ext uri="{BB962C8B-B14F-4D97-AF65-F5344CB8AC3E}">
        <p14:creationId xmlns:p14="http://schemas.microsoft.com/office/powerpoint/2010/main" xmlns="" val="2170925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b="0" baseline="0" dirty="0" smtClean="0"/>
              <a:t>More details about calculating binding probabilities from the PSSM – in the text.</a:t>
            </a:r>
            <a:endParaRPr lang="he-IL" b="0" baseline="0" dirty="0" smtClean="0"/>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13</a:t>
            </a:fld>
            <a:endParaRPr lang="he-IL"/>
          </a:p>
        </p:txBody>
      </p:sp>
    </p:spTree>
    <p:extLst>
      <p:ext uri="{BB962C8B-B14F-4D97-AF65-F5344CB8AC3E}">
        <p14:creationId xmlns:p14="http://schemas.microsoft.com/office/powerpoint/2010/main" xmlns="" val="411890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b="0" baseline="0" dirty="0" smtClean="0"/>
              <a:t>Sequence similarity is not enough as – TFBS within enhancers and promoters have high turn-over rate.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0" baseline="0" dirty="0" smtClean="0"/>
              <a:t>14 homologous species.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0" baseline="0" dirty="0" smtClean="0"/>
              <a:t>alignment free algorithm ALF - to compute sequence similarity scores (48). Important – because the order of TFBS in enhancers and promoters is not necessarily conserved.</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0" baseline="0" dirty="0" err="1" smtClean="0"/>
              <a:t>synteny</a:t>
            </a:r>
            <a:r>
              <a:rPr lang="en-US" b="0" baseline="0" dirty="0" smtClean="0"/>
              <a:t> score, </a:t>
            </a:r>
            <a:r>
              <a:rPr lang="en-US" b="0" baseline="0" dirty="0" err="1" smtClean="0"/>
              <a:t>δs</a:t>
            </a:r>
            <a:r>
              <a:rPr lang="en-US" b="0" baseline="0" dirty="0" smtClean="0"/>
              <a:t>, for each EP pair in species s. It equals to 1 if the distance between an enhancer and a promoter is less than 2 </a:t>
            </a:r>
            <a:r>
              <a:rPr lang="en-US" b="0" baseline="0" dirty="0" err="1" smtClean="0"/>
              <a:t>Mbp</a:t>
            </a:r>
            <a:r>
              <a:rPr lang="en-US" b="0" baseline="0" dirty="0" smtClean="0"/>
              <a:t> in species s, otherwise 0. We used the </a:t>
            </a:r>
            <a:r>
              <a:rPr lang="en-US" b="0" baseline="0" dirty="0" err="1" smtClean="0"/>
              <a:t>Liftover</a:t>
            </a:r>
            <a:r>
              <a:rPr lang="en-US" b="0" baseline="0" dirty="0" smtClean="0"/>
              <a:t> tool to find the </a:t>
            </a:r>
            <a:r>
              <a:rPr lang="en-US" b="0" baseline="0" dirty="0" err="1" smtClean="0"/>
              <a:t>syntenic</a:t>
            </a:r>
            <a:r>
              <a:rPr lang="en-US" b="0" baseline="0" dirty="0" smtClean="0"/>
              <a:t> regions covering every enhancer and promoter, and computed </a:t>
            </a:r>
            <a:r>
              <a:rPr lang="en-US" b="0" baseline="0" dirty="0" err="1" smtClean="0"/>
              <a:t>synteny</a:t>
            </a:r>
            <a:r>
              <a:rPr lang="en-US" b="0" baseline="0" dirty="0" smtClean="0"/>
              <a:t> scores for each EP pair in the training set based.</a:t>
            </a:r>
            <a:endParaRPr lang="he-IL" b="0" baseline="0" dirty="0" smtClean="0"/>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14</a:t>
            </a:fld>
            <a:endParaRPr lang="he-IL"/>
          </a:p>
        </p:txBody>
      </p:sp>
    </p:spTree>
    <p:extLst>
      <p:ext uri="{BB962C8B-B14F-4D97-AF65-F5344CB8AC3E}">
        <p14:creationId xmlns:p14="http://schemas.microsoft.com/office/powerpoint/2010/main" xmlns="" val="3519869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b="0" baseline="0" dirty="0" smtClean="0"/>
              <a:t>CTCF data is used for instance in </a:t>
            </a:r>
            <a:r>
              <a:rPr lang="en-US" b="0" baseline="0" dirty="0" err="1" smtClean="0"/>
              <a:t>PreSTIGE</a:t>
            </a:r>
            <a:endParaRPr lang="he-IL" b="0" baseline="0" dirty="0" smtClean="0"/>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15</a:t>
            </a:fld>
            <a:endParaRPr lang="he-IL"/>
          </a:p>
        </p:txBody>
      </p:sp>
    </p:spTree>
    <p:extLst>
      <p:ext uri="{BB962C8B-B14F-4D97-AF65-F5344CB8AC3E}">
        <p14:creationId xmlns:p14="http://schemas.microsoft.com/office/powerpoint/2010/main" xmlns="" val="2761775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b="0" baseline="0" dirty="0" smtClean="0"/>
              <a:t>“real pairs,” pairs selected using K562 and MCF-7 </a:t>
            </a:r>
            <a:r>
              <a:rPr lang="en-US" b="0" baseline="0" dirty="0" err="1" smtClean="0"/>
              <a:t>ChIA</a:t>
            </a:r>
            <a:r>
              <a:rPr lang="en-US" b="0" baseline="0" dirty="0" smtClean="0"/>
              <a:t>-PET data;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0" baseline="0" dirty="0" smtClean="0"/>
              <a:t>“non-pairs,” </a:t>
            </a:r>
            <a:r>
              <a:rPr lang="en-US" b="0" baseline="0" dirty="0" err="1" smtClean="0"/>
              <a:t>noninteracting</a:t>
            </a:r>
            <a:r>
              <a:rPr lang="en-US" b="0" baseline="0" dirty="0" smtClean="0"/>
              <a:t> pairs according to </a:t>
            </a:r>
            <a:r>
              <a:rPr lang="en-US" b="0" baseline="0" dirty="0" err="1" smtClean="0"/>
              <a:t>ChIA</a:t>
            </a:r>
            <a:r>
              <a:rPr lang="en-US" b="0" baseline="0" dirty="0" smtClean="0"/>
              <a:t>-PET data;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0" baseline="0" dirty="0" smtClean="0"/>
              <a:t>“all pairs,” EP pairs formed by extracting all promoters within 2 </a:t>
            </a:r>
            <a:r>
              <a:rPr lang="en-US" b="0" baseline="0" dirty="0" err="1" smtClean="0"/>
              <a:t>Mbp</a:t>
            </a:r>
            <a:r>
              <a:rPr lang="en-US" b="0" baseline="0" dirty="0" smtClean="0"/>
              <a:t> of an enhancer.</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0" baseline="0" dirty="0" smtClean="0"/>
              <a:t>“nearest pair,” EP pair in which the promoter is closest to the enhancer among all promoters in the genome.</a:t>
            </a:r>
          </a:p>
          <a:p>
            <a:pPr marL="0" marR="0" lvl="2" indent="0" algn="r" defTabSz="914400" rtl="1" eaLnBrk="1" fontAlgn="auto" latinLnBrk="0" hangingPunct="1">
              <a:lnSpc>
                <a:spcPct val="100000"/>
              </a:lnSpc>
              <a:spcBef>
                <a:spcPts val="0"/>
              </a:spcBef>
              <a:spcAft>
                <a:spcPts val="0"/>
              </a:spcAft>
              <a:buClrTx/>
              <a:buSzTx/>
              <a:buFontTx/>
              <a:buNone/>
              <a:tabLst/>
              <a:defRPr/>
            </a:pPr>
            <a:r>
              <a:rPr lang="he-IL" b="0" baseline="0" dirty="0" smtClean="0"/>
              <a:t>מאד מבלבל – איך ל-</a:t>
            </a:r>
            <a:r>
              <a:rPr lang="en-US" b="0" baseline="0" dirty="0" smtClean="0"/>
              <a:t>all pairs</a:t>
            </a:r>
            <a:r>
              <a:rPr lang="he-IL" b="0" baseline="0" dirty="0" smtClean="0"/>
              <a:t> יש ממוצע נמוך יותר של </a:t>
            </a:r>
            <a:r>
              <a:rPr lang="en-US" b="0" baseline="0" dirty="0" smtClean="0"/>
              <a:t>EPC</a:t>
            </a:r>
            <a:r>
              <a:rPr lang="he-IL" b="0" baseline="0" dirty="0" smtClean="0"/>
              <a:t>, גם מ-</a:t>
            </a:r>
            <a:r>
              <a:rPr lang="en-US" b="0" baseline="0" dirty="0" smtClean="0"/>
              <a:t>real pairs</a:t>
            </a:r>
            <a:r>
              <a:rPr lang="he-IL" b="0" baseline="0" dirty="0" smtClean="0"/>
              <a:t> וגם מ-</a:t>
            </a:r>
            <a:r>
              <a:rPr lang="en-US" b="0" baseline="0" dirty="0" smtClean="0"/>
              <a:t>non-pairs</a:t>
            </a:r>
            <a:r>
              <a:rPr lang="he-IL" b="0" baseline="0" dirty="0" smtClean="0"/>
              <a:t>.</a:t>
            </a:r>
          </a:p>
          <a:p>
            <a:pPr marL="0" marR="0" lvl="2" indent="0" algn="r" defTabSz="914400" rtl="1" eaLnBrk="1" fontAlgn="auto" latinLnBrk="0" hangingPunct="1">
              <a:lnSpc>
                <a:spcPct val="100000"/>
              </a:lnSpc>
              <a:spcBef>
                <a:spcPts val="0"/>
              </a:spcBef>
              <a:spcAft>
                <a:spcPts val="0"/>
              </a:spcAft>
              <a:buClrTx/>
              <a:buSzTx/>
              <a:buFontTx/>
              <a:buNone/>
              <a:tabLst/>
              <a:defRPr/>
            </a:pPr>
            <a:r>
              <a:rPr lang="en-US" b="0" baseline="0" dirty="0" smtClean="0"/>
              <a:t>P-values</a:t>
            </a:r>
            <a:r>
              <a:rPr lang="he-IL" b="0" baseline="0" dirty="0" smtClean="0"/>
              <a:t> – </a:t>
            </a:r>
            <a:r>
              <a:rPr lang="en-US" b="0" baseline="0" dirty="0" smtClean="0"/>
              <a:t>t-tests</a:t>
            </a:r>
            <a:r>
              <a:rPr lang="he-IL" b="0" baseline="0" dirty="0" smtClean="0"/>
              <a:t>.</a:t>
            </a:r>
          </a:p>
          <a:p>
            <a:pPr marL="0" marR="0" lvl="2" indent="0" algn="r" defTabSz="914400" rtl="1" eaLnBrk="1" fontAlgn="auto" latinLnBrk="0" hangingPunct="1">
              <a:lnSpc>
                <a:spcPct val="100000"/>
              </a:lnSpc>
              <a:spcBef>
                <a:spcPts val="0"/>
              </a:spcBef>
              <a:spcAft>
                <a:spcPts val="0"/>
              </a:spcAft>
              <a:buClrTx/>
              <a:buSzTx/>
              <a:buFontTx/>
              <a:buNone/>
              <a:tabLst/>
              <a:defRPr/>
            </a:pPr>
            <a:r>
              <a:rPr lang="he-IL" b="0" baseline="0" dirty="0" smtClean="0"/>
              <a:t>להתמקד על </a:t>
            </a:r>
            <a:r>
              <a:rPr lang="en-US" b="0" baseline="0" dirty="0" smtClean="0"/>
              <a:t>DIST</a:t>
            </a:r>
            <a:r>
              <a:rPr lang="he-IL" b="0" baseline="0" dirty="0" smtClean="0"/>
              <a:t>.</a:t>
            </a:r>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16</a:t>
            </a:fld>
            <a:endParaRPr lang="he-IL"/>
          </a:p>
        </p:txBody>
      </p:sp>
    </p:spTree>
    <p:extLst>
      <p:ext uri="{BB962C8B-B14F-4D97-AF65-F5344CB8AC3E}">
        <p14:creationId xmlns:p14="http://schemas.microsoft.com/office/powerpoint/2010/main" xmlns="" val="3646733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smtClean="0"/>
              <a:t>Taken from: http://www.iis.ee.ic.ac.uk/~tkkim/iccv09_tutorial</a:t>
            </a:r>
            <a:endParaRPr lang="he-IL" dirty="0"/>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17</a:t>
            </a:fld>
            <a:endParaRPr lang="he-IL"/>
          </a:p>
        </p:txBody>
      </p:sp>
    </p:spTree>
    <p:extLst>
      <p:ext uri="{BB962C8B-B14F-4D97-AF65-F5344CB8AC3E}">
        <p14:creationId xmlns:p14="http://schemas.microsoft.com/office/powerpoint/2010/main" xmlns="" val="1784981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smtClean="0"/>
              <a:t>This is the bagging part.</a:t>
            </a:r>
          </a:p>
          <a:p>
            <a:pPr algn="l" rtl="0"/>
            <a:r>
              <a:rPr lang="en-US" dirty="0" smtClean="0"/>
              <a:t>Sometimes – a</a:t>
            </a:r>
            <a:r>
              <a:rPr lang="en-US" baseline="0" dirty="0" smtClean="0"/>
              <a:t> subset of the features is selected for each tree.</a:t>
            </a:r>
            <a:endParaRPr lang="he-IL" dirty="0"/>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22</a:t>
            </a:fld>
            <a:endParaRPr lang="he-IL"/>
          </a:p>
        </p:txBody>
      </p:sp>
    </p:spTree>
    <p:extLst>
      <p:ext uri="{BB962C8B-B14F-4D97-AF65-F5344CB8AC3E}">
        <p14:creationId xmlns:p14="http://schemas.microsoft.com/office/powerpoint/2010/main" xmlns="" val="2305729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en-US" dirty="0" smtClean="0"/>
              <a:t>Enhancers</a:t>
            </a:r>
            <a:r>
              <a:rPr lang="he-IL" dirty="0" smtClean="0"/>
              <a:t> – מ-</a:t>
            </a:r>
            <a:r>
              <a:rPr lang="en-US" dirty="0" smtClean="0"/>
              <a:t>CSI-ANN</a:t>
            </a:r>
            <a:r>
              <a:rPr lang="he-IL" dirty="0" smtClean="0"/>
              <a:t> (</a:t>
            </a:r>
            <a:r>
              <a:rPr lang="en-US" dirty="0" smtClean="0"/>
              <a:t>FDR 5%</a:t>
            </a:r>
            <a:r>
              <a:rPr lang="he-IL" dirty="0" smtClean="0"/>
              <a:t>) אורך </a:t>
            </a:r>
            <a:r>
              <a:rPr lang="en-US" dirty="0" smtClean="0"/>
              <a:t>2kbp</a:t>
            </a:r>
            <a:r>
              <a:rPr lang="he-IL" dirty="0" smtClean="0"/>
              <a:t>,</a:t>
            </a:r>
            <a:r>
              <a:rPr lang="he-IL" baseline="0" dirty="0" smtClean="0"/>
              <a:t> </a:t>
            </a:r>
            <a:r>
              <a:rPr lang="en-US" baseline="0" dirty="0" smtClean="0"/>
              <a:t>Promoters</a:t>
            </a:r>
            <a:r>
              <a:rPr lang="he-IL" baseline="0" dirty="0" smtClean="0"/>
              <a:t> (מ-</a:t>
            </a:r>
            <a:r>
              <a:rPr lang="en-US" dirty="0" smtClean="0"/>
              <a:t>GENCODE</a:t>
            </a:r>
            <a:r>
              <a:rPr lang="he-IL" dirty="0" smtClean="0"/>
              <a:t>, </a:t>
            </a:r>
            <a:r>
              <a:rPr lang="en-US" dirty="0" smtClean="0"/>
              <a:t>2kbp</a:t>
            </a:r>
            <a:r>
              <a:rPr lang="he-IL" dirty="0" smtClean="0"/>
              <a:t> מעל </a:t>
            </a:r>
            <a:r>
              <a:rPr lang="en-US" dirty="0" smtClean="0"/>
              <a:t>TSS</a:t>
            </a:r>
            <a:r>
              <a:rPr lang="he-IL" dirty="0" smtClean="0"/>
              <a:t> ו-</a:t>
            </a:r>
            <a:r>
              <a:rPr lang="en-US" dirty="0" smtClean="0"/>
              <a:t>0.5kbp</a:t>
            </a:r>
            <a:r>
              <a:rPr lang="he-IL" baseline="0" dirty="0" smtClean="0"/>
              <a:t> מתחת</a:t>
            </a:r>
            <a:r>
              <a:rPr lang="he-IL" dirty="0" smtClean="0"/>
              <a:t>).</a:t>
            </a:r>
            <a:r>
              <a:rPr lang="he-IL" baseline="0" dirty="0" smtClean="0"/>
              <a:t> </a:t>
            </a:r>
            <a:endParaRPr lang="he-IL" dirty="0" smtClean="0"/>
          </a:p>
          <a:p>
            <a:pPr algn="r" rtl="1"/>
            <a:r>
              <a:rPr lang="he-IL" dirty="0" smtClean="0"/>
              <a:t>בשימוש</a:t>
            </a:r>
            <a:r>
              <a:rPr lang="he-IL" baseline="0" dirty="0" smtClean="0"/>
              <a:t> במודל – מגבילים את ההסתכלות </a:t>
            </a:r>
            <a:r>
              <a:rPr lang="en-US" baseline="0" dirty="0" smtClean="0"/>
              <a:t>2Mbp</a:t>
            </a:r>
            <a:r>
              <a:rPr lang="he-IL" baseline="0" dirty="0" smtClean="0"/>
              <a:t> קדימה ואחורה, זה </a:t>
            </a:r>
            <a:r>
              <a:rPr lang="en-US" baseline="0" dirty="0" smtClean="0"/>
              <a:t>constraint</a:t>
            </a:r>
            <a:r>
              <a:rPr lang="he-IL" baseline="0" dirty="0" smtClean="0"/>
              <a:t> על מרחק שנועד בעיקר לקצר זמן חישוב.</a:t>
            </a:r>
            <a:endParaRPr lang="en-US" dirty="0" smtClean="0"/>
          </a:p>
          <a:p>
            <a:pPr algn="r" rtl="1"/>
            <a:endParaRPr lang="he-IL" dirty="0" smtClean="0"/>
          </a:p>
          <a:p>
            <a:pPr algn="r" rtl="1"/>
            <a:r>
              <a:rPr lang="he-IL" dirty="0" smtClean="0"/>
              <a:t>לנקודה</a:t>
            </a:r>
            <a:r>
              <a:rPr lang="he-IL" baseline="0" dirty="0" smtClean="0"/>
              <a:t> הראשונה:</a:t>
            </a:r>
            <a:r>
              <a:rPr lang="en-US" baseline="0" dirty="0" smtClean="0"/>
              <a:t> </a:t>
            </a:r>
            <a:r>
              <a:rPr lang="he-IL" baseline="0" dirty="0" smtClean="0"/>
              <a:t>לוודא שהם זוכרים שזה 2</a:t>
            </a:r>
            <a:r>
              <a:rPr lang="he-IL" baseline="0" dirty="0" smtClean="0"/>
              <a:t>.</a:t>
            </a:r>
          </a:p>
          <a:p>
            <a:pPr algn="r" rtl="1"/>
            <a:r>
              <a:rPr lang="he-IL" baseline="0" dirty="0" smtClean="0"/>
              <a:t>כל עץ השתמשו ב-</a:t>
            </a:r>
            <a:r>
              <a:rPr lang="en-US" baseline="0" dirty="0" smtClean="0"/>
              <a:t>2/3</a:t>
            </a:r>
            <a:r>
              <a:rPr lang="he-IL" baseline="0" dirty="0" smtClean="0"/>
              <a:t>מהמידע.</a:t>
            </a:r>
            <a:endParaRPr lang="he-IL" dirty="0"/>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23</a:t>
            </a:fld>
            <a:endParaRPr lang="he-IL"/>
          </a:p>
        </p:txBody>
      </p:sp>
    </p:spTree>
    <p:extLst>
      <p:ext uri="{BB962C8B-B14F-4D97-AF65-F5344CB8AC3E}">
        <p14:creationId xmlns:p14="http://schemas.microsoft.com/office/powerpoint/2010/main" xmlns="" val="2880132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he-IL" b="0" baseline="0" dirty="0" smtClean="0"/>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24</a:t>
            </a:fld>
            <a:endParaRPr lang="he-IL"/>
          </a:p>
        </p:txBody>
      </p:sp>
    </p:spTree>
    <p:extLst>
      <p:ext uri="{BB962C8B-B14F-4D97-AF65-F5344CB8AC3E}">
        <p14:creationId xmlns:p14="http://schemas.microsoft.com/office/powerpoint/2010/main" xmlns="" val="292813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April 2014</a:t>
            </a:r>
            <a:endParaRPr lang="he-IL" dirty="0"/>
          </a:p>
        </p:txBody>
      </p:sp>
      <p:sp>
        <p:nvSpPr>
          <p:cNvPr id="4" name="Slide Number Placeholder 3"/>
          <p:cNvSpPr>
            <a:spLocks noGrp="1"/>
          </p:cNvSpPr>
          <p:nvPr>
            <p:ph type="sldNum" sz="quarter" idx="10"/>
          </p:nvPr>
        </p:nvSpPr>
        <p:spPr/>
        <p:txBody>
          <a:bodyPr/>
          <a:lstStyle/>
          <a:p>
            <a:fld id="{552F3F1E-DAA8-472E-8AD0-62576C5B72DA}" type="slidenum">
              <a:rPr lang="he-IL" smtClean="0"/>
              <a:pPr/>
              <a:t>2</a:t>
            </a:fld>
            <a:endParaRPr lang="he-I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b="0" baseline="0" dirty="0" smtClean="0"/>
              <a:t>Scrambled training data – positive promoters are matched to a different enhancer than the original one (with same spatial, and histone modification properties)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0" baseline="0" dirty="0" smtClean="0"/>
              <a:t>Not shown here: they tried SVM and logistic regression – also good ROC curves. Also best using all 4 features.</a:t>
            </a:r>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25</a:t>
            </a:fld>
            <a:endParaRPr lang="he-IL"/>
          </a:p>
        </p:txBody>
      </p:sp>
    </p:spTree>
    <p:extLst>
      <p:ext uri="{BB962C8B-B14F-4D97-AF65-F5344CB8AC3E}">
        <p14:creationId xmlns:p14="http://schemas.microsoft.com/office/powerpoint/2010/main" xmlns="" val="2420331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26</a:t>
            </a:fld>
            <a:endParaRPr lang="he-IL"/>
          </a:p>
        </p:txBody>
      </p:sp>
    </p:spTree>
    <p:extLst>
      <p:ext uri="{BB962C8B-B14F-4D97-AF65-F5344CB8AC3E}">
        <p14:creationId xmlns:p14="http://schemas.microsoft.com/office/powerpoint/2010/main" xmlns="" val="2406622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27</a:t>
            </a:fld>
            <a:endParaRPr lang="he-IL"/>
          </a:p>
        </p:txBody>
      </p:sp>
    </p:spTree>
    <p:extLst>
      <p:ext uri="{BB962C8B-B14F-4D97-AF65-F5344CB8AC3E}">
        <p14:creationId xmlns:p14="http://schemas.microsoft.com/office/powerpoint/2010/main" xmlns="" val="750394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err="1" smtClean="0"/>
              <a:t>eQTLs</a:t>
            </a:r>
            <a:r>
              <a:rPr lang="en-US" dirty="0" smtClean="0"/>
              <a:t> are genetic variants associated with the expression of</a:t>
            </a:r>
            <a:r>
              <a:rPr lang="en-US" baseline="0" dirty="0" smtClean="0"/>
              <a:t> </a:t>
            </a:r>
            <a:r>
              <a:rPr lang="en-US" dirty="0" smtClean="0"/>
              <a:t>a gene.</a:t>
            </a:r>
            <a:endParaRPr lang="he-IL" dirty="0"/>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28</a:t>
            </a:fld>
            <a:endParaRPr lang="he-IL"/>
          </a:p>
        </p:txBody>
      </p:sp>
    </p:spTree>
    <p:extLst>
      <p:ext uri="{BB962C8B-B14F-4D97-AF65-F5344CB8AC3E}">
        <p14:creationId xmlns:p14="http://schemas.microsoft.com/office/powerpoint/2010/main" xmlns="" val="4078888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smtClean="0"/>
              <a:t>למטה דוגמא לקשר שקיים ב-</a:t>
            </a:r>
            <a:r>
              <a:rPr lang="en-US" dirty="0" smtClean="0"/>
              <a:t>K562</a:t>
            </a:r>
            <a:r>
              <a:rPr lang="he-IL" dirty="0" smtClean="0"/>
              <a:t> ולא ב-</a:t>
            </a:r>
            <a:r>
              <a:rPr lang="en-US" dirty="0" smtClean="0"/>
              <a:t>GM12878</a:t>
            </a:r>
            <a:r>
              <a:rPr lang="he-IL" baseline="0" dirty="0" smtClean="0"/>
              <a:t> לפי החיזוי. מימין ניסוי </a:t>
            </a:r>
            <a:r>
              <a:rPr lang="he-IL" baseline="0" dirty="0" err="1" smtClean="0"/>
              <a:t>הולידציה</a:t>
            </a:r>
            <a:r>
              <a:rPr lang="he-IL" baseline="0" dirty="0" smtClean="0"/>
              <a:t> שלו (</a:t>
            </a:r>
            <a:r>
              <a:rPr lang="he-IL" baseline="0" dirty="0" err="1" smtClean="0"/>
              <a:t>פריימרים</a:t>
            </a:r>
            <a:r>
              <a:rPr lang="he-IL" baseline="0" dirty="0" smtClean="0"/>
              <a:t> של </a:t>
            </a:r>
            <a:r>
              <a:rPr lang="en-US" baseline="0" dirty="0" smtClean="0"/>
              <a:t>Ctrl</a:t>
            </a:r>
            <a:r>
              <a:rPr lang="he-IL" baseline="0" dirty="0" smtClean="0"/>
              <a:t> אינם ממוקמים על ה-</a:t>
            </a:r>
            <a:r>
              <a:rPr lang="en-US" baseline="0" dirty="0" smtClean="0"/>
              <a:t>enhancer</a:t>
            </a:r>
            <a:r>
              <a:rPr lang="he-IL" baseline="0" dirty="0" smtClean="0"/>
              <a:t> אלא לידו)</a:t>
            </a:r>
            <a:endParaRPr lang="he-IL" dirty="0"/>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29</a:t>
            </a:fld>
            <a:endParaRPr lang="he-IL"/>
          </a:p>
        </p:txBody>
      </p:sp>
    </p:spTree>
    <p:extLst>
      <p:ext uri="{BB962C8B-B14F-4D97-AF65-F5344CB8AC3E}">
        <p14:creationId xmlns:p14="http://schemas.microsoft.com/office/powerpoint/2010/main" xmlns="" val="3211703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smtClean="0"/>
              <a:t>(ממצא שולי, אבל נחוץ כדי לקבל</a:t>
            </a:r>
            <a:r>
              <a:rPr lang="he-IL" baseline="0" dirty="0" smtClean="0"/>
              <a:t> תמונה מלאה)</a:t>
            </a:r>
            <a:endParaRPr lang="he-IL" dirty="0"/>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30</a:t>
            </a:fld>
            <a:endParaRPr lang="he-IL"/>
          </a:p>
        </p:txBody>
      </p:sp>
    </p:spTree>
    <p:extLst>
      <p:ext uri="{BB962C8B-B14F-4D97-AF65-F5344CB8AC3E}">
        <p14:creationId xmlns:p14="http://schemas.microsoft.com/office/powerpoint/2010/main" xmlns="" val="1571403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smtClean="0"/>
              <a:t>רואים</a:t>
            </a:r>
            <a:r>
              <a:rPr lang="he-IL" baseline="0" dirty="0" smtClean="0"/>
              <a:t> שה-</a:t>
            </a:r>
            <a:r>
              <a:rPr lang="en-US" baseline="0" dirty="0" smtClean="0"/>
              <a:t>enhancers</a:t>
            </a:r>
            <a:r>
              <a:rPr lang="he-IL" baseline="0" dirty="0" smtClean="0"/>
              <a:t> הם פחות </a:t>
            </a:r>
            <a:r>
              <a:rPr lang="en-US" baseline="0" dirty="0" smtClean="0"/>
              <a:t>cell type specific</a:t>
            </a:r>
            <a:r>
              <a:rPr lang="he-IL" baseline="0" dirty="0" smtClean="0"/>
              <a:t> (הם מופיעים ביותר </a:t>
            </a:r>
            <a:r>
              <a:rPr lang="en-US" baseline="0" dirty="0" smtClean="0"/>
              <a:t>cell types</a:t>
            </a:r>
            <a:r>
              <a:rPr lang="he-IL" baseline="0" dirty="0" smtClean="0"/>
              <a:t>). ההשוואה בין העקומות היא באמצעות </a:t>
            </a:r>
            <a:r>
              <a:rPr lang="en-US" baseline="0" dirty="0" smtClean="0"/>
              <a:t>KS test</a:t>
            </a:r>
            <a:r>
              <a:rPr lang="he-IL" baseline="0" dirty="0" smtClean="0"/>
              <a:t>.</a:t>
            </a:r>
            <a:endParaRPr lang="he-IL" dirty="0"/>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31</a:t>
            </a:fld>
            <a:endParaRPr lang="he-IL"/>
          </a:p>
        </p:txBody>
      </p:sp>
    </p:spTree>
    <p:extLst>
      <p:ext uri="{BB962C8B-B14F-4D97-AF65-F5344CB8AC3E}">
        <p14:creationId xmlns:p14="http://schemas.microsoft.com/office/powerpoint/2010/main" xmlns="" val="3673851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smtClean="0"/>
              <a:t>דוגמא</a:t>
            </a:r>
            <a:r>
              <a:rPr lang="he-IL" baseline="0" dirty="0" smtClean="0"/>
              <a:t> ל-</a:t>
            </a:r>
            <a:r>
              <a:rPr lang="en-US" baseline="0" dirty="0" smtClean="0"/>
              <a:t>enhancer</a:t>
            </a:r>
            <a:r>
              <a:rPr lang="he-IL" baseline="0" dirty="0" smtClean="0"/>
              <a:t> שהוא </a:t>
            </a:r>
            <a:r>
              <a:rPr lang="en-US" baseline="0" dirty="0" smtClean="0"/>
              <a:t>Non-specific</a:t>
            </a:r>
            <a:r>
              <a:rPr lang="he-IL" baseline="0" dirty="0" smtClean="0"/>
              <a:t> כי הוא מופיע ב-4 סוגי תאים, אבל בכל אחד המטרות קצת שונות.</a:t>
            </a:r>
          </a:p>
          <a:p>
            <a:pPr algn="r" rtl="1"/>
            <a:r>
              <a:rPr lang="he-IL" baseline="0" dirty="0" smtClean="0"/>
              <a:t>בחלק התחתון – ערכי ה-</a:t>
            </a:r>
            <a:r>
              <a:rPr lang="en-US" baseline="0" dirty="0" smtClean="0"/>
              <a:t>FPKM</a:t>
            </a:r>
            <a:r>
              <a:rPr lang="he-IL" baseline="0" dirty="0" smtClean="0"/>
              <a:t> שמאשרים את הפעילות הייחודית.</a:t>
            </a:r>
            <a:endParaRPr lang="he-IL" dirty="0"/>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32</a:t>
            </a:fld>
            <a:endParaRPr lang="he-IL"/>
          </a:p>
        </p:txBody>
      </p:sp>
    </p:spTree>
    <p:extLst>
      <p:ext uri="{BB962C8B-B14F-4D97-AF65-F5344CB8AC3E}">
        <p14:creationId xmlns:p14="http://schemas.microsoft.com/office/powerpoint/2010/main" xmlns="" val="1357183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2" indent="0" algn="r" defTabSz="914400" rtl="1" eaLnBrk="1" fontAlgn="auto" latinLnBrk="0" hangingPunct="1">
              <a:lnSpc>
                <a:spcPct val="100000"/>
              </a:lnSpc>
              <a:spcBef>
                <a:spcPts val="0"/>
              </a:spcBef>
              <a:spcAft>
                <a:spcPts val="0"/>
              </a:spcAft>
              <a:buClrTx/>
              <a:buSzTx/>
              <a:buFontTx/>
              <a:buNone/>
              <a:tabLst/>
              <a:defRPr/>
            </a:pPr>
            <a:r>
              <a:rPr lang="en-US" b="0" baseline="0" dirty="0" err="1" smtClean="0"/>
              <a:t>Specifity</a:t>
            </a:r>
            <a:r>
              <a:rPr lang="he-IL" b="0" baseline="0" dirty="0" smtClean="0"/>
              <a:t>:</a:t>
            </a:r>
          </a:p>
          <a:p>
            <a:pPr marL="0" marR="0" lvl="2" indent="0" algn="r" defTabSz="914400" rtl="1" eaLnBrk="1" fontAlgn="auto" latinLnBrk="0" hangingPunct="1">
              <a:lnSpc>
                <a:spcPct val="100000"/>
              </a:lnSpc>
              <a:spcBef>
                <a:spcPts val="0"/>
              </a:spcBef>
              <a:spcAft>
                <a:spcPts val="0"/>
              </a:spcAft>
              <a:buClrTx/>
              <a:buSzTx/>
              <a:buFontTx/>
              <a:buNone/>
              <a:tabLst/>
              <a:defRPr/>
            </a:pPr>
            <a:r>
              <a:rPr lang="en-US" dirty="0" smtClean="0"/>
              <a:t>using an entropy-based measure that quantifies the </a:t>
            </a:r>
            <a:r>
              <a:rPr lang="en-US" dirty="0" err="1" smtClean="0"/>
              <a:t>skewness</a:t>
            </a:r>
            <a:r>
              <a:rPr lang="en-US" dirty="0" smtClean="0"/>
              <a:t> of expression level toward a given cell type.</a:t>
            </a:r>
            <a:endParaRPr lang="en-US" b="0" baseline="0" dirty="0" smtClean="0"/>
          </a:p>
          <a:p>
            <a:pPr marL="0" marR="0" lvl="2" indent="0" algn="r" defTabSz="914400" rtl="1" eaLnBrk="1" fontAlgn="auto" latinLnBrk="0" hangingPunct="1">
              <a:lnSpc>
                <a:spcPct val="100000"/>
              </a:lnSpc>
              <a:spcBef>
                <a:spcPts val="0"/>
              </a:spcBef>
              <a:spcAft>
                <a:spcPts val="0"/>
              </a:spcAft>
              <a:buClrTx/>
              <a:buSzTx/>
              <a:buFontTx/>
              <a:buNone/>
              <a:tabLst/>
              <a:defRPr/>
            </a:pPr>
            <a:r>
              <a:rPr lang="he-IL" b="0" baseline="0" dirty="0" smtClean="0"/>
              <a:t>(בעיקרון אם יש אנטרופיה נמוכה, וגם ביטוי יחסי מאד גבוה ב-</a:t>
            </a:r>
            <a:r>
              <a:rPr lang="en-US" b="0" baseline="0" dirty="0" smtClean="0"/>
              <a:t>cell line</a:t>
            </a:r>
            <a:r>
              <a:rPr lang="he-IL" b="0" baseline="0" dirty="0" smtClean="0"/>
              <a:t> </a:t>
            </a:r>
            <a:r>
              <a:rPr lang="he-IL" b="0" baseline="0" dirty="0" err="1" smtClean="0"/>
              <a:t>מסויים</a:t>
            </a:r>
            <a:r>
              <a:rPr lang="he-IL" b="0" baseline="0" dirty="0" smtClean="0"/>
              <a:t>, נאמר שהוא </a:t>
            </a:r>
            <a:r>
              <a:rPr lang="en-US" b="0" baseline="0" dirty="0" smtClean="0"/>
              <a:t>cell specific</a:t>
            </a:r>
            <a:r>
              <a:rPr lang="he-IL" b="0" baseline="0" dirty="0" smtClean="0"/>
              <a:t>)</a:t>
            </a:r>
            <a:endParaRPr lang="en-US" b="0" baseline="0" dirty="0" smtClean="0"/>
          </a:p>
          <a:p>
            <a:pPr marL="0" marR="0" lvl="2" indent="0" algn="r" defTabSz="914400" rtl="1" eaLnBrk="1" fontAlgn="auto" latinLnBrk="0" hangingPunct="1">
              <a:lnSpc>
                <a:spcPct val="100000"/>
              </a:lnSpc>
              <a:spcBef>
                <a:spcPts val="0"/>
              </a:spcBef>
              <a:spcAft>
                <a:spcPts val="0"/>
              </a:spcAft>
              <a:buClrTx/>
              <a:buSzTx/>
              <a:buFontTx/>
              <a:buNone/>
              <a:tabLst/>
              <a:defRPr/>
            </a:pPr>
            <a:r>
              <a:rPr lang="en-US" b="0" baseline="0" dirty="0" smtClean="0"/>
              <a:t>A</a:t>
            </a:r>
            <a:r>
              <a:rPr lang="he-IL" b="0" baseline="0" dirty="0" smtClean="0"/>
              <a:t> </a:t>
            </a:r>
            <a:r>
              <a:rPr lang="he-IL" b="0" baseline="0" dirty="0" smtClean="0"/>
              <a:t>– רואים ש-</a:t>
            </a:r>
            <a:r>
              <a:rPr lang="en-US" b="0" baseline="0" dirty="0" smtClean="0"/>
              <a:t>promoter</a:t>
            </a:r>
            <a:r>
              <a:rPr lang="he-IL" b="0" baseline="0" dirty="0" smtClean="0"/>
              <a:t>-ים מושפעים ע"י מספר </a:t>
            </a:r>
            <a:r>
              <a:rPr lang="en-US" b="0" baseline="0" dirty="0" smtClean="0"/>
              <a:t>enhancers</a:t>
            </a:r>
            <a:r>
              <a:rPr lang="he-IL" b="0" baseline="0" dirty="0" smtClean="0"/>
              <a:t> (בממוצע 2), 40% מושפעים מיותר מ-1.</a:t>
            </a:r>
          </a:p>
          <a:p>
            <a:pPr marL="0" marR="0" lvl="2" indent="0" algn="r" defTabSz="914400" rtl="1" eaLnBrk="1" fontAlgn="auto" latinLnBrk="0" hangingPunct="1">
              <a:lnSpc>
                <a:spcPct val="100000"/>
              </a:lnSpc>
              <a:spcBef>
                <a:spcPts val="0"/>
              </a:spcBef>
              <a:spcAft>
                <a:spcPts val="0"/>
              </a:spcAft>
              <a:buClrTx/>
              <a:buSzTx/>
              <a:buFontTx/>
              <a:buNone/>
              <a:tabLst/>
              <a:defRPr/>
            </a:pPr>
            <a:r>
              <a:rPr lang="en-US" b="0" baseline="0" dirty="0" smtClean="0"/>
              <a:t>B</a:t>
            </a:r>
            <a:r>
              <a:rPr lang="he-IL" b="0" baseline="0" dirty="0" smtClean="0"/>
              <a:t> – </a:t>
            </a:r>
            <a:r>
              <a:rPr lang="he-IL" b="0" baseline="0" dirty="0" err="1" smtClean="0"/>
              <a:t>פרומוטר</a:t>
            </a:r>
            <a:r>
              <a:rPr lang="he-IL" b="0" baseline="0" dirty="0" smtClean="0"/>
              <a:t> שמושפע מהרבה </a:t>
            </a:r>
            <a:r>
              <a:rPr lang="en-US" b="0" baseline="0" dirty="0" smtClean="0"/>
              <a:t>enhancers</a:t>
            </a:r>
            <a:r>
              <a:rPr lang="he-IL" b="0" baseline="0" dirty="0" smtClean="0"/>
              <a:t> – מייצר ביטוי </a:t>
            </a:r>
            <a:r>
              <a:rPr lang="he-IL" b="1" baseline="0" dirty="0" smtClean="0"/>
              <a:t>יותר </a:t>
            </a:r>
            <a:r>
              <a:rPr lang="he-IL" b="0" baseline="0" dirty="0" smtClean="0"/>
              <a:t>ספציפי (מבחן קורלציה). (גם </a:t>
            </a:r>
            <a:r>
              <a:rPr lang="he-IL" b="0" baseline="0" dirty="0" err="1" smtClean="0"/>
              <a:t>הפרומוטורים</a:t>
            </a:r>
            <a:r>
              <a:rPr lang="he-IL" b="0" baseline="0" dirty="0" smtClean="0"/>
              <a:t> הללו מקושרים לגנים עם </a:t>
            </a:r>
            <a:r>
              <a:rPr lang="en-US" b="0" baseline="0" dirty="0" smtClean="0"/>
              <a:t>GO enrichment</a:t>
            </a:r>
            <a:r>
              <a:rPr lang="he-IL" b="0" baseline="0" dirty="0" smtClean="0"/>
              <a:t> שקשור לאותו סוג תא)</a:t>
            </a:r>
          </a:p>
          <a:p>
            <a:pPr marL="0" marR="0" lvl="2" indent="0" algn="r" defTabSz="914400" rtl="1" eaLnBrk="1" fontAlgn="auto" latinLnBrk="0" hangingPunct="1">
              <a:lnSpc>
                <a:spcPct val="100000"/>
              </a:lnSpc>
              <a:spcBef>
                <a:spcPts val="0"/>
              </a:spcBef>
              <a:spcAft>
                <a:spcPts val="0"/>
              </a:spcAft>
              <a:buClrTx/>
              <a:buSzTx/>
              <a:buFontTx/>
              <a:buNone/>
              <a:tabLst/>
              <a:defRPr/>
            </a:pPr>
            <a:r>
              <a:rPr lang="en-US" b="0" baseline="0" dirty="0" smtClean="0"/>
              <a:t>C</a:t>
            </a:r>
            <a:r>
              <a:rPr lang="he-IL" b="0" baseline="0" dirty="0" smtClean="0"/>
              <a:t> -  </a:t>
            </a:r>
            <a:r>
              <a:rPr lang="he-IL" b="0" baseline="0" dirty="0" err="1" smtClean="0"/>
              <a:t>פרומוטר</a:t>
            </a:r>
            <a:r>
              <a:rPr lang="he-IL" b="0" baseline="0" dirty="0" smtClean="0"/>
              <a:t> שמושפע מהרבה </a:t>
            </a:r>
            <a:r>
              <a:rPr lang="en-US" b="0" baseline="0" dirty="0" smtClean="0"/>
              <a:t>enhancers</a:t>
            </a:r>
            <a:r>
              <a:rPr lang="he-IL" b="0" baseline="0" dirty="0" smtClean="0"/>
              <a:t> – אותם </a:t>
            </a:r>
            <a:r>
              <a:rPr lang="en-US" b="0" baseline="0" dirty="0" smtClean="0"/>
              <a:t>enhancers</a:t>
            </a:r>
            <a:r>
              <a:rPr lang="he-IL" b="0" baseline="0" dirty="0" smtClean="0"/>
              <a:t> פחות שמורים (מבחן קורלציה).</a:t>
            </a:r>
          </a:p>
          <a:p>
            <a:pPr marL="0" marR="0" lvl="2" indent="0" algn="r" defTabSz="914400" rtl="1" eaLnBrk="1" fontAlgn="auto" latinLnBrk="0" hangingPunct="1">
              <a:lnSpc>
                <a:spcPct val="100000"/>
              </a:lnSpc>
              <a:spcBef>
                <a:spcPts val="0"/>
              </a:spcBef>
              <a:spcAft>
                <a:spcPts val="0"/>
              </a:spcAft>
              <a:buClrTx/>
              <a:buSzTx/>
              <a:buFontTx/>
              <a:buNone/>
              <a:tabLst/>
              <a:defRPr/>
            </a:pPr>
            <a:r>
              <a:rPr lang="en-US" b="0" baseline="0" dirty="0" smtClean="0"/>
              <a:t>D</a:t>
            </a:r>
            <a:r>
              <a:rPr lang="he-IL" b="0" baseline="0" dirty="0" smtClean="0"/>
              <a:t> -  </a:t>
            </a:r>
            <a:r>
              <a:rPr lang="he-IL" b="0" baseline="0" dirty="0" err="1" smtClean="0"/>
              <a:t>פרומוטר</a:t>
            </a:r>
            <a:r>
              <a:rPr lang="he-IL" b="0" baseline="0" dirty="0" smtClean="0"/>
              <a:t> שמושפע מהרבה </a:t>
            </a:r>
            <a:r>
              <a:rPr lang="en-US" b="0" baseline="0" dirty="0" smtClean="0"/>
              <a:t>enhancers</a:t>
            </a:r>
            <a:r>
              <a:rPr lang="he-IL" b="0" baseline="0" dirty="0" smtClean="0"/>
              <a:t> – אותם </a:t>
            </a:r>
            <a:r>
              <a:rPr lang="en-US" b="0" baseline="0" dirty="0" smtClean="0"/>
              <a:t>enhancers</a:t>
            </a:r>
            <a:r>
              <a:rPr lang="he-IL" b="0" baseline="0" dirty="0" smtClean="0"/>
              <a:t> נוטים להיות </a:t>
            </a:r>
            <a:r>
              <a:rPr lang="en-US" b="0" baseline="0" dirty="0" smtClean="0"/>
              <a:t>intergenic</a:t>
            </a:r>
            <a:r>
              <a:rPr lang="he-IL" b="0" baseline="0" dirty="0" smtClean="0"/>
              <a:t> (מבחן פרופורציה).</a:t>
            </a:r>
          </a:p>
          <a:p>
            <a:pPr marL="0" marR="0" lvl="2" indent="0" algn="r" defTabSz="914400" rtl="1" eaLnBrk="1" fontAlgn="auto" latinLnBrk="0" hangingPunct="1">
              <a:lnSpc>
                <a:spcPct val="100000"/>
              </a:lnSpc>
              <a:spcBef>
                <a:spcPts val="0"/>
              </a:spcBef>
              <a:spcAft>
                <a:spcPts val="0"/>
              </a:spcAft>
              <a:buClrTx/>
              <a:buSzTx/>
              <a:buFontTx/>
              <a:buNone/>
              <a:tabLst/>
              <a:defRPr/>
            </a:pPr>
            <a:r>
              <a:rPr lang="he-IL" b="0" baseline="0" dirty="0" smtClean="0"/>
              <a:t>השערה: ה-</a:t>
            </a:r>
            <a:r>
              <a:rPr lang="en-US" b="0" baseline="0" dirty="0" smtClean="0"/>
              <a:t>shadow promoters</a:t>
            </a:r>
            <a:r>
              <a:rPr lang="he-IL" b="0" baseline="0" dirty="0" smtClean="0"/>
              <a:t> מספקים מנגנון גיבוי לביטוי הספציפי לסוג תא. לכן, צריך הרבה בגנים שיותר חשוב שיהיו ספציפיים.</a:t>
            </a:r>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33</a:t>
            </a:fld>
            <a:endParaRPr lang="he-IL"/>
          </a:p>
        </p:txBody>
      </p:sp>
    </p:spTree>
    <p:extLst>
      <p:ext uri="{BB962C8B-B14F-4D97-AF65-F5344CB8AC3E}">
        <p14:creationId xmlns:p14="http://schemas.microsoft.com/office/powerpoint/2010/main" xmlns="" val="2573657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he-IL" b="0" baseline="0" dirty="0" smtClean="0"/>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34</a:t>
            </a:fld>
            <a:endParaRPr lang="he-IL"/>
          </a:p>
        </p:txBody>
      </p:sp>
    </p:spTree>
    <p:extLst>
      <p:ext uri="{BB962C8B-B14F-4D97-AF65-F5344CB8AC3E}">
        <p14:creationId xmlns:p14="http://schemas.microsoft.com/office/powerpoint/2010/main" xmlns="" val="3896818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smtClean="0"/>
              <a:t>"Transcription Factors" by </a:t>
            </a:r>
            <a:r>
              <a:rPr lang="en-US" dirty="0" err="1" smtClean="0"/>
              <a:t>Kelvinsong</a:t>
            </a:r>
            <a:r>
              <a:rPr lang="en-US" dirty="0" smtClean="0"/>
              <a:t> - Own work. Licensed under CC BY 3.0 via Wikimedia Commons - http://commons.wikimedia.org/wiki/File:Transcription_Factors.svg#/media/File:Transcription_Factors.svg</a:t>
            </a:r>
            <a:endParaRPr lang="he-IL" dirty="0"/>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4</a:t>
            </a:fld>
            <a:endParaRPr lang="he-IL"/>
          </a:p>
        </p:txBody>
      </p:sp>
    </p:spTree>
    <p:extLst>
      <p:ext uri="{BB962C8B-B14F-4D97-AF65-F5344CB8AC3E}">
        <p14:creationId xmlns:p14="http://schemas.microsoft.com/office/powerpoint/2010/main" xmlns="" val="3546402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he-IL" b="0" baseline="0" dirty="0" smtClean="0"/>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35</a:t>
            </a:fld>
            <a:endParaRPr lang="he-IL"/>
          </a:p>
        </p:txBody>
      </p:sp>
    </p:spTree>
    <p:extLst>
      <p:ext uri="{BB962C8B-B14F-4D97-AF65-F5344CB8AC3E}">
        <p14:creationId xmlns:p14="http://schemas.microsoft.com/office/powerpoint/2010/main" xmlns="" val="2964962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smtClean="0"/>
              <a:t>Data</a:t>
            </a:r>
            <a:r>
              <a:rPr lang="en-US" baseline="0" dirty="0" smtClean="0"/>
              <a:t> – The later two becomes more and more available. Also histone modification data can be replaced (with DHS + transcriptional activator)</a:t>
            </a:r>
          </a:p>
          <a:p>
            <a:pPr algn="l" rtl="0"/>
            <a:endParaRPr lang="he-IL" dirty="0"/>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36</a:t>
            </a:fld>
            <a:endParaRPr lang="he-IL"/>
          </a:p>
        </p:txBody>
      </p:sp>
    </p:spTree>
    <p:extLst>
      <p:ext uri="{BB962C8B-B14F-4D97-AF65-F5344CB8AC3E}">
        <p14:creationId xmlns:p14="http://schemas.microsoft.com/office/powerpoint/2010/main" xmlns="" val="3132461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smtClean="0"/>
              <a:t>Kai Tan – PI, corresponding author</a:t>
            </a:r>
            <a:endParaRPr lang="he-IL" dirty="0"/>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37</a:t>
            </a:fld>
            <a:endParaRPr lang="he-IL"/>
          </a:p>
        </p:txBody>
      </p:sp>
    </p:spTree>
    <p:extLst>
      <p:ext uri="{BB962C8B-B14F-4D97-AF65-F5344CB8AC3E}">
        <p14:creationId xmlns:p14="http://schemas.microsoft.com/office/powerpoint/2010/main" xmlns="" val="25587999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effectLst/>
              </a:rPr>
              <a:t>Corradin</a:t>
            </a:r>
            <a:r>
              <a:rPr lang="en-US" dirty="0" smtClean="0">
                <a:effectLst/>
              </a:rPr>
              <a:t>, O., </a:t>
            </a:r>
            <a:r>
              <a:rPr lang="en-US" dirty="0" err="1" smtClean="0">
                <a:effectLst/>
              </a:rPr>
              <a:t>Saiakhova</a:t>
            </a:r>
            <a:r>
              <a:rPr lang="en-US" dirty="0" smtClean="0">
                <a:effectLst/>
              </a:rPr>
              <a:t>, A., </a:t>
            </a:r>
            <a:r>
              <a:rPr lang="en-US" dirty="0" err="1" smtClean="0">
                <a:effectLst/>
              </a:rPr>
              <a:t>Akhtar-zaidi</a:t>
            </a:r>
            <a:r>
              <a:rPr lang="en-US" dirty="0" smtClean="0">
                <a:effectLst/>
              </a:rPr>
              <a:t>, B., </a:t>
            </a:r>
            <a:r>
              <a:rPr lang="en-US" dirty="0" err="1" smtClean="0">
                <a:effectLst/>
              </a:rPr>
              <a:t>Myeroff</a:t>
            </a:r>
            <a:r>
              <a:rPr lang="en-US" dirty="0" smtClean="0">
                <a:effectLst/>
              </a:rPr>
              <a:t>, L., Willis, J., Á, R. C., … </a:t>
            </a:r>
            <a:r>
              <a:rPr lang="en-US" dirty="0" err="1" smtClean="0">
                <a:effectLst/>
              </a:rPr>
              <a:t>Scacheri</a:t>
            </a:r>
            <a:r>
              <a:rPr lang="en-US" dirty="0" smtClean="0">
                <a:effectLst/>
              </a:rPr>
              <a:t>, P. C. (2014). Combinatorial effects of multiple enhancer variants in linkage disequilibrium dictate levels of gene expression to confer susceptibility to common traits, 1–13. doi:10.1101/gr.164079.113.</a:t>
            </a:r>
          </a:p>
          <a:p>
            <a:pPr algn="l" rtl="0"/>
            <a:endParaRPr lang="he-IL" dirty="0"/>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38</a:t>
            </a:fld>
            <a:endParaRPr lang="he-IL"/>
          </a:p>
        </p:txBody>
      </p:sp>
    </p:spTree>
    <p:extLst>
      <p:ext uri="{BB962C8B-B14F-4D97-AF65-F5344CB8AC3E}">
        <p14:creationId xmlns:p14="http://schemas.microsoft.com/office/powerpoint/2010/main" xmlns="" val="3427727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err="1" smtClean="0">
                <a:effectLst/>
              </a:rPr>
              <a:t>Corradin</a:t>
            </a:r>
            <a:r>
              <a:rPr lang="en-US" dirty="0" smtClean="0">
                <a:effectLst/>
              </a:rPr>
              <a:t>, O., </a:t>
            </a:r>
            <a:r>
              <a:rPr lang="en-US" dirty="0" err="1" smtClean="0">
                <a:effectLst/>
              </a:rPr>
              <a:t>Saiakhova</a:t>
            </a:r>
            <a:r>
              <a:rPr lang="en-US" dirty="0" smtClean="0">
                <a:effectLst/>
              </a:rPr>
              <a:t>, A., Akhtar-</a:t>
            </a:r>
            <a:r>
              <a:rPr lang="en-US" dirty="0" err="1" smtClean="0">
                <a:effectLst/>
              </a:rPr>
              <a:t>zaidi</a:t>
            </a:r>
            <a:r>
              <a:rPr lang="en-US" dirty="0" smtClean="0">
                <a:effectLst/>
              </a:rPr>
              <a:t>, B., </a:t>
            </a:r>
            <a:r>
              <a:rPr lang="en-US" dirty="0" err="1" smtClean="0">
                <a:effectLst/>
              </a:rPr>
              <a:t>Myeroff</a:t>
            </a:r>
            <a:r>
              <a:rPr lang="en-US" dirty="0" smtClean="0">
                <a:effectLst/>
              </a:rPr>
              <a:t>, L., Willis, J., Á, R. C., … </a:t>
            </a:r>
            <a:r>
              <a:rPr lang="en-US" dirty="0" err="1" smtClean="0">
                <a:effectLst/>
              </a:rPr>
              <a:t>Scacheri</a:t>
            </a:r>
            <a:r>
              <a:rPr lang="en-US" dirty="0" smtClean="0">
                <a:effectLst/>
              </a:rPr>
              <a:t>, P. C. (2014). Combinatorial effects of multiple enhancer variants in linkage disequilibrium dictate levels of gene expression to confer susceptibility to common traits, 1–13. doi:10.1101/gr.164079.113.</a:t>
            </a:r>
            <a:endParaRPr lang="en-US" dirty="0">
              <a:effectLst/>
            </a:endParaRPr>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39</a:t>
            </a:fld>
            <a:endParaRPr lang="he-IL"/>
          </a:p>
        </p:txBody>
      </p:sp>
    </p:spTree>
    <p:extLst>
      <p:ext uri="{BB962C8B-B14F-4D97-AF65-F5344CB8AC3E}">
        <p14:creationId xmlns:p14="http://schemas.microsoft.com/office/powerpoint/2010/main" xmlns="" val="495462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smtClean="0"/>
              <a:t>in</a:t>
            </a:r>
            <a:r>
              <a:rPr lang="en-US" baseline="0" dirty="0" smtClean="0"/>
              <a:t> a cell (mammalian)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Taken from: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effectLst/>
              </a:rPr>
              <a:t>Corradin</a:t>
            </a:r>
            <a:r>
              <a:rPr lang="en-US" dirty="0" smtClean="0">
                <a:effectLst/>
              </a:rPr>
              <a:t>, O., </a:t>
            </a:r>
            <a:r>
              <a:rPr lang="en-US" dirty="0" err="1" smtClean="0">
                <a:effectLst/>
              </a:rPr>
              <a:t>Saiakhova</a:t>
            </a:r>
            <a:r>
              <a:rPr lang="en-US" dirty="0" smtClean="0">
                <a:effectLst/>
              </a:rPr>
              <a:t>, A., Akhtar-</a:t>
            </a:r>
            <a:r>
              <a:rPr lang="en-US" dirty="0" err="1" smtClean="0">
                <a:effectLst/>
              </a:rPr>
              <a:t>zaidi</a:t>
            </a:r>
            <a:r>
              <a:rPr lang="en-US" dirty="0" smtClean="0">
                <a:effectLst/>
              </a:rPr>
              <a:t>, B., </a:t>
            </a:r>
            <a:r>
              <a:rPr lang="en-US" dirty="0" err="1" smtClean="0">
                <a:effectLst/>
              </a:rPr>
              <a:t>Myeroff</a:t>
            </a:r>
            <a:r>
              <a:rPr lang="en-US" dirty="0" smtClean="0">
                <a:effectLst/>
              </a:rPr>
              <a:t>, L., Willis, J., Á, R. C., … </a:t>
            </a:r>
            <a:r>
              <a:rPr lang="en-US" dirty="0" err="1" smtClean="0">
                <a:effectLst/>
              </a:rPr>
              <a:t>Scacheri</a:t>
            </a:r>
            <a:r>
              <a:rPr lang="en-US" dirty="0" smtClean="0">
                <a:effectLst/>
              </a:rPr>
              <a:t>, P. C. (2014). Combinatorial effects of multiple enhancer variants in linkage disequilibrium dictate levels of gene expression to confer susceptibility to common traits, 1–13. doi:10.1101/gr.164079.113.</a:t>
            </a:r>
          </a:p>
          <a:p>
            <a:pPr algn="l" rtl="0"/>
            <a:endParaRPr lang="he-IL" dirty="0"/>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5</a:t>
            </a:fld>
            <a:endParaRPr lang="he-IL"/>
          </a:p>
        </p:txBody>
      </p:sp>
    </p:spTree>
    <p:extLst>
      <p:ext uri="{BB962C8B-B14F-4D97-AF65-F5344CB8AC3E}">
        <p14:creationId xmlns:p14="http://schemas.microsoft.com/office/powerpoint/2010/main" xmlns="" val="142043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sz="1200" b="0" i="0" kern="1200" dirty="0" smtClean="0">
                <a:solidFill>
                  <a:schemeClr val="tx1"/>
                </a:solidFill>
                <a:effectLst/>
                <a:latin typeface="+mn-lt"/>
                <a:ea typeface="+mn-ea"/>
                <a:cs typeface="+mn-cs"/>
              </a:rPr>
              <a:t>From: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hlinkClick r:id="rId3"/>
              </a:rPr>
              <a:t>Exploring the three-dimensional organization of genomes: interpreting chromatin interaction data</a:t>
            </a:r>
            <a:endParaRPr lang="en-US" sz="1200" b="1" i="0" u="none" strike="noStrike" kern="1200" dirty="0" smtClean="0">
              <a:solidFill>
                <a:schemeClr val="tx1"/>
              </a:solidFill>
              <a:effectLst/>
              <a:latin typeface="+mn-lt"/>
              <a:ea typeface="+mn-ea"/>
              <a:cs typeface="+mn-cs"/>
            </a:endParaRPr>
          </a:p>
          <a:p>
            <a:pPr algn="l" rtl="0"/>
            <a:r>
              <a:rPr lang="en-US" sz="1200" b="1" i="0" u="none" strike="noStrike" kern="1200" dirty="0" smtClean="0">
                <a:solidFill>
                  <a:schemeClr val="tx1"/>
                </a:solidFill>
                <a:effectLst/>
                <a:latin typeface="+mn-lt"/>
                <a:ea typeface="+mn-ea"/>
                <a:cs typeface="+mn-cs"/>
                <a:hlinkClick r:id="rId4"/>
              </a:rPr>
              <a:t>Job Dekker</a:t>
            </a:r>
            <a:r>
              <a:rPr lang="en-US" sz="1200" b="1" i="0"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hlinkClick r:id="rId4"/>
              </a:rPr>
              <a:t>Marc A. Marti-</a:t>
            </a:r>
            <a:r>
              <a:rPr lang="en-US" sz="1200" b="1" i="0" u="none" strike="noStrike" kern="1200" dirty="0" err="1" smtClean="0">
                <a:solidFill>
                  <a:schemeClr val="tx1"/>
                </a:solidFill>
                <a:effectLst/>
                <a:latin typeface="+mn-lt"/>
                <a:ea typeface="+mn-ea"/>
                <a:cs typeface="+mn-cs"/>
                <a:hlinkClick r:id="rId4"/>
              </a:rPr>
              <a:t>Renom</a:t>
            </a:r>
            <a:r>
              <a:rPr lang="en-US" sz="1200" b="1" i="0" kern="1200" dirty="0" smtClean="0">
                <a:solidFill>
                  <a:schemeClr val="tx1"/>
                </a:solidFill>
                <a:effectLst/>
                <a:latin typeface="+mn-lt"/>
                <a:ea typeface="+mn-ea"/>
                <a:cs typeface="+mn-cs"/>
              </a:rPr>
              <a:t> &amp; </a:t>
            </a:r>
            <a:r>
              <a:rPr lang="en-US" sz="1200" b="1" i="0" u="none" strike="noStrike" kern="1200" dirty="0" smtClean="0">
                <a:solidFill>
                  <a:schemeClr val="tx1"/>
                </a:solidFill>
                <a:effectLst/>
                <a:latin typeface="+mn-lt"/>
                <a:ea typeface="+mn-ea"/>
                <a:cs typeface="+mn-cs"/>
                <a:hlinkClick r:id="rId4"/>
              </a:rPr>
              <a:t>Leonid A. </a:t>
            </a:r>
            <a:r>
              <a:rPr lang="en-US" sz="1200" b="1" i="0" u="none" strike="noStrike" kern="1200" dirty="0" err="1" smtClean="0">
                <a:solidFill>
                  <a:schemeClr val="tx1"/>
                </a:solidFill>
                <a:effectLst/>
                <a:latin typeface="+mn-lt"/>
                <a:ea typeface="+mn-ea"/>
                <a:cs typeface="+mn-cs"/>
                <a:hlinkClick r:id="rId4"/>
              </a:rPr>
              <a:t>Mirny</a:t>
            </a:r>
            <a:endParaRPr lang="en-US" sz="1200" b="0" i="0" kern="1200" dirty="0" smtClean="0">
              <a:solidFill>
                <a:schemeClr val="tx1"/>
              </a:solidFill>
              <a:effectLst/>
              <a:latin typeface="+mn-lt"/>
              <a:ea typeface="+mn-ea"/>
              <a:cs typeface="+mn-cs"/>
            </a:endParaRPr>
          </a:p>
          <a:p>
            <a:pPr algn="l" rtl="0"/>
            <a:r>
              <a:rPr lang="en-US" sz="1200" b="0" i="0" kern="1200" dirty="0" smtClean="0">
                <a:solidFill>
                  <a:schemeClr val="tx1"/>
                </a:solidFill>
                <a:effectLst/>
                <a:latin typeface="+mn-lt"/>
                <a:ea typeface="+mn-ea"/>
                <a:cs typeface="+mn-cs"/>
              </a:rPr>
              <a:t>Explanation:</a:t>
            </a:r>
          </a:p>
          <a:p>
            <a:pPr algn="l" rtl="0"/>
            <a:r>
              <a:rPr lang="en-US" sz="1200" b="0" i="0" kern="1200" dirty="0" smtClean="0">
                <a:solidFill>
                  <a:schemeClr val="tx1"/>
                </a:solidFill>
                <a:effectLst/>
                <a:latin typeface="+mn-lt"/>
                <a:ea typeface="+mn-ea"/>
                <a:cs typeface="+mn-cs"/>
              </a:rPr>
              <a:t>In chromosome conformation capture (3C)-based methods (see panel a of the figure), cells are </a:t>
            </a:r>
            <a:r>
              <a:rPr lang="en-US" sz="1200" b="0" i="0" kern="1200" dirty="0" err="1" smtClean="0">
                <a:solidFill>
                  <a:schemeClr val="tx1"/>
                </a:solidFill>
                <a:effectLst/>
                <a:latin typeface="+mn-lt"/>
                <a:ea typeface="+mn-ea"/>
                <a:cs typeface="+mn-cs"/>
              </a:rPr>
              <a:t>crosslinked</a:t>
            </a:r>
            <a:r>
              <a:rPr lang="en-US" sz="1200" b="0" i="0" kern="1200" dirty="0" smtClean="0">
                <a:solidFill>
                  <a:schemeClr val="tx1"/>
                </a:solidFill>
                <a:effectLst/>
                <a:latin typeface="+mn-lt"/>
                <a:ea typeface="+mn-ea"/>
                <a:cs typeface="+mn-cs"/>
              </a:rPr>
              <a:t> with formaldehyde to link chromatin segments covalently that are in close spatial proximity. Next, chromatin is fragmented by restriction digestion or sonication. </a:t>
            </a:r>
            <a:r>
              <a:rPr lang="en-US" sz="1200" b="0" i="0" kern="1200" dirty="0" err="1" smtClean="0">
                <a:solidFill>
                  <a:schemeClr val="tx1"/>
                </a:solidFill>
                <a:effectLst/>
                <a:latin typeface="+mn-lt"/>
                <a:ea typeface="+mn-ea"/>
                <a:cs typeface="+mn-cs"/>
              </a:rPr>
              <a:t>Crosslinked</a:t>
            </a:r>
            <a:r>
              <a:rPr lang="en-US" sz="1200" b="0" i="0" kern="1200" dirty="0" smtClean="0">
                <a:solidFill>
                  <a:schemeClr val="tx1"/>
                </a:solidFill>
                <a:effectLst/>
                <a:latin typeface="+mn-lt"/>
                <a:ea typeface="+mn-ea"/>
                <a:cs typeface="+mn-cs"/>
              </a:rPr>
              <a:t> fragments are then ligated to form unique hybrid DNA molecules. Finally, the DNA is purified and </a:t>
            </a:r>
            <a:r>
              <a:rPr lang="en-US" sz="1200" b="0" i="0" kern="1200" dirty="0" err="1" smtClean="0">
                <a:solidFill>
                  <a:schemeClr val="tx1"/>
                </a:solidFill>
                <a:effectLst/>
                <a:latin typeface="+mn-lt"/>
                <a:ea typeface="+mn-ea"/>
                <a:cs typeface="+mn-cs"/>
              </a:rPr>
              <a:t>analysed</a:t>
            </a:r>
            <a:r>
              <a:rPr lang="en-US" sz="1200" b="0" i="0" kern="1200" dirty="0" smtClean="0">
                <a:solidFill>
                  <a:schemeClr val="tx1"/>
                </a:solidFill>
                <a:effectLst/>
                <a:latin typeface="+mn-lt"/>
                <a:ea typeface="+mn-ea"/>
                <a:cs typeface="+mn-cs"/>
              </a:rPr>
              <a:t>. The different 3C-based methods differ only in the way that hybrid DNA molecules, each corresponding to an interaction event of a pair of loci, are detected and quantified (see panel b of the figure). In classical 3C experiments, single ligation products are detected by PCR one at the time using locus-specific primers. Given that 3C can be laborious, most 3C analyses typically cover only tens to several hundreds of </a:t>
            </a:r>
            <a:r>
              <a:rPr lang="en-US" sz="1200" b="0" i="0" kern="1200" dirty="0" err="1" smtClean="0">
                <a:solidFill>
                  <a:schemeClr val="tx1"/>
                </a:solidFill>
                <a:effectLst/>
                <a:latin typeface="+mn-lt"/>
                <a:ea typeface="+mn-ea"/>
                <a:cs typeface="+mn-cs"/>
              </a:rPr>
              <a:t>kilobases</a:t>
            </a:r>
            <a:r>
              <a:rPr lang="en-US" sz="1200" b="0" i="0" kern="1200" dirty="0" smtClean="0">
                <a:solidFill>
                  <a:schemeClr val="tx1"/>
                </a:solidFill>
                <a:effectLst/>
                <a:latin typeface="+mn-lt"/>
                <a:ea typeface="+mn-ea"/>
                <a:cs typeface="+mn-cs"/>
              </a:rPr>
              <a:t>. 4C (also known as 'circular 3C' or '3C-on-chip') uses inverse PCR to generate genome-wide interaction profiles for single loci</a:t>
            </a:r>
            <a:r>
              <a:rPr lang="en-US" sz="1200" b="0" i="0" u="none" strike="noStrike" kern="1200" baseline="30000" dirty="0" smtClean="0">
                <a:solidFill>
                  <a:schemeClr val="tx1"/>
                </a:solidFill>
                <a:effectLst/>
                <a:latin typeface="+mn-lt"/>
                <a:ea typeface="+mn-ea"/>
                <a:cs typeface="+mn-cs"/>
                <a:hlinkClick r:id="rId3" tooltip="Simonis, M. et al. Nuclear organization of active and inactive chromatin domains uncovered by chromosome conformation capture-on-chip (4C). Nature Genet. 38, 1348-1354 (2006)."/>
              </a:rPr>
              <a:t>48</a:t>
            </a:r>
            <a:r>
              <a:rPr lang="en-US" sz="1200" b="0" i="0" kern="1200" baseline="30000" dirty="0" smtClean="0">
                <a:solidFill>
                  <a:schemeClr val="tx1"/>
                </a:solidFill>
                <a:effectLst/>
                <a:latin typeface="+mn-lt"/>
                <a:ea typeface="+mn-ea"/>
                <a:cs typeface="+mn-cs"/>
              </a:rPr>
              <a:t>, </a:t>
            </a:r>
            <a:r>
              <a:rPr lang="en-US" sz="1200" b="0" i="0" u="none" strike="noStrike" kern="1200" baseline="30000" dirty="0" smtClean="0">
                <a:solidFill>
                  <a:schemeClr val="tx1"/>
                </a:solidFill>
                <a:effectLst/>
                <a:latin typeface="+mn-lt"/>
                <a:ea typeface="+mn-ea"/>
                <a:cs typeface="+mn-cs"/>
                <a:hlinkClick r:id="rId3" tooltip="Wurtele, H. &amp; Chartrand, P. Genome-wide scanning of HoxB1-associated loci in mouse ES cells using an open-ended chromosome conformation capture methodology. Chromosome Res. 14, 477-495 (2006)."/>
              </a:rPr>
              <a:t>105</a:t>
            </a:r>
            <a:r>
              <a:rPr lang="en-US" sz="1200" b="0" i="0" kern="1200" baseline="30000" dirty="0" smtClean="0">
                <a:solidFill>
                  <a:schemeClr val="tx1"/>
                </a:solidFill>
                <a:effectLst/>
                <a:latin typeface="+mn-lt"/>
                <a:ea typeface="+mn-ea"/>
                <a:cs typeface="+mn-cs"/>
              </a:rPr>
              <a:t>, </a:t>
            </a:r>
            <a:r>
              <a:rPr lang="en-US" sz="1200" b="0" i="0" u="none" strike="noStrike" kern="1200" baseline="30000" dirty="0" smtClean="0">
                <a:solidFill>
                  <a:schemeClr val="tx1"/>
                </a:solidFill>
                <a:effectLst/>
                <a:latin typeface="+mn-lt"/>
                <a:ea typeface="+mn-ea"/>
                <a:cs typeface="+mn-cs"/>
                <a:hlinkClick r:id="rId3" tooltip="Zhao, Z. et al. Circular chromosome conformation capture (4C) uncovers extensive networks of epigenetically regulated intra- and interchromosomal interactions. Nature Genet. 38, 1341-1347 (2006)."/>
              </a:rPr>
              <a:t>106</a:t>
            </a:r>
            <a:r>
              <a:rPr lang="en-US" sz="1200" b="0" i="0" kern="1200" dirty="0" smtClean="0">
                <a:solidFill>
                  <a:schemeClr val="tx1"/>
                </a:solidFill>
                <a:effectLst/>
                <a:latin typeface="+mn-lt"/>
                <a:ea typeface="+mn-ea"/>
                <a:cs typeface="+mn-cs"/>
              </a:rPr>
              <a:t>. 5C combines 3C with hybrid capture approaches to identify up to millions of interactions in parallel between two large sets of loci: for example, between a set of promoters and a set of distal regulatory elements</a:t>
            </a:r>
            <a:r>
              <a:rPr lang="en-US" sz="1200" b="0" i="0" u="none" strike="noStrike" kern="1200" baseline="30000" dirty="0" smtClean="0">
                <a:solidFill>
                  <a:schemeClr val="tx1"/>
                </a:solidFill>
                <a:effectLst/>
                <a:latin typeface="+mn-lt"/>
                <a:ea typeface="+mn-ea"/>
                <a:cs typeface="+mn-cs"/>
                <a:hlinkClick r:id="rId3" tooltip="Sanyal, A., Lajoie, B. R., Jain, G. &amp; Dekker, J. The long-range interaction landscape of gene promoters. Nature 489, 109-113 (2012). In this paper, thousands of long-range interactions across 30 Mb in the human genome are discovered. This paper describes some of the statistical approaches that can be used to identify significant locus-locus interactions in comprehensive chromatin interaction data sets."/>
              </a:rPr>
              <a:t>46</a:t>
            </a:r>
            <a:r>
              <a:rPr lang="en-US" sz="1200" b="0" i="0" kern="1200" baseline="30000" dirty="0" smtClean="0">
                <a:solidFill>
                  <a:schemeClr val="tx1"/>
                </a:solidFill>
                <a:effectLst/>
                <a:latin typeface="+mn-lt"/>
                <a:ea typeface="+mn-ea"/>
                <a:cs typeface="+mn-cs"/>
              </a:rPr>
              <a:t>, </a:t>
            </a:r>
            <a:r>
              <a:rPr lang="en-US" sz="1200" b="0" i="0" u="none" strike="noStrike" kern="1200" baseline="30000" dirty="0" smtClean="0">
                <a:solidFill>
                  <a:schemeClr val="tx1"/>
                </a:solidFill>
                <a:effectLst/>
                <a:latin typeface="+mn-lt"/>
                <a:ea typeface="+mn-ea"/>
                <a:cs typeface="+mn-cs"/>
                <a:hlinkClick r:id="rId3" tooltip="Dostie, J. et al. Chromosome conformation capture carbon copy (5C): a massively parallel solution for mapping interactions between genomic elements. Genome Res. 16, 1299-1309 (2006)."/>
              </a:rPr>
              <a:t>107</a:t>
            </a:r>
            <a:r>
              <a:rPr lang="en-US" sz="1200" b="0" i="0" kern="1200" baseline="30000" dirty="0" smtClean="0">
                <a:solidFill>
                  <a:schemeClr val="tx1"/>
                </a:solidFill>
                <a:effectLst/>
                <a:latin typeface="+mn-lt"/>
                <a:ea typeface="+mn-ea"/>
                <a:cs typeface="+mn-cs"/>
              </a:rPr>
              <a:t>, </a:t>
            </a:r>
            <a:r>
              <a:rPr lang="en-US" sz="1200" b="0" i="0" u="none" strike="noStrike" kern="1200" baseline="30000" dirty="0" smtClean="0">
                <a:solidFill>
                  <a:schemeClr val="tx1"/>
                </a:solidFill>
                <a:effectLst/>
                <a:latin typeface="+mn-lt"/>
                <a:ea typeface="+mn-ea"/>
                <a:cs typeface="+mn-cs"/>
                <a:hlinkClick r:id="rId3" tooltip="Lajoie, B. R., van Berkum, N. L., Sanyal, A. &amp; Dekker, J. My5C: web tools for chromosome conformation capture studies. Nature Methods 6, 690-691 (2009)."/>
              </a:rPr>
              <a:t>108</a:t>
            </a:r>
            <a:r>
              <a:rPr lang="en-US" sz="1200" b="0" i="0" kern="1200" dirty="0" smtClean="0">
                <a:solidFill>
                  <a:schemeClr val="tx1"/>
                </a:solidFill>
                <a:effectLst/>
                <a:latin typeface="+mn-lt"/>
                <a:ea typeface="+mn-ea"/>
                <a:cs typeface="+mn-cs"/>
              </a:rPr>
              <a:t>. 4C approaches are genome-wide but are anchored on a single locus. 5C analyses typically involve two sets of hundreds to thousands of restriction fragments to interrogate up to millions of long-range interactions that can cover up to tens of </a:t>
            </a:r>
            <a:r>
              <a:rPr lang="en-US" sz="1200" b="0" i="0" kern="1200" dirty="0" err="1" smtClean="0">
                <a:solidFill>
                  <a:schemeClr val="tx1"/>
                </a:solidFill>
                <a:effectLst/>
                <a:latin typeface="+mn-lt"/>
                <a:ea typeface="+mn-ea"/>
                <a:cs typeface="+mn-cs"/>
              </a:rPr>
              <a:t>megabases</a:t>
            </a:r>
            <a:r>
              <a:rPr lang="en-US" sz="1200" b="0" i="0" kern="1200" dirty="0" smtClean="0">
                <a:solidFill>
                  <a:schemeClr val="tx1"/>
                </a:solidFill>
                <a:effectLst/>
                <a:latin typeface="+mn-lt"/>
                <a:ea typeface="+mn-ea"/>
                <a:cs typeface="+mn-cs"/>
              </a:rPr>
              <a:t> and that can be contiguous or scattered among loci of interest throughout the genome. The Hi-C method was the first unbiased and genome-wide adaptation of 3C and includes a unique step in which, after restriction digestion, the staggered DNA ends are filled in with </a:t>
            </a:r>
            <a:r>
              <a:rPr lang="en-US" sz="1200" b="0" i="0" kern="1200" dirty="0" err="1" smtClean="0">
                <a:solidFill>
                  <a:schemeClr val="tx1"/>
                </a:solidFill>
                <a:effectLst/>
                <a:latin typeface="+mn-lt"/>
                <a:ea typeface="+mn-ea"/>
                <a:cs typeface="+mn-cs"/>
              </a:rPr>
              <a:t>biotinylated</a:t>
            </a:r>
            <a:r>
              <a:rPr lang="en-US" sz="1200" b="0" i="0" kern="1200" dirty="0" smtClean="0">
                <a:solidFill>
                  <a:schemeClr val="tx1"/>
                </a:solidFill>
                <a:effectLst/>
                <a:latin typeface="+mn-lt"/>
                <a:ea typeface="+mn-ea"/>
                <a:cs typeface="+mn-cs"/>
              </a:rPr>
              <a:t> nucleotides (as shown by the asterisks)</a:t>
            </a:r>
            <a:r>
              <a:rPr lang="en-US" sz="1200" b="0" i="0" u="none" strike="noStrike" kern="1200" baseline="30000" dirty="0" smtClean="0">
                <a:solidFill>
                  <a:schemeClr val="tx1"/>
                </a:solidFill>
                <a:effectLst/>
                <a:latin typeface="+mn-lt"/>
                <a:ea typeface="+mn-ea"/>
                <a:cs typeface="+mn-cs"/>
                <a:hlinkClick r:id="rId3" tooltip="Lieberman-Aiden, E. et al. Comprehensive mapping of long-range interactions reveals folding principles of the human genome. Science 326, 289-293 (2009). This work describes development of the Hi-C method and how polymer simulations can be used to analyse chromatin interaction data. This work also described the fractal globule state of chromatin at the 1-10 Mb scale."/>
              </a:rPr>
              <a:t>64</a:t>
            </a:r>
            <a:r>
              <a:rPr lang="en-US" sz="1200" b="0" i="0" kern="1200" dirty="0" smtClean="0">
                <a:solidFill>
                  <a:schemeClr val="tx1"/>
                </a:solidFill>
                <a:effectLst/>
                <a:latin typeface="+mn-lt"/>
                <a:ea typeface="+mn-ea"/>
                <a:cs typeface="+mn-cs"/>
              </a:rPr>
              <a:t>. This facilitates selective purification of ligation junctions that are then directly sequenced. Hi-C provides a true all-by-all genome-wide interaction map, but the resolution of this map depends on the depth of sequencing. When several hundred million read pairs are obtained, as is currently routine, chromatin interactions in the mouse or human genome can be detected at 100 kb resolution.</a:t>
            </a:r>
          </a:p>
          <a:p>
            <a:pPr algn="l" rtl="0"/>
            <a:r>
              <a:rPr lang="en-US" sz="1200" b="0" i="0" kern="1200" dirty="0" smtClean="0">
                <a:solidFill>
                  <a:schemeClr val="tx1"/>
                </a:solidFill>
                <a:effectLst/>
                <a:latin typeface="+mn-lt"/>
                <a:ea typeface="+mn-ea"/>
                <a:cs typeface="+mn-cs"/>
              </a:rPr>
              <a:t>Other 3C variants have recently been described that differ in molecular details but that all generate comprehensive and genome-wide interaction maps</a:t>
            </a:r>
            <a:r>
              <a:rPr lang="en-US" sz="1200" b="0" i="0" u="none" strike="noStrike" kern="1200" baseline="30000" dirty="0" smtClean="0">
                <a:solidFill>
                  <a:schemeClr val="tx1"/>
                </a:solidFill>
                <a:effectLst/>
                <a:latin typeface="+mn-lt"/>
                <a:ea typeface="+mn-ea"/>
                <a:cs typeface="+mn-cs"/>
                <a:hlinkClick r:id="rId3" tooltip="Kalhor, R., Tjong, H., Jayathilaka, N., Alber, F. &amp; Chen, L. Genome architectures revealed by tethered chromosome conformation capture and population-based modeling. Nature Biotech. 30, 90-98 (2011). These authors apply simulations to analyse genome-wide chromatin interaction data to generate spatial models of nuclear organization that also capture the cell-to-cell variability in chromosome organization."/>
              </a:rPr>
              <a:t>28</a:t>
            </a:r>
            <a:r>
              <a:rPr lang="en-US" sz="1200" b="0" i="0" kern="1200" baseline="30000" dirty="0" smtClean="0">
                <a:solidFill>
                  <a:schemeClr val="tx1"/>
                </a:solidFill>
                <a:effectLst/>
                <a:latin typeface="+mn-lt"/>
                <a:ea typeface="+mn-ea"/>
                <a:cs typeface="+mn-cs"/>
              </a:rPr>
              <a:t>, </a:t>
            </a:r>
            <a:r>
              <a:rPr lang="en-US" sz="1200" b="0" i="0" u="none" strike="noStrike" kern="1200" baseline="30000" dirty="0" smtClean="0">
                <a:solidFill>
                  <a:schemeClr val="tx1"/>
                </a:solidFill>
                <a:effectLst/>
                <a:latin typeface="+mn-lt"/>
                <a:ea typeface="+mn-ea"/>
                <a:cs typeface="+mn-cs"/>
                <a:hlinkClick r:id="rId3" tooltip="Duan, Z. et al. A three-dimensional model of the yeast genome. Nature 465, 363-367 (2010)."/>
              </a:rPr>
              <a:t>47</a:t>
            </a:r>
            <a:r>
              <a:rPr lang="en-US" sz="1200" b="0" i="0" kern="1200" baseline="30000" dirty="0" smtClean="0">
                <a:solidFill>
                  <a:schemeClr val="tx1"/>
                </a:solidFill>
                <a:effectLst/>
                <a:latin typeface="+mn-lt"/>
                <a:ea typeface="+mn-ea"/>
                <a:cs typeface="+mn-cs"/>
              </a:rPr>
              <a:t>, </a:t>
            </a:r>
            <a:r>
              <a:rPr lang="en-US" sz="1200" b="0" i="0" u="none" strike="noStrike" kern="1200" baseline="30000" dirty="0" smtClean="0">
                <a:solidFill>
                  <a:schemeClr val="tx1"/>
                </a:solidFill>
                <a:effectLst/>
                <a:latin typeface="+mn-lt"/>
                <a:ea typeface="+mn-ea"/>
                <a:cs typeface="+mn-cs"/>
                <a:hlinkClick r:id="rId3" tooltip="Sexton, T. et al. Three-dimensional folding and functional organization principles of the Drosophila genome. Cell 148, 458-472 (2012)."/>
              </a:rPr>
              <a:t>57</a:t>
            </a:r>
            <a:r>
              <a:rPr lang="en-US" sz="1200" b="0" i="0" kern="1200" baseline="30000" dirty="0" smtClean="0">
                <a:solidFill>
                  <a:schemeClr val="tx1"/>
                </a:solidFill>
                <a:effectLst/>
                <a:latin typeface="+mn-lt"/>
                <a:ea typeface="+mn-ea"/>
                <a:cs typeface="+mn-cs"/>
              </a:rPr>
              <a:t>, </a:t>
            </a:r>
            <a:r>
              <a:rPr lang="en-US" sz="1200" b="0" i="0" u="none" strike="noStrike" kern="1200" baseline="30000" dirty="0" smtClean="0">
                <a:solidFill>
                  <a:schemeClr val="tx1"/>
                </a:solidFill>
                <a:effectLst/>
                <a:latin typeface="+mn-lt"/>
                <a:ea typeface="+mn-ea"/>
                <a:cs typeface="+mn-cs"/>
                <a:hlinkClick r:id="rId3" tooltip="Tanizawa, H. et al. Mapping of long-range associations throughout the fission yeast genome reveals global genome organization linked to transcriptional regulation. Nucleic Acids Res. 38, 8164-8177 (2010)."/>
              </a:rPr>
              <a:t>75</a:t>
            </a:r>
            <a:r>
              <a:rPr lang="en-US" sz="1200" b="0" i="0" kern="1200" dirty="0" smtClean="0">
                <a:solidFill>
                  <a:schemeClr val="tx1"/>
                </a:solidFill>
                <a:effectLst/>
                <a:latin typeface="+mn-lt"/>
                <a:ea typeface="+mn-ea"/>
                <a:cs typeface="+mn-cs"/>
              </a:rPr>
              <a:t>. Interestingly, technology development has now gone full circle back to 3C: the classical 3C method is no longer used only for </a:t>
            </a:r>
            <a:r>
              <a:rPr lang="en-US" sz="1200" b="0" i="0" kern="1200" dirty="0" err="1" smtClean="0">
                <a:solidFill>
                  <a:schemeClr val="tx1"/>
                </a:solidFill>
                <a:effectLst/>
                <a:latin typeface="+mn-lt"/>
                <a:ea typeface="+mn-ea"/>
                <a:cs typeface="+mn-cs"/>
              </a:rPr>
              <a:t>analysing</a:t>
            </a:r>
            <a:r>
              <a:rPr lang="en-US" sz="1200" b="0" i="0" kern="1200" dirty="0" smtClean="0">
                <a:solidFill>
                  <a:schemeClr val="tx1"/>
                </a:solidFill>
                <a:effectLst/>
                <a:latin typeface="+mn-lt"/>
                <a:ea typeface="+mn-ea"/>
                <a:cs typeface="+mn-cs"/>
              </a:rPr>
              <a:t> interactions one at the time by PCR but is now also used for genome-wide interaction mapping as the resulting complete 3C DNA ligation mixture can be directly sequenced on modern deep-sequencing platforms</a:t>
            </a:r>
            <a:r>
              <a:rPr lang="en-US" sz="1200" b="0" i="0" u="none" strike="noStrike" kern="1200" baseline="30000" dirty="0" smtClean="0">
                <a:solidFill>
                  <a:schemeClr val="tx1"/>
                </a:solidFill>
                <a:effectLst/>
                <a:latin typeface="+mn-lt"/>
                <a:ea typeface="+mn-ea"/>
                <a:cs typeface="+mn-cs"/>
                <a:hlinkClick r:id="rId3" tooltip="Sexton, T. et al. Three-dimensional folding and functional organization principles of the Drosophila genome. Cell 148, 458-472 (2012)."/>
              </a:rPr>
              <a:t>57</a:t>
            </a:r>
            <a:r>
              <a:rPr lang="en-US" sz="1200" b="0" i="0" kern="1200" dirty="0" smtClean="0">
                <a:solidFill>
                  <a:schemeClr val="tx1"/>
                </a:solidFill>
                <a:effectLst/>
                <a:latin typeface="+mn-lt"/>
                <a:ea typeface="+mn-ea"/>
                <a:cs typeface="+mn-cs"/>
              </a:rPr>
              <a:t>. Finally, various approaches combine 3C with chromatin </a:t>
            </a:r>
            <a:r>
              <a:rPr lang="en-US" sz="1200" b="0" i="0" kern="1200" dirty="0" err="1" smtClean="0">
                <a:solidFill>
                  <a:schemeClr val="tx1"/>
                </a:solidFill>
                <a:effectLst/>
                <a:latin typeface="+mn-lt"/>
                <a:ea typeface="+mn-ea"/>
                <a:cs typeface="+mn-cs"/>
              </a:rPr>
              <a:t>immunoprecipitation</a:t>
            </a:r>
            <a:r>
              <a:rPr lang="en-US" sz="1200" b="0" i="0" kern="1200" dirty="0" smtClean="0">
                <a:solidFill>
                  <a:schemeClr val="tx1"/>
                </a:solidFill>
                <a:effectLst/>
                <a:latin typeface="+mn-lt"/>
                <a:ea typeface="+mn-ea"/>
                <a:cs typeface="+mn-cs"/>
              </a:rPr>
              <a:t> to enrich for chromatin interactions between loci bound by specific proteins of interest</a:t>
            </a:r>
            <a:r>
              <a:rPr lang="en-US" sz="1200" b="0" i="0" u="none" strike="noStrike" kern="1200" baseline="30000" dirty="0" smtClean="0">
                <a:solidFill>
                  <a:schemeClr val="tx1"/>
                </a:solidFill>
                <a:effectLst/>
                <a:latin typeface="+mn-lt"/>
                <a:ea typeface="+mn-ea"/>
                <a:cs typeface="+mn-cs"/>
                <a:hlinkClick r:id="rId3" tooltip="Horike, S., Cai, S., Miyano, M., Cheng, J. F. &amp; Kohwi-Shigematsu, T. Loss of silent-chromatin looping and impaired imprinting of DLX5 in Rett syndrome. Nature Genet. 37, 31-40 (2005)."/>
              </a:rPr>
              <a:t>109</a:t>
            </a:r>
            <a:r>
              <a:rPr lang="en-US" sz="1200" b="0" i="0" kern="1200" baseline="30000" dirty="0" smtClean="0">
                <a:solidFill>
                  <a:schemeClr val="tx1"/>
                </a:solidFill>
                <a:effectLst/>
                <a:latin typeface="+mn-lt"/>
                <a:ea typeface="+mn-ea"/>
                <a:cs typeface="+mn-cs"/>
              </a:rPr>
              <a:t>, </a:t>
            </a:r>
            <a:r>
              <a:rPr lang="en-US" sz="1200" b="0" i="0" u="none" strike="noStrike" kern="1200" baseline="30000" dirty="0" smtClean="0">
                <a:solidFill>
                  <a:schemeClr val="tx1"/>
                </a:solidFill>
                <a:effectLst/>
                <a:latin typeface="+mn-lt"/>
                <a:ea typeface="+mn-ea"/>
                <a:cs typeface="+mn-cs"/>
                <a:hlinkClick r:id="rId3" tooltip="Fullwood, M. J. et al. An oestrogen-receptor-[alpha]-bound human chromatin interactome. Nature 462, 58-64 (2009)."/>
              </a:rPr>
              <a:t>110</a:t>
            </a:r>
            <a:r>
              <a:rPr lang="en-US" sz="1200" b="0" i="0" kern="1200" dirty="0" smtClean="0">
                <a:solidFill>
                  <a:schemeClr val="tx1"/>
                </a:solidFill>
                <a:effectLst/>
                <a:latin typeface="+mn-lt"/>
                <a:ea typeface="+mn-ea"/>
                <a:cs typeface="+mn-cs"/>
              </a:rPr>
              <a:t>. For instance, the chromatin interaction analysis by paired-end tag sequencing (</a:t>
            </a:r>
            <a:r>
              <a:rPr lang="en-US" sz="1200" b="0" i="0" kern="1200" dirty="0" err="1" smtClean="0">
                <a:solidFill>
                  <a:schemeClr val="tx1"/>
                </a:solidFill>
                <a:effectLst/>
                <a:latin typeface="+mn-lt"/>
                <a:ea typeface="+mn-ea"/>
                <a:cs typeface="+mn-cs"/>
              </a:rPr>
              <a:t>ChIA</a:t>
            </a:r>
            <a:r>
              <a:rPr lang="en-US" sz="1200" b="0" i="0" kern="1200" dirty="0" smtClean="0">
                <a:solidFill>
                  <a:schemeClr val="tx1"/>
                </a:solidFill>
                <a:effectLst/>
                <a:latin typeface="+mn-lt"/>
                <a:ea typeface="+mn-ea"/>
                <a:cs typeface="+mn-cs"/>
              </a:rPr>
              <a:t>–PET) method allows for genome-wide analysis of long-range interactions between sites bound by a protein of interest. Because </a:t>
            </a:r>
            <a:r>
              <a:rPr lang="en-US" sz="1200" b="0" i="0" kern="1200" dirty="0" err="1" smtClean="0">
                <a:solidFill>
                  <a:schemeClr val="tx1"/>
                </a:solidFill>
                <a:effectLst/>
                <a:latin typeface="+mn-lt"/>
                <a:ea typeface="+mn-ea"/>
                <a:cs typeface="+mn-cs"/>
              </a:rPr>
              <a:t>ChIA</a:t>
            </a:r>
            <a:r>
              <a:rPr lang="en-US" sz="1200" b="0" i="0" kern="1200" dirty="0" smtClean="0">
                <a:solidFill>
                  <a:schemeClr val="tx1"/>
                </a:solidFill>
                <a:effectLst/>
                <a:latin typeface="+mn-lt"/>
                <a:ea typeface="+mn-ea"/>
                <a:cs typeface="+mn-cs"/>
              </a:rPr>
              <a:t>–PET data represent a selected subset of interactions that occur in the genome, the three analysis approaches described in this article cannot directly be applied to this data type. LMA, ligation-mediated amplification.</a:t>
            </a:r>
          </a:p>
          <a:p>
            <a:pPr algn="l" rtl="0"/>
            <a:endParaRPr lang="en-US" dirty="0" smtClean="0"/>
          </a:p>
          <a:p>
            <a:pPr algn="l" rtl="0"/>
            <a:r>
              <a:rPr lang="en-US" dirty="0" err="1" smtClean="0"/>
              <a:t>ChIA</a:t>
            </a:r>
            <a:r>
              <a:rPr lang="en-US" dirty="0" smtClean="0"/>
              <a:t>-PET</a:t>
            </a:r>
            <a:r>
              <a:rPr lang="en-US" baseline="0" dirty="0" smtClean="0"/>
              <a:t> = </a:t>
            </a:r>
            <a:r>
              <a:rPr lang="en-US" sz="1200" b="1" i="0" kern="1200" dirty="0" smtClean="0">
                <a:solidFill>
                  <a:schemeClr val="tx1"/>
                </a:solidFill>
                <a:effectLst/>
                <a:latin typeface="+mn-lt"/>
                <a:ea typeface="+mn-ea"/>
                <a:cs typeface="+mn-cs"/>
              </a:rPr>
              <a:t>Chromatin Interaction Analysis by Paired-End Tag Sequencing</a:t>
            </a:r>
            <a:endParaRPr lang="he-IL" dirty="0"/>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6</a:t>
            </a:fld>
            <a:endParaRPr lang="he-IL"/>
          </a:p>
        </p:txBody>
      </p:sp>
    </p:spTree>
    <p:extLst>
      <p:ext uri="{BB962C8B-B14F-4D97-AF65-F5344CB8AC3E}">
        <p14:creationId xmlns:p14="http://schemas.microsoft.com/office/powerpoint/2010/main" xmlns="" val="2523328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smtClean="0"/>
              <a:t>FNR = False negative rate</a:t>
            </a:r>
            <a:endParaRPr lang="he-IL" dirty="0"/>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7</a:t>
            </a:fld>
            <a:endParaRPr lang="he-IL"/>
          </a:p>
        </p:txBody>
      </p:sp>
    </p:spTree>
    <p:extLst>
      <p:ext uri="{BB962C8B-B14F-4D97-AF65-F5344CB8AC3E}">
        <p14:creationId xmlns:p14="http://schemas.microsoft.com/office/powerpoint/2010/main" xmlns="" val="443607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en-US" dirty="0" err="1" smtClean="0"/>
              <a:t>PreSTIGE</a:t>
            </a:r>
            <a:r>
              <a:rPr lang="he-IL" dirty="0" smtClean="0"/>
              <a:t> – מעצם</a:t>
            </a:r>
            <a:r>
              <a:rPr lang="he-IL" baseline="0" dirty="0" smtClean="0"/>
              <a:t> ספציפי לתא לכל </a:t>
            </a:r>
            <a:r>
              <a:rPr lang="he-IL" baseline="0" dirty="0" err="1" smtClean="0"/>
              <a:t>הפרומוטורים</a:t>
            </a:r>
            <a:r>
              <a:rPr lang="he-IL" baseline="0" dirty="0" smtClean="0"/>
              <a:t> לגנים ספציפיים לתא, בתוך טווח של </a:t>
            </a:r>
            <a:r>
              <a:rPr lang="en-US" baseline="0" dirty="0" smtClean="0"/>
              <a:t>100kb</a:t>
            </a:r>
            <a:r>
              <a:rPr lang="he-IL" baseline="0" dirty="0" smtClean="0"/>
              <a:t> שלא נקטע ע"י </a:t>
            </a:r>
            <a:r>
              <a:rPr lang="en-US" baseline="0" dirty="0" smtClean="0"/>
              <a:t>CTCF</a:t>
            </a:r>
            <a:r>
              <a:rPr lang="he-IL" baseline="0" dirty="0" smtClean="0"/>
              <a:t>.</a:t>
            </a:r>
            <a:endParaRPr lang="he-IL" dirty="0"/>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8</a:t>
            </a:fld>
            <a:endParaRPr lang="he-IL"/>
          </a:p>
        </p:txBody>
      </p:sp>
    </p:spTree>
    <p:extLst>
      <p:ext uri="{BB962C8B-B14F-4D97-AF65-F5344CB8AC3E}">
        <p14:creationId xmlns:p14="http://schemas.microsoft.com/office/powerpoint/2010/main" xmlns="" val="1609420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9</a:t>
            </a:fld>
            <a:endParaRPr lang="he-IL"/>
          </a:p>
        </p:txBody>
      </p:sp>
    </p:spTree>
    <p:extLst>
      <p:ext uri="{BB962C8B-B14F-4D97-AF65-F5344CB8AC3E}">
        <p14:creationId xmlns:p14="http://schemas.microsoft.com/office/powerpoint/2010/main" xmlns="" val="2666295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smtClean="0"/>
              <a:t>K562</a:t>
            </a:r>
            <a:r>
              <a:rPr lang="en-US" baseline="0" dirty="0" smtClean="0"/>
              <a:t> – Leukemia, MCF-7 – Breast cancer.</a:t>
            </a:r>
          </a:p>
          <a:p>
            <a:pPr algn="l" rtl="0"/>
            <a:r>
              <a:rPr lang="en-US" baseline="0" dirty="0" smtClean="0"/>
              <a:t>Stringent threshold: CSI-ANN to identify enhancers + 1. cis interactions with ≥ 5 PET counts. 2. one interacting site contains p300 site but not promoter, and the other interacting site contains promoter but not p300 site. 3. promoters need to be expressed based on matching RNA-Seq.</a:t>
            </a:r>
          </a:p>
          <a:p>
            <a:pPr algn="l" rtl="0"/>
            <a:r>
              <a:rPr lang="en-US" baseline="0" dirty="0" smtClean="0"/>
              <a:t>Negative set: We want to differ between non-specific interactions and specific interactions, not between non-interacting and interacting, and that is why it is important to use this interaction distribution to begin with.</a:t>
            </a:r>
          </a:p>
        </p:txBody>
      </p:sp>
      <p:sp>
        <p:nvSpPr>
          <p:cNvPr id="4" name="מציין מיקום של מספר שקופית 3"/>
          <p:cNvSpPr>
            <a:spLocks noGrp="1"/>
          </p:cNvSpPr>
          <p:nvPr>
            <p:ph type="sldNum" sz="quarter" idx="10"/>
          </p:nvPr>
        </p:nvSpPr>
        <p:spPr/>
        <p:txBody>
          <a:bodyPr/>
          <a:lstStyle/>
          <a:p>
            <a:fld id="{552F3F1E-DAA8-472E-8AD0-62576C5B72DA}" type="slidenum">
              <a:rPr lang="he-IL" smtClean="0"/>
              <a:pPr/>
              <a:t>10</a:t>
            </a:fld>
            <a:endParaRPr lang="he-IL"/>
          </a:p>
        </p:txBody>
      </p:sp>
    </p:spTree>
    <p:extLst>
      <p:ext uri="{BB962C8B-B14F-4D97-AF65-F5344CB8AC3E}">
        <p14:creationId xmlns:p14="http://schemas.microsoft.com/office/powerpoint/2010/main" xmlns="" val="3555260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2B8E67BB-AF13-4A3B-9372-09B2139A6874}" type="datetimeFigureOut">
              <a:rPr lang="he-IL" smtClean="0"/>
              <a:pPr/>
              <a:t>ה'/ניסן/תשע"ה</a:t>
            </a:fld>
            <a:endParaRPr lang="he-IL"/>
          </a:p>
        </p:txBody>
      </p:sp>
      <p:sp>
        <p:nvSpPr>
          <p:cNvPr id="5" name="Footer Placeholder 4"/>
          <p:cNvSpPr>
            <a:spLocks noGrp="1"/>
          </p:cNvSpPr>
          <p:nvPr>
            <p:ph type="ftr" sz="quarter" idx="11"/>
          </p:nvPr>
        </p:nvSpPr>
        <p:spPr/>
        <p:txBody>
          <a:bodyPr/>
          <a:lstStyle/>
          <a:p>
            <a:endParaRPr lang="he-IL"/>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14BE7EA-C10F-4E71-A23E-0FF98BC5A14B}" type="slidenum">
              <a:rPr lang="he-IL" smtClean="0"/>
              <a:pPr/>
              <a:t>‹#›</a:t>
            </a:fld>
            <a:endParaRPr lang="he-IL"/>
          </a:p>
        </p:txBody>
      </p:sp>
    </p:spTree>
    <p:extLst>
      <p:ext uri="{BB962C8B-B14F-4D97-AF65-F5344CB8AC3E}">
        <p14:creationId xmlns:p14="http://schemas.microsoft.com/office/powerpoint/2010/main" xmlns="" val="266948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2B8E67BB-AF13-4A3B-9372-09B2139A6874}" type="datetimeFigureOut">
              <a:rPr lang="he-IL" smtClean="0"/>
              <a:pPr/>
              <a:t>ה'/ניסן/תשע"ה</a:t>
            </a:fld>
            <a:endParaRPr lang="he-IL"/>
          </a:p>
        </p:txBody>
      </p:sp>
      <p:sp>
        <p:nvSpPr>
          <p:cNvPr id="5" name="Footer Placeholder 4"/>
          <p:cNvSpPr>
            <a:spLocks noGrp="1"/>
          </p:cNvSpPr>
          <p:nvPr>
            <p:ph type="ftr" sz="quarter" idx="11"/>
          </p:nvPr>
        </p:nvSpPr>
        <p:spPr/>
        <p:txBody>
          <a:bodyPr/>
          <a:lstStyle/>
          <a:p>
            <a:endParaRPr lang="he-IL"/>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14BE7EA-C10F-4E71-A23E-0FF98BC5A14B}" type="slidenum">
              <a:rPr lang="he-IL" smtClean="0"/>
              <a:pPr/>
              <a:t>‹#›</a:t>
            </a:fld>
            <a:endParaRPr lang="he-IL"/>
          </a:p>
        </p:txBody>
      </p:sp>
    </p:spTree>
    <p:extLst>
      <p:ext uri="{BB962C8B-B14F-4D97-AF65-F5344CB8AC3E}">
        <p14:creationId xmlns:p14="http://schemas.microsoft.com/office/powerpoint/2010/main" xmlns="" val="1828275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2B8E67BB-AF13-4A3B-9372-09B2139A6874}" type="datetimeFigureOut">
              <a:rPr lang="he-IL" smtClean="0"/>
              <a:pPr/>
              <a:t>ה'/ניסן/תשע"ה</a:t>
            </a:fld>
            <a:endParaRPr lang="he-IL"/>
          </a:p>
        </p:txBody>
      </p:sp>
      <p:sp>
        <p:nvSpPr>
          <p:cNvPr id="5" name="Footer Placeholder 4"/>
          <p:cNvSpPr>
            <a:spLocks noGrp="1"/>
          </p:cNvSpPr>
          <p:nvPr>
            <p:ph type="ftr" sz="quarter" idx="11"/>
          </p:nvPr>
        </p:nvSpPr>
        <p:spPr/>
        <p:txBody>
          <a:bodyPr/>
          <a:lstStyle/>
          <a:p>
            <a:endParaRPr lang="he-IL"/>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14BE7EA-C10F-4E71-A23E-0FF98BC5A14B}" type="slidenum">
              <a:rPr lang="he-IL" smtClean="0"/>
              <a:pPr/>
              <a:t>‹#›</a:t>
            </a:fld>
            <a:endParaRPr lang="he-IL"/>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892306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2B8E67BB-AF13-4A3B-9372-09B2139A6874}" type="datetimeFigureOut">
              <a:rPr lang="he-IL" smtClean="0"/>
              <a:pPr/>
              <a:t>ה'/ניסן/תשע"ה</a:t>
            </a:fld>
            <a:endParaRPr lang="he-IL"/>
          </a:p>
        </p:txBody>
      </p:sp>
      <p:sp>
        <p:nvSpPr>
          <p:cNvPr id="6" name="Footer Placeholder 5"/>
          <p:cNvSpPr>
            <a:spLocks noGrp="1"/>
          </p:cNvSpPr>
          <p:nvPr>
            <p:ph type="ftr" sz="quarter" idx="11"/>
          </p:nvPr>
        </p:nvSpPr>
        <p:spPr/>
        <p:txBody>
          <a:bodyPr/>
          <a:lstStyle/>
          <a:p>
            <a:endParaRPr lang="he-IL"/>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14BE7EA-C10F-4E71-A23E-0FF98BC5A14B}" type="slidenum">
              <a:rPr lang="he-IL" smtClean="0"/>
              <a:pPr/>
              <a:t>‹#›</a:t>
            </a:fld>
            <a:endParaRPr lang="he-IL"/>
          </a:p>
        </p:txBody>
      </p:sp>
    </p:spTree>
    <p:extLst>
      <p:ext uri="{BB962C8B-B14F-4D97-AF65-F5344CB8AC3E}">
        <p14:creationId xmlns:p14="http://schemas.microsoft.com/office/powerpoint/2010/main" xmlns="" val="483379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2B8E67BB-AF13-4A3B-9372-09B2139A6874}" type="datetimeFigureOut">
              <a:rPr lang="he-IL" smtClean="0"/>
              <a:pPr/>
              <a:t>ה'/ניסן/תשע"ה</a:t>
            </a:fld>
            <a:endParaRPr lang="he-IL"/>
          </a:p>
        </p:txBody>
      </p:sp>
      <p:sp>
        <p:nvSpPr>
          <p:cNvPr id="6" name="Footer Placeholder 5"/>
          <p:cNvSpPr>
            <a:spLocks noGrp="1"/>
          </p:cNvSpPr>
          <p:nvPr>
            <p:ph type="ftr" sz="quarter" idx="11"/>
          </p:nvPr>
        </p:nvSpPr>
        <p:spPr/>
        <p:txBody>
          <a:bodyPr/>
          <a:lstStyle/>
          <a:p>
            <a:endParaRPr lang="he-IL"/>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14BE7EA-C10F-4E71-A23E-0FF98BC5A14B}" type="slidenum">
              <a:rPr lang="he-IL" smtClean="0"/>
              <a:pPr/>
              <a:t>‹#›</a:t>
            </a:fld>
            <a:endParaRPr lang="he-IL"/>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228372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2B8E67BB-AF13-4A3B-9372-09B2139A6874}" type="datetimeFigureOut">
              <a:rPr lang="he-IL" smtClean="0"/>
              <a:pPr/>
              <a:t>ה'/ניסן/תשע"ה</a:t>
            </a:fld>
            <a:endParaRPr lang="he-IL"/>
          </a:p>
        </p:txBody>
      </p:sp>
      <p:sp>
        <p:nvSpPr>
          <p:cNvPr id="6" name="Footer Placeholder 5"/>
          <p:cNvSpPr>
            <a:spLocks noGrp="1"/>
          </p:cNvSpPr>
          <p:nvPr>
            <p:ph type="ftr" sz="quarter" idx="11"/>
          </p:nvPr>
        </p:nvSpPr>
        <p:spPr/>
        <p:txBody>
          <a:bodyPr/>
          <a:lstStyle/>
          <a:p>
            <a:endParaRPr lang="he-IL"/>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14BE7EA-C10F-4E71-A23E-0FF98BC5A14B}" type="slidenum">
              <a:rPr lang="he-IL" smtClean="0"/>
              <a:pPr/>
              <a:t>‹#›</a:t>
            </a:fld>
            <a:endParaRPr lang="he-IL"/>
          </a:p>
        </p:txBody>
      </p:sp>
    </p:spTree>
    <p:extLst>
      <p:ext uri="{BB962C8B-B14F-4D97-AF65-F5344CB8AC3E}">
        <p14:creationId xmlns:p14="http://schemas.microsoft.com/office/powerpoint/2010/main" xmlns="" val="1972304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2B8E67BB-AF13-4A3B-9372-09B2139A6874}" type="datetimeFigureOut">
              <a:rPr lang="he-IL" smtClean="0"/>
              <a:pPr/>
              <a:t>ה'/ניסן/תשע"ה</a:t>
            </a:fld>
            <a:endParaRPr lang="he-IL"/>
          </a:p>
        </p:txBody>
      </p:sp>
      <p:sp>
        <p:nvSpPr>
          <p:cNvPr id="5" name="Footer Placeholder 4"/>
          <p:cNvSpPr>
            <a:spLocks noGrp="1"/>
          </p:cNvSpPr>
          <p:nvPr>
            <p:ph type="ftr" sz="quarter" idx="11"/>
          </p:nvPr>
        </p:nvSpPr>
        <p:spPr/>
        <p:txBody>
          <a:bodyPr/>
          <a:lstStyle/>
          <a:p>
            <a:endParaRPr lang="he-I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14BE7EA-C10F-4E71-A23E-0FF98BC5A14B}" type="slidenum">
              <a:rPr lang="he-IL" smtClean="0"/>
              <a:pPr/>
              <a:t>‹#›</a:t>
            </a:fld>
            <a:endParaRPr lang="he-IL"/>
          </a:p>
        </p:txBody>
      </p:sp>
    </p:spTree>
    <p:extLst>
      <p:ext uri="{BB962C8B-B14F-4D97-AF65-F5344CB8AC3E}">
        <p14:creationId xmlns:p14="http://schemas.microsoft.com/office/powerpoint/2010/main" xmlns="" val="2297406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2B8E67BB-AF13-4A3B-9372-09B2139A6874}" type="datetimeFigureOut">
              <a:rPr lang="he-IL" smtClean="0"/>
              <a:pPr/>
              <a:t>ה'/ניסן/תשע"ה</a:t>
            </a:fld>
            <a:endParaRPr lang="he-IL"/>
          </a:p>
        </p:txBody>
      </p:sp>
      <p:sp>
        <p:nvSpPr>
          <p:cNvPr id="5" name="Footer Placeholder 4"/>
          <p:cNvSpPr>
            <a:spLocks noGrp="1"/>
          </p:cNvSpPr>
          <p:nvPr>
            <p:ph type="ftr" sz="quarter" idx="11"/>
          </p:nvPr>
        </p:nvSpPr>
        <p:spPr/>
        <p:txBody>
          <a:bodyPr/>
          <a:lstStyle/>
          <a:p>
            <a:endParaRPr lang="he-I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14BE7EA-C10F-4E71-A23E-0FF98BC5A14B}" type="slidenum">
              <a:rPr lang="he-IL" smtClean="0"/>
              <a:pPr/>
              <a:t>‹#›</a:t>
            </a:fld>
            <a:endParaRPr lang="he-IL"/>
          </a:p>
        </p:txBody>
      </p:sp>
    </p:spTree>
    <p:extLst>
      <p:ext uri="{BB962C8B-B14F-4D97-AF65-F5344CB8AC3E}">
        <p14:creationId xmlns:p14="http://schemas.microsoft.com/office/powerpoint/2010/main" xmlns="" val="4167085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2B8E67BB-AF13-4A3B-9372-09B2139A6874}" type="datetimeFigureOut">
              <a:rPr lang="he-IL" smtClean="0"/>
              <a:pPr/>
              <a:t>ה'/ניסן/תשע"ה</a:t>
            </a:fld>
            <a:endParaRPr lang="he-IL"/>
          </a:p>
        </p:txBody>
      </p:sp>
      <p:sp>
        <p:nvSpPr>
          <p:cNvPr id="5" name="Footer Placeholder 4"/>
          <p:cNvSpPr>
            <a:spLocks noGrp="1"/>
          </p:cNvSpPr>
          <p:nvPr>
            <p:ph type="ftr" sz="quarter" idx="11"/>
          </p:nvPr>
        </p:nvSpPr>
        <p:spPr/>
        <p:txBody>
          <a:bodyPr/>
          <a:lstStyle/>
          <a:p>
            <a:endParaRPr lang="he-I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14BE7EA-C10F-4E71-A23E-0FF98BC5A14B}" type="slidenum">
              <a:rPr lang="he-IL" smtClean="0"/>
              <a:pPr/>
              <a:t>‹#›</a:t>
            </a:fld>
            <a:endParaRPr lang="he-IL"/>
          </a:p>
        </p:txBody>
      </p:sp>
    </p:spTree>
    <p:extLst>
      <p:ext uri="{BB962C8B-B14F-4D97-AF65-F5344CB8AC3E}">
        <p14:creationId xmlns:p14="http://schemas.microsoft.com/office/powerpoint/2010/main" xmlns="" val="1574936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2B8E67BB-AF13-4A3B-9372-09B2139A6874}" type="datetimeFigureOut">
              <a:rPr lang="he-IL" smtClean="0"/>
              <a:pPr/>
              <a:t>ה'/ניסן/תשע"ה</a:t>
            </a:fld>
            <a:endParaRPr lang="he-IL"/>
          </a:p>
        </p:txBody>
      </p:sp>
      <p:sp>
        <p:nvSpPr>
          <p:cNvPr id="5" name="Footer Placeholder 4"/>
          <p:cNvSpPr>
            <a:spLocks noGrp="1"/>
          </p:cNvSpPr>
          <p:nvPr>
            <p:ph type="ftr" sz="quarter" idx="11"/>
          </p:nvPr>
        </p:nvSpPr>
        <p:spPr/>
        <p:txBody>
          <a:bodyPr/>
          <a:lstStyle/>
          <a:p>
            <a:endParaRPr lang="he-IL"/>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14BE7EA-C10F-4E71-A23E-0FF98BC5A14B}" type="slidenum">
              <a:rPr lang="he-IL" smtClean="0"/>
              <a:pPr/>
              <a:t>‹#›</a:t>
            </a:fld>
            <a:endParaRPr lang="he-IL"/>
          </a:p>
        </p:txBody>
      </p:sp>
    </p:spTree>
    <p:extLst>
      <p:ext uri="{BB962C8B-B14F-4D97-AF65-F5344CB8AC3E}">
        <p14:creationId xmlns:p14="http://schemas.microsoft.com/office/powerpoint/2010/main" xmlns="" val="311666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2B8E67BB-AF13-4A3B-9372-09B2139A6874}" type="datetimeFigureOut">
              <a:rPr lang="he-IL" smtClean="0"/>
              <a:pPr/>
              <a:t>ה'/ניסן/תשע"ה</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14BE7EA-C10F-4E71-A23E-0FF98BC5A14B}" type="slidenum">
              <a:rPr lang="he-IL" smtClean="0"/>
              <a:pPr/>
              <a:t>‹#›</a:t>
            </a:fld>
            <a:endParaRPr lang="he-IL"/>
          </a:p>
        </p:txBody>
      </p:sp>
    </p:spTree>
    <p:extLst>
      <p:ext uri="{BB962C8B-B14F-4D97-AF65-F5344CB8AC3E}">
        <p14:creationId xmlns:p14="http://schemas.microsoft.com/office/powerpoint/2010/main" xmlns="" val="52560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2B8E67BB-AF13-4A3B-9372-09B2139A6874}" type="datetimeFigureOut">
              <a:rPr lang="he-IL" smtClean="0"/>
              <a:pPr/>
              <a:t>ה'/ניסן/תשע"ה</a:t>
            </a:fld>
            <a:endParaRPr lang="he-IL"/>
          </a:p>
        </p:txBody>
      </p:sp>
      <p:sp>
        <p:nvSpPr>
          <p:cNvPr id="8" name="Footer Placeholder 7"/>
          <p:cNvSpPr>
            <a:spLocks noGrp="1"/>
          </p:cNvSpPr>
          <p:nvPr>
            <p:ph type="ftr" sz="quarter" idx="11"/>
          </p:nvPr>
        </p:nvSpPr>
        <p:spPr/>
        <p:txBody>
          <a:bodyPr/>
          <a:lstStyle/>
          <a:p>
            <a:endParaRPr lang="he-IL"/>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14BE7EA-C10F-4E71-A23E-0FF98BC5A14B}" type="slidenum">
              <a:rPr lang="he-IL" smtClean="0"/>
              <a:pPr/>
              <a:t>‹#›</a:t>
            </a:fld>
            <a:endParaRPr lang="he-IL"/>
          </a:p>
        </p:txBody>
      </p:sp>
    </p:spTree>
    <p:extLst>
      <p:ext uri="{BB962C8B-B14F-4D97-AF65-F5344CB8AC3E}">
        <p14:creationId xmlns:p14="http://schemas.microsoft.com/office/powerpoint/2010/main" xmlns="" val="230288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2B8E67BB-AF13-4A3B-9372-09B2139A6874}" type="datetimeFigureOut">
              <a:rPr lang="he-IL" smtClean="0"/>
              <a:pPr/>
              <a:t>ה'/ניסן/תשע"ה</a:t>
            </a:fld>
            <a:endParaRPr lang="he-IL"/>
          </a:p>
        </p:txBody>
      </p:sp>
      <p:sp>
        <p:nvSpPr>
          <p:cNvPr id="4" name="Footer Placeholder 3"/>
          <p:cNvSpPr>
            <a:spLocks noGrp="1"/>
          </p:cNvSpPr>
          <p:nvPr>
            <p:ph type="ftr" sz="quarter" idx="11"/>
          </p:nvPr>
        </p:nvSpPr>
        <p:spPr/>
        <p:txBody>
          <a:bodyPr/>
          <a:lstStyle/>
          <a:p>
            <a:endParaRPr lang="he-IL"/>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14BE7EA-C10F-4E71-A23E-0FF98BC5A14B}" type="slidenum">
              <a:rPr lang="he-IL" smtClean="0"/>
              <a:pPr/>
              <a:t>‹#›</a:t>
            </a:fld>
            <a:endParaRPr lang="he-IL"/>
          </a:p>
        </p:txBody>
      </p:sp>
    </p:spTree>
    <p:extLst>
      <p:ext uri="{BB962C8B-B14F-4D97-AF65-F5344CB8AC3E}">
        <p14:creationId xmlns:p14="http://schemas.microsoft.com/office/powerpoint/2010/main" xmlns="" val="3379277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E67BB-AF13-4A3B-9372-09B2139A6874}" type="datetimeFigureOut">
              <a:rPr lang="he-IL" smtClean="0"/>
              <a:pPr/>
              <a:t>ה'/ניסן/תשע"ה</a:t>
            </a:fld>
            <a:endParaRPr lang="he-IL"/>
          </a:p>
        </p:txBody>
      </p:sp>
      <p:sp>
        <p:nvSpPr>
          <p:cNvPr id="3" name="Footer Placeholder 2"/>
          <p:cNvSpPr>
            <a:spLocks noGrp="1"/>
          </p:cNvSpPr>
          <p:nvPr>
            <p:ph type="ftr" sz="quarter" idx="11"/>
          </p:nvPr>
        </p:nvSpPr>
        <p:spPr/>
        <p:txBody>
          <a:bodyPr/>
          <a:lstStyle/>
          <a:p>
            <a:endParaRPr lang="he-IL"/>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14BE7EA-C10F-4E71-A23E-0FF98BC5A14B}" type="slidenum">
              <a:rPr lang="he-IL" smtClean="0"/>
              <a:pPr/>
              <a:t>‹#›</a:t>
            </a:fld>
            <a:endParaRPr lang="he-IL"/>
          </a:p>
        </p:txBody>
      </p:sp>
    </p:spTree>
    <p:extLst>
      <p:ext uri="{BB962C8B-B14F-4D97-AF65-F5344CB8AC3E}">
        <p14:creationId xmlns:p14="http://schemas.microsoft.com/office/powerpoint/2010/main" xmlns="" val="345236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2B8E67BB-AF13-4A3B-9372-09B2139A6874}" type="datetimeFigureOut">
              <a:rPr lang="he-IL" smtClean="0"/>
              <a:pPr/>
              <a:t>ה'/ניסן/תשע"ה</a:t>
            </a:fld>
            <a:endParaRPr lang="he-IL"/>
          </a:p>
        </p:txBody>
      </p:sp>
      <p:sp>
        <p:nvSpPr>
          <p:cNvPr id="6" name="Footer Placeholder 5"/>
          <p:cNvSpPr>
            <a:spLocks noGrp="1"/>
          </p:cNvSpPr>
          <p:nvPr>
            <p:ph type="ftr" sz="quarter" idx="11"/>
          </p:nvPr>
        </p:nvSpPr>
        <p:spPr/>
        <p:txBody>
          <a:bodyPr/>
          <a:lstStyle/>
          <a:p>
            <a:endParaRPr lang="he-I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14BE7EA-C10F-4E71-A23E-0FF98BC5A14B}" type="slidenum">
              <a:rPr lang="he-IL" smtClean="0"/>
              <a:pPr/>
              <a:t>‹#›</a:t>
            </a:fld>
            <a:endParaRPr lang="he-IL"/>
          </a:p>
        </p:txBody>
      </p:sp>
    </p:spTree>
    <p:extLst>
      <p:ext uri="{BB962C8B-B14F-4D97-AF65-F5344CB8AC3E}">
        <p14:creationId xmlns:p14="http://schemas.microsoft.com/office/powerpoint/2010/main" xmlns="" val="142175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2B8E67BB-AF13-4A3B-9372-09B2139A6874}" type="datetimeFigureOut">
              <a:rPr lang="he-IL" smtClean="0"/>
              <a:pPr/>
              <a:t>ה'/ניסן/תשע"ה</a:t>
            </a:fld>
            <a:endParaRPr lang="he-IL"/>
          </a:p>
        </p:txBody>
      </p:sp>
      <p:sp>
        <p:nvSpPr>
          <p:cNvPr id="6" name="Footer Placeholder 5"/>
          <p:cNvSpPr>
            <a:spLocks noGrp="1"/>
          </p:cNvSpPr>
          <p:nvPr>
            <p:ph type="ftr" sz="quarter" idx="11"/>
          </p:nvPr>
        </p:nvSpPr>
        <p:spPr/>
        <p:txBody>
          <a:bodyPr/>
          <a:lstStyle/>
          <a:p>
            <a:endParaRPr lang="he-IL"/>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14BE7EA-C10F-4E71-A23E-0FF98BC5A14B}" type="slidenum">
              <a:rPr lang="he-IL" smtClean="0"/>
              <a:pPr/>
              <a:t>‹#›</a:t>
            </a:fld>
            <a:endParaRPr lang="he-IL"/>
          </a:p>
        </p:txBody>
      </p:sp>
    </p:spTree>
    <p:extLst>
      <p:ext uri="{BB962C8B-B14F-4D97-AF65-F5344CB8AC3E}">
        <p14:creationId xmlns:p14="http://schemas.microsoft.com/office/powerpoint/2010/main" xmlns="" val="171038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2B8E67BB-AF13-4A3B-9372-09B2139A6874}" type="datetimeFigureOut">
              <a:rPr lang="he-IL" smtClean="0"/>
              <a:pPr/>
              <a:t>ה'/ניסן/תשע"ה</a:t>
            </a:fld>
            <a:endParaRPr lang="he-IL"/>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14BE7EA-C10F-4E71-A23E-0FF98BC5A14B}" type="slidenum">
              <a:rPr lang="he-IL" smtClean="0"/>
              <a:pPr/>
              <a:t>‹#›</a:t>
            </a:fld>
            <a:endParaRPr lang="he-IL"/>
          </a:p>
        </p:txBody>
      </p:sp>
    </p:spTree>
    <p:extLst>
      <p:ext uri="{BB962C8B-B14F-4D97-AF65-F5344CB8AC3E}">
        <p14:creationId xmlns:p14="http://schemas.microsoft.com/office/powerpoint/2010/main" xmlns="" val="11954342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xml"/><Relationship Id="rId7" Type="http://schemas.openxmlformats.org/officeDocument/2006/relationships/image" Target="../media/image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7.xml"/><Relationship Id="rId7" Type="http://schemas.openxmlformats.org/officeDocument/2006/relationships/image" Target="../media/image1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slideLayout" Target="../slideLayouts/slideLayout2.xml"/><Relationship Id="rId4" Type="http://schemas.openxmlformats.org/officeDocument/2006/relationships/tags" Target="../tags/tag8.xml"/><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mailto:kobipe3@gmail.com"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rmAutofit fontScale="90000"/>
          </a:bodyPr>
          <a:lstStyle/>
          <a:p>
            <a:r>
              <a:rPr lang="en-US" dirty="0" smtClean="0"/>
              <a:t>Enhancer-Promoter </a:t>
            </a:r>
            <a:r>
              <a:rPr lang="en-US" dirty="0" err="1" smtClean="0"/>
              <a:t>Interactome</a:t>
            </a:r>
            <a:endParaRPr lang="he-IL" dirty="0"/>
          </a:p>
        </p:txBody>
      </p:sp>
      <p:sp>
        <p:nvSpPr>
          <p:cNvPr id="3" name="כותרת משנה 2"/>
          <p:cNvSpPr>
            <a:spLocks noGrp="1"/>
          </p:cNvSpPr>
          <p:nvPr>
            <p:ph type="subTitle" idx="1"/>
          </p:nvPr>
        </p:nvSpPr>
        <p:spPr/>
        <p:txBody>
          <a:bodyPr>
            <a:normAutofit/>
          </a:bodyPr>
          <a:lstStyle/>
          <a:p>
            <a:r>
              <a:rPr lang="en-US" dirty="0"/>
              <a:t>Shamir Seminar – </a:t>
            </a:r>
            <a:r>
              <a:rPr lang="en-US" dirty="0" err="1"/>
              <a:t>Kobi</a:t>
            </a:r>
            <a:r>
              <a:rPr lang="en-US" dirty="0"/>
              <a:t> Perl, </a:t>
            </a:r>
            <a:r>
              <a:rPr lang="en-US" dirty="0" smtClean="0"/>
              <a:t>25.03.15</a:t>
            </a:r>
            <a:endParaRPr lang="en-US" dirty="0"/>
          </a:p>
        </p:txBody>
      </p:sp>
    </p:spTree>
    <p:extLst>
      <p:ext uri="{BB962C8B-B14F-4D97-AF65-F5344CB8AC3E}">
        <p14:creationId xmlns:p14="http://schemas.microsoft.com/office/powerpoint/2010/main" xmlns="" val="1569352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IM-PET</a:t>
            </a:r>
            <a:endParaRPr lang="he-IL" dirty="0"/>
          </a:p>
        </p:txBody>
      </p:sp>
      <mc:AlternateContent xmlns:mc="http://schemas.openxmlformats.org/markup-compatibility/2006">
        <mc:Choice xmlns:a14="http://schemas.microsoft.com/office/drawing/2010/main" xmlns="" Requires="a14">
          <p:sp>
            <p:nvSpPr>
              <p:cNvPr id="5" name="מציין מיקום תוכן 2"/>
              <p:cNvSpPr>
                <a:spLocks noGrp="1"/>
              </p:cNvSpPr>
              <p:nvPr>
                <p:ph idx="1"/>
              </p:nvPr>
            </p:nvSpPr>
            <p:spPr>
              <a:xfrm>
                <a:off x="1942415" y="2133600"/>
                <a:ext cx="6591985" cy="3777622"/>
              </a:xfrm>
            </p:spPr>
            <p:txBody>
              <a:bodyPr>
                <a:normAutofit fontScale="85000" lnSpcReduction="10000"/>
              </a:bodyPr>
              <a:lstStyle/>
              <a:p>
                <a:pPr algn="l" rtl="0"/>
                <a:r>
                  <a:rPr lang="en-US" sz="2000" dirty="0" smtClean="0"/>
                  <a:t>Random-Forest classifier to distinguish real enhancer-promoter pairs from all pairs</a:t>
                </a:r>
              </a:p>
              <a:p>
                <a:pPr algn="l" rtl="0"/>
                <a:r>
                  <a:rPr lang="en-US" sz="2000" dirty="0" smtClean="0"/>
                  <a:t>Positive set (~1000 pairs for each dataset):</a:t>
                </a:r>
              </a:p>
              <a:p>
                <a:pPr lvl="1" algn="l" rtl="0"/>
                <a:r>
                  <a:rPr lang="en-US" dirty="0" smtClean="0"/>
                  <a:t>Based on </a:t>
                </a:r>
                <a:r>
                  <a:rPr lang="en-US" dirty="0" err="1" smtClean="0"/>
                  <a:t>ChIA</a:t>
                </a:r>
                <a:r>
                  <a:rPr lang="en-US" dirty="0" smtClean="0"/>
                  <a:t>-PET data for K562 and MCF-7 cells (anti-RNA polymerase II antibody).</a:t>
                </a:r>
              </a:p>
              <a:p>
                <a:pPr lvl="1" algn="l" rtl="0"/>
                <a:r>
                  <a:rPr lang="en-US" dirty="0" smtClean="0"/>
                  <a:t>Pairs were selected using stringent </a:t>
                </a:r>
                <a:r>
                  <a:rPr lang="en-US" dirty="0" err="1" smtClean="0"/>
                  <a:t>ChIA</a:t>
                </a:r>
                <a:r>
                  <a:rPr lang="en-US" dirty="0" smtClean="0"/>
                  <a:t>-PET threshold and evidence of active enhancers and promoters.</a:t>
                </a:r>
                <a:endParaRPr lang="en-US" dirty="0"/>
              </a:p>
              <a:p>
                <a:pPr algn="l" rtl="0"/>
                <a:r>
                  <a:rPr lang="en-US" dirty="0" smtClean="0"/>
                  <a:t>Negative set (matched):</a:t>
                </a:r>
              </a:p>
              <a:p>
                <a:pPr lvl="1" algn="l" rtl="0"/>
                <a:r>
                  <a:rPr lang="en-US" dirty="0" smtClean="0"/>
                  <a:t>Contact </a:t>
                </a:r>
                <a:r>
                  <a:rPr lang="en-US" dirty="0"/>
                  <a:t>frequency between two </a:t>
                </a:r>
                <a:r>
                  <a:rPr lang="en-US" dirty="0" smtClean="0"/>
                  <a:t>non-interacting </a:t>
                </a:r>
                <a:r>
                  <a:rPr lang="en-US" dirty="0"/>
                  <a:t>genomic loci in a chromatin fiber </a:t>
                </a:r>
                <a:r>
                  <a:rPr lang="en-US" dirty="0" smtClean="0"/>
                  <a:t>is a function of the site separation distance s: </a:t>
                </a:r>
              </a:p>
              <a:p>
                <a:pPr marL="914400" lvl="2" indent="0" algn="l" rtl="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400</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den>
                          </m:f>
                        </m:sup>
                      </m:sSup>
                    </m:oMath>
                  </m:oMathPara>
                </a14:m>
                <a:endParaRPr lang="en-US" b="0" dirty="0" smtClean="0"/>
              </a:p>
              <a:p>
                <a:pPr lvl="1" algn="l" rtl="0"/>
                <a:r>
                  <a:rPr lang="en-US" dirty="0" smtClean="0"/>
                  <a:t>For </a:t>
                </a:r>
                <a:r>
                  <a:rPr lang="en-US" dirty="0"/>
                  <a:t>each </a:t>
                </a:r>
                <a:r>
                  <a:rPr lang="en-US" dirty="0" smtClean="0"/>
                  <a:t>enhancer </a:t>
                </a:r>
                <a:r>
                  <a:rPr lang="en-US" dirty="0" smtClean="0">
                    <a:sym typeface="Wingdings" panose="05000000000000000000" pitchFamily="2" charset="2"/>
                  </a:rPr>
                  <a:t></a:t>
                </a:r>
                <a:r>
                  <a:rPr lang="en-US" dirty="0" smtClean="0"/>
                  <a:t> randomly select </a:t>
                </a:r>
                <a:r>
                  <a:rPr lang="en-US" dirty="0"/>
                  <a:t>a site based on the contact frequency </a:t>
                </a:r>
                <a:r>
                  <a:rPr lang="en-US" dirty="0" smtClean="0"/>
                  <a:t>distribution </a:t>
                </a:r>
                <a:r>
                  <a:rPr lang="en-US" dirty="0" smtClean="0">
                    <a:sym typeface="Wingdings" panose="05000000000000000000" pitchFamily="2" charset="2"/>
                  </a:rPr>
                  <a:t> </a:t>
                </a:r>
                <a:r>
                  <a:rPr lang="en-US" dirty="0" smtClean="0"/>
                  <a:t>select </a:t>
                </a:r>
                <a:r>
                  <a:rPr lang="en-US" dirty="0"/>
                  <a:t>the closest promoter to that site </a:t>
                </a:r>
                <a:r>
                  <a:rPr lang="en-US" dirty="0" smtClean="0"/>
                  <a:t>(not detected by </a:t>
                </a:r>
                <a:r>
                  <a:rPr lang="en-US" dirty="0" err="1" smtClean="0"/>
                  <a:t>ChIA</a:t>
                </a:r>
                <a:r>
                  <a:rPr lang="en-US" dirty="0" smtClean="0"/>
                  <a:t>-PET) as </a:t>
                </a:r>
                <a:r>
                  <a:rPr lang="en-US" dirty="0"/>
                  <a:t>the candidate target.</a:t>
                </a:r>
                <a:endParaRPr lang="he-IL" dirty="0"/>
              </a:p>
            </p:txBody>
          </p:sp>
        </mc:Choice>
        <mc:Fallback>
          <p:sp>
            <p:nvSpPr>
              <p:cNvPr id="5" name="מציין מיקום תוכן 2"/>
              <p:cNvSpPr>
                <a:spLocks noGrp="1" noRot="1" noChangeAspect="1" noMove="1" noResize="1" noEditPoints="1" noAdjustHandles="1" noChangeArrowheads="1" noChangeShapeType="1" noTextEdit="1"/>
              </p:cNvSpPr>
              <p:nvPr>
                <p:ph idx="1"/>
              </p:nvPr>
            </p:nvSpPr>
            <p:spPr>
              <a:xfrm>
                <a:off x="1942415" y="2133600"/>
                <a:ext cx="6591985" cy="3777622"/>
              </a:xfrm>
              <a:blipFill rotWithShape="0">
                <a:blip r:embed="rId3" cstate="print"/>
                <a:stretch>
                  <a:fillRect l="-463" t="-1129" r="-185" b="-1290"/>
                </a:stretch>
              </a:blipFill>
            </p:spPr>
            <p:txBody>
              <a:bodyPr/>
              <a:lstStyle/>
              <a:p>
                <a:r>
                  <a:rPr lang="he-IL">
                    <a:noFill/>
                  </a:rPr>
                  <a:t> </a:t>
                </a:r>
              </a:p>
            </p:txBody>
          </p:sp>
        </mc:Fallback>
      </mc:AlternateContent>
    </p:spTree>
    <p:extLst>
      <p:ext uri="{BB962C8B-B14F-4D97-AF65-F5344CB8AC3E}">
        <p14:creationId xmlns:p14="http://schemas.microsoft.com/office/powerpoint/2010/main" xmlns="" val="2100941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IM-PET - Features</a:t>
            </a:r>
            <a:endParaRPr lang="he-IL" dirty="0"/>
          </a:p>
        </p:txBody>
      </p:sp>
      <p:sp>
        <p:nvSpPr>
          <p:cNvPr id="5" name="מציין מיקום תוכן 2"/>
          <p:cNvSpPr>
            <a:spLocks noGrp="1"/>
          </p:cNvSpPr>
          <p:nvPr>
            <p:ph idx="1"/>
          </p:nvPr>
        </p:nvSpPr>
        <p:spPr>
          <a:xfrm>
            <a:off x="1942415" y="2133600"/>
            <a:ext cx="6591985" cy="3777622"/>
          </a:xfrm>
        </p:spPr>
        <p:txBody>
          <a:bodyPr/>
          <a:lstStyle/>
          <a:p>
            <a:pPr algn="l" rtl="0"/>
            <a:r>
              <a:rPr lang="en-US" dirty="0" smtClean="0"/>
              <a:t>Enhancer and target promoter activity profile correlation (EPC).</a:t>
            </a:r>
          </a:p>
          <a:p>
            <a:pPr algn="l" rtl="0"/>
            <a:r>
              <a:rPr lang="en-US" dirty="0" smtClean="0"/>
              <a:t>Transcription factor and target promoter correlation (TPC).</a:t>
            </a:r>
          </a:p>
          <a:p>
            <a:pPr algn="l" rtl="0"/>
            <a:r>
              <a:rPr lang="en-US" dirty="0" smtClean="0"/>
              <a:t>Coevolution of enhancer and target promoter (COEV).</a:t>
            </a:r>
          </a:p>
          <a:p>
            <a:pPr algn="l" rtl="0"/>
            <a:r>
              <a:rPr lang="en-US" dirty="0" smtClean="0"/>
              <a:t>Distance constraint between enhancer and target promoter (DIS).</a:t>
            </a:r>
            <a:endParaRPr lang="en-US" dirty="0"/>
          </a:p>
          <a:p>
            <a:pPr algn="l" rtl="0"/>
            <a:endParaRPr lang="he-IL" dirty="0"/>
          </a:p>
        </p:txBody>
      </p:sp>
    </p:spTree>
    <p:extLst>
      <p:ext uri="{BB962C8B-B14F-4D97-AF65-F5344CB8AC3E}">
        <p14:creationId xmlns:p14="http://schemas.microsoft.com/office/powerpoint/2010/main" xmlns="" val="3719242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IM-PET - Features</a:t>
            </a:r>
            <a:endParaRPr lang="he-IL" dirty="0"/>
          </a:p>
        </p:txBody>
      </p:sp>
      <p:sp>
        <p:nvSpPr>
          <p:cNvPr id="5" name="מציין מיקום תוכן 2"/>
          <p:cNvSpPr>
            <a:spLocks noGrp="1"/>
          </p:cNvSpPr>
          <p:nvPr>
            <p:ph idx="1"/>
          </p:nvPr>
        </p:nvSpPr>
        <p:spPr>
          <a:xfrm>
            <a:off x="1942415" y="2133600"/>
            <a:ext cx="6591985" cy="3777622"/>
          </a:xfrm>
        </p:spPr>
        <p:txBody>
          <a:bodyPr>
            <a:normAutofit lnSpcReduction="10000"/>
          </a:bodyPr>
          <a:lstStyle/>
          <a:p>
            <a:pPr algn="l" rtl="0"/>
            <a:r>
              <a:rPr lang="en-US" b="1" dirty="0" smtClean="0"/>
              <a:t>Enhancer and target promoter activity profile correlation (EPC)</a:t>
            </a:r>
          </a:p>
          <a:p>
            <a:pPr lvl="1" algn="l" rtl="0"/>
            <a:r>
              <a:rPr lang="en-US" dirty="0" smtClean="0"/>
              <a:t>Enhancer activity – </a:t>
            </a:r>
          </a:p>
          <a:p>
            <a:pPr lvl="2" algn="l" rtl="0"/>
            <a:r>
              <a:rPr lang="en-US" dirty="0" smtClean="0"/>
              <a:t>Score computed by the authors previously developed </a:t>
            </a:r>
            <a:r>
              <a:rPr lang="en-US" b="1" dirty="0" smtClean="0"/>
              <a:t>CSI-ANN</a:t>
            </a:r>
            <a:r>
              <a:rPr lang="en-US" dirty="0" smtClean="0"/>
              <a:t> algorithm for predicting enhancers.</a:t>
            </a:r>
          </a:p>
          <a:p>
            <a:pPr lvl="2" algn="l" rtl="0"/>
            <a:r>
              <a:rPr lang="en-US" dirty="0" smtClean="0"/>
              <a:t>Using histone modification signature.</a:t>
            </a:r>
          </a:p>
          <a:p>
            <a:pPr lvl="1" algn="l" rtl="0"/>
            <a:r>
              <a:rPr lang="en-US" dirty="0" smtClean="0"/>
              <a:t>Promoter activity – </a:t>
            </a:r>
          </a:p>
          <a:p>
            <a:pPr lvl="2" algn="l" rtl="0"/>
            <a:r>
              <a:rPr lang="en-US" dirty="0" smtClean="0"/>
              <a:t>Using FPKM values.</a:t>
            </a:r>
          </a:p>
          <a:p>
            <a:pPr lvl="1" algn="l" rtl="0"/>
            <a:r>
              <a:rPr lang="en-US" dirty="0" smtClean="0"/>
              <a:t>Comment 1: CSI-ANN was trained to identify enhancers, not to predict their activity level.</a:t>
            </a:r>
          </a:p>
          <a:p>
            <a:pPr lvl="1" algn="l" rtl="0"/>
            <a:r>
              <a:rPr lang="en-US" dirty="0" smtClean="0"/>
              <a:t>Comment 2: The authors are not using promoter modification patterns, although they may be relevant.</a:t>
            </a:r>
          </a:p>
        </p:txBody>
      </p:sp>
    </p:spTree>
    <p:extLst>
      <p:ext uri="{BB962C8B-B14F-4D97-AF65-F5344CB8AC3E}">
        <p14:creationId xmlns:p14="http://schemas.microsoft.com/office/powerpoint/2010/main" xmlns="" val="2588433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IM-PET - Features</a:t>
            </a:r>
            <a:endParaRPr lang="he-IL" dirty="0"/>
          </a:p>
        </p:txBody>
      </p:sp>
      <p:sp>
        <p:nvSpPr>
          <p:cNvPr id="5" name="מציין מיקום תוכן 2"/>
          <p:cNvSpPr>
            <a:spLocks noGrp="1"/>
          </p:cNvSpPr>
          <p:nvPr>
            <p:ph idx="1"/>
          </p:nvPr>
        </p:nvSpPr>
        <p:spPr>
          <a:xfrm>
            <a:off x="1942415" y="2133600"/>
            <a:ext cx="6591985" cy="3777622"/>
          </a:xfrm>
        </p:spPr>
        <p:txBody>
          <a:bodyPr>
            <a:normAutofit/>
          </a:bodyPr>
          <a:lstStyle/>
          <a:p>
            <a:pPr algn="l" rtl="0"/>
            <a:r>
              <a:rPr lang="en-US" b="1" dirty="0" smtClean="0"/>
              <a:t>Transcription factor and target promoter correlation (TPC)</a:t>
            </a:r>
            <a:endParaRPr lang="en-US" b="1" dirty="0"/>
          </a:p>
          <a:p>
            <a:pPr lvl="1" algn="l" rtl="0"/>
            <a:r>
              <a:rPr lang="en-US" dirty="0" smtClean="0"/>
              <a:t>For an enhancer to regulate a protein TFs are needed.</a:t>
            </a:r>
          </a:p>
          <a:p>
            <a:pPr lvl="1" algn="l" rtl="0"/>
            <a:r>
              <a:rPr lang="en-US" dirty="0" smtClean="0"/>
              <a:t>For transcription factors that bind to an enhancer.</a:t>
            </a:r>
          </a:p>
          <a:p>
            <a:pPr lvl="2" algn="l" rtl="0"/>
            <a:r>
              <a:rPr lang="en-US" dirty="0" smtClean="0"/>
              <a:t>According to the motif.</a:t>
            </a:r>
          </a:p>
          <a:p>
            <a:pPr lvl="2" algn="l" rtl="0"/>
            <a:r>
              <a:rPr lang="en-US" dirty="0" smtClean="0">
                <a:sym typeface="Wingdings" panose="05000000000000000000" pitchFamily="2" charset="2"/>
              </a:rPr>
              <a:t>calculating binding probabilities  top 5 TFs for an enhancer.</a:t>
            </a:r>
            <a:endParaRPr lang="en-US" dirty="0" smtClean="0"/>
          </a:p>
          <a:p>
            <a:pPr lvl="1" algn="l" rtl="0"/>
            <a:r>
              <a:rPr lang="en-US" dirty="0" smtClean="0"/>
              <a:t>Transcription factor activity –</a:t>
            </a:r>
          </a:p>
          <a:p>
            <a:pPr lvl="2" algn="l" rtl="0"/>
            <a:r>
              <a:rPr lang="en-US" dirty="0" smtClean="0"/>
              <a:t>Using TF expression (FPKM).</a:t>
            </a:r>
          </a:p>
          <a:p>
            <a:pPr lvl="1" algn="l" rtl="0"/>
            <a:r>
              <a:rPr lang="en-US" dirty="0"/>
              <a:t>Promoter activity – </a:t>
            </a:r>
          </a:p>
          <a:p>
            <a:pPr lvl="2" algn="l" rtl="0"/>
            <a:r>
              <a:rPr lang="en-US" dirty="0"/>
              <a:t>Using FPKM values.</a:t>
            </a:r>
          </a:p>
        </p:txBody>
      </p:sp>
    </p:spTree>
    <p:extLst>
      <p:ext uri="{BB962C8B-B14F-4D97-AF65-F5344CB8AC3E}">
        <p14:creationId xmlns:p14="http://schemas.microsoft.com/office/powerpoint/2010/main" xmlns="" val="2343323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IM-PET - Features</a:t>
            </a:r>
            <a:endParaRPr lang="he-IL" dirty="0"/>
          </a:p>
        </p:txBody>
      </p:sp>
      <mc:AlternateContent xmlns:mc="http://schemas.openxmlformats.org/markup-compatibility/2006">
        <mc:Choice xmlns:a14="http://schemas.microsoft.com/office/drawing/2010/main" xmlns="" Requires="a14">
          <p:sp>
            <p:nvSpPr>
              <p:cNvPr id="5" name="מציין מיקום תוכן 2"/>
              <p:cNvSpPr>
                <a:spLocks noGrp="1"/>
              </p:cNvSpPr>
              <p:nvPr>
                <p:ph idx="1"/>
              </p:nvPr>
            </p:nvSpPr>
            <p:spPr>
              <a:xfrm>
                <a:off x="1942415" y="2133600"/>
                <a:ext cx="6591985" cy="3777622"/>
              </a:xfrm>
            </p:spPr>
            <p:txBody>
              <a:bodyPr>
                <a:normAutofit/>
              </a:bodyPr>
              <a:lstStyle/>
              <a:p>
                <a:pPr algn="l" rtl="0"/>
                <a:r>
                  <a:rPr lang="en-US" b="1" dirty="0" smtClean="0"/>
                  <a:t>Coevolution of enhancer and target promoter (COEV)</a:t>
                </a:r>
                <a:endParaRPr lang="en-US" b="1" dirty="0"/>
              </a:p>
              <a:p>
                <a:pPr lvl="1" algn="l" rtl="0"/>
                <a:r>
                  <a:rPr lang="en-US" dirty="0" smtClean="0"/>
                  <a:t>The hypothesis is that true EP pairs tend to coevolve.</a:t>
                </a:r>
              </a:p>
              <a:p>
                <a:pPr lvl="1" algn="l" rtl="0"/>
                <a:r>
                  <a:rPr lang="en-US" dirty="0" smtClean="0"/>
                  <a:t>Measures of co-evolvement:</a:t>
                </a:r>
              </a:p>
              <a:p>
                <a:pPr lvl="2" algn="l" rtl="0"/>
                <a:r>
                  <a:rPr lang="en-US" dirty="0" smtClean="0"/>
                  <a:t>Sequence similarity</a:t>
                </a:r>
              </a:p>
              <a:p>
                <a:pPr lvl="2" algn="l" rtl="0"/>
                <a:r>
                  <a:rPr lang="en-US" dirty="0" smtClean="0"/>
                  <a:t>Conserved </a:t>
                </a:r>
                <a:r>
                  <a:rPr lang="en-US" dirty="0" err="1" smtClean="0"/>
                  <a:t>synteny</a:t>
                </a:r>
                <a:r>
                  <a:rPr lang="en-US" dirty="0" smtClean="0"/>
                  <a:t> - </a:t>
                </a:r>
                <a:r>
                  <a:rPr lang="en-US" dirty="0"/>
                  <a:t>preserved co-localization of genes on chromosomes of different species. </a:t>
                </a:r>
                <a:endParaRPr lang="en-US" dirty="0" smtClean="0"/>
              </a:p>
              <a:p>
                <a:pPr lvl="1" algn="l" rtl="0"/>
                <a:r>
                  <a:rPr lang="en-US" dirty="0" smtClean="0"/>
                  <a:t>Integrating to a single COEV score.</a:t>
                </a:r>
              </a:p>
              <a:p>
                <a:pPr marL="914400" lvl="2" indent="0" algn="l" rtl="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𝐶𝑂𝐸𝑉</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14</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r>
                                <a:rPr lang="en-US" b="0" i="1" smtClean="0">
                                  <a:latin typeface="Cambria Math" panose="02040503050406030204" pitchFamily="18" charset="0"/>
                                </a:rPr>
                                <m:t>𝑠</m:t>
                              </m:r>
                            </m:sub>
                          </m:sSub>
                          <m:r>
                            <a:rPr lang="en-US" b="0" i="1" smtClean="0">
                              <a:latin typeface="Cambria Math" panose="02040503050406030204" pitchFamily="18" charset="0"/>
                            </a:rPr>
                            <m:t>∗</m:t>
                          </m:r>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𝑠</m:t>
                              </m:r>
                            </m:sub>
                          </m:sSub>
                          <m:r>
                            <a:rPr lang="en-US" b="0" i="1" smtClean="0">
                              <a:latin typeface="Cambria Math" panose="02040503050406030204" pitchFamily="18" charset="0"/>
                            </a:rPr>
                            <m:t>∗</m:t>
                          </m:r>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𝑠</m:t>
                              </m:r>
                            </m:sub>
                          </m:sSub>
                        </m:e>
                      </m:nary>
                    </m:oMath>
                  </m:oMathPara>
                </a14:m>
                <a:endParaRPr lang="en-US" dirty="0" smtClean="0"/>
              </a:p>
              <a:p>
                <a:pPr marL="914400" lvl="2" indent="0" algn="l" rtl="0">
                  <a:buNone/>
                </a:pPr>
                <a14:m>
                  <m:oMath xmlns:m="http://schemas.openxmlformats.org/officeDocument/2006/math">
                    <m:sSub>
                      <m:sSubPr>
                        <m:ctrlPr>
                          <a:rPr lang="en-US" sz="1050" b="0" i="1" smtClean="0">
                            <a:latin typeface="Cambria Math" panose="02040503050406030204" pitchFamily="18" charset="0"/>
                          </a:rPr>
                        </m:ctrlPr>
                      </m:sSubPr>
                      <m:e>
                        <m:r>
                          <a:rPr lang="en-US" sz="1050" b="0" i="1" smtClean="0">
                            <a:latin typeface="Cambria Math" panose="02040503050406030204" pitchFamily="18" charset="0"/>
                          </a:rPr>
                          <m:t>𝛿</m:t>
                        </m:r>
                      </m:e>
                      <m:sub>
                        <m:r>
                          <a:rPr lang="en-US" sz="1050" b="0" i="1" smtClean="0">
                            <a:latin typeface="Cambria Math" panose="02040503050406030204" pitchFamily="18" charset="0"/>
                          </a:rPr>
                          <m:t>𝑠</m:t>
                        </m:r>
                      </m:sub>
                    </m:sSub>
                  </m:oMath>
                </a14:m>
                <a:r>
                  <a:rPr lang="en-US" sz="1050" dirty="0" smtClean="0"/>
                  <a:t> - </a:t>
                </a:r>
                <a:r>
                  <a:rPr lang="en-US" sz="1050" dirty="0" err="1" smtClean="0"/>
                  <a:t>synteny</a:t>
                </a:r>
                <a:r>
                  <a:rPr lang="en-US" sz="1050" dirty="0" smtClean="0"/>
                  <a:t> score. </a:t>
                </a:r>
                <a:r>
                  <a:rPr lang="en-US" sz="1050" dirty="0"/>
                  <a:t>1 if the distance between an enhancer and a promoter is less than 2 </a:t>
                </a:r>
                <a:r>
                  <a:rPr lang="en-US" sz="1050" dirty="0" err="1"/>
                  <a:t>Mbp</a:t>
                </a:r>
                <a:r>
                  <a:rPr lang="en-US" sz="1050" dirty="0"/>
                  <a:t> in species s, otherwise </a:t>
                </a:r>
                <a:r>
                  <a:rPr lang="en-US" sz="1050" dirty="0" smtClean="0"/>
                  <a:t>0.</a:t>
                </a:r>
              </a:p>
              <a:p>
                <a:pPr marL="914400" lvl="2" indent="0" algn="l" rtl="0">
                  <a:buNone/>
                </a:pPr>
                <a14:m>
                  <m:oMath xmlns:m="http://schemas.openxmlformats.org/officeDocument/2006/math">
                    <m:r>
                      <a:rPr lang="en-US" sz="1050" i="1">
                        <a:latin typeface="Cambria Math" panose="02040503050406030204" pitchFamily="18" charset="0"/>
                      </a:rPr>
                      <m:t>𝐴</m:t>
                    </m:r>
                    <m:sSub>
                      <m:sSubPr>
                        <m:ctrlPr>
                          <a:rPr lang="en-US" sz="1050" i="1">
                            <a:latin typeface="Cambria Math" panose="02040503050406030204" pitchFamily="18" charset="0"/>
                          </a:rPr>
                        </m:ctrlPr>
                      </m:sSubPr>
                      <m:e>
                        <m:r>
                          <a:rPr lang="en-US" sz="1050" i="1">
                            <a:latin typeface="Cambria Math" panose="02040503050406030204" pitchFamily="18" charset="0"/>
                          </a:rPr>
                          <m:t>𝑆</m:t>
                        </m:r>
                      </m:e>
                      <m:sub>
                        <m:r>
                          <a:rPr lang="en-US" sz="1050" i="1">
                            <a:latin typeface="Cambria Math" panose="02040503050406030204" pitchFamily="18" charset="0"/>
                          </a:rPr>
                          <m:t>𝑒</m:t>
                        </m:r>
                        <m:r>
                          <a:rPr lang="en-US" sz="1050" i="1">
                            <a:latin typeface="Cambria Math" panose="02040503050406030204" pitchFamily="18" charset="0"/>
                          </a:rPr>
                          <m:t>,</m:t>
                        </m:r>
                        <m:r>
                          <a:rPr lang="en-US" sz="1050" i="1">
                            <a:latin typeface="Cambria Math" panose="02040503050406030204" pitchFamily="18" charset="0"/>
                          </a:rPr>
                          <m:t>𝑠</m:t>
                        </m:r>
                      </m:sub>
                    </m:sSub>
                  </m:oMath>
                </a14:m>
                <a:r>
                  <a:rPr lang="en-US" sz="1050" dirty="0" smtClean="0"/>
                  <a:t>\</a:t>
                </a:r>
                <a14:m>
                  <m:oMath xmlns:m="http://schemas.openxmlformats.org/officeDocument/2006/math">
                    <m:r>
                      <a:rPr lang="en-US" sz="1050" i="1">
                        <a:latin typeface="Cambria Math" panose="02040503050406030204" pitchFamily="18" charset="0"/>
                      </a:rPr>
                      <m:t>𝐴</m:t>
                    </m:r>
                    <m:sSub>
                      <m:sSubPr>
                        <m:ctrlPr>
                          <a:rPr lang="en-US" sz="1050" i="1">
                            <a:latin typeface="Cambria Math" panose="02040503050406030204" pitchFamily="18" charset="0"/>
                          </a:rPr>
                        </m:ctrlPr>
                      </m:sSubPr>
                      <m:e>
                        <m:r>
                          <a:rPr lang="en-US" sz="1050" i="1">
                            <a:latin typeface="Cambria Math" panose="02040503050406030204" pitchFamily="18" charset="0"/>
                          </a:rPr>
                          <m:t>𝑆</m:t>
                        </m:r>
                      </m:e>
                      <m:sub>
                        <m:r>
                          <a:rPr lang="en-US" sz="1050" i="1">
                            <a:latin typeface="Cambria Math" panose="02040503050406030204" pitchFamily="18" charset="0"/>
                          </a:rPr>
                          <m:t>𝑝</m:t>
                        </m:r>
                        <m:r>
                          <a:rPr lang="en-US" sz="1050" i="1">
                            <a:latin typeface="Cambria Math" panose="02040503050406030204" pitchFamily="18" charset="0"/>
                          </a:rPr>
                          <m:t>,</m:t>
                        </m:r>
                        <m:r>
                          <a:rPr lang="en-US" sz="1050" i="1">
                            <a:latin typeface="Cambria Math" panose="02040503050406030204" pitchFamily="18" charset="0"/>
                          </a:rPr>
                          <m:t>𝑠</m:t>
                        </m:r>
                      </m:sub>
                    </m:sSub>
                  </m:oMath>
                </a14:m>
                <a:r>
                  <a:rPr lang="en-US" sz="1050" dirty="0" smtClean="0"/>
                  <a:t> - Normalized sequence similarity scores for enhancer\promoter.</a:t>
                </a:r>
                <a:endParaRPr lang="en-US" sz="1050" dirty="0"/>
              </a:p>
            </p:txBody>
          </p:sp>
        </mc:Choice>
        <mc:Fallback>
          <p:sp>
            <p:nvSpPr>
              <p:cNvPr id="5" name="מציין מיקום תוכן 2"/>
              <p:cNvSpPr>
                <a:spLocks noGrp="1" noRot="1" noChangeAspect="1" noMove="1" noResize="1" noEditPoints="1" noAdjustHandles="1" noChangeArrowheads="1" noChangeShapeType="1" noTextEdit="1"/>
              </p:cNvSpPr>
              <p:nvPr>
                <p:ph idx="1"/>
              </p:nvPr>
            </p:nvSpPr>
            <p:spPr>
              <a:xfrm>
                <a:off x="1942415" y="2133600"/>
                <a:ext cx="6591985" cy="3777622"/>
              </a:xfrm>
              <a:blipFill rotWithShape="0">
                <a:blip r:embed="rId3" cstate="print"/>
                <a:stretch>
                  <a:fillRect l="-648" t="-806" r="-278"/>
                </a:stretch>
              </a:blipFill>
            </p:spPr>
            <p:txBody>
              <a:bodyPr/>
              <a:lstStyle/>
              <a:p>
                <a:r>
                  <a:rPr lang="he-IL">
                    <a:noFill/>
                  </a:rPr>
                  <a:t> </a:t>
                </a:r>
              </a:p>
            </p:txBody>
          </p:sp>
        </mc:Fallback>
      </mc:AlternateContent>
    </p:spTree>
    <p:extLst>
      <p:ext uri="{BB962C8B-B14F-4D97-AF65-F5344CB8AC3E}">
        <p14:creationId xmlns:p14="http://schemas.microsoft.com/office/powerpoint/2010/main" xmlns="" val="519696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IM-PET - Features</a:t>
            </a:r>
            <a:endParaRPr lang="he-IL" dirty="0"/>
          </a:p>
        </p:txBody>
      </p:sp>
      <p:sp>
        <p:nvSpPr>
          <p:cNvPr id="5" name="מציין מיקום תוכן 2"/>
          <p:cNvSpPr>
            <a:spLocks noGrp="1"/>
          </p:cNvSpPr>
          <p:nvPr>
            <p:ph idx="1"/>
          </p:nvPr>
        </p:nvSpPr>
        <p:spPr>
          <a:xfrm>
            <a:off x="1942415" y="2133600"/>
            <a:ext cx="6591985" cy="3777622"/>
          </a:xfrm>
        </p:spPr>
        <p:txBody>
          <a:bodyPr>
            <a:normAutofit/>
          </a:bodyPr>
          <a:lstStyle/>
          <a:p>
            <a:pPr algn="l" rtl="0"/>
            <a:r>
              <a:rPr lang="en-US" b="1" dirty="0"/>
              <a:t>Distance constraint between enhancer and target promoter (DIS</a:t>
            </a:r>
            <a:r>
              <a:rPr lang="en-US" b="1" dirty="0" smtClean="0"/>
              <a:t>)</a:t>
            </a:r>
            <a:endParaRPr lang="en-US" dirty="0"/>
          </a:p>
          <a:p>
            <a:pPr lvl="1" algn="l" rtl="0"/>
            <a:r>
              <a:rPr lang="en-US" dirty="0" smtClean="0"/>
              <a:t>The location relative to the target promoter is not strictly constrained.</a:t>
            </a:r>
          </a:p>
          <a:p>
            <a:pPr lvl="1" algn="l" rtl="0"/>
            <a:r>
              <a:rPr lang="en-US" dirty="0" smtClean="0"/>
              <a:t>Empirical </a:t>
            </a:r>
            <a:r>
              <a:rPr lang="en-US" dirty="0"/>
              <a:t>data do show a trend toward shorter </a:t>
            </a:r>
            <a:r>
              <a:rPr lang="en-US" dirty="0" smtClean="0"/>
              <a:t>distance -</a:t>
            </a:r>
          </a:p>
          <a:p>
            <a:pPr lvl="2" algn="l" rtl="0"/>
            <a:r>
              <a:rPr lang="en-US" dirty="0" smtClean="0"/>
              <a:t>Showing a </a:t>
            </a:r>
            <a:r>
              <a:rPr lang="en-US" dirty="0"/>
              <a:t>monotonic decline in the frequency of EP pairs with increasing </a:t>
            </a:r>
            <a:r>
              <a:rPr lang="en-US" dirty="0" smtClean="0"/>
              <a:t>distance.</a:t>
            </a:r>
          </a:p>
          <a:p>
            <a:pPr lvl="1" algn="l" rtl="0"/>
            <a:r>
              <a:rPr lang="en-US" dirty="0" smtClean="0"/>
              <a:t>Comment: No use of CTCF data to define region borders within EP interactions can occur.</a:t>
            </a:r>
            <a:endParaRPr lang="en-US" dirty="0"/>
          </a:p>
        </p:txBody>
      </p:sp>
    </p:spTree>
    <p:extLst>
      <p:ext uri="{BB962C8B-B14F-4D97-AF65-F5344CB8AC3E}">
        <p14:creationId xmlns:p14="http://schemas.microsoft.com/office/powerpoint/2010/main" xmlns="" val="1683738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IM-PET - Features</a:t>
            </a:r>
            <a:endParaRPr lang="he-IL" dirty="0"/>
          </a:p>
        </p:txBody>
      </p:sp>
      <p:pic>
        <p:nvPicPr>
          <p:cNvPr id="4" name="תמונה 3"/>
          <p:cNvPicPr>
            <a:picLocks noChangeAspect="1"/>
          </p:cNvPicPr>
          <p:nvPr/>
        </p:nvPicPr>
        <p:blipFill>
          <a:blip r:embed="rId3" cstate="print"/>
          <a:stretch>
            <a:fillRect/>
          </a:stretch>
        </p:blipFill>
        <p:spPr>
          <a:xfrm>
            <a:off x="909638" y="2708214"/>
            <a:ext cx="7996237" cy="2230497"/>
          </a:xfrm>
          <a:prstGeom prst="rect">
            <a:avLst/>
          </a:prstGeom>
        </p:spPr>
      </p:pic>
    </p:spTree>
    <p:extLst>
      <p:ext uri="{BB962C8B-B14F-4D97-AF65-F5344CB8AC3E}">
        <p14:creationId xmlns:p14="http://schemas.microsoft.com/office/powerpoint/2010/main" xmlns="" val="1695428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 name="Straight Connector 4"/>
          <p:cNvCxnSpPr>
            <a:stCxn id="139" idx="3"/>
            <a:endCxn id="140" idx="0"/>
          </p:cNvCxnSpPr>
          <p:nvPr/>
        </p:nvCxnSpPr>
        <p:spPr bwMode="auto">
          <a:xfrm rot="5400000">
            <a:off x="3482478" y="2116933"/>
            <a:ext cx="1068790" cy="2077104"/>
          </a:xfrm>
          <a:prstGeom prst="line">
            <a:avLst/>
          </a:prstGeom>
          <a:noFill/>
          <a:ln w="28575" cap="flat" cmpd="sng" algn="ctr">
            <a:solidFill>
              <a:srgbClr val="4F81BD">
                <a:shade val="95000"/>
                <a:satMod val="105000"/>
              </a:srgbClr>
            </a:solidFill>
            <a:prstDash val="solid"/>
          </a:ln>
          <a:effectLst/>
        </p:spPr>
      </p:cxnSp>
      <p:cxnSp>
        <p:nvCxnSpPr>
          <p:cNvPr id="134" name="Straight Connector 5"/>
          <p:cNvCxnSpPr>
            <a:stCxn id="139" idx="5"/>
            <a:endCxn id="141" idx="0"/>
          </p:cNvCxnSpPr>
          <p:nvPr/>
        </p:nvCxnSpPr>
        <p:spPr bwMode="auto">
          <a:xfrm rot="16200000" flipH="1">
            <a:off x="5729387" y="2248366"/>
            <a:ext cx="1068790" cy="1814238"/>
          </a:xfrm>
          <a:prstGeom prst="line">
            <a:avLst/>
          </a:prstGeom>
          <a:noFill/>
          <a:ln w="28575" cap="flat" cmpd="sng" algn="ctr">
            <a:solidFill>
              <a:srgbClr val="4F81BD">
                <a:shade val="95000"/>
                <a:satMod val="105000"/>
              </a:srgbClr>
            </a:solidFill>
            <a:prstDash val="solid"/>
          </a:ln>
          <a:effectLst/>
        </p:spPr>
      </p:cxnSp>
      <p:cxnSp>
        <p:nvCxnSpPr>
          <p:cNvPr id="135" name="Straight Connector 6"/>
          <p:cNvCxnSpPr>
            <a:stCxn id="140" idx="3"/>
            <a:endCxn id="143" idx="0"/>
          </p:cNvCxnSpPr>
          <p:nvPr/>
        </p:nvCxnSpPr>
        <p:spPr bwMode="auto">
          <a:xfrm rot="5400000">
            <a:off x="1864623" y="4016356"/>
            <a:ext cx="925928" cy="1000231"/>
          </a:xfrm>
          <a:prstGeom prst="line">
            <a:avLst/>
          </a:prstGeom>
          <a:noFill/>
          <a:ln w="28575" cap="flat" cmpd="sng" algn="ctr">
            <a:solidFill>
              <a:srgbClr val="4F81BD">
                <a:shade val="95000"/>
                <a:satMod val="105000"/>
              </a:srgbClr>
            </a:solidFill>
            <a:prstDash val="solid"/>
          </a:ln>
          <a:effectLst/>
        </p:spPr>
      </p:cxnSp>
      <p:cxnSp>
        <p:nvCxnSpPr>
          <p:cNvPr id="138" name="Straight Connector 7"/>
          <p:cNvCxnSpPr>
            <a:stCxn id="140" idx="5"/>
            <a:endCxn id="144" idx="0"/>
          </p:cNvCxnSpPr>
          <p:nvPr/>
        </p:nvCxnSpPr>
        <p:spPr bwMode="auto">
          <a:xfrm rot="16200000" flipH="1">
            <a:off x="3122530" y="4059916"/>
            <a:ext cx="925928" cy="913109"/>
          </a:xfrm>
          <a:prstGeom prst="line">
            <a:avLst/>
          </a:prstGeom>
          <a:noFill/>
          <a:ln w="28575" cap="flat" cmpd="sng" algn="ctr">
            <a:solidFill>
              <a:srgbClr val="4F81BD">
                <a:shade val="95000"/>
                <a:satMod val="105000"/>
              </a:srgbClr>
            </a:solidFill>
            <a:prstDash val="solid"/>
          </a:ln>
          <a:effectLst/>
        </p:spPr>
      </p:cxnSp>
      <p:sp>
        <p:nvSpPr>
          <p:cNvPr id="139" name="Oval 18"/>
          <p:cNvSpPr/>
          <p:nvPr/>
        </p:nvSpPr>
        <p:spPr bwMode="auto">
          <a:xfrm>
            <a:off x="4993036" y="2257463"/>
            <a:ext cx="426016" cy="426016"/>
          </a:xfrm>
          <a:prstGeom prst="ellipse">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0" name="Oval 19"/>
          <p:cNvSpPr/>
          <p:nvPr/>
        </p:nvSpPr>
        <p:spPr bwMode="auto">
          <a:xfrm>
            <a:off x="2765313" y="3689880"/>
            <a:ext cx="426016" cy="426016"/>
          </a:xfrm>
          <a:prstGeom prst="ellipse">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effectLst/>
              <a:uLnTx/>
              <a:uFillTx/>
              <a:latin typeface="Calibri"/>
              <a:ea typeface="+mn-ea"/>
              <a:cs typeface="+mn-cs"/>
            </a:endParaRPr>
          </a:p>
        </p:txBody>
      </p:sp>
      <p:sp>
        <p:nvSpPr>
          <p:cNvPr id="141" name="Oval 20"/>
          <p:cNvSpPr/>
          <p:nvPr/>
        </p:nvSpPr>
        <p:spPr bwMode="auto">
          <a:xfrm>
            <a:off x="6957893" y="3689880"/>
            <a:ext cx="426016" cy="426016"/>
          </a:xfrm>
          <a:prstGeom prst="ellipse">
            <a:avLst/>
          </a:prstGeom>
          <a:solidFill>
            <a:schemeClr val="bg1"/>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effectLst/>
              <a:uLnTx/>
              <a:uFillTx/>
              <a:latin typeface="Calibri"/>
              <a:ea typeface="+mn-ea"/>
              <a:cs typeface="+mn-cs"/>
            </a:endParaRPr>
          </a:p>
        </p:txBody>
      </p:sp>
      <p:sp>
        <p:nvSpPr>
          <p:cNvPr id="143" name="Oval 24"/>
          <p:cNvSpPr/>
          <p:nvPr/>
        </p:nvSpPr>
        <p:spPr bwMode="auto">
          <a:xfrm>
            <a:off x="1614463" y="4979435"/>
            <a:ext cx="426016" cy="426016"/>
          </a:xfrm>
          <a:prstGeom prst="ellipse">
            <a:avLst/>
          </a:prstGeom>
          <a:solidFill>
            <a:sysClr val="window" lastClr="FFFFFF"/>
          </a:solidFill>
          <a:ln w="25400" cap="flat" cmpd="sng" algn="ctr">
            <a:solidFill>
              <a:srgbClr val="00B050"/>
            </a:solidFill>
            <a:prstDash val="solid"/>
          </a:ln>
          <a:effectLst/>
        </p:spPr>
        <p:txBody>
          <a:bodyPr rtlCol="0" anchor="ctr"/>
          <a:lstStyle/>
          <a:p>
            <a:pPr lvl="0" algn="ctr">
              <a:defRPr/>
            </a:pPr>
            <a:endParaRPr lang="en-GB" sz="2000" dirty="0">
              <a:solidFill>
                <a:srgbClr val="000000"/>
              </a:solidFill>
              <a:latin typeface="Calibri"/>
            </a:endParaRPr>
          </a:p>
        </p:txBody>
      </p:sp>
      <p:sp>
        <p:nvSpPr>
          <p:cNvPr id="144" name="Oval 29"/>
          <p:cNvSpPr/>
          <p:nvPr/>
        </p:nvSpPr>
        <p:spPr bwMode="auto">
          <a:xfrm>
            <a:off x="3829041" y="4979435"/>
            <a:ext cx="426016" cy="426016"/>
          </a:xfrm>
          <a:prstGeom prst="ellipse">
            <a:avLst/>
          </a:prstGeom>
          <a:solidFill>
            <a:sysClr val="window" lastClr="FFFFFF"/>
          </a:solidFill>
          <a:ln w="25400" cap="flat" cmpd="sng" algn="ctr">
            <a:solidFill>
              <a:srgbClr val="00B050"/>
            </a:solidFill>
            <a:prstDash val="solid"/>
          </a:ln>
          <a:effectLst/>
        </p:spPr>
        <p:txBody>
          <a:bodyPr rtlCol="0" anchor="ctr"/>
          <a:lstStyle/>
          <a:p>
            <a:pPr lvl="0" algn="ctr">
              <a:defRPr/>
            </a:pPr>
            <a:endParaRPr lang="en-GB" sz="2000" dirty="0">
              <a:solidFill>
                <a:srgbClr val="000000"/>
              </a:solidFill>
              <a:latin typeface="Calibri"/>
            </a:endParaRPr>
          </a:p>
        </p:txBody>
      </p:sp>
      <p:sp>
        <p:nvSpPr>
          <p:cNvPr id="148" name="TextBox 147"/>
          <p:cNvSpPr txBox="1"/>
          <p:nvPr/>
        </p:nvSpPr>
        <p:spPr>
          <a:xfrm>
            <a:off x="3225461" y="1119171"/>
            <a:ext cx="3961166" cy="578882"/>
          </a:xfrm>
          <a:prstGeom prst="roundRect">
            <a:avLst/>
          </a:prstGeom>
          <a:noFill/>
          <a:ln w="28575">
            <a:noFill/>
          </a:ln>
          <a:effectLst/>
        </p:spPr>
        <p:txBody>
          <a:bodyPr wrap="square" rtlCol="0">
            <a:spAutoFit/>
          </a:bodyPr>
          <a:lstStyle/>
          <a:p>
            <a:pPr algn="ctr"/>
            <a:r>
              <a:rPr lang="en-GB" sz="2800" dirty="0" smtClean="0">
                <a:solidFill>
                  <a:srgbClr val="C00000"/>
                </a:solidFill>
                <a:latin typeface="Calibri" pitchFamily="34" charset="0"/>
              </a:rPr>
              <a:t>world state</a:t>
            </a:r>
            <a:endParaRPr lang="en-GB" sz="2800" dirty="0">
              <a:solidFill>
                <a:srgbClr val="C00000"/>
              </a:solidFill>
              <a:latin typeface="Calibri" pitchFamily="34" charset="0"/>
            </a:endParaRPr>
          </a:p>
        </p:txBody>
      </p:sp>
      <p:cxnSp>
        <p:nvCxnSpPr>
          <p:cNvPr id="149" name="Straight Arrow Connector 44"/>
          <p:cNvCxnSpPr>
            <a:stCxn id="148" idx="2"/>
            <a:endCxn id="139" idx="0"/>
          </p:cNvCxnSpPr>
          <p:nvPr/>
        </p:nvCxnSpPr>
        <p:spPr bwMode="auto">
          <a:xfrm rot="5400000">
            <a:off x="4926339" y="1977758"/>
            <a:ext cx="559410" cy="1588"/>
          </a:xfrm>
          <a:prstGeom prst="straightConnector1">
            <a:avLst/>
          </a:prstGeom>
          <a:solidFill>
            <a:srgbClr val="999999"/>
          </a:solidFill>
          <a:ln w="38100" cap="flat" cmpd="sng" algn="ctr">
            <a:solidFill>
              <a:srgbClr val="C00000"/>
            </a:solidFill>
            <a:prstDash val="solid"/>
            <a:round/>
            <a:headEnd type="none" w="med" len="med"/>
            <a:tailEnd type="arrow"/>
          </a:ln>
          <a:effectLst/>
        </p:spPr>
      </p:cxnSp>
      <p:sp>
        <p:nvSpPr>
          <p:cNvPr id="151" name="TextBox 150"/>
          <p:cNvSpPr txBox="1"/>
          <p:nvPr/>
        </p:nvSpPr>
        <p:spPr>
          <a:xfrm>
            <a:off x="5277051" y="2154488"/>
            <a:ext cx="2286288" cy="578882"/>
          </a:xfrm>
          <a:prstGeom prst="roundRect">
            <a:avLst/>
          </a:prstGeom>
          <a:noFill/>
          <a:ln w="28575">
            <a:noFill/>
          </a:ln>
          <a:effectLst/>
        </p:spPr>
        <p:txBody>
          <a:bodyPr wrap="square" rtlCol="0">
            <a:spAutoFit/>
          </a:bodyPr>
          <a:lstStyle/>
          <a:p>
            <a:pPr algn="ctr"/>
            <a:r>
              <a:rPr lang="en-GB" sz="2800" dirty="0" smtClean="0">
                <a:solidFill>
                  <a:srgbClr val="C00000"/>
                </a:solidFill>
                <a:latin typeface="Calibri" pitchFamily="34" charset="0"/>
              </a:rPr>
              <a:t>is it raining?</a:t>
            </a:r>
            <a:endParaRPr lang="en-GB" sz="2800" baseline="-25000" dirty="0">
              <a:solidFill>
                <a:srgbClr val="C00000"/>
              </a:solidFill>
              <a:latin typeface="Calibri" pitchFamily="34" charset="0"/>
            </a:endParaRPr>
          </a:p>
        </p:txBody>
      </p:sp>
      <p:sp>
        <p:nvSpPr>
          <p:cNvPr id="152" name="TextBox 151"/>
          <p:cNvSpPr txBox="1"/>
          <p:nvPr/>
        </p:nvSpPr>
        <p:spPr>
          <a:xfrm>
            <a:off x="3114661" y="3596188"/>
            <a:ext cx="3143272" cy="578882"/>
          </a:xfrm>
          <a:prstGeom prst="roundRect">
            <a:avLst/>
          </a:prstGeom>
          <a:noFill/>
          <a:ln w="28575">
            <a:noFill/>
          </a:ln>
          <a:effectLst/>
        </p:spPr>
        <p:txBody>
          <a:bodyPr wrap="square" rtlCol="0">
            <a:spAutoFit/>
          </a:bodyPr>
          <a:lstStyle/>
          <a:p>
            <a:pPr algn="ctr"/>
            <a:r>
              <a:rPr lang="en-GB" sz="2800" dirty="0" smtClean="0">
                <a:solidFill>
                  <a:srgbClr val="C00000"/>
                </a:solidFill>
                <a:latin typeface="Calibri" pitchFamily="34" charset="0"/>
              </a:rPr>
              <a:t>is the sprinkler on?</a:t>
            </a:r>
            <a:endParaRPr lang="en-GB" sz="2800" baseline="-25000" dirty="0">
              <a:solidFill>
                <a:srgbClr val="C00000"/>
              </a:solidFill>
              <a:latin typeface="Calibri" pitchFamily="34" charset="0"/>
            </a:endParaRPr>
          </a:p>
        </p:txBody>
      </p:sp>
      <p:sp>
        <p:nvSpPr>
          <p:cNvPr id="154" name="TextBox 153"/>
          <p:cNvSpPr txBox="1"/>
          <p:nvPr/>
        </p:nvSpPr>
        <p:spPr>
          <a:xfrm>
            <a:off x="6543685" y="3992653"/>
            <a:ext cx="1285884" cy="1055608"/>
          </a:xfrm>
          <a:prstGeom prst="roundRect">
            <a:avLst/>
          </a:prstGeom>
          <a:noFill/>
          <a:ln w="28575">
            <a:noFill/>
          </a:ln>
          <a:effectLst/>
        </p:spPr>
        <p:txBody>
          <a:bodyPr wrap="square" rtlCol="0">
            <a:spAutoFit/>
          </a:bodyPr>
          <a:lstStyle/>
          <a:p>
            <a:pPr algn="ctr"/>
            <a:r>
              <a:rPr lang="en-GB" sz="2800" i="1" dirty="0" smtClean="0">
                <a:solidFill>
                  <a:srgbClr val="C00000"/>
                </a:solidFill>
                <a:latin typeface="Calibri" pitchFamily="34" charset="0"/>
              </a:rPr>
              <a:t>P</a:t>
            </a:r>
            <a:r>
              <a:rPr lang="en-GB" sz="2800" dirty="0" smtClean="0">
                <a:solidFill>
                  <a:srgbClr val="C00000"/>
                </a:solidFill>
                <a:latin typeface="Calibri" pitchFamily="34" charset="0"/>
              </a:rPr>
              <a:t>(wet)</a:t>
            </a:r>
          </a:p>
          <a:p>
            <a:pPr algn="ctr"/>
            <a:r>
              <a:rPr lang="en-GB" sz="2800" dirty="0" smtClean="0">
                <a:solidFill>
                  <a:srgbClr val="C00000"/>
                </a:solidFill>
                <a:latin typeface="Calibri" pitchFamily="34" charset="0"/>
              </a:rPr>
              <a:t>= 0.95</a:t>
            </a:r>
            <a:endParaRPr lang="en-GB" sz="2800" baseline="-25000" dirty="0">
              <a:solidFill>
                <a:srgbClr val="C00000"/>
              </a:solidFill>
              <a:latin typeface="Calibri" pitchFamily="34" charset="0"/>
            </a:endParaRPr>
          </a:p>
        </p:txBody>
      </p:sp>
      <p:sp>
        <p:nvSpPr>
          <p:cNvPr id="155" name="TextBox 154"/>
          <p:cNvSpPr txBox="1"/>
          <p:nvPr/>
        </p:nvSpPr>
        <p:spPr>
          <a:xfrm>
            <a:off x="3400413" y="5270556"/>
            <a:ext cx="1285884" cy="1055608"/>
          </a:xfrm>
          <a:prstGeom prst="roundRect">
            <a:avLst/>
          </a:prstGeom>
          <a:noFill/>
          <a:ln w="28575">
            <a:noFill/>
          </a:ln>
          <a:effectLst/>
        </p:spPr>
        <p:txBody>
          <a:bodyPr wrap="square" rtlCol="0">
            <a:spAutoFit/>
          </a:bodyPr>
          <a:lstStyle/>
          <a:p>
            <a:pPr algn="ctr"/>
            <a:r>
              <a:rPr lang="en-GB" sz="2800" i="1" dirty="0" smtClean="0">
                <a:solidFill>
                  <a:srgbClr val="C00000"/>
                </a:solidFill>
                <a:latin typeface="Calibri" pitchFamily="34" charset="0"/>
              </a:rPr>
              <a:t>P</a:t>
            </a:r>
            <a:r>
              <a:rPr lang="en-GB" sz="2800" dirty="0" smtClean="0">
                <a:solidFill>
                  <a:srgbClr val="C00000"/>
                </a:solidFill>
                <a:latin typeface="Calibri" pitchFamily="34" charset="0"/>
              </a:rPr>
              <a:t>(wet)</a:t>
            </a:r>
            <a:br>
              <a:rPr lang="en-GB" sz="2800" dirty="0" smtClean="0">
                <a:solidFill>
                  <a:srgbClr val="C00000"/>
                </a:solidFill>
                <a:latin typeface="Calibri" pitchFamily="34" charset="0"/>
              </a:rPr>
            </a:br>
            <a:r>
              <a:rPr lang="en-GB" sz="2800" dirty="0" smtClean="0">
                <a:solidFill>
                  <a:srgbClr val="C00000"/>
                </a:solidFill>
                <a:latin typeface="Calibri" pitchFamily="34" charset="0"/>
              </a:rPr>
              <a:t>= 0.9</a:t>
            </a:r>
            <a:endParaRPr lang="en-GB" sz="2800" baseline="-25000" dirty="0">
              <a:solidFill>
                <a:srgbClr val="C00000"/>
              </a:solidFill>
              <a:latin typeface="Calibri" pitchFamily="34" charset="0"/>
            </a:endParaRPr>
          </a:p>
        </p:txBody>
      </p:sp>
      <p:sp>
        <p:nvSpPr>
          <p:cNvPr id="156" name="TextBox 155"/>
          <p:cNvSpPr txBox="1"/>
          <p:nvPr/>
        </p:nvSpPr>
        <p:spPr>
          <a:xfrm>
            <a:off x="6329371" y="2790941"/>
            <a:ext cx="571232" cy="442674"/>
          </a:xfrm>
          <a:prstGeom prst="roundRect">
            <a:avLst/>
          </a:prstGeom>
          <a:noFill/>
          <a:ln w="28575">
            <a:noFill/>
          </a:ln>
          <a:effectLst/>
        </p:spPr>
        <p:txBody>
          <a:bodyPr wrap="square" rtlCol="0">
            <a:spAutoFit/>
          </a:bodyPr>
          <a:lstStyle/>
          <a:p>
            <a:pPr algn="ctr"/>
            <a:r>
              <a:rPr lang="en-GB" sz="2000" i="1" dirty="0" smtClean="0">
                <a:solidFill>
                  <a:srgbClr val="C00000"/>
                </a:solidFill>
                <a:latin typeface="Calibri" pitchFamily="34" charset="0"/>
              </a:rPr>
              <a:t>yes</a:t>
            </a:r>
            <a:endParaRPr lang="en-GB" sz="2000" i="1" baseline="-25000" dirty="0">
              <a:solidFill>
                <a:srgbClr val="C00000"/>
              </a:solidFill>
              <a:latin typeface="Calibri" pitchFamily="34" charset="0"/>
            </a:endParaRPr>
          </a:p>
        </p:txBody>
      </p:sp>
      <p:sp>
        <p:nvSpPr>
          <p:cNvPr id="157" name="TextBox 156"/>
          <p:cNvSpPr txBox="1"/>
          <p:nvPr/>
        </p:nvSpPr>
        <p:spPr>
          <a:xfrm>
            <a:off x="3543289" y="2790941"/>
            <a:ext cx="571232" cy="442674"/>
          </a:xfrm>
          <a:prstGeom prst="roundRect">
            <a:avLst/>
          </a:prstGeom>
          <a:noFill/>
          <a:ln w="28575">
            <a:noFill/>
          </a:ln>
          <a:effectLst/>
        </p:spPr>
        <p:txBody>
          <a:bodyPr wrap="square" rtlCol="0">
            <a:spAutoFit/>
          </a:bodyPr>
          <a:lstStyle/>
          <a:p>
            <a:pPr algn="ctr"/>
            <a:r>
              <a:rPr lang="en-GB" sz="2000" i="1" dirty="0" smtClean="0">
                <a:solidFill>
                  <a:srgbClr val="C00000"/>
                </a:solidFill>
                <a:latin typeface="Calibri" pitchFamily="34" charset="0"/>
              </a:rPr>
              <a:t>no</a:t>
            </a:r>
            <a:endParaRPr lang="en-GB" sz="2000" i="1" baseline="-25000" dirty="0">
              <a:solidFill>
                <a:srgbClr val="C00000"/>
              </a:solidFill>
              <a:latin typeface="Calibri" pitchFamily="34" charset="0"/>
            </a:endParaRPr>
          </a:p>
        </p:txBody>
      </p:sp>
      <p:sp>
        <p:nvSpPr>
          <p:cNvPr id="159" name="TextBox 158"/>
          <p:cNvSpPr txBox="1"/>
          <p:nvPr/>
        </p:nvSpPr>
        <p:spPr>
          <a:xfrm>
            <a:off x="3614999" y="4262443"/>
            <a:ext cx="571232" cy="442674"/>
          </a:xfrm>
          <a:prstGeom prst="roundRect">
            <a:avLst/>
          </a:prstGeom>
          <a:noFill/>
          <a:ln w="28575">
            <a:noFill/>
          </a:ln>
          <a:effectLst/>
        </p:spPr>
        <p:txBody>
          <a:bodyPr wrap="square" rtlCol="0">
            <a:spAutoFit/>
          </a:bodyPr>
          <a:lstStyle/>
          <a:p>
            <a:pPr algn="ctr"/>
            <a:r>
              <a:rPr lang="en-GB" sz="2000" i="1" dirty="0" smtClean="0">
                <a:solidFill>
                  <a:srgbClr val="C00000"/>
                </a:solidFill>
                <a:latin typeface="Calibri" pitchFamily="34" charset="0"/>
              </a:rPr>
              <a:t>yes</a:t>
            </a:r>
            <a:endParaRPr lang="en-GB" sz="2000" i="1" baseline="-25000" dirty="0">
              <a:solidFill>
                <a:srgbClr val="C00000"/>
              </a:solidFill>
              <a:latin typeface="Calibri" pitchFamily="34" charset="0"/>
            </a:endParaRPr>
          </a:p>
        </p:txBody>
      </p:sp>
      <p:sp>
        <p:nvSpPr>
          <p:cNvPr id="160" name="TextBox 159"/>
          <p:cNvSpPr txBox="1"/>
          <p:nvPr/>
        </p:nvSpPr>
        <p:spPr>
          <a:xfrm>
            <a:off x="1829049" y="4262443"/>
            <a:ext cx="571232" cy="442674"/>
          </a:xfrm>
          <a:prstGeom prst="roundRect">
            <a:avLst/>
          </a:prstGeom>
          <a:noFill/>
          <a:ln w="28575">
            <a:noFill/>
          </a:ln>
          <a:effectLst/>
        </p:spPr>
        <p:txBody>
          <a:bodyPr wrap="square" rtlCol="0">
            <a:spAutoFit/>
          </a:bodyPr>
          <a:lstStyle/>
          <a:p>
            <a:pPr algn="ctr"/>
            <a:r>
              <a:rPr lang="en-GB" sz="2000" i="1" dirty="0" smtClean="0">
                <a:solidFill>
                  <a:srgbClr val="C00000"/>
                </a:solidFill>
                <a:latin typeface="Calibri" pitchFamily="34" charset="0"/>
              </a:rPr>
              <a:t>no</a:t>
            </a:r>
            <a:endParaRPr lang="en-GB" sz="2000" i="1" baseline="-25000" dirty="0">
              <a:solidFill>
                <a:srgbClr val="C00000"/>
              </a:solidFill>
              <a:latin typeface="Calibri" pitchFamily="34" charset="0"/>
            </a:endParaRPr>
          </a:p>
        </p:txBody>
      </p:sp>
      <p:sp>
        <p:nvSpPr>
          <p:cNvPr id="162" name="TextBox 161"/>
          <p:cNvSpPr txBox="1"/>
          <p:nvPr/>
        </p:nvSpPr>
        <p:spPr>
          <a:xfrm>
            <a:off x="1185835" y="5270556"/>
            <a:ext cx="1285884" cy="1055608"/>
          </a:xfrm>
          <a:prstGeom prst="roundRect">
            <a:avLst/>
          </a:prstGeom>
          <a:noFill/>
          <a:ln w="28575">
            <a:noFill/>
          </a:ln>
          <a:effectLst/>
        </p:spPr>
        <p:txBody>
          <a:bodyPr wrap="square" rtlCol="0">
            <a:spAutoFit/>
          </a:bodyPr>
          <a:lstStyle/>
          <a:p>
            <a:pPr algn="ctr"/>
            <a:r>
              <a:rPr lang="en-GB" sz="2800" i="1" dirty="0" smtClean="0">
                <a:solidFill>
                  <a:srgbClr val="C00000"/>
                </a:solidFill>
                <a:latin typeface="Calibri" pitchFamily="34" charset="0"/>
              </a:rPr>
              <a:t>P</a:t>
            </a:r>
            <a:r>
              <a:rPr lang="en-GB" sz="2800" dirty="0" smtClean="0">
                <a:solidFill>
                  <a:srgbClr val="C00000"/>
                </a:solidFill>
                <a:latin typeface="Calibri" pitchFamily="34" charset="0"/>
              </a:rPr>
              <a:t>(wet)</a:t>
            </a:r>
            <a:br>
              <a:rPr lang="en-GB" sz="2800" dirty="0" smtClean="0">
                <a:solidFill>
                  <a:srgbClr val="C00000"/>
                </a:solidFill>
                <a:latin typeface="Calibri" pitchFamily="34" charset="0"/>
              </a:rPr>
            </a:br>
            <a:r>
              <a:rPr lang="en-GB" sz="2800" dirty="0" smtClean="0">
                <a:solidFill>
                  <a:srgbClr val="C00000"/>
                </a:solidFill>
                <a:latin typeface="Calibri" pitchFamily="34" charset="0"/>
              </a:rPr>
              <a:t>= 0.1</a:t>
            </a:r>
            <a:endParaRPr lang="en-GB" sz="2800" baseline="-25000" dirty="0">
              <a:solidFill>
                <a:srgbClr val="C00000"/>
              </a:solidFill>
              <a:latin typeface="Calibri" pitchFamily="34" charset="0"/>
            </a:endParaRPr>
          </a:p>
        </p:txBody>
      </p:sp>
      <p:sp>
        <p:nvSpPr>
          <p:cNvPr id="163" name="כותרת 1"/>
          <p:cNvSpPr>
            <a:spLocks noGrp="1"/>
          </p:cNvSpPr>
          <p:nvPr>
            <p:ph type="title"/>
          </p:nvPr>
        </p:nvSpPr>
        <p:spPr>
          <a:xfrm>
            <a:off x="1945201" y="624110"/>
            <a:ext cx="6589199" cy="1280890"/>
          </a:xfrm>
        </p:spPr>
        <p:txBody>
          <a:bodyPr/>
          <a:lstStyle/>
          <a:p>
            <a:r>
              <a:rPr lang="en-US" dirty="0" smtClean="0"/>
              <a:t>ML - Tree</a:t>
            </a:r>
            <a:endParaRPr lang="he-IL" dirty="0"/>
          </a:p>
        </p:txBody>
      </p:sp>
      <p:sp>
        <p:nvSpPr>
          <p:cNvPr id="164" name="מלבן 163"/>
          <p:cNvSpPr/>
          <p:nvPr/>
        </p:nvSpPr>
        <p:spPr>
          <a:xfrm>
            <a:off x="2247900" y="6432618"/>
            <a:ext cx="7200900" cy="369332"/>
          </a:xfrm>
          <a:prstGeom prst="rect">
            <a:avLst/>
          </a:prstGeom>
        </p:spPr>
        <p:txBody>
          <a:bodyPr wrap="square">
            <a:spAutoFit/>
          </a:bodyPr>
          <a:lstStyle/>
          <a:p>
            <a:pPr algn="l" rtl="0"/>
            <a:r>
              <a:rPr lang="en-US" dirty="0"/>
              <a:t>Taken from: http://www.iis.ee.ic.ac.uk/~tkkim/iccv09_tutorial</a:t>
            </a:r>
            <a:endParaRPr lang="he-IL" dirty="0"/>
          </a:p>
        </p:txBody>
      </p:sp>
    </p:spTree>
    <p:extLst>
      <p:ext uri="{BB962C8B-B14F-4D97-AF65-F5344CB8AC3E}">
        <p14:creationId xmlns:p14="http://schemas.microsoft.com/office/powerpoint/2010/main" xmlns="" val="5980222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כותרת 1"/>
          <p:cNvSpPr>
            <a:spLocks noGrp="1"/>
          </p:cNvSpPr>
          <p:nvPr>
            <p:ph type="title"/>
          </p:nvPr>
        </p:nvSpPr>
        <p:spPr>
          <a:xfrm>
            <a:off x="1945201" y="624110"/>
            <a:ext cx="6589199" cy="1280890"/>
          </a:xfrm>
        </p:spPr>
        <p:txBody>
          <a:bodyPr/>
          <a:lstStyle/>
          <a:p>
            <a:r>
              <a:rPr lang="en-US" dirty="0" smtClean="0"/>
              <a:t>ML - Randomized Learning</a:t>
            </a:r>
            <a:endParaRPr lang="he-IL" dirty="0"/>
          </a:p>
        </p:txBody>
      </p:sp>
      <p:sp>
        <p:nvSpPr>
          <p:cNvPr id="24" name="מציין מיקום תוכן 2"/>
          <p:cNvSpPr>
            <a:spLocks noGrp="1"/>
          </p:cNvSpPr>
          <p:nvPr>
            <p:ph idx="1"/>
          </p:nvPr>
        </p:nvSpPr>
        <p:spPr>
          <a:xfrm>
            <a:off x="1942415" y="2133600"/>
            <a:ext cx="6591985" cy="3777622"/>
          </a:xfrm>
        </p:spPr>
        <p:txBody>
          <a:bodyPr>
            <a:normAutofit fontScale="77500" lnSpcReduction="20000"/>
          </a:bodyPr>
          <a:lstStyle/>
          <a:p>
            <a:pPr algn="l" rtl="0"/>
            <a:r>
              <a:rPr lang="en-GB" sz="2800" dirty="0"/>
              <a:t>Recursively split examples at node </a:t>
            </a:r>
            <a:r>
              <a:rPr lang="en-GB" sz="2800" dirty="0">
                <a:latin typeface="cmmi10"/>
              </a:rPr>
              <a:t>n</a:t>
            </a:r>
            <a:endParaRPr lang="en-GB" sz="2800" dirty="0"/>
          </a:p>
          <a:p>
            <a:pPr lvl="1" algn="l" rtl="0"/>
            <a:r>
              <a:rPr lang="en-GB" sz="2400" dirty="0"/>
              <a:t>set </a:t>
            </a:r>
            <a:r>
              <a:rPr lang="en-GB" sz="2400" dirty="0">
                <a:latin typeface="cmmi10"/>
              </a:rPr>
              <a:t>I</a:t>
            </a:r>
            <a:r>
              <a:rPr lang="en-GB" sz="2400" baseline="-25000" dirty="0">
                <a:latin typeface="cmmi10"/>
              </a:rPr>
              <a:t>n</a:t>
            </a:r>
            <a:r>
              <a:rPr lang="en-GB" sz="2400" dirty="0"/>
              <a:t> indexes </a:t>
            </a:r>
            <a:r>
              <a:rPr lang="en-GB" sz="2400" dirty="0" smtClean="0"/>
              <a:t>labelled </a:t>
            </a:r>
            <a:r>
              <a:rPr lang="en-GB" sz="2400" dirty="0"/>
              <a:t>training examples (</a:t>
            </a:r>
            <a:r>
              <a:rPr lang="en-GB" sz="2400" b="1" dirty="0">
                <a:latin typeface="cmr10"/>
              </a:rPr>
              <a:t>v</a:t>
            </a:r>
            <a:r>
              <a:rPr lang="en-GB" sz="2400" baseline="-25000" dirty="0">
                <a:latin typeface="cmmi10"/>
              </a:rPr>
              <a:t>i</a:t>
            </a:r>
            <a:r>
              <a:rPr lang="en-GB" sz="2400" dirty="0">
                <a:latin typeface="cmr10"/>
              </a:rPr>
              <a:t>,</a:t>
            </a:r>
            <a:r>
              <a:rPr lang="en-GB" sz="2400" dirty="0">
                <a:latin typeface="cmmi10"/>
              </a:rPr>
              <a:t> l</a:t>
            </a:r>
            <a:r>
              <a:rPr lang="en-GB" sz="2400" baseline="-25000" dirty="0">
                <a:latin typeface="cmmi10"/>
              </a:rPr>
              <a:t>i</a:t>
            </a:r>
            <a:r>
              <a:rPr lang="en-GB" sz="2400" dirty="0"/>
              <a:t>):</a:t>
            </a:r>
          </a:p>
          <a:p>
            <a:pPr algn="l" rtl="0"/>
            <a:endParaRPr lang="en-GB" sz="2800" dirty="0"/>
          </a:p>
          <a:p>
            <a:pPr algn="l" rtl="0"/>
            <a:endParaRPr lang="en-GB" sz="2800" dirty="0"/>
          </a:p>
          <a:p>
            <a:pPr algn="l" rtl="0"/>
            <a:endParaRPr lang="en-GB" sz="2800" dirty="0"/>
          </a:p>
          <a:p>
            <a:pPr algn="l" rtl="0"/>
            <a:endParaRPr lang="en-GB" sz="2800" dirty="0"/>
          </a:p>
          <a:p>
            <a:pPr algn="l" rtl="0"/>
            <a:endParaRPr lang="en-GB" sz="2800" dirty="0"/>
          </a:p>
          <a:p>
            <a:pPr marL="0" indent="0" algn="l" rtl="0">
              <a:buNone/>
            </a:pPr>
            <a:endParaRPr lang="en-GB" sz="2800" dirty="0"/>
          </a:p>
          <a:p>
            <a:pPr algn="l" rtl="0"/>
            <a:r>
              <a:rPr lang="en-GB" sz="2800" dirty="0"/>
              <a:t>At node </a:t>
            </a:r>
            <a:r>
              <a:rPr lang="en-GB" sz="2800" dirty="0">
                <a:latin typeface="cmmi10"/>
              </a:rPr>
              <a:t>n</a:t>
            </a:r>
            <a:r>
              <a:rPr lang="en-GB" sz="2800" dirty="0"/>
              <a:t>, </a:t>
            </a:r>
            <a:r>
              <a:rPr lang="en-GB" sz="2800" dirty="0" err="1">
                <a:latin typeface="cmmi10"/>
              </a:rPr>
              <a:t>P</a:t>
            </a:r>
            <a:r>
              <a:rPr lang="en-GB" sz="2800" baseline="-25000" dirty="0" err="1">
                <a:latin typeface="cmmi10"/>
              </a:rPr>
              <a:t>n</a:t>
            </a:r>
            <a:r>
              <a:rPr lang="en-GB" sz="2800" dirty="0">
                <a:latin typeface="cmr10"/>
              </a:rPr>
              <a:t>(</a:t>
            </a:r>
            <a:r>
              <a:rPr lang="en-GB" sz="2800" dirty="0">
                <a:latin typeface="cmmi10"/>
              </a:rPr>
              <a:t>c</a:t>
            </a:r>
            <a:r>
              <a:rPr lang="en-GB" sz="2800" dirty="0">
                <a:latin typeface="cmr10"/>
              </a:rPr>
              <a:t>)</a:t>
            </a:r>
            <a:r>
              <a:rPr lang="en-GB" sz="2800" dirty="0"/>
              <a:t> is histogram of example labels </a:t>
            </a:r>
            <a:r>
              <a:rPr lang="en-GB" sz="2800" dirty="0">
                <a:latin typeface="cmmi10"/>
              </a:rPr>
              <a:t>l</a:t>
            </a:r>
            <a:r>
              <a:rPr lang="en-GB" sz="2800" baseline="-25000" dirty="0">
                <a:latin typeface="cmmi10"/>
              </a:rPr>
              <a:t>i</a:t>
            </a:r>
          </a:p>
          <a:p>
            <a:pPr algn="l" rtl="0"/>
            <a:endParaRPr lang="en-US" dirty="0"/>
          </a:p>
        </p:txBody>
      </p:sp>
      <p:pic>
        <p:nvPicPr>
          <p:cNvPr id="34" name="Picture 13" descr="TP_tmp.png"/>
          <p:cNvPicPr>
            <a:picLocks noChangeAspect="1"/>
          </p:cNvPicPr>
          <p:nvPr>
            <p:custDataLst>
              <p:tags r:id="rId1"/>
            </p:custDataLst>
          </p:nvPr>
        </p:nvPicPr>
        <p:blipFill>
          <a:blip r:embed="rId3" cstate="print">
            <a:clrChange>
              <a:clrFrom>
                <a:srgbClr val="FFFFFF"/>
              </a:clrFrom>
              <a:clrTo>
                <a:srgbClr val="FFFFFF">
                  <a:alpha val="0"/>
                </a:srgbClr>
              </a:clrTo>
            </a:clrChange>
          </a:blip>
          <a:stretch>
            <a:fillRect/>
          </a:stretch>
        </p:blipFill>
        <p:spPr bwMode="auto">
          <a:xfrm>
            <a:off x="3247988" y="3056947"/>
            <a:ext cx="5216086" cy="1119766"/>
          </a:xfrm>
          <a:prstGeom prst="rect">
            <a:avLst/>
          </a:prstGeom>
          <a:noFill/>
          <a:ln/>
          <a:effectLst/>
        </p:spPr>
      </p:pic>
      <p:sp>
        <p:nvSpPr>
          <p:cNvPr id="35" name="TextBox 34"/>
          <p:cNvSpPr txBox="1"/>
          <p:nvPr/>
        </p:nvSpPr>
        <p:spPr>
          <a:xfrm>
            <a:off x="1918967" y="2819391"/>
            <a:ext cx="1198277" cy="461665"/>
          </a:xfrm>
          <a:prstGeom prst="rect">
            <a:avLst/>
          </a:prstGeom>
          <a:noFill/>
        </p:spPr>
        <p:txBody>
          <a:bodyPr wrap="none" rtlCol="0">
            <a:spAutoFit/>
          </a:bodyPr>
          <a:lstStyle/>
          <a:p>
            <a:r>
              <a:rPr lang="en-GB" sz="2400" dirty="0" smtClean="0">
                <a:solidFill>
                  <a:srgbClr val="9C2424"/>
                </a:solidFill>
                <a:latin typeface="Calibri" pitchFamily="34" charset="0"/>
              </a:rPr>
              <a:t>left split</a:t>
            </a:r>
            <a:endParaRPr lang="en-GB" sz="2400" dirty="0">
              <a:solidFill>
                <a:srgbClr val="9C2424"/>
              </a:solidFill>
              <a:latin typeface="Calibri" pitchFamily="34" charset="0"/>
            </a:endParaRPr>
          </a:p>
        </p:txBody>
      </p:sp>
      <p:sp>
        <p:nvSpPr>
          <p:cNvPr id="36" name="TextBox 35"/>
          <p:cNvSpPr txBox="1"/>
          <p:nvPr/>
        </p:nvSpPr>
        <p:spPr>
          <a:xfrm>
            <a:off x="1819228" y="3857924"/>
            <a:ext cx="1363194" cy="461665"/>
          </a:xfrm>
          <a:prstGeom prst="rect">
            <a:avLst/>
          </a:prstGeom>
          <a:noFill/>
        </p:spPr>
        <p:txBody>
          <a:bodyPr wrap="none" rtlCol="0">
            <a:spAutoFit/>
          </a:bodyPr>
          <a:lstStyle/>
          <a:p>
            <a:r>
              <a:rPr lang="en-GB" sz="2400" dirty="0" smtClean="0">
                <a:solidFill>
                  <a:srgbClr val="9C2424"/>
                </a:solidFill>
                <a:latin typeface="Calibri" pitchFamily="34" charset="0"/>
              </a:rPr>
              <a:t>right split</a:t>
            </a:r>
            <a:endParaRPr lang="en-GB" sz="2400" dirty="0">
              <a:solidFill>
                <a:srgbClr val="9C2424"/>
              </a:solidFill>
              <a:latin typeface="Calibri" pitchFamily="34" charset="0"/>
            </a:endParaRPr>
          </a:p>
        </p:txBody>
      </p:sp>
      <p:sp>
        <p:nvSpPr>
          <p:cNvPr id="37" name="TextBox 36"/>
          <p:cNvSpPr txBox="1"/>
          <p:nvPr/>
        </p:nvSpPr>
        <p:spPr>
          <a:xfrm>
            <a:off x="8080215" y="3738503"/>
            <a:ext cx="1382879" cy="461665"/>
          </a:xfrm>
          <a:prstGeom prst="rect">
            <a:avLst/>
          </a:prstGeom>
          <a:noFill/>
        </p:spPr>
        <p:txBody>
          <a:bodyPr wrap="none" rtlCol="0">
            <a:spAutoFit/>
          </a:bodyPr>
          <a:lstStyle/>
          <a:p>
            <a:r>
              <a:rPr lang="en-GB" sz="2400" dirty="0" smtClean="0">
                <a:solidFill>
                  <a:srgbClr val="9C2424"/>
                </a:solidFill>
                <a:latin typeface="Calibri" pitchFamily="34" charset="0"/>
              </a:rPr>
              <a:t>threshold</a:t>
            </a:r>
            <a:endParaRPr lang="en-GB" sz="2400" dirty="0">
              <a:solidFill>
                <a:srgbClr val="9C2424"/>
              </a:solidFill>
              <a:latin typeface="Calibri" pitchFamily="34" charset="0"/>
            </a:endParaRPr>
          </a:p>
        </p:txBody>
      </p:sp>
      <p:sp>
        <p:nvSpPr>
          <p:cNvPr id="38" name="Freeform 7"/>
          <p:cNvSpPr/>
          <p:nvPr/>
        </p:nvSpPr>
        <p:spPr bwMode="auto">
          <a:xfrm>
            <a:off x="2513621" y="3272145"/>
            <a:ext cx="642942" cy="149655"/>
          </a:xfrm>
          <a:custGeom>
            <a:avLst/>
            <a:gdLst>
              <a:gd name="connsiteX0" fmla="*/ 30205 w 359719"/>
              <a:gd name="connsiteY0" fmla="*/ 0 h 149655"/>
              <a:gd name="connsiteX1" fmla="*/ 54919 w 359719"/>
              <a:gd name="connsiteY1" fmla="*/ 131806 h 149655"/>
              <a:gd name="connsiteX2" fmla="*/ 359719 w 359719"/>
              <a:gd name="connsiteY2" fmla="*/ 107092 h 149655"/>
            </a:gdLst>
            <a:ahLst/>
            <a:cxnLst>
              <a:cxn ang="0">
                <a:pos x="connsiteX0" y="connsiteY0"/>
              </a:cxn>
              <a:cxn ang="0">
                <a:pos x="connsiteX1" y="connsiteY1"/>
              </a:cxn>
              <a:cxn ang="0">
                <a:pos x="connsiteX2" y="connsiteY2"/>
              </a:cxn>
            </a:cxnLst>
            <a:rect l="l" t="t" r="r" b="b"/>
            <a:pathLst>
              <a:path w="359719" h="149655">
                <a:moveTo>
                  <a:pt x="30205" y="0"/>
                </a:moveTo>
                <a:cubicBezTo>
                  <a:pt x="15102" y="56978"/>
                  <a:pt x="0" y="113957"/>
                  <a:pt x="54919" y="131806"/>
                </a:cubicBezTo>
                <a:cubicBezTo>
                  <a:pt x="109838" y="149655"/>
                  <a:pt x="234778" y="128373"/>
                  <a:pt x="359719" y="107092"/>
                </a:cubicBezTo>
              </a:path>
            </a:pathLst>
          </a:custGeom>
          <a:noFill/>
          <a:ln w="19050" cap="flat" cmpd="sng" algn="ctr">
            <a:solidFill>
              <a:srgbClr val="9C2424"/>
            </a:solidFill>
            <a:prstDash val="solid"/>
            <a:round/>
            <a:headEnd type="none" w="med" len="med"/>
            <a:tailEnd type="arrow"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en-GB"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39" name="Freeform 8"/>
          <p:cNvSpPr/>
          <p:nvPr/>
        </p:nvSpPr>
        <p:spPr bwMode="auto">
          <a:xfrm flipV="1">
            <a:off x="2513621" y="3798401"/>
            <a:ext cx="642942" cy="149655"/>
          </a:xfrm>
          <a:custGeom>
            <a:avLst/>
            <a:gdLst>
              <a:gd name="connsiteX0" fmla="*/ 30205 w 359719"/>
              <a:gd name="connsiteY0" fmla="*/ 0 h 149655"/>
              <a:gd name="connsiteX1" fmla="*/ 54919 w 359719"/>
              <a:gd name="connsiteY1" fmla="*/ 131806 h 149655"/>
              <a:gd name="connsiteX2" fmla="*/ 359719 w 359719"/>
              <a:gd name="connsiteY2" fmla="*/ 107092 h 149655"/>
            </a:gdLst>
            <a:ahLst/>
            <a:cxnLst>
              <a:cxn ang="0">
                <a:pos x="connsiteX0" y="connsiteY0"/>
              </a:cxn>
              <a:cxn ang="0">
                <a:pos x="connsiteX1" y="connsiteY1"/>
              </a:cxn>
              <a:cxn ang="0">
                <a:pos x="connsiteX2" y="connsiteY2"/>
              </a:cxn>
            </a:cxnLst>
            <a:rect l="l" t="t" r="r" b="b"/>
            <a:pathLst>
              <a:path w="359719" h="149655">
                <a:moveTo>
                  <a:pt x="30205" y="0"/>
                </a:moveTo>
                <a:cubicBezTo>
                  <a:pt x="15102" y="56978"/>
                  <a:pt x="0" y="113957"/>
                  <a:pt x="54919" y="131806"/>
                </a:cubicBezTo>
                <a:cubicBezTo>
                  <a:pt x="109838" y="149655"/>
                  <a:pt x="234778" y="128373"/>
                  <a:pt x="359719" y="107092"/>
                </a:cubicBezTo>
              </a:path>
            </a:pathLst>
          </a:custGeom>
          <a:noFill/>
          <a:ln w="19050" cap="flat" cmpd="sng" algn="ctr">
            <a:solidFill>
              <a:srgbClr val="9C2424"/>
            </a:solidFill>
            <a:prstDash val="solid"/>
            <a:round/>
            <a:headEnd type="none" w="med" len="med"/>
            <a:tailEnd type="arrow"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en-GB"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40" name="Freeform 9"/>
          <p:cNvSpPr/>
          <p:nvPr/>
        </p:nvSpPr>
        <p:spPr bwMode="auto">
          <a:xfrm rot="6569938" flipH="1">
            <a:off x="7886661" y="3674219"/>
            <a:ext cx="428628" cy="149655"/>
          </a:xfrm>
          <a:custGeom>
            <a:avLst/>
            <a:gdLst>
              <a:gd name="connsiteX0" fmla="*/ 30205 w 359719"/>
              <a:gd name="connsiteY0" fmla="*/ 0 h 149655"/>
              <a:gd name="connsiteX1" fmla="*/ 54919 w 359719"/>
              <a:gd name="connsiteY1" fmla="*/ 131806 h 149655"/>
              <a:gd name="connsiteX2" fmla="*/ 359719 w 359719"/>
              <a:gd name="connsiteY2" fmla="*/ 107092 h 149655"/>
            </a:gdLst>
            <a:ahLst/>
            <a:cxnLst>
              <a:cxn ang="0">
                <a:pos x="connsiteX0" y="connsiteY0"/>
              </a:cxn>
              <a:cxn ang="0">
                <a:pos x="connsiteX1" y="connsiteY1"/>
              </a:cxn>
              <a:cxn ang="0">
                <a:pos x="connsiteX2" y="connsiteY2"/>
              </a:cxn>
            </a:cxnLst>
            <a:rect l="l" t="t" r="r" b="b"/>
            <a:pathLst>
              <a:path w="359719" h="149655">
                <a:moveTo>
                  <a:pt x="30205" y="0"/>
                </a:moveTo>
                <a:cubicBezTo>
                  <a:pt x="15102" y="56978"/>
                  <a:pt x="0" y="113957"/>
                  <a:pt x="54919" y="131806"/>
                </a:cubicBezTo>
                <a:cubicBezTo>
                  <a:pt x="109838" y="149655"/>
                  <a:pt x="234778" y="128373"/>
                  <a:pt x="359719" y="107092"/>
                </a:cubicBezTo>
              </a:path>
            </a:pathLst>
          </a:custGeom>
          <a:noFill/>
          <a:ln w="19050" cap="flat" cmpd="sng" algn="ctr">
            <a:solidFill>
              <a:srgbClr val="9C2424"/>
            </a:solidFill>
            <a:prstDash val="solid"/>
            <a:round/>
            <a:headEnd type="none" w="med" len="med"/>
            <a:tailEnd type="arrow"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en-GB"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41" name="TextBox 40"/>
          <p:cNvSpPr txBox="1"/>
          <p:nvPr/>
        </p:nvSpPr>
        <p:spPr>
          <a:xfrm>
            <a:off x="6584635" y="4105275"/>
            <a:ext cx="1949765" cy="1200329"/>
          </a:xfrm>
          <a:prstGeom prst="rect">
            <a:avLst/>
          </a:prstGeom>
          <a:noFill/>
        </p:spPr>
        <p:txBody>
          <a:bodyPr wrap="none" rtlCol="0">
            <a:spAutoFit/>
          </a:bodyPr>
          <a:lstStyle/>
          <a:p>
            <a:pPr algn="ctr"/>
            <a:r>
              <a:rPr lang="en-GB" sz="2400" dirty="0" smtClean="0">
                <a:solidFill>
                  <a:srgbClr val="9C2424"/>
                </a:solidFill>
                <a:latin typeface="Calibri" pitchFamily="34" charset="0"/>
              </a:rPr>
              <a:t>function of</a:t>
            </a:r>
          </a:p>
          <a:p>
            <a:pPr algn="ctr"/>
            <a:r>
              <a:rPr lang="en-GB" sz="2400" dirty="0" smtClean="0">
                <a:solidFill>
                  <a:srgbClr val="9C2424"/>
                </a:solidFill>
                <a:latin typeface="Calibri" pitchFamily="34" charset="0"/>
              </a:rPr>
              <a:t>example </a:t>
            </a:r>
            <a:r>
              <a:rPr lang="en-GB" sz="2400" dirty="0" err="1" smtClean="0">
                <a:solidFill>
                  <a:srgbClr val="9C2424"/>
                </a:solidFill>
                <a:latin typeface="cmmi10"/>
              </a:rPr>
              <a:t>i</a:t>
            </a:r>
            <a:r>
              <a:rPr lang="en-GB" sz="2400" dirty="0" err="1" smtClean="0">
                <a:solidFill>
                  <a:srgbClr val="9C2424"/>
                </a:solidFill>
                <a:latin typeface="Calibri" pitchFamily="34" charset="0"/>
              </a:rPr>
              <a:t>’s</a:t>
            </a:r>
            <a:r>
              <a:rPr lang="en-GB" sz="2400" dirty="0" smtClean="0">
                <a:solidFill>
                  <a:srgbClr val="9C2424"/>
                </a:solidFill>
                <a:latin typeface="Calibri" pitchFamily="34" charset="0"/>
              </a:rPr>
              <a:t/>
            </a:r>
            <a:br>
              <a:rPr lang="en-GB" sz="2400" dirty="0" smtClean="0">
                <a:solidFill>
                  <a:srgbClr val="9C2424"/>
                </a:solidFill>
                <a:latin typeface="Calibri" pitchFamily="34" charset="0"/>
              </a:rPr>
            </a:br>
            <a:r>
              <a:rPr lang="en-GB" sz="2400" dirty="0" smtClean="0">
                <a:solidFill>
                  <a:srgbClr val="9C2424"/>
                </a:solidFill>
                <a:latin typeface="Calibri" pitchFamily="34" charset="0"/>
              </a:rPr>
              <a:t>feature vector</a:t>
            </a:r>
          </a:p>
        </p:txBody>
      </p:sp>
      <p:sp>
        <p:nvSpPr>
          <p:cNvPr id="42" name="Freeform 11"/>
          <p:cNvSpPr/>
          <p:nvPr/>
        </p:nvSpPr>
        <p:spPr bwMode="auto">
          <a:xfrm rot="5400000" flipH="1">
            <a:off x="6105452" y="4142133"/>
            <a:ext cx="1090309" cy="264734"/>
          </a:xfrm>
          <a:custGeom>
            <a:avLst/>
            <a:gdLst>
              <a:gd name="connsiteX0" fmla="*/ 30205 w 359719"/>
              <a:gd name="connsiteY0" fmla="*/ 0 h 149655"/>
              <a:gd name="connsiteX1" fmla="*/ 54919 w 359719"/>
              <a:gd name="connsiteY1" fmla="*/ 131806 h 149655"/>
              <a:gd name="connsiteX2" fmla="*/ 359719 w 359719"/>
              <a:gd name="connsiteY2" fmla="*/ 107092 h 149655"/>
            </a:gdLst>
            <a:ahLst/>
            <a:cxnLst>
              <a:cxn ang="0">
                <a:pos x="connsiteX0" y="connsiteY0"/>
              </a:cxn>
              <a:cxn ang="0">
                <a:pos x="connsiteX1" y="connsiteY1"/>
              </a:cxn>
              <a:cxn ang="0">
                <a:pos x="connsiteX2" y="connsiteY2"/>
              </a:cxn>
            </a:cxnLst>
            <a:rect l="l" t="t" r="r" b="b"/>
            <a:pathLst>
              <a:path w="359719" h="149655">
                <a:moveTo>
                  <a:pt x="30205" y="0"/>
                </a:moveTo>
                <a:cubicBezTo>
                  <a:pt x="15102" y="56978"/>
                  <a:pt x="0" y="113957"/>
                  <a:pt x="54919" y="131806"/>
                </a:cubicBezTo>
                <a:cubicBezTo>
                  <a:pt x="109838" y="149655"/>
                  <a:pt x="234778" y="128373"/>
                  <a:pt x="359719" y="107092"/>
                </a:cubicBezTo>
              </a:path>
            </a:pathLst>
          </a:custGeom>
          <a:noFill/>
          <a:ln w="19050" cap="flat" cmpd="sng" algn="ctr">
            <a:solidFill>
              <a:srgbClr val="9C2424"/>
            </a:solidFill>
            <a:prstDash val="solid"/>
            <a:round/>
            <a:headEnd type="none" w="med" len="med"/>
            <a:tailEnd type="arrow"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en-GB"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43" name="מלבן 42"/>
          <p:cNvSpPr/>
          <p:nvPr/>
        </p:nvSpPr>
        <p:spPr>
          <a:xfrm>
            <a:off x="2247900" y="6432618"/>
            <a:ext cx="7200900" cy="369332"/>
          </a:xfrm>
          <a:prstGeom prst="rect">
            <a:avLst/>
          </a:prstGeom>
        </p:spPr>
        <p:txBody>
          <a:bodyPr wrap="square">
            <a:spAutoFit/>
          </a:bodyPr>
          <a:lstStyle/>
          <a:p>
            <a:pPr algn="l" rtl="0"/>
            <a:r>
              <a:rPr lang="en-US" dirty="0"/>
              <a:t>Taken from: http://www.iis.ee.ic.ac.uk/~tkkim/iccv09_tutorial</a:t>
            </a:r>
            <a:endParaRPr lang="he-IL" dirty="0"/>
          </a:p>
        </p:txBody>
      </p:sp>
    </p:spTree>
    <p:extLst>
      <p:ext uri="{BB962C8B-B14F-4D97-AF65-F5344CB8AC3E}">
        <p14:creationId xmlns:p14="http://schemas.microsoft.com/office/powerpoint/2010/main" xmlns="" val="37706437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כותרת 1"/>
          <p:cNvSpPr>
            <a:spLocks noGrp="1"/>
          </p:cNvSpPr>
          <p:nvPr>
            <p:ph type="title"/>
          </p:nvPr>
        </p:nvSpPr>
        <p:spPr>
          <a:xfrm>
            <a:off x="1945201" y="624110"/>
            <a:ext cx="6589199" cy="1280890"/>
          </a:xfrm>
        </p:spPr>
        <p:txBody>
          <a:bodyPr/>
          <a:lstStyle/>
          <a:p>
            <a:r>
              <a:rPr lang="en-US" dirty="0" smtClean="0"/>
              <a:t>ML - Randomized Learning</a:t>
            </a:r>
            <a:endParaRPr lang="he-IL" dirty="0"/>
          </a:p>
        </p:txBody>
      </p:sp>
      <mc:AlternateContent xmlns:mc="http://schemas.openxmlformats.org/markup-compatibility/2006">
        <mc:Choice xmlns:a14="http://schemas.microsoft.com/office/drawing/2010/main" xmlns="" Requires="a14">
          <p:sp>
            <p:nvSpPr>
              <p:cNvPr id="14" name="Content Placeholder 2"/>
              <p:cNvSpPr>
                <a:spLocks noGrp="1"/>
              </p:cNvSpPr>
              <p:nvPr>
                <p:ph idx="1"/>
              </p:nvPr>
            </p:nvSpPr>
            <p:spPr>
              <a:xfrm>
                <a:off x="1945201" y="2694987"/>
                <a:ext cx="8382000" cy="3957646"/>
              </a:xfrm>
            </p:spPr>
            <p:txBody>
              <a:bodyPr>
                <a:normAutofit/>
              </a:bodyPr>
              <a:lstStyle/>
              <a:p>
                <a:pPr algn="l" rtl="0"/>
                <a:r>
                  <a:rPr lang="en-GB" sz="2000" dirty="0" smtClean="0"/>
                  <a:t>Features </a:t>
                </a:r>
                <a14:m>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𝑣</m:t>
                        </m:r>
                      </m:e>
                    </m:d>
                  </m:oMath>
                </a14:m>
                <a:r>
                  <a:rPr lang="en-GB" sz="2000" b="0" dirty="0" smtClean="0">
                    <a:latin typeface="cmmi10"/>
                  </a:rPr>
                  <a:t> </a:t>
                </a:r>
                <a:r>
                  <a:rPr lang="en-GB" sz="2000" dirty="0" smtClean="0"/>
                  <a:t>chosen at random from</a:t>
                </a:r>
                <a:br>
                  <a:rPr lang="en-GB" sz="2000" dirty="0" smtClean="0"/>
                </a:br>
                <a:r>
                  <a:rPr lang="en-GB" sz="2000" dirty="0" smtClean="0"/>
                  <a:t>	feature pool </a:t>
                </a:r>
                <a14:m>
                  <m:oMath xmlns:m="http://schemas.openxmlformats.org/officeDocument/2006/math">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𝐹</m:t>
                    </m:r>
                  </m:oMath>
                </a14:m>
                <a:endParaRPr lang="en-GB" sz="2000" dirty="0" smtClean="0"/>
              </a:p>
              <a:p>
                <a:pPr algn="l" rtl="0"/>
                <a:r>
                  <a:rPr lang="en-GB" sz="2000" dirty="0" smtClean="0"/>
                  <a:t>Thresholds </a:t>
                </a:r>
                <a:r>
                  <a:rPr lang="en-GB" sz="2000" b="0" dirty="0" smtClean="0">
                    <a:latin typeface="cmmi10"/>
                  </a:rPr>
                  <a:t>t</a:t>
                </a:r>
                <a:r>
                  <a:rPr lang="en-GB" sz="2000" dirty="0" smtClean="0"/>
                  <a:t> chosen in range</a:t>
                </a:r>
                <a:endParaRPr lang="en-GB" sz="2000" b="0" dirty="0" smtClean="0"/>
              </a:p>
              <a:p>
                <a:pPr algn="l" rtl="0"/>
                <a:endParaRPr lang="en-GB" sz="2000" dirty="0" smtClean="0"/>
              </a:p>
              <a:p>
                <a:pPr algn="l" rtl="0"/>
                <a:r>
                  <a:rPr lang="en-GB" sz="2000" dirty="0" smtClean="0"/>
                  <a:t>Choose </a:t>
                </a:r>
                <a:r>
                  <a:rPr lang="en-GB" sz="2000" b="0" dirty="0" smtClean="0">
                    <a:latin typeface="cmmi10"/>
                  </a:rPr>
                  <a:t>f</a:t>
                </a:r>
                <a:r>
                  <a:rPr lang="en-GB" sz="2000" dirty="0" smtClean="0"/>
                  <a:t> and </a:t>
                </a:r>
                <a:r>
                  <a:rPr lang="en-GB" sz="2000" b="0" dirty="0" smtClean="0">
                    <a:latin typeface="cmmi10"/>
                  </a:rPr>
                  <a:t>t</a:t>
                </a:r>
                <a:r>
                  <a:rPr lang="en-GB" sz="2000" dirty="0" smtClean="0"/>
                  <a:t> to maximize gain in </a:t>
                </a:r>
                <a:r>
                  <a:rPr lang="en-GB" sz="2000" dirty="0" smtClean="0"/>
                  <a:t>information</a:t>
                </a:r>
                <a:endParaRPr lang="en-GB" sz="2000" dirty="0" smtClean="0"/>
              </a:p>
            </p:txBody>
          </p:sp>
        </mc:Choice>
        <mc:Fallback>
          <p:sp>
            <p:nvSpPr>
              <p:cNvPr id="14" name="Content Placeholder 2"/>
              <p:cNvSpPr>
                <a:spLocks noGrp="1" noRot="1" noChangeAspect="1" noMove="1" noResize="1" noEditPoints="1" noAdjustHandles="1" noChangeArrowheads="1" noChangeShapeType="1" noTextEdit="1"/>
              </p:cNvSpPr>
              <p:nvPr>
                <p:ph idx="1"/>
              </p:nvPr>
            </p:nvSpPr>
            <p:spPr>
              <a:xfrm>
                <a:off x="1945201" y="2694987"/>
                <a:ext cx="8382000" cy="3957646"/>
              </a:xfrm>
              <a:blipFill rotWithShape="0">
                <a:blip r:embed="rId5" cstate="print"/>
                <a:stretch>
                  <a:fillRect l="-655" t="-770"/>
                </a:stretch>
              </a:blipFill>
            </p:spPr>
            <p:txBody>
              <a:bodyPr/>
              <a:lstStyle/>
              <a:p>
                <a:r>
                  <a:rPr lang="he-IL">
                    <a:noFill/>
                  </a:rPr>
                  <a:t> </a:t>
                </a:r>
              </a:p>
            </p:txBody>
          </p:sp>
        </mc:Fallback>
      </mc:AlternateContent>
      <p:grpSp>
        <p:nvGrpSpPr>
          <p:cNvPr id="15" name="Group 9"/>
          <p:cNvGrpSpPr/>
          <p:nvPr/>
        </p:nvGrpSpPr>
        <p:grpSpPr>
          <a:xfrm>
            <a:off x="1945201" y="1485295"/>
            <a:ext cx="4946391" cy="987398"/>
            <a:chOff x="1133351" y="714356"/>
            <a:chExt cx="5500726" cy="1098054"/>
          </a:xfrm>
        </p:grpSpPr>
        <p:sp>
          <p:nvSpPr>
            <p:cNvPr id="16" name="TextBox 15"/>
            <p:cNvSpPr txBox="1"/>
            <p:nvPr/>
          </p:nvSpPr>
          <p:spPr>
            <a:xfrm>
              <a:off x="1133351" y="714356"/>
              <a:ext cx="5500726" cy="1098054"/>
            </a:xfrm>
            <a:prstGeom prst="roundRect">
              <a:avLst>
                <a:gd name="adj" fmla="val 4361"/>
              </a:avLst>
            </a:prstGeom>
            <a:solidFill>
              <a:schemeClr val="bg1"/>
            </a:solidFill>
            <a:ln w="28575">
              <a:solidFill>
                <a:srgbClr val="002060"/>
              </a:solidFill>
            </a:ln>
            <a:effectLst>
              <a:outerShdw blurRad="50800" dist="38100" dir="2700000" algn="tl" rotWithShape="0">
                <a:prstClr val="black">
                  <a:alpha val="40000"/>
                </a:prstClr>
              </a:outerShdw>
            </a:effectLst>
          </p:spPr>
          <p:txBody>
            <a:bodyPr wrap="square" rtlCol="0">
              <a:spAutoFit/>
            </a:bodyPr>
            <a:lstStyle/>
            <a:p>
              <a:pPr marL="355600" defTabSz="625475">
                <a:tabLst>
                  <a:tab pos="895350" algn="l"/>
                  <a:tab pos="1433513" algn="l"/>
                  <a:tab pos="1973263" algn="l"/>
                  <a:tab pos="2425700" algn="l"/>
                </a:tabLst>
              </a:pPr>
              <a:endParaRPr lang="en-GB" sz="3200" dirty="0" smtClean="0">
                <a:solidFill>
                  <a:srgbClr val="002060"/>
                </a:solidFill>
                <a:latin typeface="Consolas" pitchFamily="49" charset="0"/>
              </a:endParaRPr>
            </a:p>
            <a:p>
              <a:pPr marL="355600" defTabSz="625475">
                <a:tabLst>
                  <a:tab pos="895350" algn="l"/>
                  <a:tab pos="1433513" algn="l"/>
                  <a:tab pos="1973263" algn="l"/>
                  <a:tab pos="2425700" algn="l"/>
                </a:tabLst>
              </a:pPr>
              <a:endParaRPr lang="en-GB" sz="3200" dirty="0" smtClean="0">
                <a:solidFill>
                  <a:srgbClr val="002060"/>
                </a:solidFill>
                <a:latin typeface="Consolas" pitchFamily="49" charset="0"/>
              </a:endParaRPr>
            </a:p>
          </p:txBody>
        </p:sp>
        <p:pic>
          <p:nvPicPr>
            <p:cNvPr id="17" name="Picture 3" descr="TP_tmp.png"/>
            <p:cNvPicPr>
              <a:picLocks noChangeAspect="1"/>
            </p:cNvPicPr>
            <p:nvPr>
              <p:custDataLst>
                <p:tags r:id="rId3"/>
              </p:custDataLst>
            </p:nvPr>
          </p:nvPicPr>
          <p:blipFill>
            <a:blip r:embed="rId6" cstate="print">
              <a:clrChange>
                <a:clrFrom>
                  <a:srgbClr val="FFFFFF"/>
                </a:clrFrom>
                <a:clrTo>
                  <a:srgbClr val="FFFFFF">
                    <a:alpha val="0"/>
                  </a:srgbClr>
                </a:clrTo>
              </a:clrChange>
            </a:blip>
            <a:stretch>
              <a:fillRect/>
            </a:stretch>
          </p:blipFill>
          <p:spPr bwMode="auto">
            <a:xfrm>
              <a:off x="2643174" y="857232"/>
              <a:ext cx="3857652" cy="828143"/>
            </a:xfrm>
            <a:prstGeom prst="rect">
              <a:avLst/>
            </a:prstGeom>
            <a:noFill/>
            <a:ln/>
            <a:effectLst/>
          </p:spPr>
        </p:pic>
        <p:sp>
          <p:nvSpPr>
            <p:cNvPr id="18" name="TextBox 17"/>
            <p:cNvSpPr txBox="1"/>
            <p:nvPr/>
          </p:nvSpPr>
          <p:spPr>
            <a:xfrm>
              <a:off x="1379719" y="752757"/>
              <a:ext cx="1198277" cy="461665"/>
            </a:xfrm>
            <a:prstGeom prst="rect">
              <a:avLst/>
            </a:prstGeom>
            <a:noFill/>
          </p:spPr>
          <p:txBody>
            <a:bodyPr wrap="none" rtlCol="0">
              <a:spAutoFit/>
            </a:bodyPr>
            <a:lstStyle/>
            <a:p>
              <a:r>
                <a:rPr lang="en-GB" sz="2400" dirty="0" smtClean="0">
                  <a:solidFill>
                    <a:srgbClr val="9C2424"/>
                  </a:solidFill>
                  <a:latin typeface="Calibri" pitchFamily="34" charset="0"/>
                </a:rPr>
                <a:t>left split</a:t>
              </a:r>
              <a:endParaRPr lang="en-GB" sz="2400" dirty="0">
                <a:solidFill>
                  <a:srgbClr val="9C2424"/>
                </a:solidFill>
                <a:latin typeface="Calibri" pitchFamily="34" charset="0"/>
              </a:endParaRPr>
            </a:p>
          </p:txBody>
        </p:sp>
        <p:sp>
          <p:nvSpPr>
            <p:cNvPr id="19" name="TextBox 18"/>
            <p:cNvSpPr txBox="1"/>
            <p:nvPr/>
          </p:nvSpPr>
          <p:spPr>
            <a:xfrm>
              <a:off x="1214802" y="1252823"/>
              <a:ext cx="1363194" cy="461665"/>
            </a:xfrm>
            <a:prstGeom prst="rect">
              <a:avLst/>
            </a:prstGeom>
            <a:noFill/>
          </p:spPr>
          <p:txBody>
            <a:bodyPr wrap="none" rtlCol="0">
              <a:spAutoFit/>
            </a:bodyPr>
            <a:lstStyle/>
            <a:p>
              <a:r>
                <a:rPr lang="en-GB" sz="2400" dirty="0" smtClean="0">
                  <a:solidFill>
                    <a:srgbClr val="9C2424"/>
                  </a:solidFill>
                  <a:latin typeface="Calibri" pitchFamily="34" charset="0"/>
                </a:rPr>
                <a:t>right split</a:t>
              </a:r>
              <a:endParaRPr lang="en-GB" sz="2400" dirty="0">
                <a:solidFill>
                  <a:srgbClr val="9C2424"/>
                </a:solidFill>
                <a:latin typeface="Calibri" pitchFamily="34" charset="0"/>
              </a:endParaRPr>
            </a:p>
          </p:txBody>
        </p:sp>
      </p:grpSp>
      <p:pic>
        <p:nvPicPr>
          <p:cNvPr id="20" name="Picture 13" descr="TP_tmp.png"/>
          <p:cNvPicPr>
            <a:picLocks noChangeAspect="1"/>
          </p:cNvPicPr>
          <p:nvPr>
            <p:custDataLst>
              <p:tags r:id="rId1"/>
            </p:custDataLst>
          </p:nvPr>
        </p:nvPicPr>
        <p:blipFill>
          <a:blip r:embed="rId7" cstate="print">
            <a:clrChange>
              <a:clrFrom>
                <a:srgbClr val="FFFFFF"/>
              </a:clrFrom>
              <a:clrTo>
                <a:srgbClr val="FFFFFF">
                  <a:alpha val="0"/>
                </a:srgbClr>
              </a:clrTo>
            </a:clrChange>
          </a:blip>
          <a:stretch>
            <a:fillRect/>
          </a:stretch>
        </p:blipFill>
        <p:spPr bwMode="auto">
          <a:xfrm>
            <a:off x="4695564" y="3881136"/>
            <a:ext cx="4000868" cy="369217"/>
          </a:xfrm>
          <a:prstGeom prst="rect">
            <a:avLst/>
          </a:prstGeom>
          <a:noFill/>
          <a:ln/>
          <a:effectLst/>
        </p:spPr>
      </p:pic>
      <p:pic>
        <p:nvPicPr>
          <p:cNvPr id="21" name="Picture 11" descr="TP_tmp.png"/>
          <p:cNvPicPr>
            <a:picLocks noChangeAspect="1"/>
          </p:cNvPicPr>
          <p:nvPr>
            <p:custDataLst>
              <p:tags r:id="rId2"/>
            </p:custDataLst>
          </p:nvPr>
        </p:nvPicPr>
        <p:blipFill>
          <a:blip r:embed="rId8" cstate="print">
            <a:clrChange>
              <a:clrFrom>
                <a:srgbClr val="FFFFFF"/>
              </a:clrFrom>
              <a:clrTo>
                <a:srgbClr val="FFFFFF">
                  <a:alpha val="0"/>
                </a:srgbClr>
              </a:clrTo>
            </a:clrChange>
          </a:blip>
          <a:stretch>
            <a:fillRect/>
          </a:stretch>
        </p:blipFill>
        <p:spPr bwMode="auto">
          <a:xfrm>
            <a:off x="2705082" y="4761554"/>
            <a:ext cx="4276743" cy="816951"/>
          </a:xfrm>
          <a:prstGeom prst="rect">
            <a:avLst/>
          </a:prstGeom>
          <a:noFill/>
          <a:ln/>
          <a:effectLst/>
        </p:spPr>
      </p:pic>
      <p:sp>
        <p:nvSpPr>
          <p:cNvPr id="23" name="מלבן 22"/>
          <p:cNvSpPr/>
          <p:nvPr/>
        </p:nvSpPr>
        <p:spPr>
          <a:xfrm>
            <a:off x="2247900" y="6432618"/>
            <a:ext cx="7200900" cy="369332"/>
          </a:xfrm>
          <a:prstGeom prst="rect">
            <a:avLst/>
          </a:prstGeom>
        </p:spPr>
        <p:txBody>
          <a:bodyPr wrap="square">
            <a:spAutoFit/>
          </a:bodyPr>
          <a:lstStyle/>
          <a:p>
            <a:pPr algn="l" rtl="0"/>
            <a:r>
              <a:rPr lang="en-US" dirty="0"/>
              <a:t>Taken from: http://www.iis.ee.ic.ac.uk/~tkkim/iccv09_tutorial</a:t>
            </a:r>
            <a:endParaRPr lang="he-IL" dirty="0"/>
          </a:p>
        </p:txBody>
      </p:sp>
      <p:sp>
        <p:nvSpPr>
          <p:cNvPr id="22" name="Rounded Rectangular Callout 12"/>
          <p:cNvSpPr/>
          <p:nvPr/>
        </p:nvSpPr>
        <p:spPr bwMode="auto">
          <a:xfrm>
            <a:off x="976364" y="5725550"/>
            <a:ext cx="7929618" cy="642942"/>
          </a:xfrm>
          <a:prstGeom prst="wedgeRoundRectCallout">
            <a:avLst>
              <a:gd name="adj1" fmla="val 28957"/>
              <a:gd name="adj2" fmla="val -57110"/>
              <a:gd name="adj3" fmla="val 16667"/>
            </a:avLst>
          </a:prstGeom>
          <a:solidFill>
            <a:schemeClr val="bg1"/>
          </a:solidFill>
          <a:ln w="28575" cap="flat" cmpd="sng" algn="ctr">
            <a:solidFill>
              <a:srgbClr val="00206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algn="ctr"/>
            <a:r>
              <a:rPr lang="en-GB" sz="2400" dirty="0" smtClean="0">
                <a:solidFill>
                  <a:srgbClr val="002060"/>
                </a:solidFill>
                <a:latin typeface="Calibri" pitchFamily="34" charset="0"/>
              </a:rPr>
              <a:t>Entropy </a:t>
            </a:r>
            <a:r>
              <a:rPr lang="en-GB" sz="2400" dirty="0" smtClean="0">
                <a:solidFill>
                  <a:srgbClr val="002060"/>
                </a:solidFill>
                <a:latin typeface="cmmi10"/>
              </a:rPr>
              <a:t>E</a:t>
            </a:r>
            <a:r>
              <a:rPr lang="en-GB" sz="2400" dirty="0" smtClean="0">
                <a:solidFill>
                  <a:srgbClr val="002060"/>
                </a:solidFill>
                <a:latin typeface="Calibri" pitchFamily="34" charset="0"/>
              </a:rPr>
              <a:t> calculated from histogram of labels in </a:t>
            </a:r>
            <a:r>
              <a:rPr lang="en-GB" sz="2400" dirty="0" smtClean="0">
                <a:solidFill>
                  <a:srgbClr val="002060"/>
                </a:solidFill>
                <a:latin typeface="cmmi10"/>
              </a:rPr>
              <a:t>I</a:t>
            </a:r>
            <a:endParaRPr lang="en-GB" sz="2400" dirty="0">
              <a:solidFill>
                <a:srgbClr val="002060"/>
              </a:solidFill>
              <a:latin typeface="cmmi10"/>
            </a:endParaRPr>
          </a:p>
        </p:txBody>
      </p:sp>
    </p:spTree>
    <p:extLst>
      <p:ext uri="{BB962C8B-B14F-4D97-AF65-F5344CB8AC3E}">
        <p14:creationId xmlns:p14="http://schemas.microsoft.com/office/powerpoint/2010/main" xmlns="" val="27930954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Articles</a:t>
            </a:r>
            <a:endParaRPr lang="he-IL" dirty="0"/>
          </a:p>
        </p:txBody>
      </p:sp>
      <p:sp>
        <p:nvSpPr>
          <p:cNvPr id="3" name="מציין מיקום תוכן 2"/>
          <p:cNvSpPr>
            <a:spLocks noGrp="1"/>
          </p:cNvSpPr>
          <p:nvPr>
            <p:ph idx="1"/>
          </p:nvPr>
        </p:nvSpPr>
        <p:spPr/>
        <p:txBody>
          <a:bodyPr/>
          <a:lstStyle/>
          <a:p>
            <a:pPr algn="l" rtl="0"/>
            <a:r>
              <a:rPr lang="en-US" dirty="0"/>
              <a:t>He, B., Chen, C., </a:t>
            </a:r>
            <a:r>
              <a:rPr lang="en-US" dirty="0" err="1"/>
              <a:t>Teng</a:t>
            </a:r>
            <a:r>
              <a:rPr lang="en-US" dirty="0"/>
              <a:t>, L., &amp; Tan, K. (2014). Global view of enhancer-promoter </a:t>
            </a:r>
            <a:r>
              <a:rPr lang="en-US" dirty="0" err="1"/>
              <a:t>interactome</a:t>
            </a:r>
            <a:r>
              <a:rPr lang="en-US" dirty="0"/>
              <a:t> in human cells. </a:t>
            </a:r>
            <a:r>
              <a:rPr lang="en-US" i="1" dirty="0"/>
              <a:t>Proceedings of the National Academy of Sciences of the United States of America</a:t>
            </a:r>
            <a:r>
              <a:rPr lang="en-US" dirty="0"/>
              <a:t>, </a:t>
            </a:r>
            <a:r>
              <a:rPr lang="en-US" i="1" dirty="0"/>
              <a:t>111</a:t>
            </a:r>
            <a:r>
              <a:rPr lang="en-US" dirty="0"/>
              <a:t>(21), E2191–9. doi:10.1073/pnas.1320308111</a:t>
            </a:r>
          </a:p>
          <a:p>
            <a:pPr algn="l" rtl="0"/>
            <a:endParaRPr lang="he-IL" dirty="0"/>
          </a:p>
        </p:txBody>
      </p:sp>
    </p:spTree>
    <p:extLst>
      <p:ext uri="{BB962C8B-B14F-4D97-AF65-F5344CB8AC3E}">
        <p14:creationId xmlns:p14="http://schemas.microsoft.com/office/powerpoint/2010/main" xmlns="" val="3437657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כותרת 1"/>
          <p:cNvSpPr>
            <a:spLocks noGrp="1"/>
          </p:cNvSpPr>
          <p:nvPr>
            <p:ph type="title"/>
          </p:nvPr>
        </p:nvSpPr>
        <p:spPr>
          <a:xfrm>
            <a:off x="1945201" y="624110"/>
            <a:ext cx="6589199" cy="1280890"/>
          </a:xfrm>
        </p:spPr>
        <p:txBody>
          <a:bodyPr/>
          <a:lstStyle/>
          <a:p>
            <a:r>
              <a:rPr lang="en-US" dirty="0" smtClean="0"/>
              <a:t>ML - Randomized Learning</a:t>
            </a:r>
            <a:endParaRPr lang="he-IL" dirty="0"/>
          </a:p>
        </p:txBody>
      </p:sp>
      <p:sp>
        <p:nvSpPr>
          <p:cNvPr id="14" name="Content Placeholder 2"/>
          <p:cNvSpPr>
            <a:spLocks noGrp="1"/>
          </p:cNvSpPr>
          <p:nvPr>
            <p:ph idx="1"/>
          </p:nvPr>
        </p:nvSpPr>
        <p:spPr>
          <a:xfrm>
            <a:off x="1945201" y="1681742"/>
            <a:ext cx="6589199" cy="5176258"/>
          </a:xfrm>
        </p:spPr>
        <p:txBody>
          <a:bodyPr>
            <a:noAutofit/>
          </a:bodyPr>
          <a:lstStyle/>
          <a:p>
            <a:pPr algn="l" rtl="0"/>
            <a:r>
              <a:rPr lang="en-GB" dirty="0"/>
              <a:t>How many features and thresholds to try?</a:t>
            </a:r>
          </a:p>
          <a:p>
            <a:pPr lvl="1" algn="l" rtl="0"/>
            <a:r>
              <a:rPr lang="en-GB" dirty="0"/>
              <a:t>just one = “extremely randomized” </a:t>
            </a:r>
            <a:r>
              <a:rPr lang="en-GB" dirty="0" smtClean="0"/>
              <a:t> </a:t>
            </a:r>
            <a:r>
              <a:rPr lang="en-GB" dirty="0"/>
              <a:t>[</a:t>
            </a:r>
            <a:r>
              <a:rPr lang="en-GB" dirty="0" err="1"/>
              <a:t>Geurts</a:t>
            </a:r>
            <a:r>
              <a:rPr lang="en-GB" dirty="0"/>
              <a:t> </a:t>
            </a:r>
            <a:r>
              <a:rPr lang="en-GB" i="1" dirty="0"/>
              <a:t>et al.</a:t>
            </a:r>
            <a:r>
              <a:rPr lang="en-GB" dirty="0"/>
              <a:t> 06]</a:t>
            </a:r>
          </a:p>
          <a:p>
            <a:pPr lvl="1" algn="l" rtl="0"/>
            <a:r>
              <a:rPr lang="en-GB" dirty="0"/>
              <a:t>few -&gt; fast training, may under-fit, maybe too deep</a:t>
            </a:r>
          </a:p>
          <a:p>
            <a:pPr lvl="1" algn="l" rtl="0"/>
            <a:r>
              <a:rPr lang="en-GB" dirty="0"/>
              <a:t>many -&gt; slower training, may over-fit</a:t>
            </a:r>
          </a:p>
          <a:p>
            <a:pPr algn="l" rtl="0"/>
            <a:endParaRPr lang="en-GB" dirty="0"/>
          </a:p>
          <a:p>
            <a:pPr algn="l" rtl="0"/>
            <a:r>
              <a:rPr lang="en-GB" dirty="0"/>
              <a:t>When to stop growing the tree?</a:t>
            </a:r>
          </a:p>
          <a:p>
            <a:pPr lvl="1" algn="l" rtl="0"/>
            <a:r>
              <a:rPr lang="en-GB" dirty="0"/>
              <a:t>maximum depth</a:t>
            </a:r>
          </a:p>
          <a:p>
            <a:pPr lvl="1" algn="l" rtl="0"/>
            <a:r>
              <a:rPr lang="en-GB" dirty="0"/>
              <a:t>minimum entropy gain</a:t>
            </a:r>
          </a:p>
          <a:p>
            <a:pPr lvl="1" algn="l" rtl="0"/>
            <a:r>
              <a:rPr lang="en-GB" dirty="0"/>
              <a:t>delta class distribution</a:t>
            </a:r>
          </a:p>
          <a:p>
            <a:pPr lvl="1" algn="l" rtl="0"/>
            <a:r>
              <a:rPr lang="en-GB" dirty="0" smtClean="0"/>
              <a:t>pruning</a:t>
            </a:r>
            <a:endParaRPr lang="en-GB" dirty="0"/>
          </a:p>
        </p:txBody>
      </p:sp>
      <p:sp>
        <p:nvSpPr>
          <p:cNvPr id="12" name="מלבן 11"/>
          <p:cNvSpPr/>
          <p:nvPr/>
        </p:nvSpPr>
        <p:spPr>
          <a:xfrm>
            <a:off x="2247900" y="6432618"/>
            <a:ext cx="7200900" cy="369332"/>
          </a:xfrm>
          <a:prstGeom prst="rect">
            <a:avLst/>
          </a:prstGeom>
        </p:spPr>
        <p:txBody>
          <a:bodyPr wrap="square">
            <a:spAutoFit/>
          </a:bodyPr>
          <a:lstStyle/>
          <a:p>
            <a:pPr algn="l" rtl="0"/>
            <a:r>
              <a:rPr lang="en-US" dirty="0"/>
              <a:t>Taken from: http://www.iis.ee.ic.ac.uk/~tkkim/iccv09_tutorial</a:t>
            </a:r>
            <a:endParaRPr lang="he-IL" dirty="0"/>
          </a:p>
        </p:txBody>
      </p:sp>
    </p:spTree>
    <p:extLst>
      <p:ext uri="{BB962C8B-B14F-4D97-AF65-F5344CB8AC3E}">
        <p14:creationId xmlns:p14="http://schemas.microsoft.com/office/powerpoint/2010/main" xmlns="" val="15505884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ontent Placeholder 2"/>
          <p:cNvSpPr>
            <a:spLocks noGrp="1"/>
          </p:cNvSpPr>
          <p:nvPr>
            <p:ph idx="1"/>
          </p:nvPr>
        </p:nvSpPr>
        <p:spPr>
          <a:xfrm>
            <a:off x="151683" y="1237763"/>
            <a:ext cx="8643966" cy="5429264"/>
          </a:xfrm>
        </p:spPr>
        <p:txBody>
          <a:bodyPr>
            <a:normAutofit/>
          </a:bodyPr>
          <a:lstStyle/>
          <a:p>
            <a:pPr marL="0" indent="0" algn="l" rtl="0">
              <a:buNone/>
            </a:pPr>
            <a:r>
              <a:rPr lang="en-GB" sz="2000" dirty="0" smtClean="0"/>
              <a:t>Forest is ensemble of</a:t>
            </a:r>
            <a:br>
              <a:rPr lang="en-GB" sz="2000" dirty="0" smtClean="0"/>
            </a:br>
            <a:r>
              <a:rPr lang="en-GB" sz="2000" dirty="0" smtClean="0"/>
              <a:t>several decision trees</a:t>
            </a:r>
          </a:p>
          <a:p>
            <a:pPr lvl="1"/>
            <a:endParaRPr lang="en-GB" sz="1200" dirty="0" smtClean="0"/>
          </a:p>
          <a:p>
            <a:pPr lvl="1"/>
            <a:endParaRPr lang="en-GB" sz="2000" dirty="0" smtClean="0"/>
          </a:p>
          <a:p>
            <a:pPr lvl="1"/>
            <a:endParaRPr lang="en-GB" sz="2000" dirty="0" smtClean="0"/>
          </a:p>
          <a:p>
            <a:pPr lvl="1"/>
            <a:endParaRPr lang="en-GB" sz="2000" dirty="0" smtClean="0"/>
          </a:p>
          <a:p>
            <a:pPr lvl="1"/>
            <a:endParaRPr lang="en-GB" sz="2000" dirty="0" smtClean="0"/>
          </a:p>
          <a:p>
            <a:pPr lvl="1"/>
            <a:endParaRPr lang="en-GB" sz="2000" dirty="0" smtClean="0"/>
          </a:p>
          <a:p>
            <a:pPr lvl="1"/>
            <a:endParaRPr lang="en-GB" sz="2000" dirty="0" smtClean="0"/>
          </a:p>
          <a:p>
            <a:pPr lvl="1"/>
            <a:endParaRPr lang="en-GB" sz="2000" dirty="0" smtClean="0"/>
          </a:p>
          <a:p>
            <a:pPr lvl="1">
              <a:buNone/>
            </a:pPr>
            <a:endParaRPr lang="en-GB" sz="2000" dirty="0" smtClean="0"/>
          </a:p>
          <a:p>
            <a:pPr lvl="1" algn="l" rtl="0"/>
            <a:r>
              <a:rPr lang="en-GB" sz="2000" dirty="0" smtClean="0"/>
              <a:t>classification is</a:t>
            </a:r>
          </a:p>
          <a:p>
            <a:pPr lvl="1"/>
            <a:endParaRPr lang="en-GB" sz="1800" dirty="0" smtClean="0"/>
          </a:p>
        </p:txBody>
      </p:sp>
      <p:cxnSp>
        <p:nvCxnSpPr>
          <p:cNvPr id="221" name="Straight Connector 220"/>
          <p:cNvCxnSpPr>
            <a:stCxn id="235" idx="3"/>
            <a:endCxn id="236" idx="0"/>
          </p:cNvCxnSpPr>
          <p:nvPr/>
        </p:nvCxnSpPr>
        <p:spPr>
          <a:xfrm rot="5400000">
            <a:off x="1699604" y="2286243"/>
            <a:ext cx="259170" cy="844006"/>
          </a:xfrm>
          <a:prstGeom prst="line">
            <a:avLst/>
          </a:prstGeom>
          <a:noFill/>
          <a:ln w="28575" cap="flat" cmpd="sng" algn="ctr">
            <a:solidFill>
              <a:srgbClr val="4F81BD">
                <a:shade val="95000"/>
                <a:satMod val="105000"/>
              </a:srgbClr>
            </a:solidFill>
            <a:prstDash val="solid"/>
          </a:ln>
          <a:effectLst/>
        </p:spPr>
      </p:cxnSp>
      <p:cxnSp>
        <p:nvCxnSpPr>
          <p:cNvPr id="222" name="Straight Connector 221"/>
          <p:cNvCxnSpPr>
            <a:stCxn id="235" idx="5"/>
            <a:endCxn id="237" idx="0"/>
          </p:cNvCxnSpPr>
          <p:nvPr/>
        </p:nvCxnSpPr>
        <p:spPr>
          <a:xfrm rot="16200000" flipH="1">
            <a:off x="2529222" y="2409577"/>
            <a:ext cx="259170" cy="597338"/>
          </a:xfrm>
          <a:prstGeom prst="line">
            <a:avLst/>
          </a:prstGeom>
          <a:noFill/>
          <a:ln w="28575" cap="flat" cmpd="sng" algn="ctr">
            <a:solidFill>
              <a:srgbClr val="4F81BD">
                <a:shade val="95000"/>
                <a:satMod val="105000"/>
              </a:srgbClr>
            </a:solidFill>
            <a:prstDash val="solid"/>
          </a:ln>
          <a:effectLst/>
        </p:spPr>
      </p:cxnSp>
      <p:cxnSp>
        <p:nvCxnSpPr>
          <p:cNvPr id="223" name="Straight Connector 222"/>
          <p:cNvCxnSpPr>
            <a:stCxn id="236" idx="3"/>
            <a:endCxn id="241" idx="0"/>
          </p:cNvCxnSpPr>
          <p:nvPr/>
        </p:nvCxnSpPr>
        <p:spPr>
          <a:xfrm rot="5400000">
            <a:off x="1045066" y="2977265"/>
            <a:ext cx="315572" cy="299724"/>
          </a:xfrm>
          <a:prstGeom prst="line">
            <a:avLst/>
          </a:prstGeom>
          <a:noFill/>
          <a:ln w="28575" cap="flat" cmpd="sng" algn="ctr">
            <a:solidFill>
              <a:srgbClr val="4F81BD">
                <a:shade val="95000"/>
                <a:satMod val="105000"/>
              </a:srgbClr>
            </a:solidFill>
            <a:prstDash val="solid"/>
          </a:ln>
          <a:effectLst/>
        </p:spPr>
      </p:cxnSp>
      <p:cxnSp>
        <p:nvCxnSpPr>
          <p:cNvPr id="224" name="Straight Connector 223"/>
          <p:cNvCxnSpPr>
            <a:stCxn id="236" idx="5"/>
            <a:endCxn id="246" idx="0"/>
          </p:cNvCxnSpPr>
          <p:nvPr/>
        </p:nvCxnSpPr>
        <p:spPr>
          <a:xfrm rot="16200000" flipH="1">
            <a:off x="1456531" y="2974469"/>
            <a:ext cx="315572" cy="305314"/>
          </a:xfrm>
          <a:prstGeom prst="line">
            <a:avLst/>
          </a:prstGeom>
          <a:noFill/>
          <a:ln w="28575" cap="flat" cmpd="sng" algn="ctr">
            <a:solidFill>
              <a:srgbClr val="4F81BD">
                <a:shade val="95000"/>
                <a:satMod val="105000"/>
              </a:srgbClr>
            </a:solidFill>
            <a:prstDash val="solid"/>
          </a:ln>
          <a:effectLst/>
        </p:spPr>
      </p:cxnSp>
      <p:cxnSp>
        <p:nvCxnSpPr>
          <p:cNvPr id="225" name="Straight Connector 224"/>
          <p:cNvCxnSpPr>
            <a:stCxn id="237" idx="3"/>
            <a:endCxn id="238" idx="0"/>
          </p:cNvCxnSpPr>
          <p:nvPr/>
        </p:nvCxnSpPr>
        <p:spPr>
          <a:xfrm rot="5400000">
            <a:off x="2505671" y="2887580"/>
            <a:ext cx="315572" cy="479093"/>
          </a:xfrm>
          <a:prstGeom prst="line">
            <a:avLst/>
          </a:prstGeom>
          <a:noFill/>
          <a:ln w="28575" cap="flat" cmpd="sng" algn="ctr">
            <a:solidFill>
              <a:srgbClr val="4F81BD">
                <a:shade val="95000"/>
                <a:satMod val="105000"/>
              </a:srgbClr>
            </a:solidFill>
            <a:prstDash val="solid"/>
          </a:ln>
          <a:effectLst/>
        </p:spPr>
      </p:cxnSp>
      <p:cxnSp>
        <p:nvCxnSpPr>
          <p:cNvPr id="226" name="Straight Connector 225"/>
          <p:cNvCxnSpPr>
            <a:stCxn id="237" idx="5"/>
            <a:endCxn id="239" idx="0"/>
          </p:cNvCxnSpPr>
          <p:nvPr/>
        </p:nvCxnSpPr>
        <p:spPr>
          <a:xfrm rot="16200000" flipH="1">
            <a:off x="3069592" y="2911697"/>
            <a:ext cx="315572" cy="430857"/>
          </a:xfrm>
          <a:prstGeom prst="line">
            <a:avLst/>
          </a:prstGeom>
          <a:noFill/>
          <a:ln w="28575" cap="flat" cmpd="sng" algn="ctr">
            <a:solidFill>
              <a:srgbClr val="4F81BD">
                <a:shade val="95000"/>
                <a:satMod val="105000"/>
              </a:srgbClr>
            </a:solidFill>
            <a:prstDash val="solid"/>
          </a:ln>
          <a:effectLst/>
        </p:spPr>
      </p:cxnSp>
      <p:cxnSp>
        <p:nvCxnSpPr>
          <p:cNvPr id="227" name="Straight Connector 226"/>
          <p:cNvCxnSpPr>
            <a:stCxn id="239" idx="5"/>
            <a:endCxn id="243" idx="0"/>
          </p:cNvCxnSpPr>
          <p:nvPr/>
        </p:nvCxnSpPr>
        <p:spPr>
          <a:xfrm rot="16200000" flipH="1">
            <a:off x="3445851" y="3467850"/>
            <a:ext cx="356840" cy="253983"/>
          </a:xfrm>
          <a:prstGeom prst="line">
            <a:avLst/>
          </a:prstGeom>
          <a:noFill/>
          <a:ln w="28575" cap="flat" cmpd="sng" algn="ctr">
            <a:solidFill>
              <a:srgbClr val="4F81BD">
                <a:shade val="95000"/>
                <a:satMod val="105000"/>
              </a:srgbClr>
            </a:solidFill>
            <a:prstDash val="solid"/>
          </a:ln>
          <a:effectLst/>
        </p:spPr>
      </p:cxnSp>
      <p:cxnSp>
        <p:nvCxnSpPr>
          <p:cNvPr id="228" name="Straight Connector 227"/>
          <p:cNvCxnSpPr>
            <a:stCxn id="238" idx="5"/>
            <a:endCxn id="245" idx="0"/>
          </p:cNvCxnSpPr>
          <p:nvPr/>
        </p:nvCxnSpPr>
        <p:spPr>
          <a:xfrm rot="16200000" flipH="1">
            <a:off x="2426954" y="3467851"/>
            <a:ext cx="356840" cy="253982"/>
          </a:xfrm>
          <a:prstGeom prst="line">
            <a:avLst/>
          </a:prstGeom>
          <a:noFill/>
          <a:ln w="28575" cap="flat" cmpd="sng" algn="ctr">
            <a:solidFill>
              <a:srgbClr val="4F81BD">
                <a:shade val="95000"/>
                <a:satMod val="105000"/>
              </a:srgbClr>
            </a:solidFill>
            <a:prstDash val="solid"/>
          </a:ln>
          <a:effectLst/>
        </p:spPr>
      </p:cxnSp>
      <p:cxnSp>
        <p:nvCxnSpPr>
          <p:cNvPr id="229" name="Straight Connector 228"/>
          <p:cNvCxnSpPr>
            <a:stCxn id="241" idx="5"/>
            <a:endCxn id="242" idx="0"/>
          </p:cNvCxnSpPr>
          <p:nvPr/>
        </p:nvCxnSpPr>
        <p:spPr>
          <a:xfrm rot="16200000" flipH="1">
            <a:off x="1056034" y="3467850"/>
            <a:ext cx="356840" cy="253983"/>
          </a:xfrm>
          <a:prstGeom prst="line">
            <a:avLst/>
          </a:prstGeom>
          <a:noFill/>
          <a:ln w="28575" cap="flat" cmpd="sng" algn="ctr">
            <a:solidFill>
              <a:srgbClr val="4F81BD">
                <a:shade val="95000"/>
                <a:satMod val="105000"/>
              </a:srgbClr>
            </a:solidFill>
            <a:prstDash val="solid"/>
          </a:ln>
          <a:effectLst/>
        </p:spPr>
      </p:cxnSp>
      <p:cxnSp>
        <p:nvCxnSpPr>
          <p:cNvPr id="230" name="Straight Connector 229"/>
          <p:cNvCxnSpPr>
            <a:stCxn id="241" idx="3"/>
            <a:endCxn id="247" idx="0"/>
          </p:cNvCxnSpPr>
          <p:nvPr/>
        </p:nvCxnSpPr>
        <p:spPr>
          <a:xfrm rot="5400000">
            <a:off x="693106" y="3467851"/>
            <a:ext cx="356840" cy="253983"/>
          </a:xfrm>
          <a:prstGeom prst="line">
            <a:avLst/>
          </a:prstGeom>
          <a:noFill/>
          <a:ln w="28575" cap="flat" cmpd="sng" algn="ctr">
            <a:solidFill>
              <a:srgbClr val="4F81BD">
                <a:shade val="95000"/>
                <a:satMod val="105000"/>
              </a:srgbClr>
            </a:solidFill>
            <a:prstDash val="solid"/>
          </a:ln>
          <a:effectLst/>
        </p:spPr>
      </p:cxnSp>
      <p:cxnSp>
        <p:nvCxnSpPr>
          <p:cNvPr id="231" name="Straight Connector 230"/>
          <p:cNvCxnSpPr>
            <a:stCxn id="238" idx="3"/>
            <a:endCxn id="240" idx="0"/>
          </p:cNvCxnSpPr>
          <p:nvPr/>
        </p:nvCxnSpPr>
        <p:spPr>
          <a:xfrm rot="5400000">
            <a:off x="2064026" y="3467851"/>
            <a:ext cx="356840" cy="253983"/>
          </a:xfrm>
          <a:prstGeom prst="line">
            <a:avLst/>
          </a:prstGeom>
          <a:noFill/>
          <a:ln w="28575" cap="flat" cmpd="sng" algn="ctr">
            <a:solidFill>
              <a:srgbClr val="4F81BD">
                <a:shade val="95000"/>
                <a:satMod val="105000"/>
              </a:srgbClr>
            </a:solidFill>
            <a:prstDash val="solid"/>
          </a:ln>
          <a:effectLst/>
        </p:spPr>
      </p:cxnSp>
      <p:cxnSp>
        <p:nvCxnSpPr>
          <p:cNvPr id="232" name="Straight Connector 231"/>
          <p:cNvCxnSpPr>
            <a:stCxn id="239" idx="3"/>
            <a:endCxn id="244" idx="0"/>
          </p:cNvCxnSpPr>
          <p:nvPr/>
        </p:nvCxnSpPr>
        <p:spPr>
          <a:xfrm rot="5400000">
            <a:off x="3082923" y="3467851"/>
            <a:ext cx="356840" cy="253982"/>
          </a:xfrm>
          <a:prstGeom prst="line">
            <a:avLst/>
          </a:prstGeom>
          <a:noFill/>
          <a:ln w="28575" cap="flat" cmpd="sng" algn="ctr">
            <a:solidFill>
              <a:srgbClr val="4F81BD">
                <a:shade val="95000"/>
                <a:satMod val="105000"/>
              </a:srgbClr>
            </a:solidFill>
            <a:prstDash val="solid"/>
          </a:ln>
          <a:effectLst/>
        </p:spPr>
      </p:cxnSp>
      <p:cxnSp>
        <p:nvCxnSpPr>
          <p:cNvPr id="233" name="Straight Connector 232"/>
          <p:cNvCxnSpPr>
            <a:stCxn id="240" idx="3"/>
            <a:endCxn id="248" idx="0"/>
          </p:cNvCxnSpPr>
          <p:nvPr/>
        </p:nvCxnSpPr>
        <p:spPr>
          <a:xfrm rot="5400000">
            <a:off x="1784393" y="4082694"/>
            <a:ext cx="454510" cy="98667"/>
          </a:xfrm>
          <a:prstGeom prst="line">
            <a:avLst/>
          </a:prstGeom>
          <a:noFill/>
          <a:ln w="28575" cap="flat" cmpd="sng" algn="ctr">
            <a:solidFill>
              <a:srgbClr val="4F81BD">
                <a:shade val="95000"/>
                <a:satMod val="105000"/>
              </a:srgbClr>
            </a:solidFill>
            <a:prstDash val="solid"/>
          </a:ln>
          <a:effectLst/>
        </p:spPr>
      </p:cxnSp>
      <p:cxnSp>
        <p:nvCxnSpPr>
          <p:cNvPr id="234" name="Straight Connector 233"/>
          <p:cNvCxnSpPr>
            <a:stCxn id="240" idx="5"/>
            <a:endCxn id="249" idx="0"/>
          </p:cNvCxnSpPr>
          <p:nvPr/>
        </p:nvCxnSpPr>
        <p:spPr>
          <a:xfrm rot="16200000" flipH="1">
            <a:off x="1992938" y="4081760"/>
            <a:ext cx="454510" cy="100531"/>
          </a:xfrm>
          <a:prstGeom prst="line">
            <a:avLst/>
          </a:prstGeom>
          <a:noFill/>
          <a:ln w="28575" cap="flat" cmpd="sng" algn="ctr">
            <a:solidFill>
              <a:srgbClr val="4F81BD">
                <a:shade val="95000"/>
                <a:satMod val="105000"/>
              </a:srgbClr>
            </a:solidFill>
            <a:prstDash val="solid"/>
          </a:ln>
          <a:effectLst/>
        </p:spPr>
      </p:cxnSp>
      <p:sp>
        <p:nvSpPr>
          <p:cNvPr id="235" name="Oval 234"/>
          <p:cNvSpPr/>
          <p:nvPr/>
        </p:nvSpPr>
        <p:spPr>
          <a:xfrm>
            <a:off x="2228629" y="2447152"/>
            <a:ext cx="154072" cy="154072"/>
          </a:xfrm>
          <a:prstGeom prst="ellipse">
            <a:avLst/>
          </a:prstGeom>
          <a:no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6" name="Oval 235"/>
          <p:cNvSpPr/>
          <p:nvPr/>
        </p:nvSpPr>
        <p:spPr>
          <a:xfrm>
            <a:off x="1330150" y="2837831"/>
            <a:ext cx="154072" cy="154072"/>
          </a:xfrm>
          <a:prstGeom prst="ellipse">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37" name="Oval 236"/>
          <p:cNvSpPr/>
          <p:nvPr/>
        </p:nvSpPr>
        <p:spPr>
          <a:xfrm>
            <a:off x="2880440" y="2837831"/>
            <a:ext cx="154072" cy="154072"/>
          </a:xfrm>
          <a:prstGeom prst="ellipse">
            <a:avLst/>
          </a:prstGeom>
          <a:no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38" name="Oval 237"/>
          <p:cNvSpPr/>
          <p:nvPr/>
        </p:nvSpPr>
        <p:spPr>
          <a:xfrm>
            <a:off x="2346874" y="3284913"/>
            <a:ext cx="154072" cy="154072"/>
          </a:xfrm>
          <a:prstGeom prst="ellipse">
            <a:avLst/>
          </a:prstGeom>
          <a:no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39" name="Oval 238"/>
          <p:cNvSpPr/>
          <p:nvPr/>
        </p:nvSpPr>
        <p:spPr>
          <a:xfrm>
            <a:off x="3365771" y="3284913"/>
            <a:ext cx="154072" cy="154072"/>
          </a:xfrm>
          <a:prstGeom prst="ellipse">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40" name="Oval 239"/>
          <p:cNvSpPr/>
          <p:nvPr/>
        </p:nvSpPr>
        <p:spPr>
          <a:xfrm>
            <a:off x="2038417" y="3773263"/>
            <a:ext cx="154072" cy="154072"/>
          </a:xfrm>
          <a:prstGeom prst="ellipse">
            <a:avLst/>
          </a:prstGeom>
          <a:no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41" name="Oval 240"/>
          <p:cNvSpPr/>
          <p:nvPr/>
        </p:nvSpPr>
        <p:spPr>
          <a:xfrm>
            <a:off x="975953" y="3284913"/>
            <a:ext cx="154072" cy="154072"/>
          </a:xfrm>
          <a:prstGeom prst="ellipse">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42" name="Oval 241"/>
          <p:cNvSpPr/>
          <p:nvPr/>
        </p:nvSpPr>
        <p:spPr>
          <a:xfrm>
            <a:off x="1284409" y="3773263"/>
            <a:ext cx="154072" cy="154072"/>
          </a:xfrm>
          <a:prstGeom prst="ellipse">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43" name="Oval 242"/>
          <p:cNvSpPr/>
          <p:nvPr/>
        </p:nvSpPr>
        <p:spPr>
          <a:xfrm>
            <a:off x="3674227" y="3773263"/>
            <a:ext cx="154072" cy="154072"/>
          </a:xfrm>
          <a:prstGeom prst="ellipse">
            <a:avLst/>
          </a:prstGeom>
          <a:solidFill>
            <a:sysClr val="window" lastClr="FFFFFF"/>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44" name="Oval 243"/>
          <p:cNvSpPr/>
          <p:nvPr/>
        </p:nvSpPr>
        <p:spPr>
          <a:xfrm>
            <a:off x="3057316" y="3773263"/>
            <a:ext cx="154072" cy="154072"/>
          </a:xfrm>
          <a:prstGeom prst="ellipse">
            <a:avLst/>
          </a:prstGeom>
          <a:solidFill>
            <a:sysClr val="window" lastClr="FFFFFF"/>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45" name="Oval 244"/>
          <p:cNvSpPr/>
          <p:nvPr/>
        </p:nvSpPr>
        <p:spPr>
          <a:xfrm>
            <a:off x="2655328" y="3773263"/>
            <a:ext cx="154072" cy="154072"/>
          </a:xfrm>
          <a:prstGeom prst="ellipse">
            <a:avLst/>
          </a:prstGeom>
          <a:solidFill>
            <a:sysClr val="window" lastClr="FFFFFF"/>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46" name="Oval 245"/>
          <p:cNvSpPr/>
          <p:nvPr/>
        </p:nvSpPr>
        <p:spPr>
          <a:xfrm>
            <a:off x="1689938" y="3284913"/>
            <a:ext cx="154072" cy="154072"/>
          </a:xfrm>
          <a:prstGeom prst="ellipse">
            <a:avLst/>
          </a:prstGeom>
          <a:solidFill>
            <a:sysClr val="window" lastClr="FFFFFF"/>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47" name="Oval 246"/>
          <p:cNvSpPr/>
          <p:nvPr/>
        </p:nvSpPr>
        <p:spPr>
          <a:xfrm>
            <a:off x="667497" y="3773263"/>
            <a:ext cx="154072" cy="154072"/>
          </a:xfrm>
          <a:prstGeom prst="ellipse">
            <a:avLst/>
          </a:prstGeom>
          <a:solidFill>
            <a:sysClr val="window" lastClr="FFFFFF"/>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48" name="Oval 247"/>
          <p:cNvSpPr/>
          <p:nvPr/>
        </p:nvSpPr>
        <p:spPr>
          <a:xfrm>
            <a:off x="1885278" y="4359282"/>
            <a:ext cx="154072" cy="154072"/>
          </a:xfrm>
          <a:prstGeom prst="ellipse">
            <a:avLst/>
          </a:prstGeom>
          <a:solidFill>
            <a:sysClr val="window" lastClr="FFFFFF"/>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49" name="Oval 248"/>
          <p:cNvSpPr/>
          <p:nvPr/>
        </p:nvSpPr>
        <p:spPr>
          <a:xfrm>
            <a:off x="2193422" y="4359282"/>
            <a:ext cx="154072" cy="154072"/>
          </a:xfrm>
          <a:prstGeom prst="ellipse">
            <a:avLst/>
          </a:prstGeom>
          <a:no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cxnSp>
        <p:nvCxnSpPr>
          <p:cNvPr id="250" name="Straight Connector 249"/>
          <p:cNvCxnSpPr>
            <a:stCxn id="242" idx="3"/>
            <a:endCxn id="252" idx="0"/>
          </p:cNvCxnSpPr>
          <p:nvPr/>
        </p:nvCxnSpPr>
        <p:spPr>
          <a:xfrm rot="5400000">
            <a:off x="1029776" y="4082084"/>
            <a:ext cx="454510" cy="99885"/>
          </a:xfrm>
          <a:prstGeom prst="line">
            <a:avLst/>
          </a:prstGeom>
          <a:noFill/>
          <a:ln w="28575" cap="flat" cmpd="sng" algn="ctr">
            <a:solidFill>
              <a:srgbClr val="4F81BD">
                <a:shade val="95000"/>
                <a:satMod val="105000"/>
              </a:srgbClr>
            </a:solidFill>
            <a:prstDash val="solid"/>
          </a:ln>
          <a:effectLst/>
        </p:spPr>
      </p:cxnSp>
      <p:cxnSp>
        <p:nvCxnSpPr>
          <p:cNvPr id="251" name="Straight Connector 250"/>
          <p:cNvCxnSpPr>
            <a:stCxn id="242" idx="5"/>
            <a:endCxn id="253" idx="0"/>
          </p:cNvCxnSpPr>
          <p:nvPr/>
        </p:nvCxnSpPr>
        <p:spPr>
          <a:xfrm rot="16200000" flipH="1">
            <a:off x="1238321" y="4082370"/>
            <a:ext cx="454510" cy="99313"/>
          </a:xfrm>
          <a:prstGeom prst="line">
            <a:avLst/>
          </a:prstGeom>
          <a:noFill/>
          <a:ln w="28575" cap="flat" cmpd="sng" algn="ctr">
            <a:solidFill>
              <a:srgbClr val="4F81BD">
                <a:shade val="95000"/>
                <a:satMod val="105000"/>
              </a:srgbClr>
            </a:solidFill>
            <a:prstDash val="solid"/>
          </a:ln>
          <a:effectLst/>
        </p:spPr>
      </p:cxnSp>
      <p:sp>
        <p:nvSpPr>
          <p:cNvPr id="252" name="Oval 251"/>
          <p:cNvSpPr/>
          <p:nvPr/>
        </p:nvSpPr>
        <p:spPr>
          <a:xfrm>
            <a:off x="1130051" y="4359282"/>
            <a:ext cx="154072" cy="154072"/>
          </a:xfrm>
          <a:prstGeom prst="ellipse">
            <a:avLst/>
          </a:prstGeom>
          <a:solidFill>
            <a:sysClr val="window" lastClr="FFFFFF"/>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53" name="Oval 252"/>
          <p:cNvSpPr/>
          <p:nvPr/>
        </p:nvSpPr>
        <p:spPr>
          <a:xfrm>
            <a:off x="1438196" y="4359282"/>
            <a:ext cx="154072" cy="154072"/>
          </a:xfrm>
          <a:prstGeom prst="ellipse">
            <a:avLst/>
          </a:prstGeom>
          <a:solidFill>
            <a:sysClr val="window" lastClr="FFFFFF"/>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cxnSp>
        <p:nvCxnSpPr>
          <p:cNvPr id="261" name="Straight Connector 260"/>
          <p:cNvCxnSpPr>
            <a:stCxn id="275" idx="3"/>
            <a:endCxn id="276" idx="0"/>
          </p:cNvCxnSpPr>
          <p:nvPr/>
        </p:nvCxnSpPr>
        <p:spPr>
          <a:xfrm rot="5400000">
            <a:off x="5951014" y="2322811"/>
            <a:ext cx="259170" cy="770870"/>
          </a:xfrm>
          <a:prstGeom prst="line">
            <a:avLst/>
          </a:prstGeom>
          <a:noFill/>
          <a:ln w="28575" cap="flat" cmpd="sng" algn="ctr">
            <a:solidFill>
              <a:srgbClr val="4F81BD">
                <a:shade val="95000"/>
                <a:satMod val="105000"/>
              </a:srgbClr>
            </a:solidFill>
            <a:prstDash val="solid"/>
          </a:ln>
          <a:effectLst/>
        </p:spPr>
      </p:cxnSp>
      <p:cxnSp>
        <p:nvCxnSpPr>
          <p:cNvPr id="262" name="Straight Connector 261"/>
          <p:cNvCxnSpPr>
            <a:stCxn id="275" idx="5"/>
            <a:endCxn id="277" idx="1"/>
          </p:cNvCxnSpPr>
          <p:nvPr/>
        </p:nvCxnSpPr>
        <p:spPr>
          <a:xfrm rot="16200000" flipH="1">
            <a:off x="6828215" y="2325426"/>
            <a:ext cx="281733" cy="788202"/>
          </a:xfrm>
          <a:prstGeom prst="line">
            <a:avLst/>
          </a:prstGeom>
          <a:noFill/>
          <a:ln w="28575" cap="flat" cmpd="sng" algn="ctr">
            <a:solidFill>
              <a:srgbClr val="4F81BD">
                <a:shade val="95000"/>
                <a:satMod val="105000"/>
              </a:srgbClr>
            </a:solidFill>
            <a:prstDash val="solid"/>
          </a:ln>
          <a:effectLst/>
        </p:spPr>
      </p:cxnSp>
      <p:cxnSp>
        <p:nvCxnSpPr>
          <p:cNvPr id="263" name="Straight Connector 262"/>
          <p:cNvCxnSpPr>
            <a:stCxn id="276" idx="3"/>
            <a:endCxn id="281" idx="0"/>
          </p:cNvCxnSpPr>
          <p:nvPr/>
        </p:nvCxnSpPr>
        <p:spPr>
          <a:xfrm rot="5400000">
            <a:off x="5273691" y="2917912"/>
            <a:ext cx="315572" cy="418429"/>
          </a:xfrm>
          <a:prstGeom prst="line">
            <a:avLst/>
          </a:prstGeom>
          <a:noFill/>
          <a:ln w="28575" cap="flat" cmpd="sng" algn="ctr">
            <a:solidFill>
              <a:srgbClr val="4F81BD">
                <a:shade val="95000"/>
                <a:satMod val="105000"/>
              </a:srgbClr>
            </a:solidFill>
            <a:prstDash val="solid"/>
          </a:ln>
          <a:effectLst/>
        </p:spPr>
      </p:cxnSp>
      <p:cxnSp>
        <p:nvCxnSpPr>
          <p:cNvPr id="264" name="Straight Connector 263"/>
          <p:cNvCxnSpPr>
            <a:stCxn id="276" idx="5"/>
            <a:endCxn id="301" idx="0"/>
          </p:cNvCxnSpPr>
          <p:nvPr/>
        </p:nvCxnSpPr>
        <p:spPr>
          <a:xfrm rot="16200000" flipH="1">
            <a:off x="5808789" y="2910188"/>
            <a:ext cx="315572" cy="433876"/>
          </a:xfrm>
          <a:prstGeom prst="line">
            <a:avLst/>
          </a:prstGeom>
          <a:noFill/>
          <a:ln w="28575" cap="flat" cmpd="sng" algn="ctr">
            <a:solidFill>
              <a:srgbClr val="4F81BD">
                <a:shade val="95000"/>
                <a:satMod val="105000"/>
              </a:srgbClr>
            </a:solidFill>
            <a:prstDash val="solid"/>
          </a:ln>
          <a:effectLst/>
        </p:spPr>
      </p:cxnSp>
      <p:cxnSp>
        <p:nvCxnSpPr>
          <p:cNvPr id="265" name="Straight Connector 264"/>
          <p:cNvCxnSpPr>
            <a:stCxn id="277" idx="3"/>
            <a:endCxn id="278" idx="0"/>
          </p:cNvCxnSpPr>
          <p:nvPr/>
        </p:nvCxnSpPr>
        <p:spPr>
          <a:xfrm rot="5400000">
            <a:off x="6978041" y="2899771"/>
            <a:ext cx="315572" cy="454712"/>
          </a:xfrm>
          <a:prstGeom prst="line">
            <a:avLst/>
          </a:prstGeom>
          <a:noFill/>
          <a:ln w="28575" cap="flat" cmpd="sng" algn="ctr">
            <a:solidFill>
              <a:srgbClr val="4F81BD">
                <a:shade val="95000"/>
                <a:satMod val="105000"/>
              </a:srgbClr>
            </a:solidFill>
            <a:prstDash val="solid"/>
          </a:ln>
          <a:effectLst/>
        </p:spPr>
      </p:cxnSp>
      <p:cxnSp>
        <p:nvCxnSpPr>
          <p:cNvPr id="266" name="Straight Connector 265"/>
          <p:cNvCxnSpPr>
            <a:stCxn id="277" idx="5"/>
            <a:endCxn id="279" idx="0"/>
          </p:cNvCxnSpPr>
          <p:nvPr/>
        </p:nvCxnSpPr>
        <p:spPr>
          <a:xfrm rot="16200000" flipH="1">
            <a:off x="7551599" y="2889870"/>
            <a:ext cx="315572" cy="474513"/>
          </a:xfrm>
          <a:prstGeom prst="line">
            <a:avLst/>
          </a:prstGeom>
          <a:noFill/>
          <a:ln w="28575" cap="flat" cmpd="sng" algn="ctr">
            <a:solidFill>
              <a:srgbClr val="4F81BD">
                <a:shade val="95000"/>
                <a:satMod val="105000"/>
              </a:srgbClr>
            </a:solidFill>
            <a:prstDash val="solid"/>
          </a:ln>
          <a:effectLst/>
        </p:spPr>
      </p:cxnSp>
      <p:cxnSp>
        <p:nvCxnSpPr>
          <p:cNvPr id="267" name="Straight Connector 266"/>
          <p:cNvCxnSpPr>
            <a:stCxn id="279" idx="5"/>
            <a:endCxn id="292" idx="0"/>
          </p:cNvCxnSpPr>
          <p:nvPr/>
        </p:nvCxnSpPr>
        <p:spPr>
          <a:xfrm rot="16200000" flipH="1">
            <a:off x="7949686" y="3467850"/>
            <a:ext cx="356840" cy="253983"/>
          </a:xfrm>
          <a:prstGeom prst="line">
            <a:avLst/>
          </a:prstGeom>
          <a:noFill/>
          <a:ln w="28575" cap="flat" cmpd="sng" algn="ctr">
            <a:solidFill>
              <a:srgbClr val="4F81BD">
                <a:shade val="95000"/>
                <a:satMod val="105000"/>
              </a:srgbClr>
            </a:solidFill>
            <a:prstDash val="solid"/>
          </a:ln>
          <a:effectLst/>
        </p:spPr>
      </p:cxnSp>
      <p:cxnSp>
        <p:nvCxnSpPr>
          <p:cNvPr id="268" name="Straight Connector 267"/>
          <p:cNvCxnSpPr>
            <a:stCxn id="278" idx="5"/>
            <a:endCxn id="284" idx="0"/>
          </p:cNvCxnSpPr>
          <p:nvPr/>
        </p:nvCxnSpPr>
        <p:spPr>
          <a:xfrm rot="16200000" flipH="1">
            <a:off x="6883935" y="3495429"/>
            <a:ext cx="356840" cy="198825"/>
          </a:xfrm>
          <a:prstGeom prst="line">
            <a:avLst/>
          </a:prstGeom>
          <a:noFill/>
          <a:ln w="28575" cap="flat" cmpd="sng" algn="ctr">
            <a:solidFill>
              <a:srgbClr val="4F81BD">
                <a:shade val="95000"/>
                <a:satMod val="105000"/>
              </a:srgbClr>
            </a:solidFill>
            <a:prstDash val="solid"/>
          </a:ln>
          <a:effectLst/>
        </p:spPr>
      </p:cxnSp>
      <p:cxnSp>
        <p:nvCxnSpPr>
          <p:cNvPr id="269" name="Straight Connector 268"/>
          <p:cNvCxnSpPr>
            <a:stCxn id="281" idx="5"/>
            <a:endCxn id="282" idx="0"/>
          </p:cNvCxnSpPr>
          <p:nvPr/>
        </p:nvCxnSpPr>
        <p:spPr>
          <a:xfrm rot="16200000" flipH="1">
            <a:off x="5225306" y="3467850"/>
            <a:ext cx="356840" cy="253983"/>
          </a:xfrm>
          <a:prstGeom prst="line">
            <a:avLst/>
          </a:prstGeom>
          <a:noFill/>
          <a:ln w="28575" cap="flat" cmpd="sng" algn="ctr">
            <a:solidFill>
              <a:srgbClr val="4F81BD">
                <a:shade val="95000"/>
                <a:satMod val="105000"/>
              </a:srgbClr>
            </a:solidFill>
            <a:prstDash val="solid"/>
          </a:ln>
          <a:effectLst/>
        </p:spPr>
      </p:cxnSp>
      <p:cxnSp>
        <p:nvCxnSpPr>
          <p:cNvPr id="270" name="Straight Connector 269"/>
          <p:cNvCxnSpPr>
            <a:stCxn id="281" idx="3"/>
            <a:endCxn id="285" idx="0"/>
          </p:cNvCxnSpPr>
          <p:nvPr/>
        </p:nvCxnSpPr>
        <p:spPr>
          <a:xfrm rot="5400000">
            <a:off x="4862378" y="3467851"/>
            <a:ext cx="356840" cy="253983"/>
          </a:xfrm>
          <a:prstGeom prst="line">
            <a:avLst/>
          </a:prstGeom>
          <a:noFill/>
          <a:ln w="28575" cap="flat" cmpd="sng" algn="ctr">
            <a:solidFill>
              <a:srgbClr val="4F81BD">
                <a:shade val="95000"/>
                <a:satMod val="105000"/>
              </a:srgbClr>
            </a:solidFill>
            <a:prstDash val="solid"/>
          </a:ln>
          <a:effectLst/>
        </p:spPr>
      </p:cxnSp>
      <p:cxnSp>
        <p:nvCxnSpPr>
          <p:cNvPr id="271" name="Straight Connector 270"/>
          <p:cNvCxnSpPr>
            <a:stCxn id="278" idx="3"/>
            <a:endCxn id="280" idx="0"/>
          </p:cNvCxnSpPr>
          <p:nvPr/>
        </p:nvCxnSpPr>
        <p:spPr>
          <a:xfrm rot="5400000">
            <a:off x="6593446" y="3512710"/>
            <a:ext cx="356840" cy="164263"/>
          </a:xfrm>
          <a:prstGeom prst="line">
            <a:avLst/>
          </a:prstGeom>
          <a:noFill/>
          <a:ln w="28575" cap="flat" cmpd="sng" algn="ctr">
            <a:solidFill>
              <a:srgbClr val="4F81BD">
                <a:shade val="95000"/>
                <a:satMod val="105000"/>
              </a:srgbClr>
            </a:solidFill>
            <a:prstDash val="solid"/>
          </a:ln>
          <a:effectLst/>
        </p:spPr>
      </p:cxnSp>
      <p:cxnSp>
        <p:nvCxnSpPr>
          <p:cNvPr id="272" name="Straight Connector 271"/>
          <p:cNvCxnSpPr>
            <a:stCxn id="279" idx="3"/>
            <a:endCxn id="283" idx="0"/>
          </p:cNvCxnSpPr>
          <p:nvPr/>
        </p:nvCxnSpPr>
        <p:spPr>
          <a:xfrm rot="5400000">
            <a:off x="7586758" y="3467851"/>
            <a:ext cx="356840" cy="253982"/>
          </a:xfrm>
          <a:prstGeom prst="line">
            <a:avLst/>
          </a:prstGeom>
          <a:noFill/>
          <a:ln w="28575" cap="flat" cmpd="sng" algn="ctr">
            <a:solidFill>
              <a:srgbClr val="4F81BD">
                <a:shade val="95000"/>
                <a:satMod val="105000"/>
              </a:srgbClr>
            </a:solidFill>
            <a:prstDash val="solid"/>
          </a:ln>
          <a:effectLst/>
        </p:spPr>
      </p:cxnSp>
      <p:cxnSp>
        <p:nvCxnSpPr>
          <p:cNvPr id="273" name="Straight Connector 272"/>
          <p:cNvCxnSpPr>
            <a:stCxn id="284" idx="3"/>
            <a:endCxn id="286" idx="0"/>
          </p:cNvCxnSpPr>
          <p:nvPr/>
        </p:nvCxnSpPr>
        <p:spPr>
          <a:xfrm rot="5400000">
            <a:off x="6830773" y="4082759"/>
            <a:ext cx="454510" cy="98535"/>
          </a:xfrm>
          <a:prstGeom prst="line">
            <a:avLst/>
          </a:prstGeom>
          <a:noFill/>
          <a:ln w="28575" cap="flat" cmpd="sng" algn="ctr">
            <a:solidFill>
              <a:srgbClr val="4F81BD">
                <a:shade val="95000"/>
                <a:satMod val="105000"/>
              </a:srgbClr>
            </a:solidFill>
            <a:prstDash val="solid"/>
          </a:ln>
          <a:effectLst/>
        </p:spPr>
      </p:cxnSp>
      <p:cxnSp>
        <p:nvCxnSpPr>
          <p:cNvPr id="274" name="Straight Connector 273"/>
          <p:cNvCxnSpPr>
            <a:stCxn id="284" idx="5"/>
            <a:endCxn id="287" idx="0"/>
          </p:cNvCxnSpPr>
          <p:nvPr/>
        </p:nvCxnSpPr>
        <p:spPr>
          <a:xfrm rot="16200000" flipH="1">
            <a:off x="7039317" y="4081694"/>
            <a:ext cx="454510" cy="100663"/>
          </a:xfrm>
          <a:prstGeom prst="line">
            <a:avLst/>
          </a:prstGeom>
          <a:noFill/>
          <a:ln w="28575" cap="flat" cmpd="sng" algn="ctr">
            <a:solidFill>
              <a:srgbClr val="4F81BD">
                <a:shade val="95000"/>
                <a:satMod val="105000"/>
              </a:srgbClr>
            </a:solidFill>
            <a:prstDash val="solid"/>
          </a:ln>
          <a:effectLst/>
        </p:spPr>
      </p:cxnSp>
      <p:sp>
        <p:nvSpPr>
          <p:cNvPr id="275" name="Oval 274"/>
          <p:cNvSpPr/>
          <p:nvPr/>
        </p:nvSpPr>
        <p:spPr>
          <a:xfrm>
            <a:off x="6443471" y="2447152"/>
            <a:ext cx="154072" cy="154072"/>
          </a:xfrm>
          <a:prstGeom prst="ellipse">
            <a:avLst/>
          </a:prstGeom>
          <a:no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6" name="Oval 275"/>
          <p:cNvSpPr/>
          <p:nvPr/>
        </p:nvSpPr>
        <p:spPr>
          <a:xfrm>
            <a:off x="5618128" y="2837831"/>
            <a:ext cx="154072" cy="154072"/>
          </a:xfrm>
          <a:prstGeom prst="ellipse">
            <a:avLst/>
          </a:prstGeom>
          <a:no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77" name="Oval 276"/>
          <p:cNvSpPr/>
          <p:nvPr/>
        </p:nvSpPr>
        <p:spPr>
          <a:xfrm>
            <a:off x="7340619" y="2837831"/>
            <a:ext cx="154072" cy="154072"/>
          </a:xfrm>
          <a:prstGeom prst="ellipse">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78" name="Oval 277"/>
          <p:cNvSpPr/>
          <p:nvPr/>
        </p:nvSpPr>
        <p:spPr>
          <a:xfrm>
            <a:off x="6831434" y="3284913"/>
            <a:ext cx="154072" cy="154072"/>
          </a:xfrm>
          <a:prstGeom prst="ellipse">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79" name="Oval 278"/>
          <p:cNvSpPr/>
          <p:nvPr/>
        </p:nvSpPr>
        <p:spPr>
          <a:xfrm>
            <a:off x="7869605" y="3284913"/>
            <a:ext cx="154072" cy="154072"/>
          </a:xfrm>
          <a:prstGeom prst="ellipse">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80" name="Oval 279"/>
          <p:cNvSpPr/>
          <p:nvPr/>
        </p:nvSpPr>
        <p:spPr>
          <a:xfrm>
            <a:off x="6612697" y="3773262"/>
            <a:ext cx="154072" cy="154072"/>
          </a:xfrm>
          <a:prstGeom prst="ellipse">
            <a:avLst/>
          </a:prstGeom>
          <a:solidFill>
            <a:sysClr val="window" lastClr="FFFFFF"/>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81" name="Oval 280"/>
          <p:cNvSpPr/>
          <p:nvPr/>
        </p:nvSpPr>
        <p:spPr>
          <a:xfrm>
            <a:off x="5145225" y="3284913"/>
            <a:ext cx="154072" cy="154072"/>
          </a:xfrm>
          <a:prstGeom prst="ellipse">
            <a:avLst/>
          </a:prstGeom>
          <a:no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82" name="Oval 281"/>
          <p:cNvSpPr/>
          <p:nvPr/>
        </p:nvSpPr>
        <p:spPr>
          <a:xfrm>
            <a:off x="5453681" y="3773262"/>
            <a:ext cx="154072" cy="154072"/>
          </a:xfrm>
          <a:prstGeom prst="ellipse">
            <a:avLst/>
          </a:prstGeom>
          <a:solidFill>
            <a:sysClr val="window" lastClr="FFFFFF"/>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83" name="Oval 282"/>
          <p:cNvSpPr/>
          <p:nvPr/>
        </p:nvSpPr>
        <p:spPr>
          <a:xfrm>
            <a:off x="7561151" y="3773262"/>
            <a:ext cx="154072" cy="154072"/>
          </a:xfrm>
          <a:prstGeom prst="ellipse">
            <a:avLst/>
          </a:prstGeom>
          <a:solidFill>
            <a:sysClr val="window" lastClr="FFFFFF"/>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84" name="Oval 283"/>
          <p:cNvSpPr/>
          <p:nvPr/>
        </p:nvSpPr>
        <p:spPr>
          <a:xfrm>
            <a:off x="7084732" y="3773262"/>
            <a:ext cx="154072" cy="154072"/>
          </a:xfrm>
          <a:prstGeom prst="ellipse">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85" name="Oval 284"/>
          <p:cNvSpPr/>
          <p:nvPr/>
        </p:nvSpPr>
        <p:spPr>
          <a:xfrm>
            <a:off x="4836769" y="3773262"/>
            <a:ext cx="154072" cy="154072"/>
          </a:xfrm>
          <a:prstGeom prst="ellipse">
            <a:avLst/>
          </a:prstGeom>
          <a:no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86" name="Oval 285"/>
          <p:cNvSpPr/>
          <p:nvPr/>
        </p:nvSpPr>
        <p:spPr>
          <a:xfrm>
            <a:off x="6931723" y="4359282"/>
            <a:ext cx="154072" cy="154072"/>
          </a:xfrm>
          <a:prstGeom prst="ellipse">
            <a:avLst/>
          </a:prstGeom>
          <a:solidFill>
            <a:sysClr val="window" lastClr="FFFFFF"/>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87" name="Oval 286"/>
          <p:cNvSpPr/>
          <p:nvPr/>
        </p:nvSpPr>
        <p:spPr>
          <a:xfrm>
            <a:off x="7239867" y="4359282"/>
            <a:ext cx="154072" cy="154072"/>
          </a:xfrm>
          <a:prstGeom prst="ellipse">
            <a:avLst/>
          </a:prstGeom>
          <a:solidFill>
            <a:sysClr val="window" lastClr="FFFFFF"/>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cxnSp>
        <p:nvCxnSpPr>
          <p:cNvPr id="288" name="Straight Connector 287"/>
          <p:cNvCxnSpPr>
            <a:stCxn id="292" idx="3"/>
            <a:endCxn id="290" idx="0"/>
          </p:cNvCxnSpPr>
          <p:nvPr/>
        </p:nvCxnSpPr>
        <p:spPr>
          <a:xfrm rot="5400000">
            <a:off x="7916221" y="4079873"/>
            <a:ext cx="459504" cy="109302"/>
          </a:xfrm>
          <a:prstGeom prst="line">
            <a:avLst/>
          </a:prstGeom>
          <a:noFill/>
          <a:ln w="28575" cap="flat" cmpd="sng" algn="ctr">
            <a:solidFill>
              <a:srgbClr val="4F81BD">
                <a:shade val="95000"/>
                <a:satMod val="105000"/>
              </a:srgbClr>
            </a:solidFill>
            <a:prstDash val="solid"/>
          </a:ln>
          <a:effectLst/>
        </p:spPr>
      </p:cxnSp>
      <p:cxnSp>
        <p:nvCxnSpPr>
          <p:cNvPr id="289" name="Straight Connector 288"/>
          <p:cNvCxnSpPr>
            <a:stCxn id="292" idx="5"/>
            <a:endCxn id="291" idx="0"/>
          </p:cNvCxnSpPr>
          <p:nvPr/>
        </p:nvCxnSpPr>
        <p:spPr>
          <a:xfrm rot="16200000" flipH="1">
            <a:off x="8124767" y="4089576"/>
            <a:ext cx="459504" cy="89896"/>
          </a:xfrm>
          <a:prstGeom prst="line">
            <a:avLst/>
          </a:prstGeom>
          <a:noFill/>
          <a:ln w="28575" cap="flat" cmpd="sng" algn="ctr">
            <a:solidFill>
              <a:srgbClr val="4F81BD">
                <a:shade val="95000"/>
                <a:satMod val="105000"/>
              </a:srgbClr>
            </a:solidFill>
            <a:prstDash val="solid"/>
          </a:ln>
          <a:effectLst/>
        </p:spPr>
      </p:cxnSp>
      <p:sp>
        <p:nvSpPr>
          <p:cNvPr id="290" name="Oval 289"/>
          <p:cNvSpPr/>
          <p:nvPr/>
        </p:nvSpPr>
        <p:spPr>
          <a:xfrm>
            <a:off x="8014286" y="4364276"/>
            <a:ext cx="154072" cy="154072"/>
          </a:xfrm>
          <a:prstGeom prst="ellipse">
            <a:avLst/>
          </a:prstGeom>
          <a:solidFill>
            <a:sysClr val="window" lastClr="FFFFFF"/>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91" name="Oval 290"/>
          <p:cNvSpPr/>
          <p:nvPr/>
        </p:nvSpPr>
        <p:spPr>
          <a:xfrm>
            <a:off x="8322431" y="4364276"/>
            <a:ext cx="154072" cy="154072"/>
          </a:xfrm>
          <a:prstGeom prst="ellipse">
            <a:avLst/>
          </a:prstGeom>
          <a:solidFill>
            <a:sysClr val="window" lastClr="FFFFFF"/>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92" name="Oval 291"/>
          <p:cNvSpPr/>
          <p:nvPr/>
        </p:nvSpPr>
        <p:spPr>
          <a:xfrm>
            <a:off x="8178062" y="3773262"/>
            <a:ext cx="154072" cy="154072"/>
          </a:xfrm>
          <a:prstGeom prst="ellipse">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cxnSp>
        <p:nvCxnSpPr>
          <p:cNvPr id="293" name="Straight Connector 292"/>
          <p:cNvCxnSpPr>
            <a:stCxn id="301" idx="3"/>
            <a:endCxn id="298" idx="0"/>
          </p:cNvCxnSpPr>
          <p:nvPr/>
        </p:nvCxnSpPr>
        <p:spPr>
          <a:xfrm rot="5400000">
            <a:off x="5843467" y="3493189"/>
            <a:ext cx="362340" cy="208808"/>
          </a:xfrm>
          <a:prstGeom prst="line">
            <a:avLst/>
          </a:prstGeom>
          <a:noFill/>
          <a:ln w="28575" cap="flat" cmpd="sng" algn="ctr">
            <a:solidFill>
              <a:srgbClr val="4F81BD">
                <a:shade val="95000"/>
                <a:satMod val="105000"/>
              </a:srgbClr>
            </a:solidFill>
            <a:prstDash val="solid"/>
          </a:ln>
          <a:effectLst/>
        </p:spPr>
      </p:cxnSp>
      <p:cxnSp>
        <p:nvCxnSpPr>
          <p:cNvPr id="294" name="Straight Connector 293"/>
          <p:cNvCxnSpPr>
            <a:stCxn id="301" idx="5"/>
            <a:endCxn id="297" idx="0"/>
          </p:cNvCxnSpPr>
          <p:nvPr/>
        </p:nvCxnSpPr>
        <p:spPr>
          <a:xfrm rot="16200000" flipH="1">
            <a:off x="6142696" y="3511712"/>
            <a:ext cx="362340" cy="171760"/>
          </a:xfrm>
          <a:prstGeom prst="line">
            <a:avLst/>
          </a:prstGeom>
          <a:noFill/>
          <a:ln w="28575" cap="flat" cmpd="sng" algn="ctr">
            <a:solidFill>
              <a:srgbClr val="4F81BD">
                <a:shade val="95000"/>
                <a:satMod val="105000"/>
              </a:srgbClr>
            </a:solidFill>
            <a:prstDash val="solid"/>
          </a:ln>
          <a:effectLst/>
        </p:spPr>
      </p:cxnSp>
      <p:cxnSp>
        <p:nvCxnSpPr>
          <p:cNvPr id="295" name="Straight Connector 294"/>
          <p:cNvCxnSpPr>
            <a:stCxn id="298" idx="3"/>
            <a:endCxn id="299" idx="0"/>
          </p:cNvCxnSpPr>
          <p:nvPr/>
        </p:nvCxnSpPr>
        <p:spPr>
          <a:xfrm rot="16200000" flipH="1">
            <a:off x="5796718" y="4088258"/>
            <a:ext cx="454510" cy="98535"/>
          </a:xfrm>
          <a:prstGeom prst="line">
            <a:avLst/>
          </a:prstGeom>
          <a:noFill/>
          <a:ln w="28575" cap="flat" cmpd="sng" algn="ctr">
            <a:solidFill>
              <a:srgbClr val="4F81BD">
                <a:shade val="95000"/>
                <a:satMod val="105000"/>
              </a:srgbClr>
            </a:solidFill>
            <a:prstDash val="solid"/>
          </a:ln>
          <a:effectLst/>
        </p:spPr>
      </p:cxnSp>
      <p:cxnSp>
        <p:nvCxnSpPr>
          <p:cNvPr id="296" name="Straight Connector 295"/>
          <p:cNvCxnSpPr>
            <a:stCxn id="298" idx="5"/>
            <a:endCxn id="300" idx="0"/>
          </p:cNvCxnSpPr>
          <p:nvPr/>
        </p:nvCxnSpPr>
        <p:spPr>
          <a:xfrm rot="5400000">
            <a:off x="5588174" y="4087196"/>
            <a:ext cx="454510" cy="100663"/>
          </a:xfrm>
          <a:prstGeom prst="line">
            <a:avLst/>
          </a:prstGeom>
          <a:noFill/>
          <a:ln w="28575" cap="flat" cmpd="sng" algn="ctr">
            <a:solidFill>
              <a:srgbClr val="4F81BD">
                <a:shade val="95000"/>
                <a:satMod val="105000"/>
              </a:srgbClr>
            </a:solidFill>
            <a:prstDash val="solid"/>
          </a:ln>
          <a:effectLst/>
        </p:spPr>
      </p:cxnSp>
      <p:sp>
        <p:nvSpPr>
          <p:cNvPr id="297" name="Oval 296"/>
          <p:cNvSpPr/>
          <p:nvPr/>
        </p:nvSpPr>
        <p:spPr>
          <a:xfrm flipH="1">
            <a:off x="6332710" y="3778763"/>
            <a:ext cx="154072" cy="154072"/>
          </a:xfrm>
          <a:prstGeom prst="ellipse">
            <a:avLst/>
          </a:prstGeom>
          <a:solidFill>
            <a:sysClr val="window" lastClr="FFFFFF"/>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sng" strike="noStrike" kern="1200" cap="none" spc="0" normalizeH="0" baseline="0" noProof="0">
              <a:ln>
                <a:noFill/>
              </a:ln>
              <a:solidFill>
                <a:prstClr val="white"/>
              </a:solidFill>
              <a:effectLst/>
              <a:uLnTx/>
              <a:uFillTx/>
              <a:latin typeface="Calibri"/>
              <a:ea typeface="+mn-ea"/>
              <a:cs typeface="+mn-cs"/>
            </a:endParaRPr>
          </a:p>
        </p:txBody>
      </p:sp>
      <p:sp>
        <p:nvSpPr>
          <p:cNvPr id="298" name="Oval 297"/>
          <p:cNvSpPr/>
          <p:nvPr/>
        </p:nvSpPr>
        <p:spPr>
          <a:xfrm flipH="1">
            <a:off x="5843196" y="3778763"/>
            <a:ext cx="154072" cy="154072"/>
          </a:xfrm>
          <a:prstGeom prst="ellipse">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sng" strike="noStrike" kern="1200" cap="none" spc="0" normalizeH="0" baseline="0" noProof="0">
              <a:ln>
                <a:noFill/>
              </a:ln>
              <a:solidFill>
                <a:prstClr val="white"/>
              </a:solidFill>
              <a:effectLst/>
              <a:uLnTx/>
              <a:uFillTx/>
              <a:latin typeface="Calibri"/>
              <a:ea typeface="+mn-ea"/>
              <a:cs typeface="+mn-cs"/>
            </a:endParaRPr>
          </a:p>
        </p:txBody>
      </p:sp>
      <p:sp>
        <p:nvSpPr>
          <p:cNvPr id="299" name="Oval 298"/>
          <p:cNvSpPr/>
          <p:nvPr/>
        </p:nvSpPr>
        <p:spPr>
          <a:xfrm flipH="1">
            <a:off x="5996204" y="4364782"/>
            <a:ext cx="154072" cy="154072"/>
          </a:xfrm>
          <a:prstGeom prst="ellipse">
            <a:avLst/>
          </a:prstGeom>
          <a:solidFill>
            <a:sysClr val="window" lastClr="FFFFFF"/>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sng" strike="noStrike" kern="1200" cap="none" spc="0" normalizeH="0" baseline="0" noProof="0">
              <a:ln>
                <a:noFill/>
              </a:ln>
              <a:solidFill>
                <a:prstClr val="white"/>
              </a:solidFill>
              <a:effectLst/>
              <a:uLnTx/>
              <a:uFillTx/>
              <a:latin typeface="Calibri"/>
              <a:ea typeface="+mn-ea"/>
              <a:cs typeface="+mn-cs"/>
            </a:endParaRPr>
          </a:p>
        </p:txBody>
      </p:sp>
      <p:sp>
        <p:nvSpPr>
          <p:cNvPr id="300" name="Oval 299"/>
          <p:cNvSpPr/>
          <p:nvPr/>
        </p:nvSpPr>
        <p:spPr>
          <a:xfrm flipH="1">
            <a:off x="5688060" y="4364782"/>
            <a:ext cx="154072" cy="154072"/>
          </a:xfrm>
          <a:prstGeom prst="ellipse">
            <a:avLst/>
          </a:prstGeom>
          <a:solidFill>
            <a:sysClr val="window" lastClr="FFFFFF"/>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sng" strike="noStrike" kern="1200" cap="none" spc="0" normalizeH="0" baseline="0" noProof="0">
              <a:ln>
                <a:noFill/>
              </a:ln>
              <a:solidFill>
                <a:prstClr val="white"/>
              </a:solidFill>
              <a:effectLst/>
              <a:uLnTx/>
              <a:uFillTx/>
              <a:latin typeface="Calibri"/>
              <a:ea typeface="+mn-ea"/>
              <a:cs typeface="+mn-cs"/>
            </a:endParaRPr>
          </a:p>
        </p:txBody>
      </p:sp>
      <p:sp>
        <p:nvSpPr>
          <p:cNvPr id="301" name="Oval 300"/>
          <p:cNvSpPr/>
          <p:nvPr/>
        </p:nvSpPr>
        <p:spPr>
          <a:xfrm>
            <a:off x="6106477" y="3284913"/>
            <a:ext cx="154072" cy="154072"/>
          </a:xfrm>
          <a:prstGeom prst="ellipse">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302" name="TextBox 301"/>
          <p:cNvSpPr txBox="1"/>
          <p:nvPr/>
        </p:nvSpPr>
        <p:spPr>
          <a:xfrm>
            <a:off x="4005331" y="2754364"/>
            <a:ext cx="780983" cy="584775"/>
          </a:xfrm>
          <a:prstGeom prst="rect">
            <a:avLst/>
          </a:prstGeom>
          <a:noFill/>
        </p:spPr>
        <p:txBody>
          <a:bodyPr wrap="none" rtlCol="0">
            <a:spAutoFit/>
          </a:bodyPr>
          <a:lstStyle/>
          <a:p>
            <a:pPr algn="l" rtl="0"/>
            <a:r>
              <a:rPr lang="en-GB" sz="3200" kern="1200" dirty="0" smtClean="0">
                <a:solidFill>
                  <a:prstClr val="black"/>
                </a:solidFill>
                <a:latin typeface="Calibri"/>
                <a:ea typeface="+mn-ea"/>
                <a:cs typeface="+mn-cs"/>
              </a:rPr>
              <a:t>……</a:t>
            </a:r>
            <a:endParaRPr lang="en-GB" sz="3200" kern="1200" dirty="0">
              <a:solidFill>
                <a:prstClr val="black"/>
              </a:solidFill>
              <a:latin typeface="Calibri"/>
              <a:ea typeface="+mn-ea"/>
              <a:cs typeface="+mn-cs"/>
            </a:endParaRPr>
          </a:p>
        </p:txBody>
      </p:sp>
      <p:grpSp>
        <p:nvGrpSpPr>
          <p:cNvPr id="3" name="Group 107"/>
          <p:cNvGrpSpPr/>
          <p:nvPr/>
        </p:nvGrpSpPr>
        <p:grpSpPr>
          <a:xfrm>
            <a:off x="2928926" y="4357694"/>
            <a:ext cx="714380" cy="574680"/>
            <a:chOff x="2252646" y="1983412"/>
            <a:chExt cx="357190" cy="287340"/>
          </a:xfrm>
        </p:grpSpPr>
        <p:cxnSp>
          <p:nvCxnSpPr>
            <p:cNvPr id="304" name="Straight Connector 303"/>
            <p:cNvCxnSpPr/>
            <p:nvPr/>
          </p:nvCxnSpPr>
          <p:spPr>
            <a:xfrm rot="5400000">
              <a:off x="2228479" y="2139192"/>
              <a:ext cx="262393" cy="726"/>
            </a:xfrm>
            <a:prstGeom prst="line">
              <a:avLst/>
            </a:prstGeom>
            <a:noFill/>
            <a:ln w="28575" cap="flat" cmpd="sng" algn="ctr">
              <a:solidFill>
                <a:srgbClr val="C00000"/>
              </a:solidFill>
              <a:prstDash val="solid"/>
            </a:ln>
            <a:effectLst/>
          </p:spPr>
        </p:cxnSp>
        <p:cxnSp>
          <p:nvCxnSpPr>
            <p:cNvPr id="305" name="Straight Connector 304"/>
            <p:cNvCxnSpPr/>
            <p:nvPr/>
          </p:nvCxnSpPr>
          <p:spPr>
            <a:xfrm rot="5400000">
              <a:off x="2333641" y="2204518"/>
              <a:ext cx="131015" cy="1452"/>
            </a:xfrm>
            <a:prstGeom prst="line">
              <a:avLst/>
            </a:prstGeom>
            <a:noFill/>
            <a:ln w="28575" cap="flat" cmpd="sng" algn="ctr">
              <a:solidFill>
                <a:srgbClr val="C00000"/>
              </a:solidFill>
              <a:prstDash val="solid"/>
            </a:ln>
            <a:effectLst/>
          </p:spPr>
        </p:cxnSp>
        <p:cxnSp>
          <p:nvCxnSpPr>
            <p:cNvPr id="306" name="Straight Connector 305"/>
            <p:cNvCxnSpPr/>
            <p:nvPr/>
          </p:nvCxnSpPr>
          <p:spPr>
            <a:xfrm rot="5400000">
              <a:off x="2338546" y="2171765"/>
              <a:ext cx="196522" cy="1452"/>
            </a:xfrm>
            <a:prstGeom prst="line">
              <a:avLst/>
            </a:prstGeom>
            <a:noFill/>
            <a:ln w="28575" cap="flat" cmpd="sng" algn="ctr">
              <a:solidFill>
                <a:srgbClr val="C00000"/>
              </a:solidFill>
              <a:prstDash val="solid"/>
            </a:ln>
            <a:effectLst/>
          </p:spPr>
        </p:cxnSp>
        <p:cxnSp>
          <p:nvCxnSpPr>
            <p:cNvPr id="307" name="Straight Connector 306"/>
            <p:cNvCxnSpPr/>
            <p:nvPr/>
          </p:nvCxnSpPr>
          <p:spPr>
            <a:xfrm rot="5400000">
              <a:off x="2377656" y="2171765"/>
              <a:ext cx="196522" cy="1452"/>
            </a:xfrm>
            <a:prstGeom prst="line">
              <a:avLst/>
            </a:prstGeom>
            <a:noFill/>
            <a:ln w="28575" cap="flat" cmpd="sng" algn="ctr">
              <a:solidFill>
                <a:srgbClr val="C00000"/>
              </a:solidFill>
              <a:prstDash val="solid"/>
            </a:ln>
            <a:effectLst/>
          </p:spPr>
        </p:cxnSp>
        <p:cxnSp>
          <p:nvCxnSpPr>
            <p:cNvPr id="308" name="Straight Connector 307"/>
            <p:cNvCxnSpPr/>
            <p:nvPr/>
          </p:nvCxnSpPr>
          <p:spPr>
            <a:xfrm rot="5400000">
              <a:off x="2497197" y="2253649"/>
              <a:ext cx="32754" cy="1452"/>
            </a:xfrm>
            <a:prstGeom prst="line">
              <a:avLst/>
            </a:prstGeom>
            <a:noFill/>
            <a:ln w="28575" cap="flat" cmpd="sng" algn="ctr">
              <a:solidFill>
                <a:srgbClr val="C00000"/>
              </a:solidFill>
              <a:prstDash val="solid"/>
            </a:ln>
            <a:effectLst/>
          </p:spPr>
        </p:cxnSp>
        <p:cxnSp>
          <p:nvCxnSpPr>
            <p:cNvPr id="309" name="Straight Connector 308"/>
            <p:cNvCxnSpPr/>
            <p:nvPr/>
          </p:nvCxnSpPr>
          <p:spPr>
            <a:xfrm rot="5400000">
              <a:off x="2420943" y="2139011"/>
              <a:ext cx="262029" cy="1452"/>
            </a:xfrm>
            <a:prstGeom prst="line">
              <a:avLst/>
            </a:prstGeom>
            <a:noFill/>
            <a:ln w="28575" cap="flat" cmpd="sng" algn="ctr">
              <a:solidFill>
                <a:srgbClr val="C00000"/>
              </a:solidFill>
              <a:prstDash val="solid"/>
            </a:ln>
            <a:effectLst/>
          </p:spPr>
        </p:cxnSp>
        <p:cxnSp>
          <p:nvCxnSpPr>
            <p:cNvPr id="310" name="Straight Connector 309"/>
            <p:cNvCxnSpPr/>
            <p:nvPr/>
          </p:nvCxnSpPr>
          <p:spPr>
            <a:xfrm rot="5400000">
              <a:off x="2223394" y="2171765"/>
              <a:ext cx="196522" cy="1452"/>
            </a:xfrm>
            <a:prstGeom prst="line">
              <a:avLst/>
            </a:prstGeom>
            <a:noFill/>
            <a:ln w="28575" cap="flat" cmpd="sng" algn="ctr">
              <a:solidFill>
                <a:srgbClr val="C00000"/>
              </a:solidFill>
              <a:prstDash val="solid"/>
            </a:ln>
            <a:effectLst/>
          </p:spPr>
        </p:cxnSp>
        <p:cxnSp>
          <p:nvCxnSpPr>
            <p:cNvPr id="311" name="Straight Connector 310"/>
            <p:cNvCxnSpPr/>
            <p:nvPr/>
          </p:nvCxnSpPr>
          <p:spPr>
            <a:xfrm rot="5400000">
              <a:off x="2217764" y="2204518"/>
              <a:ext cx="131015" cy="1452"/>
            </a:xfrm>
            <a:prstGeom prst="line">
              <a:avLst/>
            </a:prstGeom>
            <a:noFill/>
            <a:ln w="28575" cap="flat" cmpd="sng" algn="ctr">
              <a:solidFill>
                <a:srgbClr val="C00000"/>
              </a:solidFill>
              <a:prstDash val="solid"/>
            </a:ln>
            <a:effectLst/>
          </p:spPr>
        </p:cxnSp>
        <p:cxnSp>
          <p:nvCxnSpPr>
            <p:cNvPr id="312" name="Straight Arrow Connector 311"/>
            <p:cNvCxnSpPr/>
            <p:nvPr/>
          </p:nvCxnSpPr>
          <p:spPr>
            <a:xfrm rot="5400000" flipH="1" flipV="1">
              <a:off x="2110100" y="2125958"/>
              <a:ext cx="286544" cy="1452"/>
            </a:xfrm>
            <a:prstGeom prst="straightConnector1">
              <a:avLst/>
            </a:prstGeom>
            <a:noFill/>
            <a:ln w="9525" cap="rnd" cmpd="sng" algn="ctr">
              <a:solidFill>
                <a:sysClr val="windowText" lastClr="000000"/>
              </a:solidFill>
              <a:prstDash val="solid"/>
              <a:tailEnd type="triangle" w="sm" len="sm"/>
            </a:ln>
            <a:effectLst/>
          </p:spPr>
        </p:cxnSp>
        <p:cxnSp>
          <p:nvCxnSpPr>
            <p:cNvPr id="313" name="Straight Arrow Connector 312"/>
            <p:cNvCxnSpPr/>
            <p:nvPr/>
          </p:nvCxnSpPr>
          <p:spPr>
            <a:xfrm>
              <a:off x="2252646" y="2269956"/>
              <a:ext cx="357190" cy="796"/>
            </a:xfrm>
            <a:prstGeom prst="straightConnector1">
              <a:avLst/>
            </a:prstGeom>
            <a:noFill/>
            <a:ln w="9525" cap="rnd" cmpd="sng" algn="ctr">
              <a:solidFill>
                <a:sysClr val="windowText" lastClr="000000"/>
              </a:solidFill>
              <a:prstDash val="solid"/>
              <a:tailEnd type="triangle" w="sm" len="sm"/>
            </a:ln>
            <a:effectLst/>
          </p:spPr>
        </p:cxnSp>
      </p:grpSp>
      <p:grpSp>
        <p:nvGrpSpPr>
          <p:cNvPr id="4" name="Group 106"/>
          <p:cNvGrpSpPr/>
          <p:nvPr/>
        </p:nvGrpSpPr>
        <p:grpSpPr>
          <a:xfrm>
            <a:off x="4602480" y="4068766"/>
            <a:ext cx="714380" cy="574680"/>
            <a:chOff x="3906198" y="1831012"/>
            <a:chExt cx="357190" cy="287340"/>
          </a:xfrm>
        </p:grpSpPr>
        <p:cxnSp>
          <p:nvCxnSpPr>
            <p:cNvPr id="315" name="Straight Connector 314"/>
            <p:cNvCxnSpPr/>
            <p:nvPr/>
          </p:nvCxnSpPr>
          <p:spPr>
            <a:xfrm rot="16200000" flipH="1">
              <a:off x="3997910" y="1986792"/>
              <a:ext cx="262393" cy="726"/>
            </a:xfrm>
            <a:prstGeom prst="line">
              <a:avLst/>
            </a:prstGeom>
            <a:noFill/>
            <a:ln w="28575" cap="flat" cmpd="sng" algn="ctr">
              <a:solidFill>
                <a:srgbClr val="C00000"/>
              </a:solidFill>
              <a:prstDash val="solid"/>
            </a:ln>
            <a:effectLst/>
          </p:spPr>
        </p:cxnSp>
        <p:cxnSp>
          <p:nvCxnSpPr>
            <p:cNvPr id="316" name="Straight Connector 315"/>
            <p:cNvCxnSpPr/>
            <p:nvPr/>
          </p:nvCxnSpPr>
          <p:spPr>
            <a:xfrm rot="16200000" flipH="1">
              <a:off x="3985380" y="2052118"/>
              <a:ext cx="131015" cy="1452"/>
            </a:xfrm>
            <a:prstGeom prst="line">
              <a:avLst/>
            </a:prstGeom>
            <a:noFill/>
            <a:ln w="28575" cap="flat" cmpd="sng" algn="ctr">
              <a:solidFill>
                <a:srgbClr val="C00000"/>
              </a:solidFill>
              <a:prstDash val="solid"/>
            </a:ln>
            <a:effectLst/>
          </p:spPr>
        </p:cxnSp>
        <p:cxnSp>
          <p:nvCxnSpPr>
            <p:cNvPr id="317" name="Straight Connector 316"/>
            <p:cNvCxnSpPr/>
            <p:nvPr/>
          </p:nvCxnSpPr>
          <p:spPr>
            <a:xfrm rot="16200000" flipH="1">
              <a:off x="3991814" y="2019365"/>
              <a:ext cx="196522" cy="1452"/>
            </a:xfrm>
            <a:prstGeom prst="line">
              <a:avLst/>
            </a:prstGeom>
            <a:noFill/>
            <a:ln w="28575" cap="flat" cmpd="sng" algn="ctr">
              <a:solidFill>
                <a:srgbClr val="C00000"/>
              </a:solidFill>
              <a:prstDash val="solid"/>
            </a:ln>
            <a:effectLst/>
          </p:spPr>
        </p:cxnSp>
        <p:cxnSp>
          <p:nvCxnSpPr>
            <p:cNvPr id="318" name="Straight Connector 317"/>
            <p:cNvCxnSpPr/>
            <p:nvPr/>
          </p:nvCxnSpPr>
          <p:spPr>
            <a:xfrm rot="16200000" flipH="1">
              <a:off x="3914604" y="2019365"/>
              <a:ext cx="196522" cy="1452"/>
            </a:xfrm>
            <a:prstGeom prst="line">
              <a:avLst/>
            </a:prstGeom>
            <a:noFill/>
            <a:ln w="28575" cap="flat" cmpd="sng" algn="ctr">
              <a:solidFill>
                <a:srgbClr val="C00000"/>
              </a:solidFill>
              <a:prstDash val="solid"/>
            </a:ln>
            <a:effectLst/>
          </p:spPr>
        </p:cxnSp>
        <p:cxnSp>
          <p:nvCxnSpPr>
            <p:cNvPr id="319" name="Straight Connector 318"/>
            <p:cNvCxnSpPr/>
            <p:nvPr/>
          </p:nvCxnSpPr>
          <p:spPr>
            <a:xfrm rot="16200000" flipH="1">
              <a:off x="3921500" y="2101249"/>
              <a:ext cx="32754" cy="1452"/>
            </a:xfrm>
            <a:prstGeom prst="line">
              <a:avLst/>
            </a:prstGeom>
            <a:noFill/>
            <a:ln w="28575" cap="flat" cmpd="sng" algn="ctr">
              <a:solidFill>
                <a:srgbClr val="C00000"/>
              </a:solidFill>
              <a:prstDash val="solid"/>
            </a:ln>
            <a:effectLst/>
          </p:spPr>
        </p:cxnSp>
        <p:cxnSp>
          <p:nvCxnSpPr>
            <p:cNvPr id="320" name="Straight Connector 319"/>
            <p:cNvCxnSpPr/>
            <p:nvPr/>
          </p:nvCxnSpPr>
          <p:spPr>
            <a:xfrm rot="16200000" flipH="1">
              <a:off x="3841525" y="1986611"/>
              <a:ext cx="262029" cy="1452"/>
            </a:xfrm>
            <a:prstGeom prst="line">
              <a:avLst/>
            </a:prstGeom>
            <a:noFill/>
            <a:ln w="28575" cap="flat" cmpd="sng" algn="ctr">
              <a:solidFill>
                <a:srgbClr val="C00000"/>
              </a:solidFill>
              <a:prstDash val="solid"/>
            </a:ln>
            <a:effectLst/>
          </p:spPr>
        </p:cxnSp>
        <p:cxnSp>
          <p:nvCxnSpPr>
            <p:cNvPr id="321" name="Straight Connector 320"/>
            <p:cNvCxnSpPr/>
            <p:nvPr/>
          </p:nvCxnSpPr>
          <p:spPr>
            <a:xfrm rot="16200000" flipH="1">
              <a:off x="4068866" y="2019365"/>
              <a:ext cx="196522" cy="1452"/>
            </a:xfrm>
            <a:prstGeom prst="line">
              <a:avLst/>
            </a:prstGeom>
            <a:noFill/>
            <a:ln w="28575" cap="flat" cmpd="sng" algn="ctr">
              <a:solidFill>
                <a:srgbClr val="C00000"/>
              </a:solidFill>
              <a:prstDash val="solid"/>
            </a:ln>
            <a:effectLst/>
          </p:spPr>
        </p:cxnSp>
        <p:cxnSp>
          <p:nvCxnSpPr>
            <p:cNvPr id="322" name="Straight Connector 321"/>
            <p:cNvCxnSpPr/>
            <p:nvPr/>
          </p:nvCxnSpPr>
          <p:spPr>
            <a:xfrm rot="16200000" flipH="1">
              <a:off x="4140003" y="2052118"/>
              <a:ext cx="131015" cy="1452"/>
            </a:xfrm>
            <a:prstGeom prst="line">
              <a:avLst/>
            </a:prstGeom>
            <a:noFill/>
            <a:ln w="28575" cap="flat" cmpd="sng" algn="ctr">
              <a:solidFill>
                <a:srgbClr val="C00000"/>
              </a:solidFill>
              <a:prstDash val="solid"/>
            </a:ln>
            <a:effectLst/>
          </p:spPr>
        </p:cxnSp>
        <p:cxnSp>
          <p:nvCxnSpPr>
            <p:cNvPr id="323" name="Straight Arrow Connector 322"/>
            <p:cNvCxnSpPr/>
            <p:nvPr/>
          </p:nvCxnSpPr>
          <p:spPr>
            <a:xfrm rot="5400000" flipH="1" flipV="1">
              <a:off x="3763652" y="1973558"/>
              <a:ext cx="286544" cy="1452"/>
            </a:xfrm>
            <a:prstGeom prst="straightConnector1">
              <a:avLst/>
            </a:prstGeom>
            <a:noFill/>
            <a:ln w="9525" cap="rnd" cmpd="sng" algn="ctr">
              <a:solidFill>
                <a:sysClr val="windowText" lastClr="000000"/>
              </a:solidFill>
              <a:prstDash val="solid"/>
              <a:tailEnd type="triangle" w="sm" len="sm"/>
            </a:ln>
            <a:effectLst/>
          </p:spPr>
        </p:cxnSp>
        <p:cxnSp>
          <p:nvCxnSpPr>
            <p:cNvPr id="324" name="Straight Arrow Connector 323"/>
            <p:cNvCxnSpPr/>
            <p:nvPr/>
          </p:nvCxnSpPr>
          <p:spPr>
            <a:xfrm>
              <a:off x="3906198" y="2117556"/>
              <a:ext cx="357190" cy="796"/>
            </a:xfrm>
            <a:prstGeom prst="straightConnector1">
              <a:avLst/>
            </a:prstGeom>
            <a:noFill/>
            <a:ln w="9525" cap="rnd" cmpd="sng" algn="ctr">
              <a:solidFill>
                <a:sysClr val="windowText" lastClr="000000"/>
              </a:solidFill>
              <a:prstDash val="solid"/>
              <a:tailEnd type="triangle" w="sm" len="sm"/>
            </a:ln>
            <a:effectLst/>
          </p:spPr>
        </p:cxnSp>
      </p:grpSp>
      <p:sp>
        <p:nvSpPr>
          <p:cNvPr id="326" name="TextBox 325"/>
          <p:cNvSpPr txBox="1"/>
          <p:nvPr/>
        </p:nvSpPr>
        <p:spPr>
          <a:xfrm>
            <a:off x="357158" y="2435575"/>
            <a:ext cx="974113" cy="461665"/>
          </a:xfrm>
          <a:prstGeom prst="rect">
            <a:avLst/>
          </a:prstGeom>
          <a:noFill/>
        </p:spPr>
        <p:txBody>
          <a:bodyPr wrap="none" rtlCol="0">
            <a:spAutoFit/>
          </a:bodyPr>
          <a:lstStyle/>
          <a:p>
            <a:pPr algn="l" rtl="0"/>
            <a:r>
              <a:rPr lang="en-GB" sz="2400" kern="1200" dirty="0">
                <a:solidFill>
                  <a:prstClr val="black"/>
                </a:solidFill>
                <a:latin typeface="Calibri"/>
                <a:ea typeface="+mn-ea"/>
                <a:cs typeface="+mn-cs"/>
              </a:rPr>
              <a:t>tree </a:t>
            </a:r>
            <a:r>
              <a:rPr lang="en-GB" sz="2400" kern="1200" dirty="0">
                <a:solidFill>
                  <a:prstClr val="black"/>
                </a:solidFill>
                <a:latin typeface="cmmi10"/>
              </a:rPr>
              <a:t>t</a:t>
            </a:r>
            <a:r>
              <a:rPr lang="en-GB" sz="2400" kern="1200" baseline="-25000" dirty="0">
                <a:solidFill>
                  <a:prstClr val="black"/>
                </a:solidFill>
                <a:latin typeface="cmr10"/>
              </a:rPr>
              <a:t>1</a:t>
            </a:r>
          </a:p>
        </p:txBody>
      </p:sp>
      <p:sp>
        <p:nvSpPr>
          <p:cNvPr id="327" name="TextBox 326"/>
          <p:cNvSpPr txBox="1"/>
          <p:nvPr/>
        </p:nvSpPr>
        <p:spPr>
          <a:xfrm>
            <a:off x="7603224" y="2435575"/>
            <a:ext cx="1035027" cy="461665"/>
          </a:xfrm>
          <a:prstGeom prst="rect">
            <a:avLst/>
          </a:prstGeom>
          <a:noFill/>
        </p:spPr>
        <p:txBody>
          <a:bodyPr wrap="none" rtlCol="0">
            <a:spAutoFit/>
          </a:bodyPr>
          <a:lstStyle/>
          <a:p>
            <a:pPr algn="l" rtl="0"/>
            <a:r>
              <a:rPr lang="en-GB" sz="2400" kern="1200" dirty="0">
                <a:solidFill>
                  <a:prstClr val="black"/>
                </a:solidFill>
                <a:latin typeface="Calibri"/>
                <a:ea typeface="+mn-ea"/>
                <a:cs typeface="+mn-cs"/>
              </a:rPr>
              <a:t>tree </a:t>
            </a:r>
            <a:r>
              <a:rPr lang="en-GB" sz="2400" kern="1200" dirty="0" err="1">
                <a:solidFill>
                  <a:prstClr val="black"/>
                </a:solidFill>
                <a:latin typeface="cmmi10"/>
              </a:rPr>
              <a:t>t</a:t>
            </a:r>
            <a:r>
              <a:rPr lang="en-GB" sz="2400" kern="1200" baseline="-25000" dirty="0" err="1">
                <a:solidFill>
                  <a:prstClr val="black"/>
                </a:solidFill>
                <a:latin typeface="cmmi10"/>
              </a:rPr>
              <a:t>T</a:t>
            </a:r>
            <a:endParaRPr lang="en-GB" sz="2400" kern="1200" baseline="-25000" dirty="0">
              <a:solidFill>
                <a:prstClr val="black"/>
              </a:solidFill>
              <a:latin typeface="cmmi10"/>
            </a:endParaRPr>
          </a:p>
        </p:txBody>
      </p:sp>
      <p:sp>
        <p:nvSpPr>
          <p:cNvPr id="328" name="TextBox 327"/>
          <p:cNvSpPr txBox="1"/>
          <p:nvPr/>
        </p:nvSpPr>
        <p:spPr>
          <a:xfrm>
            <a:off x="4395786" y="4578357"/>
            <a:ext cx="11458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smtClean="0">
                <a:ln>
                  <a:noFill/>
                </a:ln>
                <a:solidFill>
                  <a:srgbClr val="C00000"/>
                </a:solidFill>
                <a:effectLst/>
                <a:uLnTx/>
                <a:uFillTx/>
                <a:latin typeface="Calibri"/>
                <a:ea typeface="+mn-ea"/>
                <a:cs typeface="+mn-cs"/>
              </a:rPr>
              <a:t>category </a:t>
            </a:r>
            <a:r>
              <a:rPr kumimoji="0" lang="en-GB" b="0" i="0" u="none" strike="noStrike" kern="1200" cap="none" spc="0" normalizeH="0" baseline="0" noProof="0" dirty="0" smtClean="0">
                <a:ln>
                  <a:noFill/>
                </a:ln>
                <a:solidFill>
                  <a:srgbClr val="C00000"/>
                </a:solidFill>
                <a:effectLst/>
                <a:uLnTx/>
                <a:uFillTx/>
                <a:latin typeface="cmmi10"/>
                <a:ea typeface="+mn-ea"/>
                <a:cs typeface="+mn-cs"/>
              </a:rPr>
              <a:t>c</a:t>
            </a:r>
          </a:p>
        </p:txBody>
      </p:sp>
      <p:sp>
        <p:nvSpPr>
          <p:cNvPr id="329" name="TextBox 328"/>
          <p:cNvSpPr txBox="1"/>
          <p:nvPr/>
        </p:nvSpPr>
        <p:spPr>
          <a:xfrm>
            <a:off x="2711729" y="4917056"/>
            <a:ext cx="11458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smtClean="0">
                <a:ln>
                  <a:noFill/>
                </a:ln>
                <a:solidFill>
                  <a:srgbClr val="C00000"/>
                </a:solidFill>
                <a:effectLst/>
                <a:uLnTx/>
                <a:uFillTx/>
                <a:latin typeface="Calibri"/>
                <a:ea typeface="+mn-ea"/>
                <a:cs typeface="+mn-cs"/>
              </a:rPr>
              <a:t>category </a:t>
            </a:r>
            <a:r>
              <a:rPr kumimoji="0" lang="en-GB" b="0" i="0" u="none" strike="noStrike" kern="1200" cap="none" spc="0" normalizeH="0" baseline="0" noProof="0" dirty="0" smtClean="0">
                <a:ln>
                  <a:noFill/>
                </a:ln>
                <a:solidFill>
                  <a:srgbClr val="C00000"/>
                </a:solidFill>
                <a:effectLst/>
                <a:uLnTx/>
                <a:uFillTx/>
                <a:latin typeface="cmmi10"/>
                <a:ea typeface="+mn-ea"/>
                <a:cs typeface="+mn-cs"/>
              </a:rPr>
              <a:t>c</a:t>
            </a:r>
          </a:p>
        </p:txBody>
      </p:sp>
      <p:pic>
        <p:nvPicPr>
          <p:cNvPr id="142" name="Picture 141" descr="TP_tmp.png"/>
          <p:cNvPicPr>
            <a:picLocks noChangeAspect="1"/>
          </p:cNvPicPr>
          <p:nvPr>
            <p:custDataLst>
              <p:tags r:id="rId1"/>
            </p:custDataLst>
          </p:nvPr>
        </p:nvPicPr>
        <p:blipFill rotWithShape="1">
          <a:blip r:embed="rId6" cstate="print">
            <a:clrChange>
              <a:clrFrom>
                <a:srgbClr val="FFFFFF"/>
              </a:clrFrom>
              <a:clrTo>
                <a:srgbClr val="FFFFFF">
                  <a:alpha val="0"/>
                </a:srgbClr>
              </a:clrTo>
            </a:clrChange>
          </a:blip>
          <a:srcRect r="53498"/>
          <a:stretch/>
        </p:blipFill>
        <p:spPr bwMode="auto">
          <a:xfrm>
            <a:off x="2870189" y="5517371"/>
            <a:ext cx="1280898" cy="928696"/>
          </a:xfrm>
          <a:prstGeom prst="rect">
            <a:avLst/>
          </a:prstGeom>
          <a:noFill/>
          <a:ln/>
          <a:effectLst/>
        </p:spPr>
      </p:pic>
      <p:grpSp>
        <p:nvGrpSpPr>
          <p:cNvPr id="6" name="Group 122"/>
          <p:cNvGrpSpPr/>
          <p:nvPr/>
        </p:nvGrpSpPr>
        <p:grpSpPr>
          <a:xfrm>
            <a:off x="7121311" y="1061344"/>
            <a:ext cx="1785950" cy="800102"/>
            <a:chOff x="4429124" y="3738562"/>
            <a:chExt cx="1190633" cy="533401"/>
          </a:xfrm>
        </p:grpSpPr>
        <p:sp>
          <p:nvSpPr>
            <p:cNvPr id="124" name="Rounded Rectangle 123"/>
            <p:cNvSpPr/>
            <p:nvPr/>
          </p:nvSpPr>
          <p:spPr bwMode="auto">
            <a:xfrm>
              <a:off x="4429124" y="3738562"/>
              <a:ext cx="1190633" cy="533401"/>
            </a:xfrm>
            <a:prstGeom prst="roundRect">
              <a:avLst>
                <a:gd name="adj" fmla="val 10000"/>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en-GB"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125" name="Oval 124"/>
            <p:cNvSpPr/>
            <p:nvPr/>
          </p:nvSpPr>
          <p:spPr>
            <a:xfrm>
              <a:off x="4500562" y="3781594"/>
              <a:ext cx="176061" cy="176060"/>
            </a:xfrm>
            <a:prstGeom prst="ellipse">
              <a:avLst/>
            </a:prstGeom>
            <a:no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Oval 125"/>
            <p:cNvSpPr/>
            <p:nvPr/>
          </p:nvSpPr>
          <p:spPr>
            <a:xfrm>
              <a:off x="4500562" y="4034406"/>
              <a:ext cx="176061" cy="176060"/>
            </a:xfrm>
            <a:prstGeom prst="ellipse">
              <a:avLst/>
            </a:prstGeom>
            <a:no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7" name="TextBox 126"/>
            <p:cNvSpPr txBox="1"/>
            <p:nvPr/>
          </p:nvSpPr>
          <p:spPr>
            <a:xfrm>
              <a:off x="4708531" y="3989542"/>
              <a:ext cx="877590" cy="26674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Calibri"/>
                  <a:ea typeface="+mn-ea"/>
                  <a:cs typeface="+mn-cs"/>
                </a:rPr>
                <a:t>split nodes</a:t>
              </a:r>
            </a:p>
          </p:txBody>
        </p:sp>
        <p:sp>
          <p:nvSpPr>
            <p:cNvPr id="128" name="TextBox 127"/>
            <p:cNvSpPr txBox="1"/>
            <p:nvPr/>
          </p:nvSpPr>
          <p:spPr>
            <a:xfrm>
              <a:off x="4709289" y="3744119"/>
              <a:ext cx="842410" cy="26674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Calibri"/>
                  <a:ea typeface="+mn-ea"/>
                  <a:cs typeface="+mn-cs"/>
                </a:rPr>
                <a:t>leaf nodes</a:t>
              </a:r>
            </a:p>
          </p:txBody>
        </p:sp>
      </p:grpSp>
      <p:pic>
        <p:nvPicPr>
          <p:cNvPr id="146" name="Picture 145" descr="TP_tmp.png"/>
          <p:cNvPicPr>
            <a:picLocks noChangeAspect="1"/>
          </p:cNvPicPr>
          <p:nvPr>
            <p:custDataLst>
              <p:tags r:id="rId2"/>
            </p:custDataLst>
          </p:nvPr>
        </p:nvPicPr>
        <p:blipFill>
          <a:blip r:embed="rId7" cstate="print">
            <a:clrChange>
              <a:clrFrom>
                <a:srgbClr val="FFFFFF"/>
              </a:clrFrom>
              <a:clrTo>
                <a:srgbClr val="FFFFFF">
                  <a:alpha val="0"/>
                </a:srgbClr>
              </a:clrTo>
            </a:clrChange>
            <a:duotone>
              <a:schemeClr val="accent1">
                <a:shade val="45000"/>
                <a:satMod val="135000"/>
              </a:schemeClr>
              <a:prstClr val="white"/>
            </a:duotone>
          </a:blip>
          <a:stretch>
            <a:fillRect/>
          </a:stretch>
        </p:blipFill>
        <p:spPr bwMode="auto">
          <a:xfrm>
            <a:off x="2390978" y="4351245"/>
            <a:ext cx="481769" cy="230192"/>
          </a:xfrm>
          <a:prstGeom prst="rect">
            <a:avLst/>
          </a:prstGeom>
          <a:noFill/>
          <a:ln/>
          <a:effectLst/>
        </p:spPr>
      </p:pic>
      <p:pic>
        <p:nvPicPr>
          <p:cNvPr id="145" name="Picture 144" descr="TP_tmp.png"/>
          <p:cNvPicPr>
            <a:picLocks noChangeAspect="1"/>
          </p:cNvPicPr>
          <p:nvPr>
            <p:custDataLst>
              <p:tags r:id="rId3"/>
            </p:custDataLst>
          </p:nvPr>
        </p:nvPicPr>
        <p:blipFill>
          <a:blip r:embed="rId8" cstate="print">
            <a:clrChange>
              <a:clrFrom>
                <a:srgbClr val="FFFFFF"/>
              </a:clrFrom>
              <a:clrTo>
                <a:srgbClr val="FFFFFF">
                  <a:alpha val="0"/>
                </a:srgbClr>
              </a:clrTo>
            </a:clrChange>
            <a:duotone>
              <a:schemeClr val="accent1">
                <a:shade val="45000"/>
                <a:satMod val="135000"/>
              </a:schemeClr>
              <a:prstClr val="white"/>
            </a:duotone>
          </a:blip>
          <a:stretch>
            <a:fillRect/>
          </a:stretch>
        </p:blipFill>
        <p:spPr bwMode="auto">
          <a:xfrm>
            <a:off x="4019746" y="4081567"/>
            <a:ext cx="524876" cy="230341"/>
          </a:xfrm>
          <a:prstGeom prst="rect">
            <a:avLst/>
          </a:prstGeom>
          <a:noFill/>
          <a:ln/>
          <a:effectLst/>
        </p:spPr>
      </p:pic>
      <p:sp>
        <p:nvSpPr>
          <p:cNvPr id="129" name="TextBox 128"/>
          <p:cNvSpPr txBox="1"/>
          <p:nvPr/>
        </p:nvSpPr>
        <p:spPr>
          <a:xfrm>
            <a:off x="1968156" y="1739102"/>
            <a:ext cx="675018" cy="510778"/>
          </a:xfrm>
          <a:prstGeom prst="roundRect">
            <a:avLst/>
          </a:prstGeom>
          <a:noFill/>
          <a:ln w="28575">
            <a:noFill/>
          </a:ln>
          <a:effectLst/>
        </p:spPr>
        <p:txBody>
          <a:bodyPr wrap="square" rtlCol="0">
            <a:spAutoFit/>
          </a:bodyPr>
          <a:lstStyle/>
          <a:p>
            <a:pPr algn="ctr"/>
            <a:r>
              <a:rPr lang="en-GB" sz="2400" b="1" dirty="0" smtClean="0">
                <a:solidFill>
                  <a:srgbClr val="C00000"/>
                </a:solidFill>
                <a:latin typeface="cmr10"/>
              </a:rPr>
              <a:t>v</a:t>
            </a:r>
            <a:endParaRPr lang="en-GB" sz="2400" b="1" dirty="0">
              <a:solidFill>
                <a:srgbClr val="C00000"/>
              </a:solidFill>
              <a:latin typeface="cmr10"/>
            </a:endParaRPr>
          </a:p>
        </p:txBody>
      </p:sp>
      <p:cxnSp>
        <p:nvCxnSpPr>
          <p:cNvPr id="131" name="Straight Arrow Connector 130"/>
          <p:cNvCxnSpPr>
            <a:endCxn id="235" idx="0"/>
          </p:cNvCxnSpPr>
          <p:nvPr/>
        </p:nvCxnSpPr>
        <p:spPr bwMode="auto">
          <a:xfrm rot="5400000">
            <a:off x="2194722" y="2336209"/>
            <a:ext cx="221886" cy="1588"/>
          </a:xfrm>
          <a:prstGeom prst="straightConnector1">
            <a:avLst/>
          </a:prstGeom>
          <a:solidFill>
            <a:srgbClr val="999999"/>
          </a:solidFill>
          <a:ln w="28575" cap="flat" cmpd="sng" algn="ctr">
            <a:solidFill>
              <a:srgbClr val="C00000"/>
            </a:solidFill>
            <a:prstDash val="solid"/>
            <a:round/>
            <a:headEnd type="none" w="med" len="med"/>
            <a:tailEnd type="arrow"/>
          </a:ln>
          <a:effectLst/>
        </p:spPr>
      </p:cxnSp>
      <p:sp>
        <p:nvSpPr>
          <p:cNvPr id="136" name="TextBox 135"/>
          <p:cNvSpPr txBox="1"/>
          <p:nvPr/>
        </p:nvSpPr>
        <p:spPr>
          <a:xfrm>
            <a:off x="6182998" y="1775214"/>
            <a:ext cx="675018" cy="510778"/>
          </a:xfrm>
          <a:prstGeom prst="roundRect">
            <a:avLst/>
          </a:prstGeom>
          <a:noFill/>
          <a:ln w="28575">
            <a:noFill/>
          </a:ln>
          <a:effectLst/>
        </p:spPr>
        <p:txBody>
          <a:bodyPr wrap="square" rtlCol="0">
            <a:spAutoFit/>
          </a:bodyPr>
          <a:lstStyle/>
          <a:p>
            <a:pPr algn="ctr"/>
            <a:r>
              <a:rPr lang="en-GB" sz="2400" b="1" dirty="0" smtClean="0">
                <a:solidFill>
                  <a:srgbClr val="C00000"/>
                </a:solidFill>
                <a:latin typeface="cmr10"/>
              </a:rPr>
              <a:t>v</a:t>
            </a:r>
            <a:endParaRPr lang="en-GB" sz="2400" b="1" dirty="0">
              <a:solidFill>
                <a:srgbClr val="C00000"/>
              </a:solidFill>
              <a:latin typeface="cmr10"/>
            </a:endParaRPr>
          </a:p>
        </p:txBody>
      </p:sp>
      <p:cxnSp>
        <p:nvCxnSpPr>
          <p:cNvPr id="137" name="Straight Arrow Connector 136"/>
          <p:cNvCxnSpPr>
            <a:stCxn id="136" idx="2"/>
            <a:endCxn id="275" idx="0"/>
          </p:cNvCxnSpPr>
          <p:nvPr/>
        </p:nvCxnSpPr>
        <p:spPr bwMode="auto">
          <a:xfrm rot="5400000">
            <a:off x="6439927" y="2366572"/>
            <a:ext cx="161160" cy="1588"/>
          </a:xfrm>
          <a:prstGeom prst="straightConnector1">
            <a:avLst/>
          </a:prstGeom>
          <a:solidFill>
            <a:srgbClr val="999999"/>
          </a:solidFill>
          <a:ln w="28575" cap="flat" cmpd="sng" algn="ctr">
            <a:solidFill>
              <a:srgbClr val="C00000"/>
            </a:solidFill>
            <a:prstDash val="solid"/>
            <a:round/>
            <a:headEnd type="none" w="med" len="med"/>
            <a:tailEnd type="arrow"/>
          </a:ln>
          <a:effectLst/>
        </p:spPr>
      </p:cxnSp>
      <p:cxnSp>
        <p:nvCxnSpPr>
          <p:cNvPr id="147" name="Straight Arrow Connector 146"/>
          <p:cNvCxnSpPr>
            <a:stCxn id="235" idx="5"/>
            <a:endCxn id="237" idx="0"/>
          </p:cNvCxnSpPr>
          <p:nvPr/>
        </p:nvCxnSpPr>
        <p:spPr bwMode="auto">
          <a:xfrm rot="16200000" flipH="1">
            <a:off x="2529222" y="2409577"/>
            <a:ext cx="259170" cy="597338"/>
          </a:xfrm>
          <a:prstGeom prst="straightConnector1">
            <a:avLst/>
          </a:prstGeom>
          <a:solidFill>
            <a:srgbClr val="999999"/>
          </a:solidFill>
          <a:ln w="28575" cap="flat" cmpd="sng" algn="ctr">
            <a:solidFill>
              <a:srgbClr val="C00000"/>
            </a:solidFill>
            <a:prstDash val="solid"/>
            <a:round/>
            <a:headEnd type="none" w="med" len="med"/>
            <a:tailEnd type="arrow"/>
          </a:ln>
          <a:effectLst/>
        </p:spPr>
      </p:cxnSp>
      <p:cxnSp>
        <p:nvCxnSpPr>
          <p:cNvPr id="150" name="Straight Arrow Connector 149"/>
          <p:cNvCxnSpPr>
            <a:stCxn id="237" idx="3"/>
            <a:endCxn id="238" idx="0"/>
          </p:cNvCxnSpPr>
          <p:nvPr/>
        </p:nvCxnSpPr>
        <p:spPr bwMode="auto">
          <a:xfrm rot="5400000">
            <a:off x="2505671" y="2887580"/>
            <a:ext cx="315573" cy="479093"/>
          </a:xfrm>
          <a:prstGeom prst="straightConnector1">
            <a:avLst/>
          </a:prstGeom>
          <a:solidFill>
            <a:srgbClr val="999999"/>
          </a:solidFill>
          <a:ln w="28575" cap="flat" cmpd="sng" algn="ctr">
            <a:solidFill>
              <a:srgbClr val="C00000"/>
            </a:solidFill>
            <a:prstDash val="solid"/>
            <a:round/>
            <a:headEnd type="none" w="med" len="med"/>
            <a:tailEnd type="arrow"/>
          </a:ln>
          <a:effectLst/>
        </p:spPr>
      </p:cxnSp>
      <p:cxnSp>
        <p:nvCxnSpPr>
          <p:cNvPr id="153" name="Straight Arrow Connector 152"/>
          <p:cNvCxnSpPr>
            <a:stCxn id="238" idx="3"/>
            <a:endCxn id="240" idx="0"/>
          </p:cNvCxnSpPr>
          <p:nvPr/>
        </p:nvCxnSpPr>
        <p:spPr bwMode="auto">
          <a:xfrm rot="5400000">
            <a:off x="2064025" y="3467850"/>
            <a:ext cx="356841" cy="253984"/>
          </a:xfrm>
          <a:prstGeom prst="straightConnector1">
            <a:avLst/>
          </a:prstGeom>
          <a:solidFill>
            <a:srgbClr val="999999"/>
          </a:solidFill>
          <a:ln w="28575" cap="flat" cmpd="sng" algn="ctr">
            <a:solidFill>
              <a:srgbClr val="C00000"/>
            </a:solidFill>
            <a:prstDash val="solid"/>
            <a:round/>
            <a:headEnd type="none" w="med" len="med"/>
            <a:tailEnd type="arrow"/>
          </a:ln>
          <a:effectLst/>
        </p:spPr>
      </p:cxnSp>
      <p:cxnSp>
        <p:nvCxnSpPr>
          <p:cNvPr id="158" name="Straight Arrow Connector 157"/>
          <p:cNvCxnSpPr>
            <a:stCxn id="240" idx="5"/>
            <a:endCxn id="249" idx="0"/>
          </p:cNvCxnSpPr>
          <p:nvPr/>
        </p:nvCxnSpPr>
        <p:spPr bwMode="auto">
          <a:xfrm rot="16200000" flipH="1">
            <a:off x="1992937" y="4081761"/>
            <a:ext cx="454510" cy="100532"/>
          </a:xfrm>
          <a:prstGeom prst="straightConnector1">
            <a:avLst/>
          </a:prstGeom>
          <a:solidFill>
            <a:srgbClr val="999999"/>
          </a:solidFill>
          <a:ln w="28575" cap="flat" cmpd="sng" algn="ctr">
            <a:solidFill>
              <a:srgbClr val="C00000"/>
            </a:solidFill>
            <a:prstDash val="solid"/>
            <a:round/>
            <a:headEnd type="none" w="med" len="med"/>
            <a:tailEnd type="arrow"/>
          </a:ln>
          <a:effectLst/>
        </p:spPr>
      </p:cxnSp>
      <p:cxnSp>
        <p:nvCxnSpPr>
          <p:cNvPr id="161" name="Straight Arrow Connector 160"/>
          <p:cNvCxnSpPr>
            <a:stCxn id="275" idx="3"/>
            <a:endCxn id="276" idx="0"/>
          </p:cNvCxnSpPr>
          <p:nvPr/>
        </p:nvCxnSpPr>
        <p:spPr bwMode="auto">
          <a:xfrm rot="5400000">
            <a:off x="5951014" y="2322811"/>
            <a:ext cx="259170" cy="770870"/>
          </a:xfrm>
          <a:prstGeom prst="straightConnector1">
            <a:avLst/>
          </a:prstGeom>
          <a:solidFill>
            <a:srgbClr val="999999"/>
          </a:solidFill>
          <a:ln w="28575" cap="flat" cmpd="sng" algn="ctr">
            <a:solidFill>
              <a:srgbClr val="C00000"/>
            </a:solidFill>
            <a:prstDash val="solid"/>
            <a:round/>
            <a:headEnd type="none" w="med" len="med"/>
            <a:tailEnd type="arrow"/>
          </a:ln>
          <a:effectLst/>
        </p:spPr>
      </p:cxnSp>
      <p:cxnSp>
        <p:nvCxnSpPr>
          <p:cNvPr id="165" name="Straight Arrow Connector 164"/>
          <p:cNvCxnSpPr>
            <a:stCxn id="276" idx="3"/>
            <a:endCxn id="281" idx="0"/>
          </p:cNvCxnSpPr>
          <p:nvPr/>
        </p:nvCxnSpPr>
        <p:spPr bwMode="auto">
          <a:xfrm rot="5400000">
            <a:off x="5273690" y="2917911"/>
            <a:ext cx="315573" cy="418430"/>
          </a:xfrm>
          <a:prstGeom prst="straightConnector1">
            <a:avLst/>
          </a:prstGeom>
          <a:solidFill>
            <a:srgbClr val="999999"/>
          </a:solidFill>
          <a:ln w="28575" cap="flat" cmpd="sng" algn="ctr">
            <a:solidFill>
              <a:srgbClr val="C00000"/>
            </a:solidFill>
            <a:prstDash val="solid"/>
            <a:round/>
            <a:headEnd type="none" w="med" len="med"/>
            <a:tailEnd type="arrow"/>
          </a:ln>
          <a:effectLst/>
        </p:spPr>
      </p:cxnSp>
      <p:cxnSp>
        <p:nvCxnSpPr>
          <p:cNvPr id="168" name="Straight Arrow Connector 167"/>
          <p:cNvCxnSpPr>
            <a:stCxn id="281" idx="3"/>
            <a:endCxn id="285" idx="0"/>
          </p:cNvCxnSpPr>
          <p:nvPr/>
        </p:nvCxnSpPr>
        <p:spPr bwMode="auto">
          <a:xfrm rot="5400000">
            <a:off x="4862377" y="3467851"/>
            <a:ext cx="356840" cy="253983"/>
          </a:xfrm>
          <a:prstGeom prst="straightConnector1">
            <a:avLst/>
          </a:prstGeom>
          <a:solidFill>
            <a:srgbClr val="999999"/>
          </a:solidFill>
          <a:ln w="28575" cap="flat" cmpd="sng" algn="ctr">
            <a:solidFill>
              <a:srgbClr val="C00000"/>
            </a:solidFill>
            <a:prstDash val="solid"/>
            <a:round/>
            <a:headEnd type="none" w="med" len="med"/>
            <a:tailEnd type="arrow"/>
          </a:ln>
          <a:effectLst/>
        </p:spPr>
      </p:cxnSp>
      <p:pic>
        <p:nvPicPr>
          <p:cNvPr id="130" name="Picture 129" descr="TP_tmp.png"/>
          <p:cNvPicPr>
            <a:picLocks noChangeAspect="1"/>
          </p:cNvPicPr>
          <p:nvPr>
            <p:custDataLst>
              <p:tags r:id="rId4"/>
            </p:custDataLst>
          </p:nvPr>
        </p:nvPicPr>
        <p:blipFill rotWithShape="1">
          <a:blip r:embed="rId6" cstate="print">
            <a:clrChange>
              <a:clrFrom>
                <a:srgbClr val="FFFFFF"/>
              </a:clrFrom>
              <a:clrTo>
                <a:srgbClr val="FFFFFF">
                  <a:alpha val="0"/>
                </a:srgbClr>
              </a:clrTo>
            </a:clrChange>
          </a:blip>
          <a:srcRect l="47251"/>
          <a:stretch/>
        </p:blipFill>
        <p:spPr bwMode="auto">
          <a:xfrm>
            <a:off x="4527326" y="5517371"/>
            <a:ext cx="1452977" cy="928696"/>
          </a:xfrm>
          <a:prstGeom prst="rect">
            <a:avLst/>
          </a:prstGeom>
          <a:noFill/>
          <a:ln/>
          <a:effectLst/>
        </p:spPr>
      </p:pic>
      <mc:AlternateContent xmlns:mc="http://schemas.openxmlformats.org/markup-compatibility/2006">
        <mc:Choice xmlns="" xmlns:a14="http://schemas.microsoft.com/office/drawing/2007/7/7/main" Requires="a14">
          <p:sp>
            <p:nvSpPr>
              <p:cNvPr id="5" name="TextBox 4"/>
              <p:cNvSpPr txBox="1"/>
              <p:nvPr/>
            </p:nvSpPr>
            <p:spPr>
              <a:xfrm>
                <a:off x="3958086" y="5486188"/>
                <a:ext cx="714380" cy="898964"/>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
                        <m:fPr>
                          <m:ctrlPr/>
                        </m:fPr>
                        <m:num>
                          <m:r>
                            <a:rPr lang="x-none" sz="2800" i="1" smtClean="0">
                              <a:latin typeface="Cambria Math"/>
                            </a:rPr>
                            <m:t>1</m:t>
                          </m:r>
                        </m:num>
                        <m:den>
                          <m:r>
                            <a:rPr lang="en-GB" sz="2800" i="1" dirty="0" smtClean="0"/>
                            <m:t>T</m:t>
                          </m:r>
                        </m:den>
                      </m:f>
                    </m:oMath>
                  </m:oMathPara>
                </a14:m>
                <a:endParaRPr lang="en-GB" sz="2800" dirty="0"/>
              </a:p>
            </p:txBody>
          </p:sp>
        </mc:Choice>
        <mc:Fallback>
          <p:sp>
            <p:nvSpPr>
              <p:cNvPr id="5" name="TextBox 4"/>
              <p:cNvSpPr txBox="1">
                <a:spLocks noRot="1" noChangeAspect="1" noMove="1" noResize="1" noEditPoints="1" noAdjustHandles="1" noChangeArrowheads="1" noChangeShapeType="1" noTextEdit="1"/>
              </p:cNvSpPr>
              <p:nvPr/>
            </p:nvSpPr>
            <p:spPr>
              <a:xfrm>
                <a:off x="3958086" y="5486188"/>
                <a:ext cx="714380" cy="898964"/>
              </a:xfrm>
              <a:prstGeom prst="rect">
                <a:avLst/>
              </a:prstGeom>
              <a:blipFill rotWithShape="1">
                <a:blip r:embed="rId9" cstate="print"/>
                <a:stretch>
                  <a:fillRect b="-7285"/>
                </a:stretch>
              </a:blipFill>
            </p:spPr>
            <p:txBody>
              <a:bodyPr/>
              <a:lstStyle/>
              <a:p>
                <a:r>
                  <a:rPr lang="en-GB">
                    <a:noFill/>
                  </a:rPr>
                  <a:t> </a:t>
                </a:r>
              </a:p>
            </p:txBody>
          </p:sp>
        </mc:Fallback>
      </mc:AlternateContent>
      <p:sp>
        <p:nvSpPr>
          <p:cNvPr id="133" name="כותרת 1"/>
          <p:cNvSpPr txBox="1">
            <a:spLocks/>
          </p:cNvSpPr>
          <p:nvPr/>
        </p:nvSpPr>
        <p:spPr>
          <a:xfrm>
            <a:off x="1945201" y="624110"/>
            <a:ext cx="6589199" cy="1280890"/>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dirty="0" smtClean="0"/>
              <a:t>ML - Forest</a:t>
            </a:r>
            <a:endParaRPr lang="he-IL" dirty="0"/>
          </a:p>
        </p:txBody>
      </p:sp>
      <p:sp>
        <p:nvSpPr>
          <p:cNvPr id="134" name="מלבן 133"/>
          <p:cNvSpPr/>
          <p:nvPr/>
        </p:nvSpPr>
        <p:spPr>
          <a:xfrm>
            <a:off x="2247900" y="6432618"/>
            <a:ext cx="7200900" cy="369332"/>
          </a:xfrm>
          <a:prstGeom prst="rect">
            <a:avLst/>
          </a:prstGeom>
        </p:spPr>
        <p:txBody>
          <a:bodyPr wrap="square">
            <a:spAutoFit/>
          </a:bodyPr>
          <a:lstStyle/>
          <a:p>
            <a:pPr algn="l" rtl="0"/>
            <a:r>
              <a:rPr lang="en-US" dirty="0"/>
              <a:t>Taken from: http://www.iis.ee.ic.ac.uk/~tkkim/iccv09_tutorial</a:t>
            </a:r>
            <a:endParaRPr lang="he-IL" dirty="0"/>
          </a:p>
        </p:txBody>
      </p:sp>
    </p:spTree>
    <p:extLst>
      <p:ext uri="{BB962C8B-B14F-4D97-AF65-F5344CB8AC3E}">
        <p14:creationId xmlns:p14="http://schemas.microsoft.com/office/powerpoint/2010/main" xmlns="" val="386416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1">
                                            <p:txEl>
                                              <p:pRg st="10" end="1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p:bldP spid="329" grpId="0"/>
      <p:bldP spid="129" grpId="0"/>
      <p:bldP spid="1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כותרת 1"/>
          <p:cNvSpPr txBox="1">
            <a:spLocks/>
          </p:cNvSpPr>
          <p:nvPr/>
        </p:nvSpPr>
        <p:spPr>
          <a:xfrm>
            <a:off x="1945201" y="624110"/>
            <a:ext cx="6589199" cy="1280890"/>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r>
              <a:rPr lang="en-US" dirty="0" smtClean="0"/>
              <a:t>ML – Forest Learning</a:t>
            </a:r>
            <a:endParaRPr lang="he-IL" dirty="0"/>
          </a:p>
        </p:txBody>
      </p:sp>
      <mc:AlternateContent xmlns:mc="http://schemas.openxmlformats.org/markup-compatibility/2006">
        <mc:Choice xmlns:a14="http://schemas.microsoft.com/office/drawing/2010/main" xmlns="" Requires="a14">
          <p:sp>
            <p:nvSpPr>
              <p:cNvPr id="2" name="מציין מיקום תוכן 1"/>
              <p:cNvSpPr>
                <a:spLocks noGrp="1"/>
              </p:cNvSpPr>
              <p:nvPr>
                <p:ph idx="1"/>
              </p:nvPr>
            </p:nvSpPr>
            <p:spPr/>
            <p:txBody>
              <a:bodyPr>
                <a:normAutofit/>
              </a:bodyPr>
              <a:lstStyle/>
              <a:p>
                <a:pPr algn="l" rtl="0"/>
                <a:r>
                  <a:rPr lang="en-GB" sz="2400" dirty="0" smtClean="0"/>
                  <a:t>Divide training examples into </a:t>
                </a:r>
                <a:r>
                  <a:rPr lang="en-GB" sz="2400" dirty="0">
                    <a:latin typeface="cmmi10"/>
                  </a:rPr>
                  <a:t>T</a:t>
                </a:r>
                <a:r>
                  <a:rPr lang="en-GB" sz="2400" dirty="0"/>
                  <a:t> </a:t>
                </a:r>
                <a:r>
                  <a:rPr lang="en-GB" sz="2400" dirty="0" smtClean="0"/>
                  <a:t>subsets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0" i="1" smtClean="0">
                        <a:latin typeface="Cambria Math" panose="02040503050406030204" pitchFamily="18" charset="0"/>
                      </a:rPr>
                      <m:t>𝐼</m:t>
                    </m:r>
                  </m:oMath>
                </a14:m>
                <a:endParaRPr lang="en-GB" sz="2000" baseline="-25000" dirty="0">
                  <a:latin typeface="cmmi10"/>
                </a:endParaRPr>
              </a:p>
              <a:p>
                <a:pPr lvl="1" algn="l" rtl="0"/>
                <a:r>
                  <a:rPr lang="en-GB" sz="2000" b="1" dirty="0">
                    <a:solidFill>
                      <a:schemeClr val="tx2">
                        <a:lumMod val="75000"/>
                      </a:schemeClr>
                    </a:solidFill>
                  </a:rPr>
                  <a:t>improves generalization</a:t>
                </a:r>
              </a:p>
              <a:p>
                <a:pPr lvl="1" algn="l" rtl="0"/>
                <a:r>
                  <a:rPr lang="en-GB" sz="2000" dirty="0"/>
                  <a:t>reduces </a:t>
                </a:r>
                <a:r>
                  <a:rPr lang="en-GB" sz="2000" b="1" dirty="0">
                    <a:solidFill>
                      <a:schemeClr val="tx2">
                        <a:lumMod val="75000"/>
                      </a:schemeClr>
                    </a:solidFill>
                  </a:rPr>
                  <a:t>memory requirements</a:t>
                </a:r>
                <a:r>
                  <a:rPr lang="en-GB" sz="2000" b="1" i="1" dirty="0">
                    <a:solidFill>
                      <a:schemeClr val="tx2">
                        <a:lumMod val="75000"/>
                      </a:schemeClr>
                    </a:solidFill>
                  </a:rPr>
                  <a:t> </a:t>
                </a:r>
                <a:r>
                  <a:rPr lang="en-GB" sz="2000" dirty="0"/>
                  <a:t>&amp; </a:t>
                </a:r>
                <a:r>
                  <a:rPr lang="en-GB" sz="2000" b="1" dirty="0">
                    <a:solidFill>
                      <a:schemeClr val="tx2">
                        <a:lumMod val="75000"/>
                      </a:schemeClr>
                    </a:solidFill>
                  </a:rPr>
                  <a:t>training </a:t>
                </a:r>
                <a:r>
                  <a:rPr lang="en-GB" sz="2000" b="1" dirty="0" smtClean="0">
                    <a:solidFill>
                      <a:schemeClr val="tx2">
                        <a:lumMod val="75000"/>
                      </a:schemeClr>
                    </a:solidFill>
                  </a:rPr>
                  <a:t>time</a:t>
                </a:r>
                <a:endParaRPr lang="en-GB" sz="1400" dirty="0"/>
              </a:p>
              <a:p>
                <a:pPr algn="l" rtl="0"/>
                <a:r>
                  <a:rPr lang="en-GB" sz="2400" dirty="0"/>
                  <a:t>Train each decision tree </a:t>
                </a:r>
                <a:r>
                  <a:rPr lang="en-GB" sz="2400" dirty="0">
                    <a:latin typeface="cmmi10"/>
                  </a:rPr>
                  <a:t>t</a:t>
                </a:r>
                <a:r>
                  <a:rPr lang="en-GB" sz="2400" dirty="0"/>
                  <a:t> on subset </a:t>
                </a:r>
                <a:r>
                  <a:rPr lang="en-GB" sz="2400" dirty="0">
                    <a:latin typeface="cmmi10"/>
                  </a:rPr>
                  <a:t>I</a:t>
                </a:r>
                <a:r>
                  <a:rPr lang="en-GB" sz="2400" baseline="-25000" dirty="0">
                    <a:latin typeface="cmmi10"/>
                  </a:rPr>
                  <a:t>t</a:t>
                </a:r>
                <a:endParaRPr lang="en-GB" sz="2400" dirty="0"/>
              </a:p>
              <a:p>
                <a:pPr lvl="1" algn="l" rtl="0"/>
                <a:r>
                  <a:rPr lang="en-GB" sz="2000" dirty="0"/>
                  <a:t>same decision tree learning as </a:t>
                </a:r>
                <a:r>
                  <a:rPr lang="en-GB" sz="2000" dirty="0" smtClean="0"/>
                  <a:t>before</a:t>
                </a:r>
                <a:endParaRPr lang="en-GB" sz="1400" dirty="0"/>
              </a:p>
              <a:p>
                <a:pPr algn="l" rtl="0"/>
                <a:r>
                  <a:rPr lang="en-GB" sz="2400" dirty="0">
                    <a:solidFill>
                      <a:schemeClr val="tx2">
                        <a:lumMod val="75000"/>
                      </a:schemeClr>
                    </a:solidFill>
                  </a:rPr>
                  <a:t>Multi-core friendly</a:t>
                </a:r>
              </a:p>
              <a:p>
                <a:pPr algn="l" rtl="0"/>
                <a:endParaRPr lang="en-GB" sz="2400" dirty="0">
                  <a:solidFill>
                    <a:schemeClr val="tx2">
                      <a:lumMod val="75000"/>
                    </a:schemeClr>
                  </a:solidFill>
                </a:endParaRPr>
              </a:p>
              <a:p>
                <a:pPr algn="l" rtl="0"/>
                <a:endParaRPr lang="en-GB" sz="2400" dirty="0"/>
              </a:p>
              <a:p>
                <a:pPr algn="l" rtl="0">
                  <a:buNone/>
                </a:pPr>
                <a:endParaRPr lang="en-GB" sz="2400" dirty="0">
                  <a:solidFill>
                    <a:schemeClr val="tx2">
                      <a:lumMod val="75000"/>
                    </a:schemeClr>
                  </a:solidFill>
                </a:endParaRPr>
              </a:p>
              <a:p>
                <a:pPr algn="l" rtl="0"/>
                <a:endParaRPr lang="he-IL" sz="1600" dirty="0"/>
              </a:p>
            </p:txBody>
          </p:sp>
        </mc:Choice>
        <mc:Fallback>
          <p:sp>
            <p:nvSpPr>
              <p:cNvPr id="2" name="מציין מיקום תוכן 1"/>
              <p:cNvSpPr>
                <a:spLocks noGrp="1" noRot="1" noChangeAspect="1" noMove="1" noResize="1" noEditPoints="1" noAdjustHandles="1" noChangeArrowheads="1" noChangeShapeType="1" noTextEdit="1"/>
              </p:cNvSpPr>
              <p:nvPr>
                <p:ph idx="1"/>
              </p:nvPr>
            </p:nvSpPr>
            <p:spPr>
              <a:blipFill rotWithShape="0">
                <a:blip r:embed="rId3" cstate="print"/>
                <a:stretch>
                  <a:fillRect l="-1295" t="-1290" r="-555" b="-32903"/>
                </a:stretch>
              </a:blipFill>
            </p:spPr>
            <p:txBody>
              <a:bodyPr/>
              <a:lstStyle/>
              <a:p>
                <a:r>
                  <a:rPr lang="he-IL">
                    <a:noFill/>
                  </a:rPr>
                  <a:t> </a:t>
                </a:r>
              </a:p>
            </p:txBody>
          </p:sp>
        </mc:Fallback>
      </mc:AlternateContent>
      <p:sp>
        <p:nvSpPr>
          <p:cNvPr id="132" name="מלבן 131"/>
          <p:cNvSpPr/>
          <p:nvPr/>
        </p:nvSpPr>
        <p:spPr>
          <a:xfrm>
            <a:off x="2247900" y="6432618"/>
            <a:ext cx="7200900" cy="369332"/>
          </a:xfrm>
          <a:prstGeom prst="rect">
            <a:avLst/>
          </a:prstGeom>
        </p:spPr>
        <p:txBody>
          <a:bodyPr wrap="square">
            <a:spAutoFit/>
          </a:bodyPr>
          <a:lstStyle/>
          <a:p>
            <a:pPr algn="l" rtl="0"/>
            <a:r>
              <a:rPr lang="en-US" dirty="0"/>
              <a:t>Taken from: http://www.iis.ee.ic.ac.uk/~tkkim/iccv09_tutorial</a:t>
            </a:r>
            <a:endParaRPr lang="he-IL" dirty="0"/>
          </a:p>
        </p:txBody>
      </p:sp>
    </p:spTree>
    <p:extLst>
      <p:ext uri="{BB962C8B-B14F-4D97-AF65-F5344CB8AC3E}">
        <p14:creationId xmlns:p14="http://schemas.microsoft.com/office/powerpoint/2010/main" xmlns="" val="2520083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כותרת 1"/>
          <p:cNvSpPr txBox="1">
            <a:spLocks/>
          </p:cNvSpPr>
          <p:nvPr/>
        </p:nvSpPr>
        <p:spPr>
          <a:xfrm>
            <a:off x="1945201" y="624110"/>
            <a:ext cx="6589199" cy="1280890"/>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r>
              <a:rPr lang="en-US" dirty="0" smtClean="0"/>
              <a:t>IM-PET Forest Learning</a:t>
            </a:r>
            <a:endParaRPr lang="he-IL" dirty="0"/>
          </a:p>
        </p:txBody>
      </p:sp>
      <p:sp>
        <p:nvSpPr>
          <p:cNvPr id="2" name="מציין מיקום תוכן 1"/>
          <p:cNvSpPr>
            <a:spLocks noGrp="1"/>
          </p:cNvSpPr>
          <p:nvPr>
            <p:ph idx="1"/>
          </p:nvPr>
        </p:nvSpPr>
        <p:spPr>
          <a:xfrm>
            <a:off x="2361515" y="3857625"/>
            <a:ext cx="6591985" cy="3777622"/>
          </a:xfrm>
        </p:spPr>
        <p:txBody>
          <a:bodyPr>
            <a:normAutofit/>
          </a:bodyPr>
          <a:lstStyle/>
          <a:p>
            <a:pPr algn="l" rtl="0"/>
            <a:r>
              <a:rPr lang="en-US" sz="1600" dirty="0" smtClean="0"/>
              <a:t>Rule </a:t>
            </a:r>
            <a:r>
              <a:rPr lang="en-US" sz="1600" dirty="0"/>
              <a:t>for deciding on the number of random features used for building each tree </a:t>
            </a:r>
            <a:r>
              <a:rPr lang="en-US" sz="1600" dirty="0" smtClean="0"/>
              <a:t>= square </a:t>
            </a:r>
            <a:r>
              <a:rPr lang="en-US" sz="1600" dirty="0"/>
              <a:t>root of the number of features </a:t>
            </a:r>
            <a:r>
              <a:rPr lang="en-US" sz="1600" dirty="0" smtClean="0"/>
              <a:t>available. </a:t>
            </a:r>
          </a:p>
          <a:p>
            <a:pPr algn="l" rtl="0"/>
            <a:r>
              <a:rPr lang="en-US" sz="1600" dirty="0" smtClean="0"/>
              <a:t>Two level of randomness (dataset selection + Feature selection) </a:t>
            </a:r>
            <a:r>
              <a:rPr lang="en-US" sz="1600" dirty="0" smtClean="0">
                <a:sym typeface="Wingdings" panose="05000000000000000000" pitchFamily="2" charset="2"/>
              </a:rPr>
              <a:t> Robustness to noise, outliers, and overfitting.</a:t>
            </a:r>
          </a:p>
          <a:p>
            <a:pPr algn="l" rtl="0"/>
            <a:r>
              <a:rPr lang="en-US" sz="1600" dirty="0" smtClean="0">
                <a:sym typeface="Wingdings" panose="05000000000000000000" pitchFamily="2" charset="2"/>
              </a:rPr>
              <a:t>Thousands of trees in the RF model –</a:t>
            </a:r>
          </a:p>
          <a:p>
            <a:pPr lvl="1" algn="l" rtl="0"/>
            <a:r>
              <a:rPr lang="en-US" sz="1400" dirty="0" smtClean="0">
                <a:sym typeface="Wingdings" panose="05000000000000000000" pitchFamily="2" charset="2"/>
              </a:rPr>
              <a:t>Using ~4000 data points (~1000 pos. + ~1000 matched neg. * 2 cell types)</a:t>
            </a:r>
          </a:p>
          <a:p>
            <a:pPr lvl="1" algn="l" rtl="0"/>
            <a:r>
              <a:rPr lang="en-US" dirty="0" smtClean="0">
                <a:sym typeface="Wingdings" panose="05000000000000000000" pitchFamily="2" charset="2"/>
              </a:rPr>
              <a:t>Overfitting should not be a problem under this scenario.</a:t>
            </a:r>
            <a:endParaRPr lang="he-IL" dirty="0"/>
          </a:p>
        </p:txBody>
      </p:sp>
      <p:pic>
        <p:nvPicPr>
          <p:cNvPr id="3" name="תמונה 2"/>
          <p:cNvPicPr>
            <a:picLocks noChangeAspect="1"/>
          </p:cNvPicPr>
          <p:nvPr/>
        </p:nvPicPr>
        <p:blipFill>
          <a:blip r:embed="rId3" cstate="print"/>
          <a:stretch>
            <a:fillRect/>
          </a:stretch>
        </p:blipFill>
        <p:spPr>
          <a:xfrm>
            <a:off x="276225" y="1638300"/>
            <a:ext cx="8677275" cy="1795035"/>
          </a:xfrm>
          <a:prstGeom prst="rect">
            <a:avLst/>
          </a:prstGeom>
        </p:spPr>
      </p:pic>
    </p:spTree>
    <p:extLst>
      <p:ext uri="{BB962C8B-B14F-4D97-AF65-F5344CB8AC3E}">
        <p14:creationId xmlns:p14="http://schemas.microsoft.com/office/powerpoint/2010/main" xmlns="" val="2644239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Performance Assessment</a:t>
            </a:r>
            <a:endParaRPr lang="he-IL" dirty="0"/>
          </a:p>
        </p:txBody>
      </p:sp>
      <p:sp>
        <p:nvSpPr>
          <p:cNvPr id="5" name="מציין מיקום תוכן 2"/>
          <p:cNvSpPr>
            <a:spLocks noGrp="1"/>
          </p:cNvSpPr>
          <p:nvPr>
            <p:ph idx="1"/>
          </p:nvPr>
        </p:nvSpPr>
        <p:spPr>
          <a:xfrm>
            <a:off x="1942415" y="2133600"/>
            <a:ext cx="6591985" cy="3777622"/>
          </a:xfrm>
        </p:spPr>
        <p:txBody>
          <a:bodyPr>
            <a:normAutofit/>
          </a:bodyPr>
          <a:lstStyle/>
          <a:p>
            <a:pPr algn="l" rtl="0"/>
            <a:r>
              <a:rPr lang="en-US" dirty="0" smtClean="0"/>
              <a:t>Comparison: 5-fold CV, Visualization: ROC curves</a:t>
            </a:r>
            <a:endParaRPr lang="en-US" dirty="0"/>
          </a:p>
        </p:txBody>
      </p:sp>
      <p:pic>
        <p:nvPicPr>
          <p:cNvPr id="3" name="תמונה 2"/>
          <p:cNvPicPr>
            <a:picLocks noChangeAspect="1"/>
          </p:cNvPicPr>
          <p:nvPr/>
        </p:nvPicPr>
        <p:blipFill>
          <a:blip r:embed="rId3" cstate="print"/>
          <a:stretch>
            <a:fillRect/>
          </a:stretch>
        </p:blipFill>
        <p:spPr>
          <a:xfrm>
            <a:off x="1942415" y="2757487"/>
            <a:ext cx="3933825" cy="3629025"/>
          </a:xfrm>
          <a:prstGeom prst="rect">
            <a:avLst/>
          </a:prstGeom>
        </p:spPr>
      </p:pic>
      <p:sp>
        <p:nvSpPr>
          <p:cNvPr id="6" name="TextBox 5"/>
          <p:cNvSpPr txBox="1"/>
          <p:nvPr/>
        </p:nvSpPr>
        <p:spPr>
          <a:xfrm>
            <a:off x="2105026" y="6488668"/>
            <a:ext cx="1437590" cy="369332"/>
          </a:xfrm>
          <a:prstGeom prst="rect">
            <a:avLst/>
          </a:prstGeom>
          <a:noFill/>
        </p:spPr>
        <p:txBody>
          <a:bodyPr wrap="square" rtlCol="1">
            <a:spAutoFit/>
          </a:bodyPr>
          <a:lstStyle/>
          <a:p>
            <a:pPr algn="l" rtl="0"/>
            <a:r>
              <a:rPr lang="en-US" dirty="0" smtClean="0"/>
              <a:t>FP/(FP+TN)</a:t>
            </a:r>
            <a:endParaRPr lang="he-IL" dirty="0"/>
          </a:p>
        </p:txBody>
      </p:sp>
      <p:sp>
        <p:nvSpPr>
          <p:cNvPr id="7" name="TextBox 6"/>
          <p:cNvSpPr txBox="1"/>
          <p:nvPr/>
        </p:nvSpPr>
        <p:spPr>
          <a:xfrm>
            <a:off x="504825" y="3019424"/>
            <a:ext cx="1437590" cy="369332"/>
          </a:xfrm>
          <a:prstGeom prst="rect">
            <a:avLst/>
          </a:prstGeom>
          <a:noFill/>
        </p:spPr>
        <p:txBody>
          <a:bodyPr wrap="square" rtlCol="1">
            <a:spAutoFit/>
          </a:bodyPr>
          <a:lstStyle/>
          <a:p>
            <a:pPr algn="l" rtl="0"/>
            <a:r>
              <a:rPr lang="en-US" dirty="0" smtClean="0"/>
              <a:t>TP/(TP+FN)</a:t>
            </a:r>
            <a:endParaRPr lang="he-IL" dirty="0"/>
          </a:p>
        </p:txBody>
      </p:sp>
      <p:sp>
        <p:nvSpPr>
          <p:cNvPr id="8" name="TextBox 7"/>
          <p:cNvSpPr txBox="1"/>
          <p:nvPr/>
        </p:nvSpPr>
        <p:spPr>
          <a:xfrm>
            <a:off x="6105525" y="3095625"/>
            <a:ext cx="2428875" cy="646331"/>
          </a:xfrm>
          <a:prstGeom prst="rect">
            <a:avLst/>
          </a:prstGeom>
          <a:noFill/>
        </p:spPr>
        <p:txBody>
          <a:bodyPr wrap="square" rtlCol="1">
            <a:spAutoFit/>
          </a:bodyPr>
          <a:lstStyle/>
          <a:p>
            <a:pPr algn="l" rtl="0"/>
            <a:r>
              <a:rPr lang="en-US" dirty="0" smtClean="0"/>
              <a:t>IM-PET – 94%</a:t>
            </a:r>
          </a:p>
          <a:p>
            <a:pPr algn="l" rtl="0"/>
            <a:r>
              <a:rPr lang="en-US" dirty="0" smtClean="0"/>
              <a:t>Ernst et al. – 67%</a:t>
            </a:r>
            <a:endParaRPr lang="he-IL" dirty="0"/>
          </a:p>
        </p:txBody>
      </p:sp>
    </p:spTree>
    <p:extLst>
      <p:ext uri="{BB962C8B-B14F-4D97-AF65-F5344CB8AC3E}">
        <p14:creationId xmlns:p14="http://schemas.microsoft.com/office/powerpoint/2010/main" xmlns="" val="1621049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Performance Assessment</a:t>
            </a:r>
            <a:endParaRPr lang="he-IL" dirty="0"/>
          </a:p>
        </p:txBody>
      </p:sp>
      <p:sp>
        <p:nvSpPr>
          <p:cNvPr id="4" name="מציין מיקום תוכן 3"/>
          <p:cNvSpPr>
            <a:spLocks noGrp="1"/>
          </p:cNvSpPr>
          <p:nvPr>
            <p:ph idx="1"/>
          </p:nvPr>
        </p:nvSpPr>
        <p:spPr>
          <a:xfrm>
            <a:off x="1942415" y="2133600"/>
            <a:ext cx="6591985" cy="1114425"/>
          </a:xfrm>
        </p:spPr>
        <p:txBody>
          <a:bodyPr/>
          <a:lstStyle/>
          <a:p>
            <a:pPr algn="l" rtl="0"/>
            <a:r>
              <a:rPr lang="en-US" dirty="0" smtClean="0"/>
              <a:t>Robustness to parameter change</a:t>
            </a:r>
          </a:p>
          <a:p>
            <a:pPr algn="l" rtl="0"/>
            <a:r>
              <a:rPr lang="en-US" dirty="0" smtClean="0"/>
              <a:t>Train by one dataset and test on another – shows minor overfitting</a:t>
            </a:r>
            <a:endParaRPr lang="he-IL" dirty="0"/>
          </a:p>
        </p:txBody>
      </p:sp>
      <p:pic>
        <p:nvPicPr>
          <p:cNvPr id="10" name="תמונה 9"/>
          <p:cNvPicPr>
            <a:picLocks noChangeAspect="1"/>
          </p:cNvPicPr>
          <p:nvPr/>
        </p:nvPicPr>
        <p:blipFill>
          <a:blip r:embed="rId3" cstate="print"/>
          <a:stretch>
            <a:fillRect/>
          </a:stretch>
        </p:blipFill>
        <p:spPr>
          <a:xfrm>
            <a:off x="4299078" y="3086100"/>
            <a:ext cx="4730180" cy="1847850"/>
          </a:xfrm>
          <a:prstGeom prst="rect">
            <a:avLst/>
          </a:prstGeom>
        </p:spPr>
      </p:pic>
      <p:pic>
        <p:nvPicPr>
          <p:cNvPr id="12" name="תמונה 11"/>
          <p:cNvPicPr>
            <a:picLocks noChangeAspect="1"/>
          </p:cNvPicPr>
          <p:nvPr/>
        </p:nvPicPr>
        <p:blipFill>
          <a:blip r:embed="rId4" cstate="print"/>
          <a:stretch>
            <a:fillRect/>
          </a:stretch>
        </p:blipFill>
        <p:spPr>
          <a:xfrm>
            <a:off x="6948365" y="5133975"/>
            <a:ext cx="2080893" cy="1724025"/>
          </a:xfrm>
          <a:prstGeom prst="rect">
            <a:avLst/>
          </a:prstGeom>
        </p:spPr>
      </p:pic>
      <p:sp>
        <p:nvSpPr>
          <p:cNvPr id="13" name="מציין מיקום תוכן 3"/>
          <p:cNvSpPr txBox="1">
            <a:spLocks/>
          </p:cNvSpPr>
          <p:nvPr/>
        </p:nvSpPr>
        <p:spPr>
          <a:xfrm>
            <a:off x="1975409" y="5169659"/>
            <a:ext cx="4868623" cy="1114425"/>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l" rtl="0"/>
            <a:r>
              <a:rPr lang="en-US" dirty="0" smtClean="0"/>
              <a:t>Training using </a:t>
            </a:r>
            <a:r>
              <a:rPr lang="en-US" u="sng" dirty="0" smtClean="0"/>
              <a:t>scrambled</a:t>
            </a:r>
            <a:r>
              <a:rPr lang="en-US" dirty="0" smtClean="0"/>
              <a:t> training data gives very poor results in predicting real pairs.</a:t>
            </a:r>
          </a:p>
        </p:txBody>
      </p:sp>
    </p:spTree>
    <p:extLst>
      <p:ext uri="{BB962C8B-B14F-4D97-AF65-F5344CB8AC3E}">
        <p14:creationId xmlns:p14="http://schemas.microsoft.com/office/powerpoint/2010/main" xmlns="" val="1067618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כותרת 1"/>
          <p:cNvSpPr txBox="1">
            <a:spLocks/>
          </p:cNvSpPr>
          <p:nvPr/>
        </p:nvSpPr>
        <p:spPr>
          <a:xfrm>
            <a:off x="1945201" y="624110"/>
            <a:ext cx="6589199" cy="1280890"/>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r>
              <a:rPr lang="en-US" dirty="0"/>
              <a:t>Performance Assessment</a:t>
            </a:r>
            <a:endParaRPr lang="he-IL" dirty="0"/>
          </a:p>
        </p:txBody>
      </p:sp>
      <p:sp>
        <p:nvSpPr>
          <p:cNvPr id="2" name="מציין מיקום תוכן 1"/>
          <p:cNvSpPr>
            <a:spLocks noGrp="1"/>
          </p:cNvSpPr>
          <p:nvPr>
            <p:ph idx="1"/>
          </p:nvPr>
        </p:nvSpPr>
        <p:spPr/>
        <p:txBody>
          <a:bodyPr>
            <a:normAutofit/>
          </a:bodyPr>
          <a:lstStyle/>
          <a:p>
            <a:pPr algn="l" rtl="0"/>
            <a:r>
              <a:rPr lang="en-US" dirty="0" smtClean="0"/>
              <a:t>The four features are also good for prediction in drosophila.</a:t>
            </a:r>
            <a:endParaRPr lang="he-IL" dirty="0"/>
          </a:p>
        </p:txBody>
      </p:sp>
      <p:pic>
        <p:nvPicPr>
          <p:cNvPr id="3" name="תמונה 2"/>
          <p:cNvPicPr>
            <a:picLocks noChangeAspect="1"/>
          </p:cNvPicPr>
          <p:nvPr/>
        </p:nvPicPr>
        <p:blipFill>
          <a:blip r:embed="rId3" cstate="print"/>
          <a:stretch>
            <a:fillRect/>
          </a:stretch>
        </p:blipFill>
        <p:spPr>
          <a:xfrm>
            <a:off x="4491037" y="2885209"/>
            <a:ext cx="4348163" cy="3254613"/>
          </a:xfrm>
          <a:prstGeom prst="rect">
            <a:avLst/>
          </a:prstGeom>
        </p:spPr>
      </p:pic>
    </p:spTree>
    <p:extLst>
      <p:ext uri="{BB962C8B-B14F-4D97-AF65-F5344CB8AC3E}">
        <p14:creationId xmlns:p14="http://schemas.microsoft.com/office/powerpoint/2010/main" xmlns="" val="1862380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כותרת 1"/>
          <p:cNvSpPr txBox="1">
            <a:spLocks/>
          </p:cNvSpPr>
          <p:nvPr/>
        </p:nvSpPr>
        <p:spPr>
          <a:xfrm>
            <a:off x="1945201" y="624110"/>
            <a:ext cx="6589199" cy="1280890"/>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r>
              <a:rPr lang="en-US" dirty="0" smtClean="0"/>
              <a:t>Prediction EP Pairs – </a:t>
            </a:r>
          </a:p>
          <a:p>
            <a:pPr rtl="0"/>
            <a:r>
              <a:rPr lang="en-US" dirty="0" smtClean="0"/>
              <a:t>12 human cell types</a:t>
            </a:r>
            <a:endParaRPr lang="he-IL" dirty="0"/>
          </a:p>
        </p:txBody>
      </p:sp>
      <p:sp>
        <p:nvSpPr>
          <p:cNvPr id="2" name="מציין מיקום תוכן 1"/>
          <p:cNvSpPr>
            <a:spLocks noGrp="1"/>
          </p:cNvSpPr>
          <p:nvPr>
            <p:ph idx="1"/>
          </p:nvPr>
        </p:nvSpPr>
        <p:spPr/>
        <p:txBody>
          <a:bodyPr>
            <a:normAutofit/>
          </a:bodyPr>
          <a:lstStyle/>
          <a:p>
            <a:pPr algn="l" rtl="0"/>
            <a:r>
              <a:rPr lang="en-US" dirty="0" smtClean="0"/>
              <a:t>Total enhancer number (CSI-ANN): ~208 K</a:t>
            </a:r>
          </a:p>
          <a:p>
            <a:pPr lvl="1" algn="l" rtl="0"/>
            <a:r>
              <a:rPr lang="en-US" dirty="0" smtClean="0"/>
              <a:t>Averaging 17 K </a:t>
            </a:r>
            <a:r>
              <a:rPr lang="en-US" dirty="0"/>
              <a:t>enhancers per </a:t>
            </a:r>
            <a:r>
              <a:rPr lang="en-US" dirty="0" smtClean="0"/>
              <a:t>cell </a:t>
            </a:r>
            <a:r>
              <a:rPr lang="en-US" dirty="0"/>
              <a:t>type</a:t>
            </a:r>
            <a:r>
              <a:rPr lang="en-US" dirty="0" smtClean="0"/>
              <a:t>.</a:t>
            </a:r>
          </a:p>
          <a:p>
            <a:pPr lvl="1" algn="l" rtl="0"/>
            <a:r>
              <a:rPr lang="en-US" dirty="0" smtClean="0"/>
              <a:t>84% overlap with at least one other mark of enhancers (distal DHS, sequence conservation, p300 site).</a:t>
            </a:r>
          </a:p>
          <a:p>
            <a:pPr algn="l" rtl="0"/>
            <a:r>
              <a:rPr lang="en-US" dirty="0" smtClean="0"/>
              <a:t>Total promoter number (</a:t>
            </a:r>
            <a:r>
              <a:rPr lang="en-US" dirty="0" err="1" smtClean="0"/>
              <a:t>RNA-seq+GENCODE</a:t>
            </a:r>
            <a:r>
              <a:rPr lang="en-US" dirty="0" smtClean="0"/>
              <a:t>): ~162 K</a:t>
            </a:r>
          </a:p>
          <a:p>
            <a:pPr algn="l" rtl="0"/>
            <a:r>
              <a:rPr lang="en-US" dirty="0" smtClean="0"/>
              <a:t>Total EP-pairs (IM-PET, FDR 0.01): ~442 K</a:t>
            </a:r>
          </a:p>
          <a:p>
            <a:pPr lvl="1" algn="l" rtl="0"/>
            <a:r>
              <a:rPr lang="en-US" dirty="0"/>
              <a:t>Averaging </a:t>
            </a:r>
            <a:r>
              <a:rPr lang="en-US" dirty="0" smtClean="0"/>
              <a:t>37 </a:t>
            </a:r>
            <a:r>
              <a:rPr lang="en-US" dirty="0"/>
              <a:t>K </a:t>
            </a:r>
            <a:r>
              <a:rPr lang="en-US" dirty="0" smtClean="0"/>
              <a:t>pairs </a:t>
            </a:r>
            <a:r>
              <a:rPr lang="en-US" dirty="0"/>
              <a:t>per cell type.</a:t>
            </a:r>
          </a:p>
          <a:p>
            <a:pPr algn="l" rtl="0"/>
            <a:endParaRPr lang="he-IL" dirty="0"/>
          </a:p>
        </p:txBody>
      </p:sp>
    </p:spTree>
    <p:extLst>
      <p:ext uri="{BB962C8B-B14F-4D97-AF65-F5344CB8AC3E}">
        <p14:creationId xmlns:p14="http://schemas.microsoft.com/office/powerpoint/2010/main" xmlns="" val="662609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כותרת 1"/>
          <p:cNvSpPr txBox="1">
            <a:spLocks/>
          </p:cNvSpPr>
          <p:nvPr/>
        </p:nvSpPr>
        <p:spPr>
          <a:xfrm>
            <a:off x="1945201" y="624110"/>
            <a:ext cx="6589199" cy="1280890"/>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r>
              <a:rPr lang="en-US" dirty="0" smtClean="0"/>
              <a:t>EP Pairs Validation</a:t>
            </a:r>
            <a:endParaRPr lang="he-IL" dirty="0"/>
          </a:p>
        </p:txBody>
      </p:sp>
      <p:sp>
        <p:nvSpPr>
          <p:cNvPr id="2" name="מציין מיקום תוכן 1"/>
          <p:cNvSpPr>
            <a:spLocks noGrp="1"/>
          </p:cNvSpPr>
          <p:nvPr>
            <p:ph idx="1"/>
          </p:nvPr>
        </p:nvSpPr>
        <p:spPr/>
        <p:txBody>
          <a:bodyPr>
            <a:normAutofit/>
          </a:bodyPr>
          <a:lstStyle/>
          <a:p>
            <a:pPr algn="l" rtl="0"/>
            <a:r>
              <a:rPr lang="en-US" dirty="0" smtClean="0"/>
              <a:t>Using orthogonal databases based on:</a:t>
            </a:r>
          </a:p>
          <a:p>
            <a:pPr lvl="1" algn="l" rtl="0"/>
            <a:r>
              <a:rPr lang="en-US" dirty="0" err="1" smtClean="0"/>
              <a:t>ChIA</a:t>
            </a:r>
            <a:r>
              <a:rPr lang="en-US" dirty="0" smtClean="0"/>
              <a:t>-PET (K562, MCF-7, CD4+ T cells)</a:t>
            </a:r>
          </a:p>
          <a:p>
            <a:pPr lvl="1" algn="l" rtl="0"/>
            <a:r>
              <a:rPr lang="en-US" dirty="0" smtClean="0"/>
              <a:t>Hi-C (IMR90 cells)</a:t>
            </a:r>
          </a:p>
          <a:p>
            <a:pPr lvl="1" algn="l" rtl="0"/>
            <a:r>
              <a:rPr lang="en-US" dirty="0" smtClean="0"/>
              <a:t>Expression quantitative trait locus (GM12878, Hep2 cells)</a:t>
            </a:r>
          </a:p>
          <a:p>
            <a:pPr algn="l" rtl="0"/>
            <a:endParaRPr lang="he-IL" dirty="0"/>
          </a:p>
        </p:txBody>
      </p:sp>
      <p:pic>
        <p:nvPicPr>
          <p:cNvPr id="4" name="תמונה 3"/>
          <p:cNvPicPr>
            <a:picLocks noChangeAspect="1"/>
          </p:cNvPicPr>
          <p:nvPr/>
        </p:nvPicPr>
        <p:blipFill>
          <a:blip r:embed="rId3" cstate="print"/>
          <a:stretch>
            <a:fillRect/>
          </a:stretch>
        </p:blipFill>
        <p:spPr>
          <a:xfrm>
            <a:off x="609600" y="4041667"/>
            <a:ext cx="8172450" cy="1869555"/>
          </a:xfrm>
          <a:prstGeom prst="rect">
            <a:avLst/>
          </a:prstGeom>
        </p:spPr>
      </p:pic>
      <mc:AlternateContent xmlns:mc="http://schemas.openxmlformats.org/markup-compatibility/2006">
        <mc:Choice xmlns:a14="http://schemas.microsoft.com/office/drawing/2010/main" xmlns="" Requires="a14">
          <p:sp>
            <p:nvSpPr>
              <p:cNvPr id="6" name="מציין מיקום תוכן 1"/>
              <p:cNvSpPr txBox="1">
                <a:spLocks/>
              </p:cNvSpPr>
              <p:nvPr/>
            </p:nvSpPr>
            <p:spPr>
              <a:xfrm>
                <a:off x="6153150" y="6139822"/>
                <a:ext cx="2990850" cy="781050"/>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l" rtl="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nor/>
                            </m:rPr>
                            <a:rPr lang="en-US" b="0" i="0" smtClean="0">
                              <a:latin typeface="Cambria Math" panose="02040503050406030204" pitchFamily="18" charset="0"/>
                            </a:rPr>
                            <m:t>precision</m:t>
                          </m:r>
                          <m:r>
                            <a:rPr lang="en-US" b="0" i="1" smtClean="0">
                              <a:latin typeface="Cambria Math" panose="02040503050406030204" pitchFamily="18" charset="0"/>
                            </a:rPr>
                            <m:t>⋅</m:t>
                          </m:r>
                          <m:r>
                            <m:rPr>
                              <m:nor/>
                            </m:rPr>
                            <a:rPr lang="en-US" b="0" i="0" smtClean="0">
                              <a:latin typeface="Cambria Math" panose="02040503050406030204" pitchFamily="18" charset="0"/>
                            </a:rPr>
                            <m:t>recall</m:t>
                          </m:r>
                        </m:num>
                        <m:den>
                          <m:r>
                            <m:rPr>
                              <m:nor/>
                            </m:rPr>
                            <a:rPr lang="en-US" i="0">
                              <a:latin typeface="Cambria Math" panose="02040503050406030204" pitchFamily="18" charset="0"/>
                            </a:rPr>
                            <m:t>precision</m:t>
                          </m:r>
                          <m:r>
                            <a:rPr lang="en-US" b="0" i="1" smtClean="0">
                              <a:latin typeface="Cambria Math" panose="02040503050406030204" pitchFamily="18" charset="0"/>
                            </a:rPr>
                            <m:t>+</m:t>
                          </m:r>
                          <m:r>
                            <m:rPr>
                              <m:nor/>
                            </m:rPr>
                            <a:rPr lang="en-US" i="0">
                              <a:latin typeface="Cambria Math" panose="02040503050406030204" pitchFamily="18" charset="0"/>
                            </a:rPr>
                            <m:t>recall</m:t>
                          </m:r>
                        </m:den>
                      </m:f>
                    </m:oMath>
                  </m:oMathPara>
                </a14:m>
                <a:endParaRPr lang="he-IL" dirty="0"/>
              </a:p>
            </p:txBody>
          </p:sp>
        </mc:Choice>
        <mc:Fallback>
          <p:sp>
            <p:nvSpPr>
              <p:cNvPr id="6" name="מציין מיקום תוכן 1"/>
              <p:cNvSpPr txBox="1">
                <a:spLocks noRot="1" noChangeAspect="1" noMove="1" noResize="1" noEditPoints="1" noAdjustHandles="1" noChangeArrowheads="1" noChangeShapeType="1" noTextEdit="1"/>
              </p:cNvSpPr>
              <p:nvPr/>
            </p:nvSpPr>
            <p:spPr>
              <a:xfrm>
                <a:off x="6153150" y="6139822"/>
                <a:ext cx="2990850" cy="781050"/>
              </a:xfrm>
              <a:prstGeom prst="rect">
                <a:avLst/>
              </a:prstGeom>
              <a:blipFill rotWithShape="0">
                <a:blip r:embed="rId4" cstate="print"/>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xmlns="" val="2278810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כותרת 1"/>
          <p:cNvSpPr txBox="1">
            <a:spLocks/>
          </p:cNvSpPr>
          <p:nvPr/>
        </p:nvSpPr>
        <p:spPr>
          <a:xfrm>
            <a:off x="1945201" y="624110"/>
            <a:ext cx="6589199" cy="1280890"/>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r>
              <a:rPr lang="en-US" dirty="0" smtClean="0"/>
              <a:t>EP Pairs Validation</a:t>
            </a:r>
            <a:endParaRPr lang="he-IL" dirty="0"/>
          </a:p>
        </p:txBody>
      </p:sp>
      <p:sp>
        <p:nvSpPr>
          <p:cNvPr id="2" name="מציין מיקום תוכן 1"/>
          <p:cNvSpPr>
            <a:spLocks noGrp="1"/>
          </p:cNvSpPr>
          <p:nvPr>
            <p:ph idx="1"/>
          </p:nvPr>
        </p:nvSpPr>
        <p:spPr>
          <a:xfrm>
            <a:off x="2066240" y="3381375"/>
            <a:ext cx="6591985" cy="3777622"/>
          </a:xfrm>
        </p:spPr>
        <p:txBody>
          <a:bodyPr>
            <a:normAutofit/>
          </a:bodyPr>
          <a:lstStyle/>
          <a:p>
            <a:pPr algn="l" rtl="0"/>
            <a:r>
              <a:rPr lang="en-US" dirty="0" smtClean="0"/>
              <a:t>Experimental validation (Using 3C-qPCR):</a:t>
            </a:r>
          </a:p>
          <a:p>
            <a:pPr lvl="1" algn="l" rtl="0"/>
            <a:r>
              <a:rPr lang="en-US" dirty="0" smtClean="0"/>
              <a:t>Nine randomly selected predictions.</a:t>
            </a:r>
          </a:p>
          <a:p>
            <a:pPr lvl="2" algn="l" rtl="0"/>
            <a:r>
              <a:rPr lang="en-US" dirty="0"/>
              <a:t>GM12878 – four pairs,  K562 – three pairs, Both – one </a:t>
            </a:r>
            <a:r>
              <a:rPr lang="en-US" dirty="0" smtClean="0"/>
              <a:t>pair</a:t>
            </a:r>
          </a:p>
          <a:p>
            <a:pPr lvl="2" algn="l" rtl="0"/>
            <a:r>
              <a:rPr lang="en-US" dirty="0" smtClean="0"/>
              <a:t>None are nearest-pairs</a:t>
            </a:r>
          </a:p>
          <a:p>
            <a:pPr lvl="2" algn="l" rtl="0"/>
            <a:r>
              <a:rPr lang="en-US" dirty="0"/>
              <a:t>None </a:t>
            </a:r>
            <a:r>
              <a:rPr lang="en-US" dirty="0" smtClean="0"/>
              <a:t>were previously detected using 5C or </a:t>
            </a:r>
            <a:r>
              <a:rPr lang="en-US" dirty="0" err="1" smtClean="0"/>
              <a:t>ChIA</a:t>
            </a:r>
            <a:r>
              <a:rPr lang="en-US" dirty="0" smtClean="0"/>
              <a:t>-PET studies</a:t>
            </a:r>
          </a:p>
          <a:p>
            <a:pPr lvl="1" algn="l" rtl="0"/>
            <a:r>
              <a:rPr lang="en-US" dirty="0" smtClean="0"/>
              <a:t>3C-qPCR in both cell types, 16 experiments in total</a:t>
            </a:r>
          </a:p>
          <a:p>
            <a:pPr lvl="1" algn="l" rtl="0"/>
            <a:r>
              <a:rPr lang="en-US" dirty="0" smtClean="0"/>
              <a:t>81% validation rate (13 / 16)</a:t>
            </a:r>
          </a:p>
          <a:p>
            <a:pPr lvl="2" algn="l" rtl="0"/>
            <a:r>
              <a:rPr lang="en-US" dirty="0" smtClean="0"/>
              <a:t>Comparable to the estimated FPR on one 5C experiment (20-47%)</a:t>
            </a:r>
          </a:p>
          <a:p>
            <a:pPr lvl="1" algn="l" rtl="0"/>
            <a:endParaRPr lang="en-US" dirty="0" smtClean="0"/>
          </a:p>
          <a:p>
            <a:pPr lvl="1" algn="l" rtl="0"/>
            <a:endParaRPr lang="he-IL" dirty="0"/>
          </a:p>
        </p:txBody>
      </p:sp>
      <p:pic>
        <p:nvPicPr>
          <p:cNvPr id="3" name="תמונה 2"/>
          <p:cNvPicPr>
            <a:picLocks noChangeAspect="1"/>
          </p:cNvPicPr>
          <p:nvPr/>
        </p:nvPicPr>
        <p:blipFill>
          <a:blip r:embed="rId3" cstate="print"/>
          <a:stretch>
            <a:fillRect/>
          </a:stretch>
        </p:blipFill>
        <p:spPr>
          <a:xfrm>
            <a:off x="179277" y="1756414"/>
            <a:ext cx="9005017" cy="1472561"/>
          </a:xfrm>
          <a:prstGeom prst="rect">
            <a:avLst/>
          </a:prstGeom>
        </p:spPr>
      </p:pic>
    </p:spTree>
    <p:extLst>
      <p:ext uri="{BB962C8B-B14F-4D97-AF65-F5344CB8AC3E}">
        <p14:creationId xmlns:p14="http://schemas.microsoft.com/office/powerpoint/2010/main" xmlns="" val="2797007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The Plan</a:t>
            </a:r>
            <a:endParaRPr lang="he-IL" dirty="0"/>
          </a:p>
        </p:txBody>
      </p:sp>
      <p:sp>
        <p:nvSpPr>
          <p:cNvPr id="3" name="מציין מיקום תוכן 2"/>
          <p:cNvSpPr>
            <a:spLocks noGrp="1"/>
          </p:cNvSpPr>
          <p:nvPr>
            <p:ph sz="quarter" idx="1"/>
          </p:nvPr>
        </p:nvSpPr>
        <p:spPr/>
        <p:txBody>
          <a:bodyPr/>
          <a:lstStyle/>
          <a:p>
            <a:pPr algn="l" rtl="0"/>
            <a:r>
              <a:rPr lang="en-US" dirty="0" smtClean="0"/>
              <a:t>Background</a:t>
            </a:r>
          </a:p>
          <a:p>
            <a:pPr algn="l" rtl="0"/>
            <a:r>
              <a:rPr lang="en-US" dirty="0" smtClean="0"/>
              <a:t>Competing methods</a:t>
            </a:r>
          </a:p>
          <a:p>
            <a:pPr algn="l" rtl="0"/>
            <a:r>
              <a:rPr lang="en-US" dirty="0" smtClean="0"/>
              <a:t>IM-PET model</a:t>
            </a:r>
          </a:p>
          <a:p>
            <a:pPr lvl="1" algn="l" rtl="0"/>
            <a:r>
              <a:rPr lang="en-US" dirty="0" smtClean="0"/>
              <a:t>Random Forest</a:t>
            </a:r>
          </a:p>
          <a:p>
            <a:pPr algn="l" rtl="0"/>
            <a:r>
              <a:rPr lang="en-US" dirty="0" smtClean="0"/>
              <a:t>Performance Assessment</a:t>
            </a:r>
          </a:p>
          <a:p>
            <a:pPr algn="l" rtl="0"/>
            <a:r>
              <a:rPr lang="en-US" dirty="0" smtClean="0"/>
              <a:t>Observations Over Predictions</a:t>
            </a:r>
          </a:p>
          <a:p>
            <a:pPr algn="l" rtl="0"/>
            <a:r>
              <a:rPr lang="en-US" dirty="0" smtClean="0"/>
              <a:t>Discussion</a:t>
            </a:r>
            <a:endParaRPr lang="he-IL" dirty="0"/>
          </a:p>
        </p:txBody>
      </p:sp>
      <p:pic>
        <p:nvPicPr>
          <p:cNvPr id="125954" name="Picture 2" descr="http://bothendsofthelead.com.au/wp-content/uploads/2014/08/Plan-Your-Day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38078" y="4400550"/>
            <a:ext cx="2982552" cy="22369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49363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כותרת 1"/>
          <p:cNvSpPr txBox="1">
            <a:spLocks/>
          </p:cNvSpPr>
          <p:nvPr/>
        </p:nvSpPr>
        <p:spPr>
          <a:xfrm>
            <a:off x="1945201" y="624110"/>
            <a:ext cx="6589199" cy="1280890"/>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r>
              <a:rPr lang="en-US" dirty="0" smtClean="0"/>
              <a:t>Observations Over Predictions</a:t>
            </a:r>
            <a:endParaRPr lang="he-IL" dirty="0"/>
          </a:p>
        </p:txBody>
      </p:sp>
      <p:sp>
        <p:nvSpPr>
          <p:cNvPr id="2" name="מציין מיקום תוכן 1"/>
          <p:cNvSpPr>
            <a:spLocks noGrp="1"/>
          </p:cNvSpPr>
          <p:nvPr>
            <p:ph idx="1"/>
          </p:nvPr>
        </p:nvSpPr>
        <p:spPr/>
        <p:txBody>
          <a:bodyPr>
            <a:normAutofit/>
          </a:bodyPr>
          <a:lstStyle/>
          <a:p>
            <a:pPr algn="l" rtl="0"/>
            <a:r>
              <a:rPr lang="en-US" dirty="0" smtClean="0"/>
              <a:t>Enhancers participate in multiple EP-pairs: </a:t>
            </a:r>
          </a:p>
        </p:txBody>
      </p:sp>
      <p:pic>
        <p:nvPicPr>
          <p:cNvPr id="5" name="תמונה 4"/>
          <p:cNvPicPr>
            <a:picLocks noChangeAspect="1"/>
          </p:cNvPicPr>
          <p:nvPr/>
        </p:nvPicPr>
        <p:blipFill>
          <a:blip r:embed="rId3" cstate="print"/>
          <a:stretch>
            <a:fillRect/>
          </a:stretch>
        </p:blipFill>
        <p:spPr>
          <a:xfrm>
            <a:off x="2695574" y="2889416"/>
            <a:ext cx="4619625" cy="3414882"/>
          </a:xfrm>
          <a:prstGeom prst="rect">
            <a:avLst/>
          </a:prstGeom>
        </p:spPr>
      </p:pic>
    </p:spTree>
    <p:extLst>
      <p:ext uri="{BB962C8B-B14F-4D97-AF65-F5344CB8AC3E}">
        <p14:creationId xmlns:p14="http://schemas.microsoft.com/office/powerpoint/2010/main" xmlns="" val="14975858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כותרת 1"/>
          <p:cNvSpPr txBox="1">
            <a:spLocks/>
          </p:cNvSpPr>
          <p:nvPr/>
        </p:nvSpPr>
        <p:spPr>
          <a:xfrm>
            <a:off x="1945201" y="624110"/>
            <a:ext cx="6589199" cy="1280890"/>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r>
              <a:rPr lang="en-US" dirty="0" smtClean="0"/>
              <a:t>Observations Over Predictions</a:t>
            </a:r>
            <a:endParaRPr lang="he-IL" dirty="0"/>
          </a:p>
        </p:txBody>
      </p:sp>
      <p:sp>
        <p:nvSpPr>
          <p:cNvPr id="2" name="מציין מיקום תוכן 1"/>
          <p:cNvSpPr>
            <a:spLocks noGrp="1"/>
          </p:cNvSpPr>
          <p:nvPr>
            <p:ph idx="1"/>
          </p:nvPr>
        </p:nvSpPr>
        <p:spPr/>
        <p:txBody>
          <a:bodyPr>
            <a:normAutofit/>
          </a:bodyPr>
          <a:lstStyle/>
          <a:p>
            <a:pPr algn="l" rtl="0"/>
            <a:r>
              <a:rPr lang="en-US" dirty="0"/>
              <a:t>EP Interactions Have Higher Cell Type Specificity than </a:t>
            </a:r>
            <a:r>
              <a:rPr lang="en-US" dirty="0" smtClean="0"/>
              <a:t>Enhancers:</a:t>
            </a:r>
          </a:p>
        </p:txBody>
      </p:sp>
      <p:pic>
        <p:nvPicPr>
          <p:cNvPr id="3" name="תמונה 2"/>
          <p:cNvPicPr>
            <a:picLocks noChangeAspect="1"/>
          </p:cNvPicPr>
          <p:nvPr/>
        </p:nvPicPr>
        <p:blipFill>
          <a:blip r:embed="rId3" cstate="print"/>
          <a:stretch>
            <a:fillRect/>
          </a:stretch>
        </p:blipFill>
        <p:spPr>
          <a:xfrm>
            <a:off x="1485901" y="3134685"/>
            <a:ext cx="4109213" cy="3005137"/>
          </a:xfrm>
          <a:prstGeom prst="rect">
            <a:avLst/>
          </a:prstGeom>
        </p:spPr>
      </p:pic>
      <p:sp>
        <p:nvSpPr>
          <p:cNvPr id="7" name="מציין מיקום תוכן 1"/>
          <p:cNvSpPr txBox="1">
            <a:spLocks/>
          </p:cNvSpPr>
          <p:nvPr/>
        </p:nvSpPr>
        <p:spPr>
          <a:xfrm>
            <a:off x="5595114" y="3135645"/>
            <a:ext cx="3448735" cy="3380415"/>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l" rtl="0">
              <a:buNone/>
            </a:pPr>
            <a:r>
              <a:rPr lang="en-US" dirty="0" smtClean="0"/>
              <a:t>For example:</a:t>
            </a:r>
          </a:p>
          <a:p>
            <a:pPr marL="0" indent="0" algn="l" rtl="0">
              <a:buNone/>
            </a:pPr>
            <a:r>
              <a:rPr lang="en-US" dirty="0" smtClean="0"/>
              <a:t>32% of enhancers are unique to a single cell type.</a:t>
            </a:r>
          </a:p>
          <a:p>
            <a:pPr marL="0" indent="0" algn="l" rtl="0">
              <a:buNone/>
            </a:pPr>
            <a:r>
              <a:rPr lang="en-US" dirty="0" smtClean="0"/>
              <a:t>49% </a:t>
            </a:r>
            <a:r>
              <a:rPr lang="en-US" dirty="0"/>
              <a:t>of </a:t>
            </a:r>
            <a:r>
              <a:rPr lang="en-US" dirty="0" smtClean="0"/>
              <a:t>EP-Pairs are </a:t>
            </a:r>
            <a:r>
              <a:rPr lang="en-US" dirty="0"/>
              <a:t>unique to a single cell type</a:t>
            </a:r>
            <a:r>
              <a:rPr lang="en-US" dirty="0" smtClean="0"/>
              <a:t>.</a:t>
            </a:r>
            <a:endParaRPr lang="en-US" dirty="0"/>
          </a:p>
          <a:p>
            <a:pPr marL="0" indent="0" algn="l" rtl="0">
              <a:buNone/>
            </a:pPr>
            <a:endParaRPr lang="en-US" dirty="0"/>
          </a:p>
        </p:txBody>
      </p:sp>
    </p:spTree>
    <p:extLst>
      <p:ext uri="{BB962C8B-B14F-4D97-AF65-F5344CB8AC3E}">
        <p14:creationId xmlns:p14="http://schemas.microsoft.com/office/powerpoint/2010/main" xmlns="" val="8476555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כותרת 1"/>
          <p:cNvSpPr txBox="1">
            <a:spLocks/>
          </p:cNvSpPr>
          <p:nvPr/>
        </p:nvSpPr>
        <p:spPr>
          <a:xfrm>
            <a:off x="1945201" y="624110"/>
            <a:ext cx="6589199" cy="1280890"/>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r>
              <a:rPr lang="en-US" dirty="0" smtClean="0"/>
              <a:t>Observations Over Predictions</a:t>
            </a:r>
            <a:endParaRPr lang="he-IL" dirty="0"/>
          </a:p>
        </p:txBody>
      </p:sp>
      <p:pic>
        <p:nvPicPr>
          <p:cNvPr id="5" name="תמונה 4"/>
          <p:cNvPicPr>
            <a:picLocks noChangeAspect="1"/>
          </p:cNvPicPr>
          <p:nvPr/>
        </p:nvPicPr>
        <p:blipFill>
          <a:blip r:embed="rId3" cstate="print"/>
          <a:stretch>
            <a:fillRect/>
          </a:stretch>
        </p:blipFill>
        <p:spPr>
          <a:xfrm>
            <a:off x="819151" y="2377361"/>
            <a:ext cx="8191500" cy="3105235"/>
          </a:xfrm>
          <a:prstGeom prst="rect">
            <a:avLst/>
          </a:prstGeom>
        </p:spPr>
      </p:pic>
    </p:spTree>
    <p:extLst>
      <p:ext uri="{BB962C8B-B14F-4D97-AF65-F5344CB8AC3E}">
        <p14:creationId xmlns:p14="http://schemas.microsoft.com/office/powerpoint/2010/main" xmlns="" val="8268194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a:t>Observations Over Predictions</a:t>
            </a:r>
            <a:endParaRPr lang="he-IL" dirty="0"/>
          </a:p>
        </p:txBody>
      </p:sp>
      <p:sp>
        <p:nvSpPr>
          <p:cNvPr id="4" name="מציין מיקום תוכן 3"/>
          <p:cNvSpPr>
            <a:spLocks noGrp="1"/>
          </p:cNvSpPr>
          <p:nvPr>
            <p:ph idx="1"/>
          </p:nvPr>
        </p:nvSpPr>
        <p:spPr>
          <a:xfrm>
            <a:off x="1942415" y="2133600"/>
            <a:ext cx="6591985" cy="1114425"/>
          </a:xfrm>
        </p:spPr>
        <p:txBody>
          <a:bodyPr/>
          <a:lstStyle/>
          <a:p>
            <a:pPr algn="l" rtl="0"/>
            <a:r>
              <a:rPr lang="en-US" dirty="0"/>
              <a:t>Promoters with High Expression Specificity Are Regulated by Multiple Enhancers That Have Lower Conservation Levels.</a:t>
            </a:r>
            <a:endParaRPr lang="he-IL" dirty="0"/>
          </a:p>
        </p:txBody>
      </p:sp>
      <p:pic>
        <p:nvPicPr>
          <p:cNvPr id="6" name="תמונה 5"/>
          <p:cNvPicPr>
            <a:picLocks noChangeAspect="1"/>
          </p:cNvPicPr>
          <p:nvPr/>
        </p:nvPicPr>
        <p:blipFill>
          <a:blip r:embed="rId3" cstate="print"/>
          <a:stretch>
            <a:fillRect/>
          </a:stretch>
        </p:blipFill>
        <p:spPr>
          <a:xfrm>
            <a:off x="2757488" y="3157200"/>
            <a:ext cx="4872038" cy="3529350"/>
          </a:xfrm>
          <a:prstGeom prst="rect">
            <a:avLst/>
          </a:prstGeom>
        </p:spPr>
      </p:pic>
      <p:sp>
        <p:nvSpPr>
          <p:cNvPr id="7" name="TextBox 6"/>
          <p:cNvSpPr txBox="1"/>
          <p:nvPr/>
        </p:nvSpPr>
        <p:spPr>
          <a:xfrm>
            <a:off x="7705725" y="3210996"/>
            <a:ext cx="1533525" cy="1477328"/>
          </a:xfrm>
          <a:prstGeom prst="rect">
            <a:avLst/>
          </a:prstGeom>
          <a:noFill/>
        </p:spPr>
        <p:txBody>
          <a:bodyPr wrap="square" rtlCol="1">
            <a:spAutoFit/>
          </a:bodyPr>
          <a:lstStyle/>
          <a:p>
            <a:pPr algn="l" rtl="0"/>
            <a:r>
              <a:rPr lang="en-US" dirty="0" smtClean="0"/>
              <a:t>High degree </a:t>
            </a:r>
            <a:r>
              <a:rPr lang="en-US" dirty="0" smtClean="0">
                <a:sym typeface="Wingdings" panose="05000000000000000000" pitchFamily="2" charset="2"/>
              </a:rPr>
              <a:t> </a:t>
            </a:r>
            <a:r>
              <a:rPr lang="en-US" b="1" dirty="0" smtClean="0">
                <a:sym typeface="Wingdings" panose="05000000000000000000" pitchFamily="2" charset="2"/>
              </a:rPr>
              <a:t>More </a:t>
            </a:r>
            <a:r>
              <a:rPr lang="en-US" dirty="0" smtClean="0">
                <a:sym typeface="Wingdings" panose="05000000000000000000" pitchFamily="2" charset="2"/>
              </a:rPr>
              <a:t>specific expression</a:t>
            </a:r>
            <a:endParaRPr lang="he-IL" dirty="0"/>
          </a:p>
        </p:txBody>
      </p:sp>
      <p:sp>
        <p:nvSpPr>
          <p:cNvPr id="9" name="TextBox 8"/>
          <p:cNvSpPr txBox="1"/>
          <p:nvPr/>
        </p:nvSpPr>
        <p:spPr>
          <a:xfrm>
            <a:off x="1181100" y="5209222"/>
            <a:ext cx="1633539" cy="1200329"/>
          </a:xfrm>
          <a:prstGeom prst="rect">
            <a:avLst/>
          </a:prstGeom>
          <a:noFill/>
        </p:spPr>
        <p:txBody>
          <a:bodyPr wrap="square" rtlCol="1">
            <a:spAutoFit/>
          </a:bodyPr>
          <a:lstStyle/>
          <a:p>
            <a:pPr algn="l" rtl="0"/>
            <a:r>
              <a:rPr lang="en-US" dirty="0" smtClean="0"/>
              <a:t>High degree </a:t>
            </a:r>
            <a:r>
              <a:rPr lang="en-US" dirty="0" smtClean="0">
                <a:sym typeface="Wingdings" panose="05000000000000000000" pitchFamily="2" charset="2"/>
              </a:rPr>
              <a:t> </a:t>
            </a:r>
            <a:r>
              <a:rPr lang="en-US" b="1" dirty="0" smtClean="0">
                <a:sym typeface="Wingdings" panose="05000000000000000000" pitchFamily="2" charset="2"/>
              </a:rPr>
              <a:t>Less </a:t>
            </a:r>
            <a:r>
              <a:rPr lang="en-US" dirty="0" smtClean="0">
                <a:sym typeface="Wingdings" panose="05000000000000000000" pitchFamily="2" charset="2"/>
              </a:rPr>
              <a:t>enhancer conservation</a:t>
            </a:r>
            <a:endParaRPr lang="he-IL" dirty="0"/>
          </a:p>
        </p:txBody>
      </p:sp>
      <p:sp>
        <p:nvSpPr>
          <p:cNvPr id="11" name="TextBox 10"/>
          <p:cNvSpPr txBox="1"/>
          <p:nvPr/>
        </p:nvSpPr>
        <p:spPr>
          <a:xfrm>
            <a:off x="7677151" y="4946570"/>
            <a:ext cx="1533525" cy="1754326"/>
          </a:xfrm>
          <a:prstGeom prst="rect">
            <a:avLst/>
          </a:prstGeom>
          <a:noFill/>
        </p:spPr>
        <p:txBody>
          <a:bodyPr wrap="square" rtlCol="1">
            <a:spAutoFit/>
          </a:bodyPr>
          <a:lstStyle/>
          <a:p>
            <a:pPr algn="l" rtl="0"/>
            <a:r>
              <a:rPr lang="en-US" dirty="0" smtClean="0"/>
              <a:t>High degree </a:t>
            </a:r>
            <a:r>
              <a:rPr lang="en-US" dirty="0" smtClean="0">
                <a:sym typeface="Wingdings" panose="05000000000000000000" pitchFamily="2" charset="2"/>
              </a:rPr>
              <a:t> Enhancers located in intergenic regions</a:t>
            </a:r>
            <a:endParaRPr lang="he-IL" dirty="0"/>
          </a:p>
        </p:txBody>
      </p:sp>
    </p:spTree>
    <p:extLst>
      <p:ext uri="{BB962C8B-B14F-4D97-AF65-F5344CB8AC3E}">
        <p14:creationId xmlns:p14="http://schemas.microsoft.com/office/powerpoint/2010/main" xmlns="" val="3225991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Observations Over Predictions</a:t>
            </a:r>
            <a:endParaRPr lang="he-IL" dirty="0"/>
          </a:p>
        </p:txBody>
      </p:sp>
      <p:sp>
        <p:nvSpPr>
          <p:cNvPr id="4" name="מציין מיקום תוכן 3"/>
          <p:cNvSpPr>
            <a:spLocks noGrp="1"/>
          </p:cNvSpPr>
          <p:nvPr>
            <p:ph idx="1"/>
          </p:nvPr>
        </p:nvSpPr>
        <p:spPr/>
        <p:txBody>
          <a:bodyPr>
            <a:normAutofit/>
          </a:bodyPr>
          <a:lstStyle/>
          <a:p>
            <a:pPr algn="l" rtl="0"/>
            <a:r>
              <a:rPr lang="en-US" dirty="0" err="1"/>
              <a:t>Cohesin</a:t>
            </a:r>
            <a:r>
              <a:rPr lang="en-US" dirty="0"/>
              <a:t> Mediates Chromatin Loop Formation and Regulates Cell Type-Specific Gene Expression in the Absence of CTCF</a:t>
            </a:r>
            <a:r>
              <a:rPr lang="en-US" dirty="0" smtClean="0"/>
              <a:t>.</a:t>
            </a:r>
          </a:p>
          <a:p>
            <a:pPr lvl="1" algn="l" rtl="0"/>
            <a:r>
              <a:rPr lang="en-US" dirty="0" smtClean="0"/>
              <a:t>CTCF has been suggested to mediate EP loop formation.</a:t>
            </a:r>
          </a:p>
          <a:p>
            <a:pPr lvl="1" algn="l" rtl="0"/>
            <a:r>
              <a:rPr lang="en-US" dirty="0" err="1" smtClean="0"/>
              <a:t>Cohesin</a:t>
            </a:r>
            <a:r>
              <a:rPr lang="en-US" dirty="0" smtClean="0"/>
              <a:t> complex </a:t>
            </a:r>
            <a:r>
              <a:rPr lang="en-US" dirty="0" err="1" smtClean="0"/>
              <a:t>colocalize</a:t>
            </a:r>
            <a:r>
              <a:rPr lang="en-US" dirty="0" smtClean="0"/>
              <a:t> with CTCF and is facilitating.</a:t>
            </a:r>
          </a:p>
          <a:p>
            <a:pPr lvl="1" algn="l" rtl="0"/>
            <a:r>
              <a:rPr lang="en-US" dirty="0" err="1" smtClean="0"/>
              <a:t>Cohesin</a:t>
            </a:r>
            <a:r>
              <a:rPr lang="en-US" dirty="0" smtClean="0"/>
              <a:t> was recently suggested to work alone.</a:t>
            </a:r>
          </a:p>
          <a:p>
            <a:pPr lvl="1" algn="l" rtl="0"/>
            <a:r>
              <a:rPr lang="en-US" dirty="0" smtClean="0"/>
              <a:t>Using </a:t>
            </a:r>
            <a:r>
              <a:rPr lang="en-US" dirty="0" err="1" smtClean="0"/>
              <a:t>ChIP-Seq</a:t>
            </a:r>
            <a:r>
              <a:rPr lang="en-US" dirty="0" smtClean="0"/>
              <a:t> data:</a:t>
            </a:r>
          </a:p>
          <a:p>
            <a:pPr lvl="2" algn="l" rtl="0"/>
            <a:r>
              <a:rPr lang="en-US" dirty="0" smtClean="0"/>
              <a:t>Found </a:t>
            </a:r>
            <a:r>
              <a:rPr lang="en-US" dirty="0"/>
              <a:t>pairs of CTCF and </a:t>
            </a:r>
            <a:r>
              <a:rPr lang="en-US" dirty="0" err="1"/>
              <a:t>cohesin</a:t>
            </a:r>
            <a:r>
              <a:rPr lang="en-US" dirty="0"/>
              <a:t> binding sites that overlap with </a:t>
            </a:r>
            <a:r>
              <a:rPr lang="en-US" dirty="0" smtClean="0"/>
              <a:t>the predicted </a:t>
            </a:r>
            <a:r>
              <a:rPr lang="en-US" dirty="0"/>
              <a:t>EP </a:t>
            </a:r>
            <a:r>
              <a:rPr lang="en-US" dirty="0" smtClean="0"/>
              <a:t>pairs</a:t>
            </a:r>
          </a:p>
          <a:p>
            <a:pPr lvl="3" algn="l" rtl="0"/>
            <a:r>
              <a:rPr lang="en-US" dirty="0" err="1" smtClean="0"/>
              <a:t>Cohesin</a:t>
            </a:r>
            <a:r>
              <a:rPr lang="en-US" dirty="0" smtClean="0"/>
              <a:t>-not-CTCF (CNC), cohesion-and-CTCF (CAC)</a:t>
            </a:r>
          </a:p>
        </p:txBody>
      </p:sp>
    </p:spTree>
    <p:extLst>
      <p:ext uri="{BB962C8B-B14F-4D97-AF65-F5344CB8AC3E}">
        <p14:creationId xmlns:p14="http://schemas.microsoft.com/office/powerpoint/2010/main" xmlns="" val="1335166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Observations Over Predictions</a:t>
            </a:r>
            <a:endParaRPr lang="he-IL" dirty="0"/>
          </a:p>
        </p:txBody>
      </p:sp>
      <p:sp>
        <p:nvSpPr>
          <p:cNvPr id="4" name="מציין מיקום תוכן 3"/>
          <p:cNvSpPr>
            <a:spLocks noGrp="1"/>
          </p:cNvSpPr>
          <p:nvPr>
            <p:ph idx="1"/>
          </p:nvPr>
        </p:nvSpPr>
        <p:spPr/>
        <p:txBody>
          <a:bodyPr>
            <a:normAutofit/>
          </a:bodyPr>
          <a:lstStyle/>
          <a:p>
            <a:pPr algn="l" rtl="0"/>
            <a:r>
              <a:rPr lang="en-US" dirty="0" smtClean="0"/>
              <a:t>Mirrored </a:t>
            </a:r>
            <a:r>
              <a:rPr lang="en-US" dirty="0"/>
              <a:t>CNC but not CAC sites significantly overlap with predicted EP </a:t>
            </a:r>
            <a:r>
              <a:rPr lang="en-US" dirty="0" smtClean="0"/>
              <a:t>pairs</a:t>
            </a:r>
          </a:p>
          <a:p>
            <a:pPr algn="l" rtl="0"/>
            <a:r>
              <a:rPr lang="en-US" dirty="0" smtClean="0"/>
              <a:t>CNC involved enhancers and promoters, are cell-type specific.</a:t>
            </a:r>
          </a:p>
          <a:p>
            <a:pPr algn="l" rtl="0"/>
            <a:r>
              <a:rPr lang="en-US" dirty="0"/>
              <a:t>TFs overlapping CNC sites show </a:t>
            </a:r>
            <a:r>
              <a:rPr lang="en-US" dirty="0" smtClean="0"/>
              <a:t>higher </a:t>
            </a:r>
            <a:r>
              <a:rPr lang="en-US" dirty="0"/>
              <a:t>expression specificity than those overlapping CAC </a:t>
            </a:r>
            <a:r>
              <a:rPr lang="en-US" dirty="0" smtClean="0"/>
              <a:t>sites.</a:t>
            </a:r>
            <a:endParaRPr lang="he-IL" dirty="0"/>
          </a:p>
        </p:txBody>
      </p:sp>
      <p:pic>
        <p:nvPicPr>
          <p:cNvPr id="5" name="תמונה 4"/>
          <p:cNvPicPr>
            <a:picLocks noChangeAspect="1"/>
          </p:cNvPicPr>
          <p:nvPr/>
        </p:nvPicPr>
        <p:blipFill>
          <a:blip r:embed="rId3" cstate="print"/>
          <a:stretch>
            <a:fillRect/>
          </a:stretch>
        </p:blipFill>
        <p:spPr>
          <a:xfrm>
            <a:off x="1669285" y="4200525"/>
            <a:ext cx="6588889" cy="2514600"/>
          </a:xfrm>
          <a:prstGeom prst="rect">
            <a:avLst/>
          </a:prstGeom>
        </p:spPr>
      </p:pic>
    </p:spTree>
    <p:extLst>
      <p:ext uri="{BB962C8B-B14F-4D97-AF65-F5344CB8AC3E}">
        <p14:creationId xmlns:p14="http://schemas.microsoft.com/office/powerpoint/2010/main" xmlns="" val="3439024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Discussion</a:t>
            </a:r>
            <a:endParaRPr lang="he-IL" dirty="0"/>
          </a:p>
        </p:txBody>
      </p:sp>
      <p:sp>
        <p:nvSpPr>
          <p:cNvPr id="5" name="מציין מיקום תוכן 2"/>
          <p:cNvSpPr>
            <a:spLocks noGrp="1"/>
          </p:cNvSpPr>
          <p:nvPr>
            <p:ph idx="1"/>
          </p:nvPr>
        </p:nvSpPr>
        <p:spPr>
          <a:xfrm>
            <a:off x="1942415" y="2133600"/>
            <a:ext cx="6591985" cy="3777622"/>
          </a:xfrm>
        </p:spPr>
        <p:txBody>
          <a:bodyPr>
            <a:normAutofit fontScale="92500" lnSpcReduction="20000"/>
          </a:bodyPr>
          <a:lstStyle/>
          <a:p>
            <a:pPr algn="l" rtl="0"/>
            <a:r>
              <a:rPr lang="en-US" dirty="0" smtClean="0"/>
              <a:t>Required data:</a:t>
            </a:r>
          </a:p>
          <a:p>
            <a:pPr lvl="1" algn="l" rtl="0"/>
            <a:r>
              <a:rPr lang="en-US" dirty="0" smtClean="0"/>
              <a:t>Genome sequence</a:t>
            </a:r>
          </a:p>
          <a:p>
            <a:pPr lvl="1" algn="l" rtl="0"/>
            <a:r>
              <a:rPr lang="en-US" dirty="0" smtClean="0"/>
              <a:t>Three </a:t>
            </a:r>
            <a:r>
              <a:rPr lang="en-US" dirty="0"/>
              <a:t>histone </a:t>
            </a:r>
            <a:r>
              <a:rPr lang="en-US" dirty="0" smtClean="0"/>
              <a:t>modification </a:t>
            </a:r>
            <a:r>
              <a:rPr lang="en-US" dirty="0" err="1" smtClean="0"/>
              <a:t>ChIP-Seq</a:t>
            </a:r>
            <a:endParaRPr lang="en-US" dirty="0" smtClean="0"/>
          </a:p>
          <a:p>
            <a:pPr lvl="1" algn="l" rtl="0"/>
            <a:r>
              <a:rPr lang="en-US" dirty="0" smtClean="0"/>
              <a:t>RNA-</a:t>
            </a:r>
            <a:r>
              <a:rPr lang="en-US" dirty="0" err="1" smtClean="0"/>
              <a:t>Seq</a:t>
            </a:r>
            <a:r>
              <a:rPr lang="en-US" dirty="0" smtClean="0"/>
              <a:t>/microarray data</a:t>
            </a:r>
          </a:p>
          <a:p>
            <a:pPr algn="l" rtl="0"/>
            <a:r>
              <a:rPr lang="en-US" dirty="0" smtClean="0"/>
              <a:t>Distance constraint:</a:t>
            </a:r>
          </a:p>
          <a:p>
            <a:pPr lvl="1" algn="l" rtl="0"/>
            <a:r>
              <a:rPr lang="en-US" dirty="0" smtClean="0"/>
              <a:t>Distance should not be a strict constraint.</a:t>
            </a:r>
          </a:p>
          <a:p>
            <a:pPr algn="l" rtl="0"/>
            <a:r>
              <a:rPr lang="en-US" dirty="0" smtClean="0"/>
              <a:t>Features:</a:t>
            </a:r>
          </a:p>
          <a:p>
            <a:pPr lvl="1" algn="l" rtl="0"/>
            <a:r>
              <a:rPr lang="en-US" dirty="0" smtClean="0"/>
              <a:t>DIC and EPC contribute the most.</a:t>
            </a:r>
          </a:p>
          <a:p>
            <a:pPr lvl="1" algn="l" rtl="0"/>
            <a:r>
              <a:rPr lang="en-US" dirty="0" smtClean="0"/>
              <a:t>Possible features to incorporate:</a:t>
            </a:r>
          </a:p>
          <a:p>
            <a:pPr lvl="2" algn="l" rtl="0"/>
            <a:r>
              <a:rPr lang="en-US" dirty="0" smtClean="0"/>
              <a:t>Preference </a:t>
            </a:r>
            <a:r>
              <a:rPr lang="en-US" dirty="0"/>
              <a:t>of enhancers for certain classes of </a:t>
            </a:r>
            <a:r>
              <a:rPr lang="en-US" dirty="0" smtClean="0"/>
              <a:t>promoters</a:t>
            </a:r>
          </a:p>
          <a:p>
            <a:pPr lvl="2" algn="l" rtl="0"/>
            <a:r>
              <a:rPr lang="en-US" dirty="0" smtClean="0"/>
              <a:t>Existence </a:t>
            </a:r>
            <a:r>
              <a:rPr lang="en-US" dirty="0"/>
              <a:t>of tethering elements in promoters that capture enhancers</a:t>
            </a:r>
            <a:endParaRPr lang="en-US" dirty="0" smtClean="0"/>
          </a:p>
          <a:p>
            <a:pPr algn="l" rtl="0"/>
            <a:endParaRPr lang="en-US" dirty="0" smtClean="0"/>
          </a:p>
        </p:txBody>
      </p:sp>
      <p:pic>
        <p:nvPicPr>
          <p:cNvPr id="3" name="תמונה 2"/>
          <p:cNvPicPr>
            <a:picLocks noChangeAspect="1"/>
          </p:cNvPicPr>
          <p:nvPr/>
        </p:nvPicPr>
        <p:blipFill>
          <a:blip r:embed="rId3" cstate="print"/>
          <a:stretch>
            <a:fillRect/>
          </a:stretch>
        </p:blipFill>
        <p:spPr>
          <a:xfrm>
            <a:off x="6219022" y="116792"/>
            <a:ext cx="2791627" cy="2295525"/>
          </a:xfrm>
          <a:prstGeom prst="rect">
            <a:avLst/>
          </a:prstGeom>
        </p:spPr>
      </p:pic>
    </p:spTree>
    <p:extLst>
      <p:ext uri="{BB962C8B-B14F-4D97-AF65-F5344CB8AC3E}">
        <p14:creationId xmlns:p14="http://schemas.microsoft.com/office/powerpoint/2010/main" xmlns="" val="1075213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Availability</a:t>
            </a:r>
            <a:endParaRPr lang="he-IL" dirty="0"/>
          </a:p>
        </p:txBody>
      </p:sp>
      <p:sp>
        <p:nvSpPr>
          <p:cNvPr id="5" name="מציין מיקום תוכן 2"/>
          <p:cNvSpPr>
            <a:spLocks noGrp="1"/>
          </p:cNvSpPr>
          <p:nvPr>
            <p:ph idx="1"/>
          </p:nvPr>
        </p:nvSpPr>
        <p:spPr>
          <a:xfrm>
            <a:off x="1942415" y="2133600"/>
            <a:ext cx="6591985" cy="3777622"/>
          </a:xfrm>
        </p:spPr>
        <p:txBody>
          <a:bodyPr/>
          <a:lstStyle/>
          <a:p>
            <a:pPr algn="l" rtl="0"/>
            <a:r>
              <a:rPr lang="en-US" dirty="0" smtClean="0"/>
              <a:t>List </a:t>
            </a:r>
            <a:r>
              <a:rPr lang="en-US" dirty="0"/>
              <a:t>of predicted EP </a:t>
            </a:r>
            <a:r>
              <a:rPr lang="en-US" dirty="0" smtClean="0"/>
              <a:t>pairs:</a:t>
            </a:r>
          </a:p>
          <a:p>
            <a:pPr marL="457200" lvl="1" indent="0" algn="l" rtl="0">
              <a:buNone/>
            </a:pPr>
            <a:r>
              <a:rPr lang="en-US" dirty="0" smtClean="0"/>
              <a:t>www.healthcare</a:t>
            </a:r>
            <a:r>
              <a:rPr lang="en-US" dirty="0"/>
              <a:t>. </a:t>
            </a:r>
            <a:r>
              <a:rPr lang="en-US" dirty="0" smtClean="0"/>
              <a:t>uiowa.edu/labs/tan/EP_predictions.xlsx</a:t>
            </a:r>
            <a:endParaRPr lang="en-US" dirty="0"/>
          </a:p>
          <a:p>
            <a:pPr algn="l" rtl="0"/>
            <a:r>
              <a:rPr lang="en-US" dirty="0" smtClean="0"/>
              <a:t>Software:</a:t>
            </a:r>
          </a:p>
          <a:p>
            <a:pPr marL="457200" lvl="1" indent="0" algn="l" rtl="0">
              <a:buNone/>
            </a:pPr>
            <a:r>
              <a:rPr lang="en-US" dirty="0"/>
              <a:t>www. healthcare.uiowa.edu/labs/tan/IM-PET_Package.tgz</a:t>
            </a:r>
            <a:endParaRPr lang="en-US" dirty="0" smtClean="0"/>
          </a:p>
        </p:txBody>
      </p:sp>
      <p:pic>
        <p:nvPicPr>
          <p:cNvPr id="4" name="Picture 2" descr="KaiTa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75275" y="4160837"/>
            <a:ext cx="1657350" cy="220980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מלבן 5"/>
          <p:cNvSpPr/>
          <p:nvPr/>
        </p:nvSpPr>
        <p:spPr>
          <a:xfrm>
            <a:off x="7032625" y="4309433"/>
            <a:ext cx="1958975" cy="1754326"/>
          </a:xfrm>
          <a:prstGeom prst="rect">
            <a:avLst/>
          </a:prstGeom>
        </p:spPr>
        <p:txBody>
          <a:bodyPr wrap="square">
            <a:spAutoFit/>
          </a:bodyPr>
          <a:lstStyle/>
          <a:p>
            <a:pPr algn="l"/>
            <a:r>
              <a:rPr lang="en-US" dirty="0">
                <a:solidFill>
                  <a:srgbClr val="000000"/>
                </a:solidFill>
                <a:latin typeface="Verdana" panose="020B0604030504040204" pitchFamily="34" charset="0"/>
              </a:rPr>
              <a:t>Kai Tan</a:t>
            </a:r>
          </a:p>
          <a:p>
            <a:pPr algn="l"/>
            <a:r>
              <a:rPr lang="en-US" dirty="0">
                <a:solidFill>
                  <a:srgbClr val="000000"/>
                </a:solidFill>
                <a:latin typeface="Verdana" panose="020B0604030504040204" pitchFamily="34" charset="0"/>
              </a:rPr>
              <a:t>kai-tan@uiowa.edu</a:t>
            </a:r>
          </a:p>
          <a:p>
            <a:pPr algn="l"/>
            <a:r>
              <a:rPr lang="en-US" dirty="0">
                <a:solidFill>
                  <a:srgbClr val="000000"/>
                </a:solidFill>
                <a:latin typeface="Verdana" panose="020B0604030504040204" pitchFamily="34" charset="0"/>
              </a:rPr>
              <a:t>Ph.D., Washington U., Saint Louis</a:t>
            </a:r>
            <a:endParaRPr lang="en-US"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xmlns="" val="4289714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Why this is interesting?</a:t>
            </a:r>
            <a:endParaRPr lang="he-IL" dirty="0"/>
          </a:p>
        </p:txBody>
      </p:sp>
      <p:sp>
        <p:nvSpPr>
          <p:cNvPr id="3" name="מציין מיקום תוכן 2"/>
          <p:cNvSpPr>
            <a:spLocks noGrp="1"/>
          </p:cNvSpPr>
          <p:nvPr>
            <p:ph idx="1"/>
          </p:nvPr>
        </p:nvSpPr>
        <p:spPr/>
        <p:txBody>
          <a:bodyPr/>
          <a:lstStyle/>
          <a:p>
            <a:pPr algn="l" rtl="0"/>
            <a:r>
              <a:rPr lang="en-US" dirty="0" smtClean="0"/>
              <a:t>This is a new field:</a:t>
            </a:r>
          </a:p>
          <a:p>
            <a:pPr lvl="1" algn="l" rtl="0"/>
            <a:r>
              <a:rPr lang="en-US" dirty="0" smtClean="0"/>
              <a:t>The prediction algorithm can probably be improved.</a:t>
            </a:r>
          </a:p>
          <a:p>
            <a:pPr lvl="1" algn="l" rtl="0"/>
            <a:r>
              <a:rPr lang="en-US" dirty="0" smtClean="0"/>
              <a:t>The full potential of using the predicted targets was not explored.</a:t>
            </a:r>
          </a:p>
          <a:p>
            <a:pPr algn="l" rtl="0"/>
            <a:r>
              <a:rPr lang="en-US" dirty="0" smtClean="0"/>
              <a:t>Importance in GWAS:</a:t>
            </a:r>
          </a:p>
          <a:p>
            <a:pPr lvl="1" algn="l" rtl="0"/>
            <a:r>
              <a:rPr lang="en-US" dirty="0" smtClean="0"/>
              <a:t>Loci </a:t>
            </a:r>
            <a:r>
              <a:rPr lang="en-US" dirty="0"/>
              <a:t>with signature enhancer features </a:t>
            </a:r>
            <a:r>
              <a:rPr lang="en-US" dirty="0" smtClean="0"/>
              <a:t>are </a:t>
            </a:r>
            <a:r>
              <a:rPr lang="en-US" dirty="0"/>
              <a:t>highly enriched for genetic risk variants relative to other chromatin-defined </a:t>
            </a:r>
            <a:r>
              <a:rPr lang="en-US" dirty="0" smtClean="0"/>
              <a:t>elements.</a:t>
            </a:r>
          </a:p>
          <a:p>
            <a:pPr lvl="1" algn="l" rtl="0"/>
            <a:r>
              <a:rPr lang="en-US" dirty="0" smtClean="0"/>
              <a:t>Risk </a:t>
            </a:r>
            <a:r>
              <a:rPr lang="en-US" dirty="0"/>
              <a:t>variants preferentially map to enhancers specific to disease-relevant cell types in both cancer and other common diseases</a:t>
            </a:r>
            <a:endParaRPr lang="he-IL" dirty="0"/>
          </a:p>
        </p:txBody>
      </p:sp>
      <p:sp>
        <p:nvSpPr>
          <p:cNvPr id="4" name="Rectangle 3"/>
          <p:cNvSpPr/>
          <p:nvPr/>
        </p:nvSpPr>
        <p:spPr>
          <a:xfrm>
            <a:off x="0" y="6442502"/>
            <a:ext cx="9496425" cy="415498"/>
          </a:xfrm>
          <a:prstGeom prst="rect">
            <a:avLst/>
          </a:prstGeom>
        </p:spPr>
        <p:txBody>
          <a:bodyPr wrap="square">
            <a:spAutoFit/>
          </a:bodyPr>
          <a:lstStyle/>
          <a:p>
            <a:pPr algn="l" rtl="0">
              <a:defRPr/>
            </a:pPr>
            <a:r>
              <a:rPr lang="en-US" sz="1050" dirty="0" err="1" smtClean="0"/>
              <a:t>Corradin</a:t>
            </a:r>
            <a:r>
              <a:rPr lang="en-US" sz="1050" dirty="0" smtClean="0"/>
              <a:t>, O., </a:t>
            </a:r>
            <a:r>
              <a:rPr lang="en-US" sz="1050" dirty="0" err="1" smtClean="0"/>
              <a:t>Saiakhova</a:t>
            </a:r>
            <a:r>
              <a:rPr lang="en-US" sz="1050" dirty="0" smtClean="0"/>
              <a:t>, A., </a:t>
            </a:r>
            <a:r>
              <a:rPr lang="en-US" sz="1050" dirty="0" err="1" smtClean="0"/>
              <a:t>Akhtar-zaidi</a:t>
            </a:r>
            <a:r>
              <a:rPr lang="en-US" sz="1050" dirty="0" smtClean="0"/>
              <a:t>, B., </a:t>
            </a:r>
            <a:r>
              <a:rPr lang="en-US" sz="1050" dirty="0" err="1" smtClean="0"/>
              <a:t>Myeroff</a:t>
            </a:r>
            <a:r>
              <a:rPr lang="en-US" sz="1050" dirty="0" smtClean="0"/>
              <a:t>, L., Willis, J., Á, R. C., … </a:t>
            </a:r>
            <a:r>
              <a:rPr lang="en-US" sz="1050" dirty="0" err="1" smtClean="0"/>
              <a:t>Scacheri</a:t>
            </a:r>
            <a:r>
              <a:rPr lang="en-US" sz="1050" dirty="0" smtClean="0"/>
              <a:t>, P. C. (2014). Combinatorial effects of multiple enhancer variants in linkage disequilibrium dictate levels of gene expression to confer susceptibility to common traits, 1–13. doi:10.1101/gr.164079.113.</a:t>
            </a:r>
            <a:endParaRPr lang="en-US" sz="1050" dirty="0" smtClean="0"/>
          </a:p>
        </p:txBody>
      </p:sp>
    </p:spTree>
    <p:extLst>
      <p:ext uri="{BB962C8B-B14F-4D97-AF65-F5344CB8AC3E}">
        <p14:creationId xmlns:p14="http://schemas.microsoft.com/office/powerpoint/2010/main" xmlns="" val="125279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Why this is interesting?</a:t>
            </a:r>
            <a:endParaRPr lang="he-IL" dirty="0"/>
          </a:p>
        </p:txBody>
      </p:sp>
      <p:sp>
        <p:nvSpPr>
          <p:cNvPr id="6" name="מציין מיקום תוכן 5"/>
          <p:cNvSpPr>
            <a:spLocks noGrp="1"/>
          </p:cNvSpPr>
          <p:nvPr>
            <p:ph sz="half" idx="1"/>
          </p:nvPr>
        </p:nvSpPr>
        <p:spPr/>
        <p:txBody>
          <a:bodyPr/>
          <a:lstStyle/>
          <a:p>
            <a:pPr algn="l" rtl="0"/>
            <a:r>
              <a:rPr lang="en-US" dirty="0" smtClean="0"/>
              <a:t>My idea:</a:t>
            </a:r>
          </a:p>
          <a:p>
            <a:pPr lvl="1" algn="l" rtl="0"/>
            <a:r>
              <a:rPr lang="en-US" dirty="0" smtClean="0"/>
              <a:t>Two-step GWAS:</a:t>
            </a:r>
          </a:p>
          <a:p>
            <a:pPr lvl="2" algn="l" rtl="0"/>
            <a:r>
              <a:rPr lang="en-US" dirty="0" smtClean="0"/>
              <a:t>First stage – enhancer variants</a:t>
            </a:r>
          </a:p>
          <a:p>
            <a:pPr lvl="2" algn="l" rtl="0"/>
            <a:r>
              <a:rPr lang="en-US" dirty="0" smtClean="0"/>
              <a:t>Second stage – Focusing on their targets, can a variant in these can also be causative?</a:t>
            </a:r>
            <a:endParaRPr lang="he-IL" dirty="0"/>
          </a:p>
        </p:txBody>
      </p:sp>
      <p:pic>
        <p:nvPicPr>
          <p:cNvPr id="5" name="תמונה 4"/>
          <p:cNvPicPr>
            <a:picLocks noChangeAspect="1"/>
          </p:cNvPicPr>
          <p:nvPr/>
        </p:nvPicPr>
        <p:blipFill>
          <a:blip r:embed="rId3" cstate="print"/>
          <a:stretch>
            <a:fillRect/>
          </a:stretch>
        </p:blipFill>
        <p:spPr>
          <a:xfrm>
            <a:off x="5213720" y="2136706"/>
            <a:ext cx="3930280" cy="3790950"/>
          </a:xfrm>
          <a:prstGeom prst="rect">
            <a:avLst/>
          </a:prstGeom>
        </p:spPr>
      </p:pic>
      <p:sp>
        <p:nvSpPr>
          <p:cNvPr id="7" name="Rectangle 6"/>
          <p:cNvSpPr/>
          <p:nvPr/>
        </p:nvSpPr>
        <p:spPr>
          <a:xfrm>
            <a:off x="0" y="6442502"/>
            <a:ext cx="9496425" cy="415498"/>
          </a:xfrm>
          <a:prstGeom prst="rect">
            <a:avLst/>
          </a:prstGeom>
        </p:spPr>
        <p:txBody>
          <a:bodyPr wrap="square">
            <a:spAutoFit/>
          </a:bodyPr>
          <a:lstStyle/>
          <a:p>
            <a:pPr algn="l" rtl="0">
              <a:defRPr/>
            </a:pPr>
            <a:r>
              <a:rPr lang="en-US" sz="1050" dirty="0" err="1" smtClean="0"/>
              <a:t>Corradin</a:t>
            </a:r>
            <a:r>
              <a:rPr lang="en-US" sz="1050" dirty="0" smtClean="0"/>
              <a:t>, O., </a:t>
            </a:r>
            <a:r>
              <a:rPr lang="en-US" sz="1050" dirty="0" err="1" smtClean="0"/>
              <a:t>Saiakhova</a:t>
            </a:r>
            <a:r>
              <a:rPr lang="en-US" sz="1050" dirty="0" smtClean="0"/>
              <a:t>, A., </a:t>
            </a:r>
            <a:r>
              <a:rPr lang="en-US" sz="1050" dirty="0" err="1" smtClean="0"/>
              <a:t>Akhtar-zaidi</a:t>
            </a:r>
            <a:r>
              <a:rPr lang="en-US" sz="1050" dirty="0" smtClean="0"/>
              <a:t>, B., </a:t>
            </a:r>
            <a:r>
              <a:rPr lang="en-US" sz="1050" dirty="0" err="1" smtClean="0"/>
              <a:t>Myeroff</a:t>
            </a:r>
            <a:r>
              <a:rPr lang="en-US" sz="1050" dirty="0" smtClean="0"/>
              <a:t>, L., Willis, J., Á, R. C., … </a:t>
            </a:r>
            <a:r>
              <a:rPr lang="en-US" sz="1050" dirty="0" err="1" smtClean="0"/>
              <a:t>Scacheri</a:t>
            </a:r>
            <a:r>
              <a:rPr lang="en-US" sz="1050" dirty="0" smtClean="0"/>
              <a:t>, P. C. (2014). Combinatorial effects of multiple enhancer variants in linkage disequilibrium dictate levels of gene expression to confer susceptibility to common traits, 1–13. doi:10.1101/gr.164079.113.</a:t>
            </a:r>
            <a:endParaRPr lang="en-US" sz="1050" dirty="0" smtClean="0"/>
          </a:p>
        </p:txBody>
      </p:sp>
    </p:spTree>
    <p:extLst>
      <p:ext uri="{BB962C8B-B14F-4D97-AF65-F5344CB8AC3E}">
        <p14:creationId xmlns:p14="http://schemas.microsoft.com/office/powerpoint/2010/main" xmlns="" val="2332663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Background</a:t>
            </a:r>
            <a:endParaRPr lang="he-IL" dirty="0"/>
          </a:p>
        </p:txBody>
      </p:sp>
      <p:pic>
        <p:nvPicPr>
          <p:cNvPr id="4" name="תמונה 3"/>
          <p:cNvPicPr>
            <a:picLocks noChangeAspect="1"/>
          </p:cNvPicPr>
          <p:nvPr/>
        </p:nvPicPr>
        <p:blipFill>
          <a:blip r:embed="rId3" cstate="print"/>
          <a:stretch>
            <a:fillRect/>
          </a:stretch>
        </p:blipFill>
        <p:spPr>
          <a:xfrm>
            <a:off x="1114649" y="1465942"/>
            <a:ext cx="8029351" cy="4356893"/>
          </a:xfrm>
          <a:prstGeom prst="rect">
            <a:avLst/>
          </a:prstGeom>
        </p:spPr>
      </p:pic>
    </p:spTree>
    <p:extLst>
      <p:ext uri="{BB962C8B-B14F-4D97-AF65-F5344CB8AC3E}">
        <p14:creationId xmlns:p14="http://schemas.microsoft.com/office/powerpoint/2010/main" xmlns="" val="891473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2"/>
          <p:cNvSpPr txBox="1">
            <a:spLocks/>
          </p:cNvSpPr>
          <p:nvPr/>
        </p:nvSpPr>
        <p:spPr>
          <a:xfrm>
            <a:off x="899592" y="260648"/>
            <a:ext cx="7498080" cy="4800600"/>
          </a:xfrm>
          <a:prstGeom prst="rect">
            <a:avLst/>
          </a:prstGeom>
        </p:spPr>
        <p:txBody>
          <a:bodyPr/>
          <a:lstStyle>
            <a:lvl1pPr marL="438912" indent="-320040" algn="r" rtl="1"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r" rtl="1"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r" rtl="1"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r" rtl="1"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r" rtl="1"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r" rtl="1"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r" rtl="1"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r" rtl="1"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r" rtl="1"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82296" indent="0" algn="l" rtl="0">
              <a:buFont typeface="Wingdings 2"/>
              <a:buNone/>
            </a:pPr>
            <a:r>
              <a:rPr lang="en-US" sz="3600" dirty="0" err="1" smtClean="0"/>
              <a:t>Kobi</a:t>
            </a:r>
            <a:r>
              <a:rPr lang="en-US" sz="3600" dirty="0" smtClean="0"/>
              <a:t> Perl</a:t>
            </a:r>
          </a:p>
          <a:p>
            <a:pPr marL="82296" indent="0" algn="l" rtl="0">
              <a:buFont typeface="Wingdings 2"/>
              <a:buNone/>
            </a:pPr>
            <a:r>
              <a:rPr lang="en-US" sz="3600" dirty="0" smtClean="0">
                <a:hlinkClick r:id="rId2"/>
              </a:rPr>
              <a:t>kobipe3@gmail.com</a:t>
            </a:r>
            <a:endParaRPr lang="en-US" sz="3600" dirty="0" smtClean="0"/>
          </a:p>
          <a:p>
            <a:pPr marL="82296" indent="0" algn="l" rtl="0">
              <a:buFont typeface="Wingdings 2"/>
              <a:buNone/>
            </a:pPr>
            <a:r>
              <a:rPr lang="en-US" dirty="0" smtClean="0"/>
              <a:t>Department of Human Molecular Genetics and Biochemistry</a:t>
            </a:r>
          </a:p>
          <a:p>
            <a:pPr marL="82296" indent="0" algn="l" rtl="0">
              <a:buFont typeface="Wingdings 2"/>
              <a:buNone/>
            </a:pPr>
            <a:r>
              <a:rPr lang="en-US" dirty="0" err="1" smtClean="0"/>
              <a:t>Sackler</a:t>
            </a:r>
            <a:r>
              <a:rPr lang="en-US" dirty="0" smtClean="0"/>
              <a:t> School of Medicine</a:t>
            </a:r>
          </a:p>
          <a:p>
            <a:pPr marL="82296" indent="0" algn="l" rtl="0">
              <a:buFont typeface="Wingdings 2"/>
              <a:buNone/>
            </a:pPr>
            <a:r>
              <a:rPr lang="en-US" sz="3600" dirty="0" smtClean="0"/>
              <a:t>Tel Aviv University</a:t>
            </a:r>
          </a:p>
          <a:p>
            <a:pPr marL="82296" indent="0" algn="l" rtl="0">
              <a:buFont typeface="Wingdings 2"/>
              <a:buNone/>
            </a:pPr>
            <a:endParaRPr lang="he-IL" dirty="0"/>
          </a:p>
        </p:txBody>
      </p:sp>
      <p:pic>
        <p:nvPicPr>
          <p:cNvPr id="3" name="Picture 4" descr="http://www.redrubycopywriting.com/wp-content/uploads/2013/10/question-mark.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94520" y="2512217"/>
            <a:ext cx="2451436" cy="40988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xmlns="" val="35227852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Background</a:t>
            </a:r>
            <a:endParaRPr lang="he-IL" dirty="0"/>
          </a:p>
        </p:txBody>
      </p:sp>
      <p:sp>
        <p:nvSpPr>
          <p:cNvPr id="5" name="מציין מיקום תוכן 2"/>
          <p:cNvSpPr>
            <a:spLocks noGrp="1"/>
          </p:cNvSpPr>
          <p:nvPr>
            <p:ph idx="1"/>
          </p:nvPr>
        </p:nvSpPr>
        <p:spPr>
          <a:xfrm>
            <a:off x="1942415" y="2133600"/>
            <a:ext cx="6591985" cy="3777622"/>
          </a:xfrm>
        </p:spPr>
        <p:txBody>
          <a:bodyPr/>
          <a:lstStyle/>
          <a:p>
            <a:pPr algn="l" rtl="0"/>
            <a:r>
              <a:rPr lang="en-US" dirty="0"/>
              <a:t>Enhancers are hypothesized to </a:t>
            </a:r>
            <a:r>
              <a:rPr lang="en-US" u="sng" dirty="0"/>
              <a:t>fine-tune</a:t>
            </a:r>
            <a:r>
              <a:rPr lang="en-US" dirty="0"/>
              <a:t> target transcript </a:t>
            </a:r>
            <a:r>
              <a:rPr lang="en-US" dirty="0" smtClean="0"/>
              <a:t>levels.</a:t>
            </a:r>
          </a:p>
          <a:p>
            <a:pPr algn="l" rtl="0"/>
            <a:r>
              <a:rPr lang="en-US" dirty="0" smtClean="0"/>
              <a:t>Number of putative enhancers in a cell: 50,000-100,000</a:t>
            </a:r>
          </a:p>
          <a:p>
            <a:pPr algn="l" rtl="0"/>
            <a:r>
              <a:rPr lang="en-US" dirty="0" smtClean="0"/>
              <a:t>How enhancers select specific promoters for activation?</a:t>
            </a:r>
          </a:p>
          <a:p>
            <a:pPr lvl="1" algn="l" rtl="0"/>
            <a:r>
              <a:rPr lang="en-US" dirty="0" smtClean="0"/>
              <a:t>Not only adjacent promoters – but promoters positioned tens of </a:t>
            </a:r>
            <a:r>
              <a:rPr lang="en-US" dirty="0" err="1" smtClean="0"/>
              <a:t>kilobases</a:t>
            </a:r>
            <a:r>
              <a:rPr lang="en-US" dirty="0" smtClean="0"/>
              <a:t> away.</a:t>
            </a:r>
          </a:p>
          <a:p>
            <a:pPr lvl="1" algn="l" rtl="0"/>
            <a:r>
              <a:rPr lang="en-US" dirty="0" smtClean="0"/>
              <a:t>Upstream or downstream from the promoters.</a:t>
            </a:r>
          </a:p>
          <a:p>
            <a:pPr lvl="1" algn="l" rtl="0"/>
            <a:r>
              <a:rPr lang="en-US" dirty="0" smtClean="0"/>
              <a:t>Cell-type specific pairs.</a:t>
            </a:r>
          </a:p>
        </p:txBody>
      </p:sp>
    </p:spTree>
    <p:extLst>
      <p:ext uri="{BB962C8B-B14F-4D97-AF65-F5344CB8AC3E}">
        <p14:creationId xmlns:p14="http://schemas.microsoft.com/office/powerpoint/2010/main" xmlns="" val="1337265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Background</a:t>
            </a:r>
            <a:endParaRPr lang="he-IL" dirty="0"/>
          </a:p>
        </p:txBody>
      </p:sp>
      <p:sp>
        <p:nvSpPr>
          <p:cNvPr id="5" name="מציין מיקום תוכן 2"/>
          <p:cNvSpPr>
            <a:spLocks noGrp="1"/>
          </p:cNvSpPr>
          <p:nvPr>
            <p:ph idx="1"/>
          </p:nvPr>
        </p:nvSpPr>
        <p:spPr>
          <a:xfrm>
            <a:off x="1942415" y="2133600"/>
            <a:ext cx="6591985" cy="3777622"/>
          </a:xfrm>
        </p:spPr>
        <p:txBody>
          <a:bodyPr/>
          <a:lstStyle/>
          <a:p>
            <a:pPr algn="l" rtl="0"/>
            <a:r>
              <a:rPr lang="en-US" dirty="0" smtClean="0"/>
              <a:t>Experimental methods to measure direct physical contact:</a:t>
            </a:r>
          </a:p>
          <a:p>
            <a:pPr lvl="1" algn="l" rtl="0"/>
            <a:endParaRPr lang="he-IL" dirty="0"/>
          </a:p>
        </p:txBody>
      </p:sp>
      <p:pic>
        <p:nvPicPr>
          <p:cNvPr id="2050" name="Picture 2" descr="http://www.nature.com/nrg/journal/v14/n6/images/nrg3454-i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80907" y="2952750"/>
            <a:ext cx="5715000" cy="37909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66232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Background</a:t>
            </a:r>
            <a:endParaRPr lang="he-IL" dirty="0"/>
          </a:p>
        </p:txBody>
      </p:sp>
      <p:sp>
        <p:nvSpPr>
          <p:cNvPr id="5" name="מציין מיקום תוכן 2"/>
          <p:cNvSpPr>
            <a:spLocks noGrp="1"/>
          </p:cNvSpPr>
          <p:nvPr>
            <p:ph idx="1"/>
          </p:nvPr>
        </p:nvSpPr>
        <p:spPr>
          <a:xfrm>
            <a:off x="1942415" y="2133600"/>
            <a:ext cx="6591985" cy="3777622"/>
          </a:xfrm>
        </p:spPr>
        <p:txBody>
          <a:bodyPr>
            <a:normAutofit/>
          </a:bodyPr>
          <a:lstStyle/>
          <a:p>
            <a:pPr algn="l" rtl="0"/>
            <a:r>
              <a:rPr lang="en-US" dirty="0" smtClean="0"/>
              <a:t>Pros and Cons:</a:t>
            </a:r>
          </a:p>
          <a:p>
            <a:pPr lvl="1" algn="l" rtl="0"/>
            <a:r>
              <a:rPr lang="en-US" dirty="0" smtClean="0"/>
              <a:t>3C and 4C are not genome-wide.</a:t>
            </a:r>
          </a:p>
          <a:p>
            <a:pPr lvl="1" algn="l" rtl="0"/>
            <a:r>
              <a:rPr lang="en-US" dirty="0" smtClean="0"/>
              <a:t>Hi-C </a:t>
            </a:r>
          </a:p>
          <a:p>
            <a:pPr lvl="2" algn="l" rtl="0"/>
            <a:r>
              <a:rPr lang="en-US" dirty="0" smtClean="0"/>
              <a:t>Genome-Wide.</a:t>
            </a:r>
            <a:endParaRPr lang="en-US" dirty="0"/>
          </a:p>
          <a:p>
            <a:pPr lvl="2" algn="l" rtl="0"/>
            <a:r>
              <a:rPr lang="en-US" dirty="0" smtClean="0"/>
              <a:t>BUT has 1Mbp resolution.</a:t>
            </a:r>
          </a:p>
          <a:p>
            <a:pPr lvl="1" algn="l" rtl="0"/>
            <a:r>
              <a:rPr lang="en-US" dirty="0" err="1" smtClean="0"/>
              <a:t>ChIA</a:t>
            </a:r>
            <a:r>
              <a:rPr lang="en-US" dirty="0" smtClean="0"/>
              <a:t>-PET</a:t>
            </a:r>
          </a:p>
          <a:p>
            <a:pPr lvl="2" algn="l" rtl="0"/>
            <a:r>
              <a:rPr lang="en-US" dirty="0" smtClean="0"/>
              <a:t>High resolution like 3C, focusing on interactions of interest.</a:t>
            </a:r>
          </a:p>
          <a:p>
            <a:pPr lvl="2" algn="l" rtl="0"/>
            <a:r>
              <a:rPr lang="en-US" dirty="0" smtClean="0"/>
              <a:t>BUT technically challenging and have high FNR.</a:t>
            </a:r>
          </a:p>
          <a:p>
            <a:pPr algn="l" rtl="0"/>
            <a:r>
              <a:rPr lang="en-US" dirty="0" smtClean="0"/>
              <a:t>Solution:</a:t>
            </a:r>
          </a:p>
          <a:p>
            <a:pPr lvl="1" algn="l" rtl="0"/>
            <a:r>
              <a:rPr lang="en-US" dirty="0" smtClean="0"/>
              <a:t>Computational work?</a:t>
            </a:r>
            <a:endParaRPr lang="he-IL" dirty="0"/>
          </a:p>
        </p:txBody>
      </p:sp>
    </p:spTree>
    <p:extLst>
      <p:ext uri="{BB962C8B-B14F-4D97-AF65-F5344CB8AC3E}">
        <p14:creationId xmlns:p14="http://schemas.microsoft.com/office/powerpoint/2010/main" xmlns="" val="570409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Previous Experimental Works</a:t>
            </a:r>
            <a:endParaRPr lang="he-IL" dirty="0"/>
          </a:p>
        </p:txBody>
      </p:sp>
      <p:sp>
        <p:nvSpPr>
          <p:cNvPr id="5" name="מציין מיקום תוכן 2"/>
          <p:cNvSpPr>
            <a:spLocks noGrp="1"/>
          </p:cNvSpPr>
          <p:nvPr>
            <p:ph idx="1"/>
          </p:nvPr>
        </p:nvSpPr>
        <p:spPr>
          <a:xfrm>
            <a:off x="1942415" y="2133600"/>
            <a:ext cx="6591985" cy="3777622"/>
          </a:xfrm>
        </p:spPr>
        <p:txBody>
          <a:bodyPr/>
          <a:lstStyle/>
          <a:p>
            <a:pPr algn="l" rtl="0"/>
            <a:r>
              <a:rPr lang="en-US" b="1" dirty="0" smtClean="0"/>
              <a:t>Standard Method – </a:t>
            </a:r>
            <a:r>
              <a:rPr lang="en-US" dirty="0" smtClean="0"/>
              <a:t>Nearest promoter.</a:t>
            </a:r>
            <a:endParaRPr lang="en-US" b="1" dirty="0" smtClean="0"/>
          </a:p>
          <a:p>
            <a:pPr algn="l" rtl="0"/>
            <a:r>
              <a:rPr lang="en-US" b="1" dirty="0" err="1" smtClean="0"/>
              <a:t>PreSTIGE</a:t>
            </a:r>
            <a:r>
              <a:rPr lang="en-US" b="1" dirty="0" smtClean="0"/>
              <a:t> - </a:t>
            </a:r>
            <a:r>
              <a:rPr lang="en-US" dirty="0" smtClean="0"/>
              <a:t>pairing </a:t>
            </a:r>
            <a:r>
              <a:rPr lang="en-US" dirty="0"/>
              <a:t>cell type-specific H3K4me1 signals with genes that are specifically expressed in each cell type across a </a:t>
            </a:r>
            <a:r>
              <a:rPr lang="en-US" dirty="0" smtClean="0"/>
              <a:t>panel. </a:t>
            </a:r>
          </a:p>
          <a:p>
            <a:pPr algn="l" rtl="0"/>
            <a:r>
              <a:rPr lang="en-US" b="1" dirty="0" smtClean="0"/>
              <a:t>Ernst </a:t>
            </a:r>
            <a:r>
              <a:rPr lang="en-US" b="1" dirty="0"/>
              <a:t>et al.</a:t>
            </a:r>
            <a:r>
              <a:rPr lang="en-US" dirty="0"/>
              <a:t> </a:t>
            </a:r>
            <a:r>
              <a:rPr lang="en-US" dirty="0" smtClean="0"/>
              <a:t>- histone </a:t>
            </a:r>
            <a:r>
              <a:rPr lang="en-US" dirty="0"/>
              <a:t>modification profile correlation between nearest </a:t>
            </a:r>
            <a:r>
              <a:rPr lang="en-US" dirty="0" smtClean="0"/>
              <a:t>candidate </a:t>
            </a:r>
            <a:r>
              <a:rPr lang="en-US" dirty="0"/>
              <a:t>pairs with 125-kbp </a:t>
            </a:r>
            <a:r>
              <a:rPr lang="en-US" dirty="0" smtClean="0"/>
              <a:t>distance.</a:t>
            </a:r>
          </a:p>
          <a:p>
            <a:pPr algn="l" rtl="0"/>
            <a:r>
              <a:rPr lang="en-US" b="1" dirty="0" smtClean="0"/>
              <a:t>Thurman </a:t>
            </a:r>
            <a:r>
              <a:rPr lang="en-US" b="1" dirty="0"/>
              <a:t>et al.</a:t>
            </a:r>
            <a:r>
              <a:rPr lang="en-US" dirty="0"/>
              <a:t> </a:t>
            </a:r>
            <a:r>
              <a:rPr lang="en-US" dirty="0" smtClean="0"/>
              <a:t>- predicts </a:t>
            </a:r>
            <a:r>
              <a:rPr lang="en-US" dirty="0"/>
              <a:t>EP pairs using DNase I hypersensitive site (DHS) </a:t>
            </a:r>
            <a:r>
              <a:rPr lang="en-US" dirty="0" smtClean="0"/>
              <a:t>correlation </a:t>
            </a:r>
            <a:r>
              <a:rPr lang="en-US" dirty="0"/>
              <a:t>of all candidate pairs within 500-kbp distance</a:t>
            </a:r>
            <a:r>
              <a:rPr lang="en-US" dirty="0" smtClean="0"/>
              <a:t>.</a:t>
            </a:r>
            <a:endParaRPr lang="he-IL" dirty="0"/>
          </a:p>
        </p:txBody>
      </p:sp>
    </p:spTree>
    <p:extLst>
      <p:ext uri="{BB962C8B-B14F-4D97-AF65-F5344CB8AC3E}">
        <p14:creationId xmlns:p14="http://schemas.microsoft.com/office/powerpoint/2010/main" xmlns="" val="814366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Previous Experimental Works</a:t>
            </a:r>
            <a:endParaRPr lang="he-IL" dirty="0"/>
          </a:p>
        </p:txBody>
      </p:sp>
      <p:sp>
        <p:nvSpPr>
          <p:cNvPr id="5" name="מציין מיקום תוכן 2"/>
          <p:cNvSpPr>
            <a:spLocks noGrp="1"/>
          </p:cNvSpPr>
          <p:nvPr>
            <p:ph idx="1"/>
          </p:nvPr>
        </p:nvSpPr>
        <p:spPr>
          <a:xfrm>
            <a:off x="1942415" y="2133600"/>
            <a:ext cx="6591985" cy="3777622"/>
          </a:xfrm>
        </p:spPr>
        <p:txBody>
          <a:bodyPr/>
          <a:lstStyle/>
          <a:p>
            <a:pPr algn="l" rtl="0"/>
            <a:r>
              <a:rPr lang="en-US" dirty="0" smtClean="0"/>
              <a:t>Problems:</a:t>
            </a:r>
          </a:p>
          <a:p>
            <a:pPr lvl="1" algn="l" rtl="0"/>
            <a:r>
              <a:rPr lang="en-US" dirty="0" smtClean="0"/>
              <a:t>Some methods focus only on nearest promoter.</a:t>
            </a:r>
          </a:p>
          <a:p>
            <a:pPr lvl="1" algn="l" rtl="0"/>
            <a:r>
              <a:rPr lang="en-US" dirty="0" smtClean="0"/>
              <a:t>Methods only use limited types of genomic features.</a:t>
            </a:r>
          </a:p>
          <a:p>
            <a:pPr lvl="1" algn="l" rtl="0"/>
            <a:r>
              <a:rPr lang="en-US" sz="2000" dirty="0" smtClean="0"/>
              <a:t>No performance comparison!</a:t>
            </a:r>
            <a:endParaRPr lang="he-IL" sz="2000" dirty="0"/>
          </a:p>
        </p:txBody>
      </p:sp>
    </p:spTree>
    <p:extLst>
      <p:ext uri="{BB962C8B-B14F-4D97-AF65-F5344CB8AC3E}">
        <p14:creationId xmlns:p14="http://schemas.microsoft.com/office/powerpoint/2010/main" xmlns="" val="14042519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I_{\mathrm{l}} &amp; = &amp; \{ i \in I_n ~ | ~ f(\mathbf{v}_i) &lt; t \} \\&#10;I_{\mathrm{r}} &amp; = &amp; I_n ~ \backslash ~ I_{\mathrm{l}}&#10;\end{eqnarray*}&#10;\end{document}&#10;"/>
  <p:tag name="FILENAME" val="TP_tmp"/>
  <p:tag name="FORMAT" val="pngmono"/>
  <p:tag name="RES" val="1200"/>
  <p:tag name="BLEND" val="0"/>
  <p:tag name="TRANSPARENT" val="1"/>
  <p:tag name="TBUG" val="0"/>
  <p:tag name="ALLOWFS" val="0"/>
  <p:tag name="ORIGWIDTH" val="121"/>
  <p:tag name="PICTUREFILESIZE" val="5616"/>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 \in \left( \min_i f(\mathbf{v}_i), \max_i f(\mathbf{v}_i) \right)$&#10;\end{document}&#10;"/>
  <p:tag name="FILENAME" val="TP_tmp"/>
  <p:tag name="FORMAT" val="png16m"/>
  <p:tag name="RES" val="1200"/>
  <p:tag name="BLEND" val="0"/>
  <p:tag name="TRANSPARENT" val="1"/>
  <p:tag name="TBUG" val="0"/>
  <p:tag name="ALLOWFS" val="0"/>
  <p:tag name="ORIGWIDTH" val="119"/>
  <p:tag name="PICTUREFILESIZE" val="7359"/>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Delta E = - \frac{| I_{\mathrm{l}} |}{| I_n |} E(I_{\mathrm{l}}) - \frac{| I_{\mathrm{r}} |}{| I_n |} E(I_{\mathrm{r}})&#10;\]&#10;\end{document}&#10;"/>
  <p:tag name="FILENAME" val="TP_tmp"/>
  <p:tag name="FORMAT" val="pngmono"/>
  <p:tag name="RES" val="1200"/>
  <p:tag name="BLEND" val="0"/>
  <p:tag name="TRANSPARENT" val="1"/>
  <p:tag name="TBUG" val="0"/>
  <p:tag name="ALLOWFS" val="0"/>
  <p:tag name="ORIGWIDTH" val="131"/>
  <p:tag name="PICTUREFILESIZE" val="5904"/>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I_{\mathrm{l}} &amp; = &amp; \{ i \in I_n ~ | ~ f(\mathbf{v}_i) &lt; t \} \\&#10;I_{\mathrm{r}} &amp; = &amp; I_n ~ \backslash ~ I_{\mathrm{l}}&#10;\end{eqnarray*}&#10;\end{document}&#10;"/>
  <p:tag name="FILENAME" val="TP_tmp"/>
  <p:tag name="FORMAT" val="pngmono"/>
  <p:tag name="RES" val="1200"/>
  <p:tag name="BLEND" val="0"/>
  <p:tag name="TRANSPARENT" val="1"/>
  <p:tag name="TBUG" val="0"/>
  <p:tag name="ALLOWFS" val="0"/>
  <p:tag name="ORIGWIDTH" val="121"/>
  <p:tag name="PICTUREFILESIZE" val="5616"/>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P(c|\mathbf{v}) = \sum_{t=1}^T P_t(c|\mathbf{v})&#10;\]&#10;\end{document}&#10;"/>
  <p:tag name="FILENAME" val="TP_tmp"/>
  <p:tag name="FORMAT" val="pngmono"/>
  <p:tag name="RES" val="1200"/>
  <p:tag name="BLEND" val="0"/>
  <p:tag name="TRANSPARENT" val="1"/>
  <p:tag name="TBUG" val="0"/>
  <p:tag name="ALLOWFS" val="0"/>
  <p:tag name="ORIGWIDTH" val="89"/>
  <p:tag name="PICTUREFILESIZE" val="5263"/>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P_1(c)&#10;\]&#10;\end{document}&#10;"/>
  <p:tag name="FILENAME" val="TP_tmp"/>
  <p:tag name="FORMAT" val="pngmono"/>
  <p:tag name="RES" val="1200"/>
  <p:tag name="BLEND" val="0"/>
  <p:tag name="TRANSPARENT" val="1"/>
  <p:tag name="TBUG" val="0"/>
  <p:tag name="ALLOWFS" val="0"/>
  <p:tag name="ORIGWIDTH" val="23"/>
  <p:tag name="PICTUREFILESIZE" val="1165"/>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P_T(c)&#10;\]&#10;\end{document}&#10;"/>
  <p:tag name="FILENAME" val="TP_tmp"/>
  <p:tag name="FORMAT" val="pngmono"/>
  <p:tag name="RES" val="1200"/>
  <p:tag name="BLEND" val="0"/>
  <p:tag name="TRANSPARENT" val="1"/>
  <p:tag name="TBUG" val="0"/>
  <p:tag name="ALLOWFS" val="0"/>
  <p:tag name="ORIGWIDTH" val="25"/>
  <p:tag name="PICTUREFILESIZE" val="1274"/>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P(c|\mathbf{v}) = \sum_{t=1}^T P_t(c|\mathbf{v})&#10;\]&#10;\end{document}&#10;"/>
  <p:tag name="FILENAME" val="TP_tmp"/>
  <p:tag name="FORMAT" val="pngmono"/>
  <p:tag name="RES" val="1200"/>
  <p:tag name="BLEND" val="0"/>
  <p:tag name="TRANSPARENT" val="1"/>
  <p:tag name="TBUG" val="0"/>
  <p:tag name="ALLOWFS" val="0"/>
  <p:tag name="ORIGWIDTH" val="89"/>
  <p:tag name="PICTUREFILESIZE" val="5263"/>
</p:tagLst>
</file>

<file path=ppt/theme/theme1.xml><?xml version="1.0" encoding="utf-8"?>
<a:theme xmlns:a="http://schemas.openxmlformats.org/drawingml/2006/main" name="עשן מתפתל">
  <a:themeElements>
    <a:clrScheme name="עשן מתפתל">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עשן מתפתל">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עשן מתפתל">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2308</TotalTime>
  <Words>2809</Words>
  <Application>Microsoft Office PowerPoint</Application>
  <PresentationFormat>On-screen Show (4:3)</PresentationFormat>
  <Paragraphs>360</Paragraphs>
  <Slides>41</Slides>
  <Notes>34</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עשן מתפתל</vt:lpstr>
      <vt:lpstr>Enhancer-Promoter Interactome</vt:lpstr>
      <vt:lpstr>Articles</vt:lpstr>
      <vt:lpstr>The Plan</vt:lpstr>
      <vt:lpstr>Background</vt:lpstr>
      <vt:lpstr>Background</vt:lpstr>
      <vt:lpstr>Background</vt:lpstr>
      <vt:lpstr>Background</vt:lpstr>
      <vt:lpstr>Previous Experimental Works</vt:lpstr>
      <vt:lpstr>Previous Experimental Works</vt:lpstr>
      <vt:lpstr>IM-PET</vt:lpstr>
      <vt:lpstr>IM-PET - Features</vt:lpstr>
      <vt:lpstr>IM-PET - Features</vt:lpstr>
      <vt:lpstr>IM-PET - Features</vt:lpstr>
      <vt:lpstr>IM-PET - Features</vt:lpstr>
      <vt:lpstr>IM-PET - Features</vt:lpstr>
      <vt:lpstr>IM-PET - Features</vt:lpstr>
      <vt:lpstr>ML - Tree</vt:lpstr>
      <vt:lpstr>ML - Randomized Learning</vt:lpstr>
      <vt:lpstr>ML - Randomized Learning</vt:lpstr>
      <vt:lpstr>ML - Randomized Learning</vt:lpstr>
      <vt:lpstr>Slide 21</vt:lpstr>
      <vt:lpstr>Slide 22</vt:lpstr>
      <vt:lpstr>Slide 23</vt:lpstr>
      <vt:lpstr>Performance Assessment</vt:lpstr>
      <vt:lpstr>Performance Assessment</vt:lpstr>
      <vt:lpstr>Slide 26</vt:lpstr>
      <vt:lpstr>Slide 27</vt:lpstr>
      <vt:lpstr>Slide 28</vt:lpstr>
      <vt:lpstr>Slide 29</vt:lpstr>
      <vt:lpstr>Slide 30</vt:lpstr>
      <vt:lpstr>Slide 31</vt:lpstr>
      <vt:lpstr>Slide 32</vt:lpstr>
      <vt:lpstr>Observations Over Predictions</vt:lpstr>
      <vt:lpstr>Observations Over Predictions</vt:lpstr>
      <vt:lpstr>Observations Over Predictions</vt:lpstr>
      <vt:lpstr>Discussion</vt:lpstr>
      <vt:lpstr>Availability</vt:lpstr>
      <vt:lpstr>Why this is interesting?</vt:lpstr>
      <vt:lpstr>Why this is interesting?</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Multi-View Clustering of Gene-Expression Time Series</dc:title>
  <dc:creator>קובי פרל</dc:creator>
  <cp:lastModifiedBy>kobiperl</cp:lastModifiedBy>
  <cp:revision>106</cp:revision>
  <dcterms:created xsi:type="dcterms:W3CDTF">2015-02-03T12:32:57Z</dcterms:created>
  <dcterms:modified xsi:type="dcterms:W3CDTF">2015-03-25T09:03:52Z</dcterms:modified>
</cp:coreProperties>
</file>