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65" r:id="rId5"/>
    <p:sldId id="287" r:id="rId6"/>
    <p:sldId id="271" r:id="rId7"/>
    <p:sldId id="273" r:id="rId8"/>
    <p:sldId id="267" r:id="rId9"/>
    <p:sldId id="274" r:id="rId10"/>
    <p:sldId id="276" r:id="rId11"/>
    <p:sldId id="275" r:id="rId12"/>
    <p:sldId id="277" r:id="rId13"/>
    <p:sldId id="291" r:id="rId14"/>
    <p:sldId id="278" r:id="rId15"/>
    <p:sldId id="279" r:id="rId16"/>
    <p:sldId id="280" r:id="rId17"/>
    <p:sldId id="257" r:id="rId18"/>
    <p:sldId id="260" r:id="rId19"/>
    <p:sldId id="261" r:id="rId20"/>
    <p:sldId id="259" r:id="rId21"/>
    <p:sldId id="262" r:id="rId22"/>
    <p:sldId id="293" r:id="rId23"/>
    <p:sldId id="263" r:id="rId24"/>
    <p:sldId id="264" r:id="rId25"/>
    <p:sldId id="282" r:id="rId26"/>
    <p:sldId id="288" r:id="rId27"/>
    <p:sldId id="289" r:id="rId28"/>
    <p:sldId id="290" r:id="rId29"/>
    <p:sldId id="283" r:id="rId30"/>
    <p:sldId id="285" r:id="rId31"/>
    <p:sldId id="284" r:id="rId32"/>
    <p:sldId id="29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54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77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9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6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0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8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64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4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84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3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4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0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E568-6AEF-416C-847E-D4A38C3A581E}" type="datetimeFigureOut">
              <a:rPr lang="en-GB" smtClean="0"/>
              <a:t>13/08/2015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092A-FF4C-4B04-9F09-D0C576C46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82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797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Mink: a streaming de novo assembler for paired-end reads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909" y="5001061"/>
            <a:ext cx="9144000" cy="1655762"/>
          </a:xfrm>
        </p:spPr>
        <p:txBody>
          <a:bodyPr/>
          <a:lstStyle/>
          <a:p>
            <a:r>
              <a:rPr lang="en-US" dirty="0" smtClean="0"/>
              <a:t>Gil </a:t>
            </a:r>
            <a:r>
              <a:rPr lang="en-US" dirty="0" err="1" smtClean="0"/>
              <a:t>Goldshlager</a:t>
            </a:r>
            <a:r>
              <a:rPr lang="en-US" dirty="0" smtClean="0"/>
              <a:t>, </a:t>
            </a:r>
            <a:r>
              <a:rPr lang="en-US" dirty="0" err="1" smtClean="0"/>
              <a:t>Roye</a:t>
            </a:r>
            <a:r>
              <a:rPr lang="en-US" dirty="0" smtClean="0"/>
              <a:t> </a:t>
            </a:r>
            <a:r>
              <a:rPr lang="en-US" dirty="0" err="1" smtClean="0"/>
              <a:t>Rozov</a:t>
            </a:r>
            <a:endParaRPr lang="en-US" dirty="0" smtClean="0"/>
          </a:p>
          <a:p>
            <a:r>
              <a:rPr lang="en-US" dirty="0" smtClean="0"/>
              <a:t>Shamir Group Meeting 12/8/2015</a:t>
            </a:r>
            <a:endParaRPr lang="en-GB" dirty="0"/>
          </a:p>
        </p:txBody>
      </p:sp>
      <p:pic>
        <p:nvPicPr>
          <p:cNvPr id="2050" name="Picture 2" descr="http://cdn.freecoloringsheets.net/samples/Small_Animals/Mi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29" y="30829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lker.com/cliparts/0/4/4/d/13189608931006213346Gray%20Mink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847" y="3101975"/>
            <a:ext cx="27146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9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Data Structure</a:t>
            </a:r>
            <a:endParaRPr lang="en-GB" dirty="0"/>
          </a:p>
        </p:txBody>
      </p:sp>
      <p:pic>
        <p:nvPicPr>
          <p:cNvPr id="4" name="Picture 2" descr="https://upload.wikimedia.org/wikipedia/commons/thumb/a/ac/Bloom_filter.svg/2000px-Bloom_filter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1946104"/>
            <a:ext cx="10515600" cy="377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4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DBG Representation</a:t>
            </a:r>
            <a:endParaRPr lang="en-GB" dirty="0"/>
          </a:p>
        </p:txBody>
      </p:sp>
      <p:pic>
        <p:nvPicPr>
          <p:cNvPr id="3074" name="Picture 2" descr="http://minia.genouest.org/images/debruij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90" y="1690688"/>
            <a:ext cx="9315130" cy="465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Minia</a:t>
            </a:r>
            <a:r>
              <a:rPr lang="en-US" dirty="0" smtClean="0"/>
              <a:t> review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Identify all solid k-</a:t>
            </a:r>
            <a:r>
              <a:rPr lang="en-US" sz="4000" dirty="0" err="1" smtClean="0"/>
              <a:t>mers</a:t>
            </a:r>
            <a:r>
              <a:rPr lang="en-US" sz="4000" dirty="0" smtClean="0"/>
              <a:t> in the reads, write to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Query every neighbor of every k-</a:t>
            </a:r>
            <a:r>
              <a:rPr lang="en-US" sz="4000" dirty="0" err="1" smtClean="0"/>
              <a:t>mer</a:t>
            </a:r>
            <a:r>
              <a:rPr lang="en-US" sz="4000" dirty="0" smtClean="0"/>
              <a:t> in the reads to find the set of solid k-</a:t>
            </a:r>
            <a:r>
              <a:rPr lang="en-US" sz="4000" dirty="0" err="1" smtClean="0"/>
              <a:t>mers</a:t>
            </a:r>
            <a:r>
              <a:rPr lang="en-US" sz="4000" dirty="0" smtClean="0"/>
              <a:t> + critical false positives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Use solid k-</a:t>
            </a:r>
            <a:r>
              <a:rPr lang="en-US" sz="4000" dirty="0" err="1" smtClean="0"/>
              <a:t>mers</a:t>
            </a:r>
            <a:r>
              <a:rPr lang="en-US" sz="4000" dirty="0" smtClean="0"/>
              <a:t> to filter and obtain set of only FPs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Simple traversal of the resulting de </a:t>
            </a:r>
            <a:r>
              <a:rPr lang="en-US" sz="4000" dirty="0" err="1" smtClean="0"/>
              <a:t>Bruijn</a:t>
            </a:r>
            <a:r>
              <a:rPr lang="en-US" sz="4000" dirty="0" smtClean="0"/>
              <a:t> graph to produce an assembly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1026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false positives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4114800" y="-1000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866527"/>
              </p:ext>
            </p:extLst>
          </p:nvPr>
        </p:nvGraphicFramePr>
        <p:xfrm>
          <a:off x="3508542" y="2790735"/>
          <a:ext cx="982968" cy="2795045"/>
        </p:xfrm>
        <a:graphic>
          <a:graphicData uri="http://schemas.openxmlformats.org/drawingml/2006/table">
            <a:tbl>
              <a:tblPr/>
              <a:tblGrid>
                <a:gridCol w="982968"/>
              </a:tblGrid>
              <a:tr h="55900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ACG</a:t>
                      </a:r>
                      <a:endParaRPr lang="en-GB" b="1" dirty="0">
                        <a:effectLst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5900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CGT</a:t>
                      </a:r>
                      <a:endParaRPr lang="en-GB" b="1" dirty="0">
                        <a:effectLst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5900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GTT</a:t>
                      </a:r>
                      <a:endParaRPr lang="en-GB" b="1" dirty="0">
                        <a:effectLst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9"/>
                    </a:solidFill>
                  </a:tcPr>
                </a:tc>
              </a:tr>
              <a:tr h="55900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</a:t>
                      </a:r>
                      <a:endParaRPr lang="en-GB" b="1" dirty="0">
                        <a:effectLst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5900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</a:t>
                      </a:r>
                      <a:endParaRPr lang="en-GB" b="1" dirty="0">
                        <a:effectLst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9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2488884" y="2658396"/>
            <a:ext cx="2692248" cy="2515216"/>
            <a:chOff x="4557714" y="1953399"/>
            <a:chExt cx="2692248" cy="2515216"/>
          </a:xfrm>
        </p:grpSpPr>
        <p:sp>
          <p:nvSpPr>
            <p:cNvPr id="10" name="Rectangle 9"/>
            <p:cNvSpPr/>
            <p:nvPr/>
          </p:nvSpPr>
          <p:spPr>
            <a:xfrm>
              <a:off x="4557714" y="1975625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/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11" name="Right Brace 10"/>
            <p:cNvSpPr/>
            <p:nvPr/>
          </p:nvSpPr>
          <p:spPr>
            <a:xfrm>
              <a:off x="5014911" y="2132787"/>
              <a:ext cx="317180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49924" y="1953399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/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13" name="Right Brace 12"/>
            <p:cNvSpPr/>
            <p:nvPr/>
          </p:nvSpPr>
          <p:spPr>
            <a:xfrm flipH="1">
              <a:off x="6661315" y="2132787"/>
              <a:ext cx="288609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946081" y="1632275"/>
            <a:ext cx="27955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Solid k-mers</a:t>
            </a:r>
            <a:endParaRPr lang="en-GB" sz="3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487456" y="3248456"/>
            <a:ext cx="2692248" cy="2515216"/>
            <a:chOff x="4557714" y="1953399"/>
            <a:chExt cx="2692248" cy="2515216"/>
          </a:xfrm>
        </p:grpSpPr>
        <p:sp>
          <p:nvSpPr>
            <p:cNvPr id="18" name="Rectangle 17"/>
            <p:cNvSpPr/>
            <p:nvPr/>
          </p:nvSpPr>
          <p:spPr>
            <a:xfrm>
              <a:off x="4557714" y="1975625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19" name="Right Brace 18"/>
            <p:cNvSpPr/>
            <p:nvPr/>
          </p:nvSpPr>
          <p:spPr>
            <a:xfrm>
              <a:off x="5014911" y="2132787"/>
              <a:ext cx="317180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49924" y="1953399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/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21" name="Right Brace 20"/>
            <p:cNvSpPr/>
            <p:nvPr/>
          </p:nvSpPr>
          <p:spPr>
            <a:xfrm flipH="1">
              <a:off x="6661315" y="2132787"/>
              <a:ext cx="288609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88884" y="2068336"/>
            <a:ext cx="2692248" cy="2515216"/>
            <a:chOff x="4557714" y="1953399"/>
            <a:chExt cx="2692248" cy="2515216"/>
          </a:xfrm>
        </p:grpSpPr>
        <p:sp>
          <p:nvSpPr>
            <p:cNvPr id="23" name="Rectangle 22"/>
            <p:cNvSpPr/>
            <p:nvPr/>
          </p:nvSpPr>
          <p:spPr>
            <a:xfrm>
              <a:off x="4557714" y="1975625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/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24" name="Right Brace 23"/>
            <p:cNvSpPr/>
            <p:nvPr/>
          </p:nvSpPr>
          <p:spPr>
            <a:xfrm>
              <a:off x="5014911" y="2132787"/>
              <a:ext cx="317180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949924" y="1953399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/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26" name="Right Brace 25"/>
            <p:cNvSpPr/>
            <p:nvPr/>
          </p:nvSpPr>
          <p:spPr>
            <a:xfrm flipH="1">
              <a:off x="6661315" y="2132787"/>
              <a:ext cx="288609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487456" y="3775841"/>
            <a:ext cx="2692248" cy="2515216"/>
            <a:chOff x="4557714" y="1953399"/>
            <a:chExt cx="2692248" cy="2515216"/>
          </a:xfrm>
        </p:grpSpPr>
        <p:sp>
          <p:nvSpPr>
            <p:cNvPr id="28" name="Rectangle 27"/>
            <p:cNvSpPr/>
            <p:nvPr/>
          </p:nvSpPr>
          <p:spPr>
            <a:xfrm>
              <a:off x="4557714" y="1975625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29" name="Right Brace 28"/>
            <p:cNvSpPr/>
            <p:nvPr/>
          </p:nvSpPr>
          <p:spPr>
            <a:xfrm>
              <a:off x="5014911" y="2132787"/>
              <a:ext cx="317180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49924" y="1953399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/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31" name="Right Brace 30"/>
            <p:cNvSpPr/>
            <p:nvPr/>
          </p:nvSpPr>
          <p:spPr>
            <a:xfrm flipH="1">
              <a:off x="6661315" y="2132787"/>
              <a:ext cx="288609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487456" y="4342784"/>
            <a:ext cx="2692248" cy="2515216"/>
            <a:chOff x="4557714" y="1953399"/>
            <a:chExt cx="2692248" cy="2515216"/>
          </a:xfrm>
        </p:grpSpPr>
        <p:sp>
          <p:nvSpPr>
            <p:cNvPr id="33" name="Rectangle 32"/>
            <p:cNvSpPr/>
            <p:nvPr/>
          </p:nvSpPr>
          <p:spPr>
            <a:xfrm>
              <a:off x="4557714" y="1975625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34" name="Right Brace 33"/>
            <p:cNvSpPr/>
            <p:nvPr/>
          </p:nvSpPr>
          <p:spPr>
            <a:xfrm>
              <a:off x="5014911" y="2132787"/>
              <a:ext cx="317180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949924" y="1953399"/>
              <a:ext cx="300038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</a:t>
              </a:r>
              <a:endParaRPr lang="en-GB" sz="3000" dirty="0" smtClean="0"/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G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sz="30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T</a:t>
              </a:r>
              <a:endParaRPr lang="en-GB" sz="3000" dirty="0" smtClean="0">
                <a:solidFill>
                  <a:srgbClr val="FF0000"/>
                </a:solidFill>
              </a:endParaRPr>
            </a:p>
            <a:p>
              <a:r>
                <a:rPr lang="en-GB" dirty="0" smtClean="0"/>
                <a:t/>
              </a:r>
              <a:br>
                <a:rPr lang="en-GB" dirty="0" smtClean="0"/>
              </a:br>
              <a:endParaRPr lang="en-GB" dirty="0"/>
            </a:p>
          </p:txBody>
        </p:sp>
        <p:sp>
          <p:nvSpPr>
            <p:cNvPr id="36" name="Right Brace 35"/>
            <p:cNvSpPr/>
            <p:nvPr/>
          </p:nvSpPr>
          <p:spPr>
            <a:xfrm flipH="1">
              <a:off x="6661315" y="2132787"/>
              <a:ext cx="288609" cy="156767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7882886" y="628858"/>
            <a:ext cx="27955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Potential CFPs</a:t>
            </a:r>
            <a:endParaRPr lang="en-GB" sz="3000" dirty="0"/>
          </a:p>
        </p:txBody>
      </p:sp>
      <p:graphicFrame>
        <p:nvGraphicFramePr>
          <p:cNvPr id="3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832140"/>
              </p:ext>
            </p:extLst>
          </p:nvPr>
        </p:nvGraphicFramePr>
        <p:xfrm>
          <a:off x="8656806" y="1326976"/>
          <a:ext cx="928204" cy="624840"/>
        </p:xfrm>
        <a:graphic>
          <a:graphicData uri="http://schemas.openxmlformats.org/drawingml/2006/table">
            <a:tbl>
              <a:tblPr/>
              <a:tblGrid>
                <a:gridCol w="928204"/>
              </a:tblGrid>
              <a:tr h="28305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AAC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CGC</a:t>
                      </a:r>
                      <a:endParaRPr lang="en-GB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31638"/>
              </p:ext>
            </p:extLst>
          </p:nvPr>
        </p:nvGraphicFramePr>
        <p:xfrm>
          <a:off x="8266267" y="2034017"/>
          <a:ext cx="1714994" cy="803767"/>
        </p:xfrm>
        <a:graphic>
          <a:graphicData uri="http://schemas.openxmlformats.org/drawingml/2006/table">
            <a:tbl>
              <a:tblPr/>
              <a:tblGrid>
                <a:gridCol w="1714994"/>
              </a:tblGrid>
              <a:tr h="80376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GCG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GTC</a:t>
                      </a:r>
                      <a:endParaRPr lang="en-GB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234195"/>
              </p:ext>
            </p:extLst>
          </p:nvPr>
        </p:nvGraphicFramePr>
        <p:xfrm>
          <a:off x="8666316" y="2700247"/>
          <a:ext cx="928204" cy="624840"/>
        </p:xfrm>
        <a:graphic>
          <a:graphicData uri="http://schemas.openxmlformats.org/drawingml/2006/table">
            <a:tbl>
              <a:tblPr/>
              <a:tblGrid>
                <a:gridCol w="928204"/>
              </a:tblGrid>
              <a:tr h="28305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TGG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TTC</a:t>
                      </a:r>
                      <a:endParaRPr lang="en-GB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086037"/>
              </p:ext>
            </p:extLst>
          </p:nvPr>
        </p:nvGraphicFramePr>
        <p:xfrm>
          <a:off x="8672019" y="3410120"/>
          <a:ext cx="928204" cy="1722120"/>
        </p:xfrm>
        <a:graphic>
          <a:graphicData uri="http://schemas.openxmlformats.org/drawingml/2006/table">
            <a:tbl>
              <a:tblPr/>
              <a:tblGrid>
                <a:gridCol w="928204"/>
              </a:tblGrid>
              <a:tr h="28305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AAC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TAC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CAT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CAA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CAG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CAC</a:t>
                      </a:r>
                      <a:endParaRPr lang="en-GB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317422"/>
              </p:ext>
            </p:extLst>
          </p:nvPr>
        </p:nvGraphicFramePr>
        <p:xfrm>
          <a:off x="8657731" y="5190687"/>
          <a:ext cx="928203" cy="899160"/>
        </p:xfrm>
        <a:graphic>
          <a:graphicData uri="http://schemas.openxmlformats.org/drawingml/2006/table">
            <a:tbl>
              <a:tblPr/>
              <a:tblGrid>
                <a:gridCol w="928203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TCA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ATG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  <a:endParaRPr lang="en-GB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95250" marT="38100" marB="3810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90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3: Our Method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2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algorithm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First pass of reads: for each read, insert all k-</a:t>
            </a:r>
            <a:r>
              <a:rPr lang="en-US" sz="4000" dirty="0" err="1" smtClean="0"/>
              <a:t>mers</a:t>
            </a:r>
            <a:r>
              <a:rPr lang="en-US" sz="4000" dirty="0" smtClean="0"/>
              <a:t> seen into a Bloom filter</a:t>
            </a:r>
          </a:p>
          <a:p>
            <a:pPr lvl="1"/>
            <a:r>
              <a:rPr lang="en-US" sz="3600" dirty="0" smtClean="0"/>
              <a:t>Gives summary of read k-</a:t>
            </a:r>
            <a:r>
              <a:rPr lang="en-US" sz="3600" dirty="0" err="1" smtClean="0"/>
              <a:t>mer</a:t>
            </a:r>
            <a:r>
              <a:rPr lang="en-US" sz="3600" dirty="0" smtClean="0"/>
              <a:t> content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Scan reads again; along each read, query the bloom filter for extensions to find junctions</a:t>
            </a:r>
          </a:p>
          <a:p>
            <a:pPr lvl="1"/>
            <a:r>
              <a:rPr lang="en-US" sz="3600" dirty="0" smtClean="0"/>
              <a:t>Gives coverage, branching, and pairing info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Build, clean, and simplify graph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Output </a:t>
            </a:r>
            <a:r>
              <a:rPr lang="en-US" sz="4000" dirty="0" err="1" smtClean="0"/>
              <a:t>contigs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7159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Load bloom filter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Problem: at high coverage there are too many errors to store every k-</a:t>
            </a:r>
            <a:r>
              <a:rPr lang="en-US" sz="3500" dirty="0" err="1" smtClean="0"/>
              <a:t>mer</a:t>
            </a:r>
            <a:r>
              <a:rPr lang="en-US" sz="3500" dirty="0" smtClean="0"/>
              <a:t> seen</a:t>
            </a:r>
          </a:p>
          <a:p>
            <a:r>
              <a:rPr lang="en-US" sz="3500" dirty="0" smtClean="0"/>
              <a:t>Solution: use two Bloom filters:</a:t>
            </a:r>
          </a:p>
          <a:p>
            <a:pPr lvl="1"/>
            <a:r>
              <a:rPr lang="en-US" sz="3500" dirty="0" smtClean="0"/>
              <a:t>Insert every k-</a:t>
            </a:r>
            <a:r>
              <a:rPr lang="en-US" sz="3500" dirty="0" err="1" smtClean="0"/>
              <a:t>mer</a:t>
            </a:r>
            <a:r>
              <a:rPr lang="en-US" sz="3500" dirty="0" smtClean="0"/>
              <a:t> seen into the first filter</a:t>
            </a:r>
          </a:p>
          <a:p>
            <a:pPr lvl="1"/>
            <a:r>
              <a:rPr lang="en-US" sz="3500" dirty="0" smtClean="0"/>
              <a:t>Insert into the second filter only if the first already contains the element</a:t>
            </a:r>
            <a:endParaRPr lang="en-US" sz="3500" dirty="0"/>
          </a:p>
          <a:p>
            <a:r>
              <a:rPr lang="en-US" sz="3500" dirty="0" smtClean="0"/>
              <a:t>Result: only keep k-</a:t>
            </a:r>
            <a:r>
              <a:rPr lang="en-US" sz="3500" dirty="0" err="1" smtClean="0"/>
              <a:t>mers</a:t>
            </a:r>
            <a:r>
              <a:rPr lang="en-US" sz="3500" dirty="0" smtClean="0"/>
              <a:t> that occur at least twice, plus a few extra from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16084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Scan the reads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For each read, first make sure every k-</a:t>
            </a:r>
            <a:r>
              <a:rPr lang="en-US" dirty="0" err="1" smtClean="0"/>
              <a:t>mer</a:t>
            </a:r>
            <a:r>
              <a:rPr lang="en-US" dirty="0" smtClean="0"/>
              <a:t> on the read is in the Bloom filter</a:t>
            </a:r>
          </a:p>
          <a:p>
            <a:r>
              <a:rPr lang="en-US" dirty="0" smtClean="0"/>
              <a:t>If so, process the read for junctions, left to right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04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 flipV="1">
            <a:off x="4579485" y="1180645"/>
            <a:ext cx="1119116" cy="11873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186207" y="2373687"/>
            <a:ext cx="1105469" cy="11134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518673" y="2373687"/>
            <a:ext cx="954206" cy="108613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47147" y="2916754"/>
            <a:ext cx="680780" cy="102624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27844" y="2373687"/>
            <a:ext cx="319303" cy="556715"/>
          </a:xfrm>
          <a:prstGeom prst="straightConnector1">
            <a:avLst/>
          </a:prstGeom>
          <a:ln w="444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61506" y="2178135"/>
            <a:ext cx="7637589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ACTTTGGCTACCTAGACGACGCTTATCTAATGACTAAGAAAAATGTTGTGTGGCACATGA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one read</a:t>
            </a:r>
            <a:endParaRPr lang="en-GB" dirty="0"/>
          </a:p>
        </p:txBody>
      </p:sp>
      <p:sp>
        <p:nvSpPr>
          <p:cNvPr id="34" name="Block Arc 33"/>
          <p:cNvSpPr/>
          <p:nvPr/>
        </p:nvSpPr>
        <p:spPr>
          <a:xfrm>
            <a:off x="1961506" y="2213812"/>
            <a:ext cx="1456545" cy="319749"/>
          </a:xfrm>
          <a:prstGeom prst="blockArc">
            <a:avLst>
              <a:gd name="adj1" fmla="val 10799997"/>
              <a:gd name="adj2" fmla="val 0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Block Arc 26"/>
          <p:cNvSpPr/>
          <p:nvPr/>
        </p:nvSpPr>
        <p:spPr>
          <a:xfrm>
            <a:off x="3272066" y="2213811"/>
            <a:ext cx="884746" cy="354987"/>
          </a:xfrm>
          <a:prstGeom prst="blockArc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Block Arc 27"/>
          <p:cNvSpPr/>
          <p:nvPr/>
        </p:nvSpPr>
        <p:spPr>
          <a:xfrm>
            <a:off x="4007084" y="2213811"/>
            <a:ext cx="710448" cy="379777"/>
          </a:xfrm>
          <a:prstGeom prst="blockArc">
            <a:avLst>
              <a:gd name="adj1" fmla="val 10980544"/>
              <a:gd name="adj2" fmla="val 0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Block Arc 28"/>
          <p:cNvSpPr/>
          <p:nvPr/>
        </p:nvSpPr>
        <p:spPr>
          <a:xfrm>
            <a:off x="4643899" y="2202925"/>
            <a:ext cx="3647778" cy="365873"/>
          </a:xfrm>
          <a:prstGeom prst="blockArc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Block Arc 32"/>
          <p:cNvSpPr/>
          <p:nvPr/>
        </p:nvSpPr>
        <p:spPr>
          <a:xfrm>
            <a:off x="8167276" y="2241339"/>
            <a:ext cx="1446415" cy="350262"/>
          </a:xfrm>
          <a:prstGeom prst="blockArc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52241" y="3913126"/>
            <a:ext cx="3035655" cy="2193100"/>
            <a:chOff x="8430175" y="464234"/>
            <a:chExt cx="3035655" cy="2193100"/>
          </a:xfrm>
        </p:grpSpPr>
        <p:grpSp>
          <p:nvGrpSpPr>
            <p:cNvPr id="7" name="Group 6"/>
            <p:cNvGrpSpPr/>
            <p:nvPr/>
          </p:nvGrpSpPr>
          <p:grpSpPr>
            <a:xfrm>
              <a:off x="8601568" y="643036"/>
              <a:ext cx="2662270" cy="1950602"/>
              <a:chOff x="8409004" y="4790027"/>
              <a:chExt cx="2662270" cy="195060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8433801" y="4790027"/>
                <a:ext cx="897467" cy="2564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9591609" y="5968568"/>
                <a:ext cx="1479665" cy="2686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Junction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9591608" y="6363629"/>
                <a:ext cx="1479666" cy="3185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Junction link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591607" y="5597911"/>
                <a:ext cx="1479667" cy="25647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False positive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9591607" y="4790027"/>
                <a:ext cx="1479667" cy="25647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This Read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591608" y="5189032"/>
                <a:ext cx="1479666" cy="28249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Other reads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Block Arc 38"/>
              <p:cNvSpPr/>
              <p:nvPr/>
            </p:nvSpPr>
            <p:spPr>
              <a:xfrm>
                <a:off x="8457410" y="6445207"/>
                <a:ext cx="914400" cy="295422"/>
              </a:xfrm>
              <a:prstGeom prst="blockArc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8690805" y="5943034"/>
                <a:ext cx="383458" cy="31975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>
                <a:off x="8430176" y="5726150"/>
                <a:ext cx="914400" cy="0"/>
              </a:xfrm>
              <a:prstGeom prst="straightConnector1">
                <a:avLst/>
              </a:prstGeom>
              <a:ln w="444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8409004" y="5330281"/>
                <a:ext cx="922264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/>
            <p:cNvSpPr/>
            <p:nvPr/>
          </p:nvSpPr>
          <p:spPr>
            <a:xfrm>
              <a:off x="8430175" y="464234"/>
              <a:ext cx="3035655" cy="2193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Oval 21"/>
          <p:cNvSpPr/>
          <p:nvPr/>
        </p:nvSpPr>
        <p:spPr>
          <a:xfrm>
            <a:off x="3177484" y="2183187"/>
            <a:ext cx="383458" cy="319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903356" y="2203053"/>
            <a:ext cx="383458" cy="319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67454" y="2208997"/>
            <a:ext cx="383458" cy="319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972459" y="2201962"/>
            <a:ext cx="383458" cy="319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23292" y="2043605"/>
            <a:ext cx="161383" cy="59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9455396" y="2053130"/>
            <a:ext cx="161383" cy="59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959084" y="3943002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Identify junctions in forward and reverse complement directions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Update coverage counts at each extension out of each junction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Store distances between adjacent junctions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</a:t>
            </a:r>
            <a:r>
              <a:rPr lang="en-US" sz="2000" dirty="0"/>
              <a:t>auxiliary junction pairing info to aid in graph simplification later on</a:t>
            </a:r>
          </a:p>
        </p:txBody>
      </p:sp>
    </p:spTree>
    <p:extLst>
      <p:ext uri="{BB962C8B-B14F-4D97-AF65-F5344CB8AC3E}">
        <p14:creationId xmlns:p14="http://schemas.microsoft.com/office/powerpoint/2010/main" val="159098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7" grpId="0" animBg="1"/>
      <p:bldP spid="28" grpId="0" animBg="1"/>
      <p:bldP spid="29" grpId="0" animBg="1"/>
      <p:bldP spid="33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scan: read with no junctions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35741" y="1570642"/>
            <a:ext cx="766267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ACTTTGGCTACCTAGACGACGCTTATCTAATGACTAAGAAAAATGTTGTGTGGCACATGA</a:t>
            </a:r>
            <a:endParaRPr lang="en-GB" dirty="0"/>
          </a:p>
        </p:txBody>
      </p:sp>
      <p:sp>
        <p:nvSpPr>
          <p:cNvPr id="9" name="Block Arc 8"/>
          <p:cNvSpPr/>
          <p:nvPr/>
        </p:nvSpPr>
        <p:spPr>
          <a:xfrm>
            <a:off x="5455256" y="1603855"/>
            <a:ext cx="3913119" cy="441889"/>
          </a:xfrm>
          <a:prstGeom prst="blockArc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Block Arc 9"/>
          <p:cNvSpPr/>
          <p:nvPr/>
        </p:nvSpPr>
        <p:spPr>
          <a:xfrm>
            <a:off x="1780299" y="1570642"/>
            <a:ext cx="3823623" cy="472513"/>
          </a:xfrm>
          <a:prstGeom prst="blockArc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044421" y="3660446"/>
            <a:ext cx="3035655" cy="2366351"/>
            <a:chOff x="8430175" y="464234"/>
            <a:chExt cx="3035655" cy="2366351"/>
          </a:xfrm>
        </p:grpSpPr>
        <p:grpSp>
          <p:nvGrpSpPr>
            <p:cNvPr id="22" name="Group 21"/>
            <p:cNvGrpSpPr/>
            <p:nvPr/>
          </p:nvGrpSpPr>
          <p:grpSpPr>
            <a:xfrm>
              <a:off x="8601568" y="643036"/>
              <a:ext cx="2662270" cy="2187549"/>
              <a:chOff x="8409004" y="4790027"/>
              <a:chExt cx="2662270" cy="2187549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8433801" y="4790027"/>
                <a:ext cx="897467" cy="2564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591609" y="5968568"/>
                <a:ext cx="1479665" cy="2686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Fake Junction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591608" y="6363629"/>
                <a:ext cx="1479666" cy="3185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Junction link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9591607" y="5597911"/>
                <a:ext cx="1479667" cy="25647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False positive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9591607" y="4790027"/>
                <a:ext cx="1479667" cy="25647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This Read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9591608" y="5189032"/>
                <a:ext cx="1479666" cy="28249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Other reads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Block Arc 29"/>
              <p:cNvSpPr/>
              <p:nvPr/>
            </p:nvSpPr>
            <p:spPr>
              <a:xfrm>
                <a:off x="8444845" y="6363629"/>
                <a:ext cx="914400" cy="613947"/>
              </a:xfrm>
              <a:prstGeom prst="blockArc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8690805" y="5943034"/>
                <a:ext cx="383458" cy="319750"/>
              </a:xfrm>
              <a:prstGeom prst="ellipse">
                <a:avLst/>
              </a:prstGeom>
              <a:pattFill prst="wdDnDiag">
                <a:fgClr>
                  <a:srgbClr val="00B050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8430176" y="5726150"/>
                <a:ext cx="914400" cy="0"/>
              </a:xfrm>
              <a:prstGeom prst="straightConnector1">
                <a:avLst/>
              </a:prstGeom>
              <a:ln w="444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8409004" y="5330281"/>
                <a:ext cx="922264" cy="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8430175" y="464234"/>
              <a:ext cx="3035655" cy="2193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Oval 7"/>
          <p:cNvSpPr/>
          <p:nvPr/>
        </p:nvSpPr>
        <p:spPr>
          <a:xfrm>
            <a:off x="5303056" y="1568053"/>
            <a:ext cx="479574" cy="355552"/>
          </a:xfrm>
          <a:prstGeom prst="ellipse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51974" y="1470596"/>
            <a:ext cx="161383" cy="59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9284080" y="1454392"/>
            <a:ext cx="161383" cy="59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524830" y="2345083"/>
            <a:ext cx="7317599" cy="4351338"/>
          </a:xfrm>
        </p:spPr>
        <p:txBody>
          <a:bodyPr/>
          <a:lstStyle/>
          <a:p>
            <a:r>
              <a:rPr lang="en-US" dirty="0" smtClean="0"/>
              <a:t>We rely on junctions to speed up processing when we see the same sequence over and over</a:t>
            </a:r>
          </a:p>
          <a:p>
            <a:r>
              <a:rPr lang="en-US" dirty="0" smtClean="0"/>
              <a:t>Problem: on long linear regions of the genome, there are no junctions</a:t>
            </a:r>
          </a:p>
          <a:p>
            <a:r>
              <a:rPr lang="en-US" dirty="0" smtClean="0"/>
              <a:t>Solution: create a fake junction with skipping info to the beginning and end of the read</a:t>
            </a:r>
          </a:p>
          <a:p>
            <a:r>
              <a:rPr lang="en-US" dirty="0" smtClean="0"/>
              <a:t>Fake junctions are treated the same as real junctions, but are eliminated before graph simplification and assembly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09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915" y="88248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5388" y="2314157"/>
            <a:ext cx="3241223" cy="287055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Background info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Our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7474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Removing dependence on k: junction pairs</a:t>
            </a:r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Goal: capture long distance information to clean graph later 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read represents a valid path in the genome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Paired end reads represent longer connections that we would like to follow if possible</a:t>
            </a:r>
          </a:p>
        </p:txBody>
      </p:sp>
    </p:spTree>
    <p:extLst>
      <p:ext uri="{BB962C8B-B14F-4D97-AF65-F5344CB8AC3E}">
        <p14:creationId xmlns:p14="http://schemas.microsoft.com/office/powerpoint/2010/main" val="20731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 flipV="1">
            <a:off x="10490720" y="2076724"/>
            <a:ext cx="530087" cy="451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71009" y="2872705"/>
            <a:ext cx="801757" cy="585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476928" y="2902969"/>
            <a:ext cx="361121" cy="492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065651" y="2902969"/>
            <a:ext cx="361121" cy="492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50643" y="2902969"/>
            <a:ext cx="291547" cy="538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Processing two paired end reads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27181" y="2528164"/>
            <a:ext cx="30976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ACTTTGGCTACCTAGACGACGCT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145085" y="2528164"/>
            <a:ext cx="30976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ACTTCGATTTACTAGGGGACGCT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824877" y="2528164"/>
            <a:ext cx="4320208" cy="3693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XXXXXXXXXXXXXXXXXXXXXXXXXXXXXXXXXX</a:t>
            </a:r>
            <a:endParaRPr lang="en-GB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30" name="Block Arc 29"/>
          <p:cNvSpPr/>
          <p:nvPr/>
        </p:nvSpPr>
        <p:spPr>
          <a:xfrm>
            <a:off x="1148396" y="2250309"/>
            <a:ext cx="2260943" cy="699029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Block Arc 33"/>
          <p:cNvSpPr/>
          <p:nvPr/>
        </p:nvSpPr>
        <p:spPr>
          <a:xfrm>
            <a:off x="9805794" y="2195095"/>
            <a:ext cx="773291" cy="729666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Block Arc 61"/>
          <p:cNvSpPr/>
          <p:nvPr/>
        </p:nvSpPr>
        <p:spPr>
          <a:xfrm>
            <a:off x="750497" y="2579474"/>
            <a:ext cx="464930" cy="279468"/>
          </a:xfrm>
          <a:prstGeom prst="blockArc">
            <a:avLst>
              <a:gd name="adj1" fmla="val 10799997"/>
              <a:gd name="adj2" fmla="val 0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Block Arc 63"/>
          <p:cNvSpPr/>
          <p:nvPr/>
        </p:nvSpPr>
        <p:spPr>
          <a:xfrm>
            <a:off x="9866416" y="2605297"/>
            <a:ext cx="624304" cy="237527"/>
          </a:xfrm>
          <a:prstGeom prst="blockArc">
            <a:avLst>
              <a:gd name="adj1" fmla="val 10799997"/>
              <a:gd name="adj2" fmla="val 0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484365" y="3610334"/>
            <a:ext cx="3184825" cy="3152668"/>
            <a:chOff x="8603901" y="3775828"/>
            <a:chExt cx="3184825" cy="3152668"/>
          </a:xfrm>
        </p:grpSpPr>
        <p:grpSp>
          <p:nvGrpSpPr>
            <p:cNvPr id="42" name="Group 41"/>
            <p:cNvGrpSpPr/>
            <p:nvPr/>
          </p:nvGrpSpPr>
          <p:grpSpPr>
            <a:xfrm>
              <a:off x="8603901" y="3775828"/>
              <a:ext cx="3184825" cy="3152668"/>
              <a:chOff x="8430175" y="65536"/>
              <a:chExt cx="3184825" cy="3187082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8601568" y="643036"/>
                <a:ext cx="2864262" cy="2609582"/>
                <a:chOff x="8409004" y="4790027"/>
                <a:chExt cx="2864262" cy="2609582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8433801" y="4790027"/>
                  <a:ext cx="897467" cy="256479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9591609" y="5968569"/>
                  <a:ext cx="1681657" cy="22181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Junction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9591608" y="6363629"/>
                  <a:ext cx="1681658" cy="333604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Junction Link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9591607" y="5597911"/>
                  <a:ext cx="1681659" cy="21140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False positive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9591607" y="4790027"/>
                  <a:ext cx="1681659" cy="22575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Unsequenced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9591608" y="5189032"/>
                  <a:ext cx="1681658" cy="2825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Other reads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Block Arc 50"/>
                <p:cNvSpPr/>
                <p:nvPr/>
              </p:nvSpPr>
              <p:spPr>
                <a:xfrm>
                  <a:off x="8496392" y="6785662"/>
                  <a:ext cx="914400" cy="613947"/>
                </a:xfrm>
                <a:prstGeom prst="blockArc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8690805" y="5943034"/>
                  <a:ext cx="383458" cy="319750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8430176" y="5726150"/>
                  <a:ext cx="914400" cy="0"/>
                </a:xfrm>
                <a:prstGeom prst="straightConnector1">
                  <a:avLst/>
                </a:prstGeom>
                <a:ln w="44450"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8409004" y="5330281"/>
                  <a:ext cx="922264" cy="0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Rectangle 43"/>
              <p:cNvSpPr/>
              <p:nvPr/>
            </p:nvSpPr>
            <p:spPr>
              <a:xfrm>
                <a:off x="8430175" y="65536"/>
                <a:ext cx="3184825" cy="311581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8796466" y="3913742"/>
              <a:ext cx="897467" cy="2564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940181" y="3912101"/>
              <a:ext cx="1699375" cy="2940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Sequenced read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940181" y="6346018"/>
              <a:ext cx="1681658" cy="33000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Junction Pair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8" name="Block Arc 67"/>
            <p:cNvSpPr/>
            <p:nvPr/>
          </p:nvSpPr>
          <p:spPr>
            <a:xfrm>
              <a:off x="8796466" y="6015951"/>
              <a:ext cx="946046" cy="270979"/>
            </a:xfrm>
            <a:prstGeom prst="blockArc">
              <a:avLst>
                <a:gd name="adj1" fmla="val 10799997"/>
                <a:gd name="adj2" fmla="val 0"/>
                <a:gd name="adj3" fmla="val 2500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8" name="Block Arc 57"/>
          <p:cNvSpPr/>
          <p:nvPr/>
        </p:nvSpPr>
        <p:spPr>
          <a:xfrm>
            <a:off x="1148396" y="2568837"/>
            <a:ext cx="1312027" cy="319749"/>
          </a:xfrm>
          <a:prstGeom prst="blockArc">
            <a:avLst>
              <a:gd name="adj1" fmla="val 10799997"/>
              <a:gd name="adj2" fmla="val 0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Block Arc 58"/>
          <p:cNvSpPr/>
          <p:nvPr/>
        </p:nvSpPr>
        <p:spPr>
          <a:xfrm>
            <a:off x="2370143" y="2568837"/>
            <a:ext cx="976519" cy="306336"/>
          </a:xfrm>
          <a:prstGeom prst="blockArc">
            <a:avLst>
              <a:gd name="adj1" fmla="val 10799997"/>
              <a:gd name="adj2" fmla="val 0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Block Arc 62"/>
          <p:cNvSpPr/>
          <p:nvPr/>
        </p:nvSpPr>
        <p:spPr>
          <a:xfrm>
            <a:off x="3283398" y="2579474"/>
            <a:ext cx="562520" cy="292842"/>
          </a:xfrm>
          <a:prstGeom prst="blockArc">
            <a:avLst>
              <a:gd name="adj1" fmla="val 10799997"/>
              <a:gd name="adj2" fmla="val 0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Block Arc 60"/>
          <p:cNvSpPr/>
          <p:nvPr/>
        </p:nvSpPr>
        <p:spPr>
          <a:xfrm>
            <a:off x="8166127" y="2559928"/>
            <a:ext cx="1769158" cy="299014"/>
          </a:xfrm>
          <a:prstGeom prst="blockArc">
            <a:avLst>
              <a:gd name="adj1" fmla="val 10799997"/>
              <a:gd name="adj2" fmla="val 0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Block Arc 65"/>
          <p:cNvSpPr/>
          <p:nvPr/>
        </p:nvSpPr>
        <p:spPr>
          <a:xfrm>
            <a:off x="10486573" y="2599824"/>
            <a:ext cx="684754" cy="211046"/>
          </a:xfrm>
          <a:prstGeom prst="blockArc">
            <a:avLst>
              <a:gd name="adj1" fmla="val 10799997"/>
              <a:gd name="adj2" fmla="val 0"/>
              <a:gd name="adj3" fmla="val 25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210501" y="2532232"/>
            <a:ext cx="383458" cy="319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121423" y="2532232"/>
            <a:ext cx="383458" cy="319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9693320" y="2522691"/>
            <a:ext cx="383458" cy="319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27182" y="2422858"/>
            <a:ext cx="126130" cy="59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3704424" y="2409978"/>
            <a:ext cx="118857" cy="59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8157821" y="2398203"/>
            <a:ext cx="126130" cy="59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11135063" y="2385323"/>
            <a:ext cx="118857" cy="59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Block Arc 32"/>
          <p:cNvSpPr/>
          <p:nvPr/>
        </p:nvSpPr>
        <p:spPr>
          <a:xfrm flipV="1">
            <a:off x="1023510" y="2172585"/>
            <a:ext cx="9593949" cy="1156565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23510" y="2552955"/>
            <a:ext cx="383458" cy="319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0276321" y="2541163"/>
            <a:ext cx="383458" cy="319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497" y="3844636"/>
            <a:ext cx="71258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Steps: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Identify pairs of junctions that will be informative for graph simplification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Throw them into a bloom filter!</a:t>
            </a:r>
            <a:endParaRPr lang="en-GB" sz="3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  <p:bldP spid="62" grpId="0" animBg="1"/>
      <p:bldP spid="64" grpId="0" animBg="1"/>
      <p:bldP spid="58" grpId="0" animBg="1"/>
      <p:bldP spid="59" grpId="0" animBg="1"/>
      <p:bldP spid="63" grpId="0" animBg="1"/>
      <p:bldP spid="61" grpId="0" animBg="1"/>
      <p:bldP spid="66" grpId="0" animBg="1"/>
      <p:bldP spid="25" grpId="0" animBg="1"/>
      <p:bldP spid="26" grpId="0" animBg="1"/>
      <p:bldP spid="28" grpId="0" animBg="1"/>
      <p:bldP spid="33" grpId="0" animBg="1"/>
      <p:bldP spid="24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Graph simplification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coverage and structure of graph to simplify</a:t>
            </a:r>
          </a:p>
          <a:p>
            <a:r>
              <a:rPr lang="en-US" dirty="0" smtClean="0"/>
              <a:t>Remove tips, bubbles</a:t>
            </a:r>
          </a:p>
          <a:p>
            <a:r>
              <a:rPr lang="en-US" dirty="0" smtClean="0"/>
              <a:t>Remove connections that look</a:t>
            </a:r>
            <a:r>
              <a:rPr lang="en-GB" dirty="0" smtClean="0"/>
              <a:t> like errors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64776" y="4374005"/>
            <a:ext cx="1383209" cy="158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44603" y="4413833"/>
            <a:ext cx="1383209" cy="158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696091" y="4374005"/>
            <a:ext cx="1383209" cy="158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6883184" y="3863985"/>
            <a:ext cx="2944998" cy="727442"/>
            <a:chOff x="5026615" y="4457284"/>
            <a:chExt cx="3006576" cy="727442"/>
          </a:xfrm>
        </p:grpSpPr>
        <p:sp>
          <p:nvSpPr>
            <p:cNvPr id="8" name="Rectangle 7"/>
            <p:cNvSpPr/>
            <p:nvPr/>
          </p:nvSpPr>
          <p:spPr>
            <a:xfrm rot="18936311">
              <a:off x="5026615" y="4457284"/>
              <a:ext cx="1431045" cy="1652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37851" y="4954423"/>
              <a:ext cx="2795340" cy="1775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069081" y="4864976"/>
              <a:ext cx="383458" cy="3197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091860" y="4037528"/>
            <a:ext cx="1914173" cy="798886"/>
            <a:chOff x="1684657" y="4819014"/>
            <a:chExt cx="1914173" cy="798886"/>
          </a:xfrm>
        </p:grpSpPr>
        <p:sp>
          <p:nvSpPr>
            <p:cNvPr id="12" name="Block Arc 11"/>
            <p:cNvSpPr/>
            <p:nvPr/>
          </p:nvSpPr>
          <p:spPr>
            <a:xfrm>
              <a:off x="1876386" y="4819014"/>
              <a:ext cx="1530715" cy="596841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Block Arc 12"/>
            <p:cNvSpPr/>
            <p:nvPr/>
          </p:nvSpPr>
          <p:spPr>
            <a:xfrm flipV="1">
              <a:off x="1876385" y="5009192"/>
              <a:ext cx="1530715" cy="608708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215372" y="5096105"/>
              <a:ext cx="383458" cy="3197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684657" y="5096105"/>
              <a:ext cx="383458" cy="3197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944602" y="5665984"/>
            <a:ext cx="4303383" cy="203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656412" y="5665984"/>
            <a:ext cx="4171769" cy="203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2957861" y="5026592"/>
            <a:ext cx="296929" cy="489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>
            <a:off x="7697465" y="4883961"/>
            <a:ext cx="296929" cy="489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2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simplification: resolving tangles</a:t>
            </a:r>
            <a:endParaRPr lang="en-GB" dirty="0"/>
          </a:p>
        </p:txBody>
      </p:sp>
      <p:grpSp>
        <p:nvGrpSpPr>
          <p:cNvPr id="35" name="Group 34"/>
          <p:cNvGrpSpPr/>
          <p:nvPr/>
        </p:nvGrpSpPr>
        <p:grpSpPr>
          <a:xfrm>
            <a:off x="1455859" y="2448378"/>
            <a:ext cx="8506870" cy="1903710"/>
            <a:chOff x="1346677" y="2857811"/>
            <a:chExt cx="8506870" cy="1903710"/>
          </a:xfrm>
        </p:grpSpPr>
        <p:sp>
          <p:nvSpPr>
            <p:cNvPr id="4" name="Rectangle 3"/>
            <p:cNvSpPr/>
            <p:nvPr/>
          </p:nvSpPr>
          <p:spPr>
            <a:xfrm>
              <a:off x="4080681" y="3630304"/>
              <a:ext cx="3084394" cy="3821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 rot="19790069">
              <a:off x="1477416" y="4379383"/>
              <a:ext cx="3084394" cy="3821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 rot="1605903">
              <a:off x="6769153" y="4304336"/>
              <a:ext cx="3084394" cy="3821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 rot="1875463">
              <a:off x="1346677" y="2857811"/>
              <a:ext cx="3084394" cy="3821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 rot="19790069">
              <a:off x="6735502" y="2881226"/>
              <a:ext cx="3084394" cy="3821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06469" y="1849367"/>
            <a:ext cx="7574719" cy="2934421"/>
            <a:chOff x="1897287" y="2258800"/>
            <a:chExt cx="7574719" cy="2934421"/>
          </a:xfrm>
        </p:grpSpPr>
        <p:sp>
          <p:nvSpPr>
            <p:cNvPr id="23" name="Block Arc 22"/>
            <p:cNvSpPr/>
            <p:nvPr/>
          </p:nvSpPr>
          <p:spPr>
            <a:xfrm rot="20386585" flipV="1">
              <a:off x="1897287" y="3797587"/>
              <a:ext cx="3695362" cy="1395634"/>
            </a:xfrm>
            <a:prstGeom prst="blockArc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flipV="1">
              <a:off x="3233481" y="3417418"/>
              <a:ext cx="4687730" cy="1711598"/>
            </a:xfrm>
            <a:prstGeom prst="blockArc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Block Arc 24"/>
            <p:cNvSpPr/>
            <p:nvPr/>
          </p:nvSpPr>
          <p:spPr>
            <a:xfrm rot="569501">
              <a:off x="1937560" y="2258800"/>
              <a:ext cx="5896188" cy="1585649"/>
            </a:xfrm>
            <a:prstGeom prst="blockArc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Block Arc 25"/>
            <p:cNvSpPr/>
            <p:nvPr/>
          </p:nvSpPr>
          <p:spPr>
            <a:xfrm rot="1136889" flipV="1">
              <a:off x="5776644" y="3779502"/>
              <a:ext cx="3695362" cy="1395634"/>
            </a:xfrm>
            <a:prstGeom prst="blockArc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21210348">
              <a:off x="3167146" y="2291060"/>
              <a:ext cx="5896188" cy="1585649"/>
            </a:xfrm>
            <a:prstGeom prst="blockArc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007605" y="1368771"/>
            <a:ext cx="521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GB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9911749" y="1368771"/>
            <a:ext cx="521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GB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9911750" y="4619970"/>
            <a:ext cx="521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en-GB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02305" y="4619970"/>
            <a:ext cx="521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GB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748013" y="5049685"/>
            <a:ext cx="10625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 possible paths: A-C, A-D, B-C, B-D</a:t>
            </a:r>
          </a:p>
          <a:p>
            <a:pPr algn="ctr"/>
            <a:r>
              <a:rPr lang="en-US" sz="2800" dirty="0" smtClean="0"/>
              <a:t>Which are valid? Consult paired info.</a:t>
            </a:r>
            <a:endParaRPr lang="en-GB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27881" y="5871478"/>
            <a:ext cx="10625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Only A-C and B-D!</a:t>
            </a:r>
            <a:endParaRPr lang="en-GB" sz="2800" dirty="0">
              <a:solidFill>
                <a:srgbClr val="FF0000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458466" y="1699724"/>
            <a:ext cx="8458804" cy="3375411"/>
            <a:chOff x="1458466" y="1699724"/>
            <a:chExt cx="8458804" cy="3375411"/>
          </a:xfrm>
        </p:grpSpPr>
        <p:grpSp>
          <p:nvGrpSpPr>
            <p:cNvPr id="34" name="Group 33"/>
            <p:cNvGrpSpPr/>
            <p:nvPr/>
          </p:nvGrpSpPr>
          <p:grpSpPr>
            <a:xfrm>
              <a:off x="4007272" y="3206868"/>
              <a:ext cx="3404074" cy="396142"/>
              <a:chOff x="3898090" y="3616301"/>
              <a:chExt cx="3404074" cy="396142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898090" y="3656891"/>
                <a:ext cx="479574" cy="3555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6822590" y="3616301"/>
                <a:ext cx="479574" cy="3555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3" name="Oval 42"/>
            <p:cNvSpPr/>
            <p:nvPr/>
          </p:nvSpPr>
          <p:spPr>
            <a:xfrm>
              <a:off x="9437696" y="4542161"/>
              <a:ext cx="479574" cy="3555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9370319" y="1748091"/>
              <a:ext cx="479574" cy="3555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458466" y="1699724"/>
              <a:ext cx="479574" cy="3555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580577" y="4719583"/>
              <a:ext cx="479574" cy="3555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374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Disentanglement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3844433" y="1728279"/>
            <a:ext cx="4248905" cy="1031802"/>
            <a:chOff x="1646928" y="2134479"/>
            <a:chExt cx="8506870" cy="1903710"/>
          </a:xfrm>
        </p:grpSpPr>
        <p:grpSp>
          <p:nvGrpSpPr>
            <p:cNvPr id="4" name="Group 3"/>
            <p:cNvGrpSpPr/>
            <p:nvPr/>
          </p:nvGrpSpPr>
          <p:grpSpPr>
            <a:xfrm>
              <a:off x="1646928" y="2134479"/>
              <a:ext cx="8506870" cy="1903710"/>
              <a:chOff x="1346677" y="2857811"/>
              <a:chExt cx="8506870" cy="190371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080681" y="3630304"/>
                <a:ext cx="3084394" cy="3821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19790069">
                <a:off x="1477416" y="4379383"/>
                <a:ext cx="3084394" cy="3821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 rot="1605903">
                <a:off x="6769153" y="4304336"/>
                <a:ext cx="3084394" cy="3821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875463">
                <a:off x="1346677" y="2857811"/>
                <a:ext cx="3084394" cy="3821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 rot="19790069">
                <a:off x="6735502" y="2881226"/>
                <a:ext cx="3084394" cy="3821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198341" y="2892969"/>
              <a:ext cx="3404074" cy="396142"/>
              <a:chOff x="3898090" y="3616301"/>
              <a:chExt cx="3404074" cy="39614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898090" y="3656891"/>
                <a:ext cx="479574" cy="3555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822590" y="3616301"/>
                <a:ext cx="479574" cy="3555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3" name="Down Arrow 22"/>
          <p:cNvSpPr/>
          <p:nvPr/>
        </p:nvSpPr>
        <p:spPr>
          <a:xfrm>
            <a:off x="5779261" y="2763109"/>
            <a:ext cx="391236" cy="1692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0" name="Group 49"/>
          <p:cNvGrpSpPr/>
          <p:nvPr/>
        </p:nvGrpSpPr>
        <p:grpSpPr>
          <a:xfrm>
            <a:off x="3869319" y="1360166"/>
            <a:ext cx="4214160" cy="1766639"/>
            <a:chOff x="3869319" y="1360166"/>
            <a:chExt cx="4214160" cy="1766639"/>
          </a:xfrm>
        </p:grpSpPr>
        <p:sp>
          <p:nvSpPr>
            <p:cNvPr id="46" name="Oval 45"/>
            <p:cNvSpPr/>
            <p:nvPr/>
          </p:nvSpPr>
          <p:spPr>
            <a:xfrm>
              <a:off x="3894267" y="2934098"/>
              <a:ext cx="239532" cy="19270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869319" y="1360166"/>
              <a:ext cx="239532" cy="19270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7843947" y="1373170"/>
              <a:ext cx="239532" cy="19270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815959" y="2841811"/>
              <a:ext cx="239532" cy="19270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828497" y="3977319"/>
            <a:ext cx="4312128" cy="2174662"/>
            <a:chOff x="3828497" y="3977319"/>
            <a:chExt cx="4312128" cy="2174662"/>
          </a:xfrm>
        </p:grpSpPr>
        <p:grpSp>
          <p:nvGrpSpPr>
            <p:cNvPr id="45" name="Group 44"/>
            <p:cNvGrpSpPr/>
            <p:nvPr/>
          </p:nvGrpSpPr>
          <p:grpSpPr>
            <a:xfrm>
              <a:off x="3828497" y="4361974"/>
              <a:ext cx="4312128" cy="1434456"/>
              <a:chOff x="3902349" y="4643144"/>
              <a:chExt cx="4312128" cy="1434456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902349" y="4643144"/>
                <a:ext cx="4312128" cy="1434456"/>
                <a:chOff x="1267695" y="2285434"/>
                <a:chExt cx="8633451" cy="2646621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4026495" y="2995137"/>
                  <a:ext cx="3084395" cy="38213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 rot="19532522">
                  <a:off x="1271057" y="4537400"/>
                  <a:ext cx="3061034" cy="39465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 rot="1605903">
                  <a:off x="6787526" y="4371755"/>
                  <a:ext cx="3084395" cy="38213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 rot="1875463">
                  <a:off x="1267695" y="2285434"/>
                  <a:ext cx="3084395" cy="38213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 rot="19790069">
                  <a:off x="6816751" y="2325960"/>
                  <a:ext cx="3084395" cy="38213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4" name="Rectangle 43"/>
              <p:cNvSpPr/>
              <p:nvPr/>
            </p:nvSpPr>
            <p:spPr>
              <a:xfrm>
                <a:off x="5264586" y="5438136"/>
                <a:ext cx="1540555" cy="20711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3886399" y="3977319"/>
              <a:ext cx="4214334" cy="2174662"/>
              <a:chOff x="3869145" y="1360166"/>
              <a:chExt cx="4214334" cy="1801275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3869145" y="2968734"/>
                <a:ext cx="239532" cy="19270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869319" y="1360166"/>
                <a:ext cx="239532" cy="19270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843947" y="1373170"/>
                <a:ext cx="239532" cy="19270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7815959" y="2841811"/>
                <a:ext cx="239532" cy="19270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36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4: Results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1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30M reads simulated from chr20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770464"/>
              </p:ext>
            </p:extLst>
          </p:nvPr>
        </p:nvGraphicFramePr>
        <p:xfrm>
          <a:off x="838200" y="1690688"/>
          <a:ext cx="10515599" cy="4345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259"/>
                <a:gridCol w="1290917"/>
                <a:gridCol w="1488142"/>
                <a:gridCol w="1057835"/>
                <a:gridCol w="1452282"/>
                <a:gridCol w="1846730"/>
                <a:gridCol w="2048434"/>
              </a:tblGrid>
              <a:tr h="857839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to run (minutes)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</a:t>
                      </a:r>
                      <a:r>
                        <a:rPr lang="en-US" baseline="0" dirty="0" smtClean="0"/>
                        <a:t> memory 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NGA50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reference</a:t>
                      </a:r>
                      <a:r>
                        <a:rPr lang="en-US" baseline="0" dirty="0" smtClean="0"/>
                        <a:t> covered by </a:t>
                      </a:r>
                      <a:r>
                        <a:rPr lang="en-US" baseline="0" dirty="0" err="1" smtClean="0"/>
                        <a:t>contigs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Genome covered</a:t>
                      </a:r>
                      <a:r>
                        <a:rPr lang="en-US" baseline="0" dirty="0" smtClean="0"/>
                        <a:t> by misassembled </a:t>
                      </a:r>
                      <a:r>
                        <a:rPr lang="en-US" baseline="0" dirty="0" err="1" smtClean="0"/>
                        <a:t>contigs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Longest alignment (</a:t>
                      </a:r>
                      <a:r>
                        <a:rPr lang="en-US" dirty="0" err="1" smtClean="0"/>
                        <a:t>kbp</a:t>
                      </a:r>
                      <a:r>
                        <a:rPr lang="en-US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857839">
                <a:tc>
                  <a:txBody>
                    <a:bodyPr/>
                    <a:lstStyle/>
                    <a:p>
                      <a:r>
                        <a:rPr lang="en-US" dirty="0" smtClean="0"/>
                        <a:t>Mink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 GB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  <a:tr h="8578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Minia</a:t>
                      </a:r>
                      <a:r>
                        <a:rPr lang="en-US" dirty="0" smtClean="0"/>
                        <a:t> 1.6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.1 GB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8578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Minia</a:t>
                      </a:r>
                      <a:r>
                        <a:rPr lang="en-US" baseline="0" dirty="0" smtClean="0"/>
                        <a:t> 2.0 (1 thread)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 GB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8578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SPAdes</a:t>
                      </a:r>
                      <a:r>
                        <a:rPr lang="en-US" dirty="0" smtClean="0"/>
                        <a:t> (16 threads)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250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GB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17664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0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90M reads from human genome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497871"/>
              </p:ext>
            </p:extLst>
          </p:nvPr>
        </p:nvGraphicFramePr>
        <p:xfrm>
          <a:off x="2909888" y="1690688"/>
          <a:ext cx="6171819" cy="4289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273"/>
                <a:gridCol w="2057273"/>
                <a:gridCol w="2057273"/>
              </a:tblGrid>
              <a:tr h="857839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to run (minutes)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</a:t>
                      </a:r>
                      <a:r>
                        <a:rPr lang="en-US" baseline="0" dirty="0" smtClean="0"/>
                        <a:t> memory use</a:t>
                      </a:r>
                      <a:endParaRPr lang="en-GB" dirty="0"/>
                    </a:p>
                  </a:txBody>
                  <a:tcPr/>
                </a:tc>
              </a:tr>
              <a:tr h="857839">
                <a:tc>
                  <a:txBody>
                    <a:bodyPr/>
                    <a:lstStyle/>
                    <a:p>
                      <a:r>
                        <a:rPr lang="en-US" dirty="0" smtClean="0"/>
                        <a:t>Mink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8GB</a:t>
                      </a:r>
                      <a:endParaRPr lang="en-GB" dirty="0"/>
                    </a:p>
                  </a:txBody>
                  <a:tcPr/>
                </a:tc>
              </a:tr>
              <a:tr h="8578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Minia</a:t>
                      </a:r>
                      <a:r>
                        <a:rPr lang="en-US" dirty="0" smtClean="0"/>
                        <a:t> 1.6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2.2GB</a:t>
                      </a:r>
                      <a:endParaRPr lang="en-GB" dirty="0"/>
                    </a:p>
                  </a:txBody>
                  <a:tcPr/>
                </a:tc>
              </a:tr>
              <a:tr h="8578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Minia</a:t>
                      </a:r>
                      <a:r>
                        <a:rPr lang="en-US" baseline="0" dirty="0" smtClean="0"/>
                        <a:t> 2.0 (1 thread)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20GB</a:t>
                      </a:r>
                      <a:endParaRPr lang="en-GB" dirty="0"/>
                    </a:p>
                  </a:txBody>
                  <a:tcPr/>
                </a:tc>
              </a:tr>
              <a:tr h="85783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SPAdes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Didn’t finish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Needed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more than 128GB RAM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9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50x coverage of whole human genome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391025"/>
              </p:ext>
            </p:extLst>
          </p:nvPr>
        </p:nvGraphicFramePr>
        <p:xfrm>
          <a:off x="838200" y="1690690"/>
          <a:ext cx="9813325" cy="4418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0989"/>
                <a:gridCol w="2471352"/>
                <a:gridCol w="2545492"/>
                <a:gridCol w="2545492"/>
              </a:tblGrid>
              <a:tr h="1475302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Days</a:t>
                      </a:r>
                      <a:r>
                        <a:rPr lang="en-US" baseline="0" dirty="0" smtClean="0"/>
                        <a:t> to run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</a:t>
                      </a:r>
                      <a:r>
                        <a:rPr lang="en-US" baseline="0" dirty="0" smtClean="0"/>
                        <a:t> memory 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Disk space used during run</a:t>
                      </a:r>
                      <a:endParaRPr lang="en-GB" dirty="0"/>
                    </a:p>
                  </a:txBody>
                  <a:tcPr/>
                </a:tc>
              </a:tr>
              <a:tr h="1467792">
                <a:tc>
                  <a:txBody>
                    <a:bodyPr/>
                    <a:lstStyle/>
                    <a:p>
                      <a:r>
                        <a:rPr lang="en-US" dirty="0" smtClean="0"/>
                        <a:t>Mink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 GB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1 GB for run</a:t>
                      </a:r>
                    </a:p>
                  </a:txBody>
                  <a:tcPr/>
                </a:tc>
              </a:tr>
              <a:tr h="14753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Minia</a:t>
                      </a:r>
                      <a:r>
                        <a:rPr lang="en-US" dirty="0" smtClean="0"/>
                        <a:t> 1.6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5.7GB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100</a:t>
                      </a:r>
                      <a:r>
                        <a:rPr lang="en-US" baseline="0" dirty="0" smtClean="0"/>
                        <a:t> GB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5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5: Next Steps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8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1: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8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957790" y="4444850"/>
            <a:ext cx="1383209" cy="158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051783" y="4484678"/>
            <a:ext cx="1383209" cy="158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116476" y="5993014"/>
            <a:ext cx="1383209" cy="158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Flesh out assembly using paired ends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can a tangle be resolved?</a:t>
            </a:r>
            <a:endParaRPr lang="en-US" dirty="0"/>
          </a:p>
          <a:p>
            <a:r>
              <a:rPr lang="en-US" dirty="0" smtClean="0"/>
              <a:t>When can a tip be trimmed?</a:t>
            </a:r>
          </a:p>
          <a:p>
            <a:r>
              <a:rPr lang="en-US" dirty="0" smtClean="0"/>
              <a:t>When can a bubble be collapsed?</a:t>
            </a:r>
          </a:p>
          <a:p>
            <a:r>
              <a:rPr lang="en-US" dirty="0" smtClean="0"/>
              <a:t>Use coverage and paired ends to answer these questions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2345517" y="5551323"/>
            <a:ext cx="2995483" cy="661062"/>
            <a:chOff x="5036436" y="4754793"/>
            <a:chExt cx="3058117" cy="661062"/>
          </a:xfrm>
        </p:grpSpPr>
        <p:sp>
          <p:nvSpPr>
            <p:cNvPr id="14" name="Rectangle 13"/>
            <p:cNvSpPr/>
            <p:nvPr/>
          </p:nvSpPr>
          <p:spPr>
            <a:xfrm rot="18936311">
              <a:off x="5036436" y="4754793"/>
              <a:ext cx="1431045" cy="1652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99213" y="5176952"/>
              <a:ext cx="2795340" cy="1775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5129545" y="5096105"/>
              <a:ext cx="383458" cy="3197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93583" y="4573233"/>
            <a:ext cx="4046339" cy="1244269"/>
            <a:chOff x="7146646" y="4794007"/>
            <a:chExt cx="4127902" cy="981622"/>
          </a:xfrm>
        </p:grpSpPr>
        <p:sp>
          <p:nvSpPr>
            <p:cNvPr id="17" name="Rectangle 16"/>
            <p:cNvSpPr/>
            <p:nvPr/>
          </p:nvSpPr>
          <p:spPr>
            <a:xfrm>
              <a:off x="8471150" y="5168751"/>
              <a:ext cx="1383209" cy="1580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 rot="18936311">
              <a:off x="9680239" y="4794007"/>
              <a:ext cx="1431045" cy="1652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 rot="18936311">
              <a:off x="7251887" y="5610393"/>
              <a:ext cx="1431045" cy="1652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 rot="1856373">
              <a:off x="7146646" y="4884802"/>
              <a:ext cx="1431045" cy="1652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 rot="1856373">
              <a:off x="9843503" y="5476130"/>
              <a:ext cx="1431045" cy="1652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8279421" y="5096105"/>
              <a:ext cx="383458" cy="3197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9706752" y="5096105"/>
              <a:ext cx="383458" cy="3197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199040" y="4108373"/>
            <a:ext cx="1914173" cy="798886"/>
            <a:chOff x="1684657" y="4819014"/>
            <a:chExt cx="1914173" cy="798886"/>
          </a:xfrm>
        </p:grpSpPr>
        <p:sp>
          <p:nvSpPr>
            <p:cNvPr id="10" name="Block Arc 9"/>
            <p:cNvSpPr/>
            <p:nvPr/>
          </p:nvSpPr>
          <p:spPr>
            <a:xfrm>
              <a:off x="1876386" y="4819014"/>
              <a:ext cx="1530715" cy="596841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Block Arc 10"/>
            <p:cNvSpPr/>
            <p:nvPr/>
          </p:nvSpPr>
          <p:spPr>
            <a:xfrm flipV="1">
              <a:off x="1876385" y="5009192"/>
              <a:ext cx="1530715" cy="608708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215372" y="5096105"/>
              <a:ext cx="383458" cy="3197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684657" y="5096105"/>
              <a:ext cx="383458" cy="31975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02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broadinstitute.org/gatk/img/que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10" y="4022623"/>
            <a:ext cx="5948651" cy="228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Bloom filter load is very parallelizable</a:t>
            </a:r>
          </a:p>
          <a:p>
            <a:r>
              <a:rPr lang="en-US" dirty="0" smtClean="0"/>
              <a:t>Graph </a:t>
            </a:r>
            <a:r>
              <a:rPr lang="en-US" dirty="0"/>
              <a:t>simplification </a:t>
            </a:r>
            <a:r>
              <a:rPr lang="en-US" dirty="0" smtClean="0"/>
              <a:t>mostly </a:t>
            </a:r>
            <a:r>
              <a:rPr lang="en-US" dirty="0"/>
              <a:t>parallelizable since </a:t>
            </a:r>
            <a:r>
              <a:rPr lang="en-US" dirty="0" smtClean="0"/>
              <a:t>it happens locally in the graph</a:t>
            </a:r>
          </a:p>
          <a:p>
            <a:r>
              <a:rPr lang="en-US" dirty="0" smtClean="0"/>
              <a:t>Read scan not as straightforward- can run separate threads on separate parts of the read set, but need to resolve the results</a:t>
            </a:r>
          </a:p>
        </p:txBody>
      </p:sp>
    </p:spTree>
    <p:extLst>
      <p:ext uri="{BB962C8B-B14F-4D97-AF65-F5344CB8AC3E}">
        <p14:creationId xmlns:p14="http://schemas.microsoft.com/office/powerpoint/2010/main" val="21391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4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/>
              <a:t>n</a:t>
            </a:r>
            <a:r>
              <a:rPr lang="en-US" dirty="0" smtClean="0"/>
              <a:t>ovo assembly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Given a short-read data set, re-construct the source genome</a:t>
            </a:r>
          </a:p>
          <a:p>
            <a:r>
              <a:rPr lang="en-US" sz="3200" dirty="0" smtClean="0"/>
              <a:t>Current solutions vary in assembly quality and resource use</a:t>
            </a:r>
          </a:p>
          <a:p>
            <a:r>
              <a:rPr lang="en-US" sz="3200" dirty="0" smtClean="0"/>
              <a:t>Some application specific de novo assemblers available – RNA-</a:t>
            </a:r>
            <a:r>
              <a:rPr lang="en-US" sz="3200" dirty="0" err="1" smtClean="0"/>
              <a:t>Seq</a:t>
            </a:r>
            <a:r>
              <a:rPr lang="en-US" sz="3200" dirty="0" smtClean="0"/>
              <a:t>, metagenomes – which diverge mainly on coverage assumptions</a:t>
            </a:r>
            <a:endParaRPr lang="en-US" dirty="0"/>
          </a:p>
        </p:txBody>
      </p:sp>
      <p:pic>
        <p:nvPicPr>
          <p:cNvPr id="4" name="Picture 4" descr="SPAdes Assemb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8" y="4412694"/>
            <a:ext cx="1577253" cy="172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s://gatb.inria.fr/files/2014/03/gatb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036" y="4851760"/>
            <a:ext cx="4668983" cy="86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www.bcgsc.ca/platform/bioinfo/software/abyss/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019" y="4550702"/>
            <a:ext cx="3142816" cy="146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3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novo assembly scaling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Stark trade-off between low resource use and good 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Assemblers that explicitly represent all </a:t>
            </a:r>
            <a:r>
              <a:rPr lang="en-US" dirty="0" smtClean="0"/>
              <a:t>k-</a:t>
            </a:r>
            <a:r>
              <a:rPr lang="en-US" dirty="0" err="1" smtClean="0"/>
              <a:t>mers</a:t>
            </a:r>
            <a:r>
              <a:rPr lang="en-US" dirty="0" smtClean="0"/>
              <a:t> or all reads </a:t>
            </a:r>
            <a:r>
              <a:rPr lang="en-US" dirty="0"/>
              <a:t>require huge amounts of memory for large genomes and metagenomes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current tools require </a:t>
            </a:r>
            <a:r>
              <a:rPr lang="en-US" dirty="0"/>
              <a:t>storing the whole read set on </a:t>
            </a:r>
            <a:r>
              <a:rPr lang="en-US" dirty="0" smtClean="0"/>
              <a:t>disk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high quality streaming assembly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Assemble a dataset without storing it on disk</a:t>
            </a:r>
          </a:p>
          <a:p>
            <a:r>
              <a:rPr lang="en-US" dirty="0" smtClean="0"/>
              <a:t>Pull down reads one by one, storing only the assembly graph locally</a:t>
            </a:r>
          </a:p>
          <a:p>
            <a:r>
              <a:rPr lang="en-US" dirty="0" smtClean="0"/>
              <a:t>Under these restrictions, still produce a high quality assembly!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apture paired end and read-length-level info</a:t>
            </a:r>
          </a:p>
          <a:p>
            <a:pPr lvl="1"/>
            <a:r>
              <a:rPr lang="en-US" dirty="0" smtClean="0"/>
              <a:t>Make intelligent decisions about simplifying the assembly 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2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2</a:t>
            </a:r>
            <a:r>
              <a:rPr lang="en-US" smtClean="0"/>
              <a:t>: Background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4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Bruijn</a:t>
            </a:r>
            <a:r>
              <a:rPr lang="en-US" dirty="0" smtClean="0"/>
              <a:t> graph </a:t>
            </a:r>
            <a:r>
              <a:rPr lang="en-US" dirty="0"/>
              <a:t>r</a:t>
            </a:r>
            <a:r>
              <a:rPr lang="en-US" dirty="0" smtClean="0"/>
              <a:t>epresentation of a read </a:t>
            </a:r>
            <a:r>
              <a:rPr lang="en-US" dirty="0"/>
              <a:t>s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08875" y="2242456"/>
            <a:ext cx="2424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ACTCCG</a:t>
            </a:r>
          </a:p>
        </p:txBody>
      </p:sp>
      <p:sp>
        <p:nvSpPr>
          <p:cNvPr id="4" name="Oval 3"/>
          <p:cNvSpPr/>
          <p:nvPr/>
        </p:nvSpPr>
        <p:spPr>
          <a:xfrm>
            <a:off x="3535027" y="3086291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ACTC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393907" y="3086290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CTCC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7252788" y="3086288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TCCG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4" idx="6"/>
            <a:endCxn id="6" idx="2"/>
          </p:cNvCxnSpPr>
          <p:nvPr/>
        </p:nvCxnSpPr>
        <p:spPr>
          <a:xfrm flipV="1">
            <a:off x="4990848" y="3417159"/>
            <a:ext cx="403059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831682" y="3417157"/>
            <a:ext cx="439152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430000" y="4186923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CTCA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7288880" y="4186923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TCAA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9147760" y="4186923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CAAG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885821" y="4566472"/>
            <a:ext cx="439152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708608" y="4517790"/>
            <a:ext cx="439152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90059" y="3701365"/>
            <a:ext cx="866274" cy="71084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9147760" y="5287555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AAGA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7288880" y="5287554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AGAC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5375861" y="5287554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GACT</a:t>
            </a:r>
            <a:endParaRPr lang="en-GB" dirty="0"/>
          </a:p>
        </p:txBody>
      </p:sp>
      <p:cxnSp>
        <p:nvCxnSpPr>
          <p:cNvPr id="26" name="Straight Arrow Connector 25"/>
          <p:cNvCxnSpPr>
            <a:endCxn id="24" idx="6"/>
          </p:cNvCxnSpPr>
          <p:nvPr/>
        </p:nvCxnSpPr>
        <p:spPr>
          <a:xfrm flipH="1" flipV="1">
            <a:off x="8744701" y="5618423"/>
            <a:ext cx="403059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2"/>
            <a:endCxn id="25" idx="6"/>
          </p:cNvCxnSpPr>
          <p:nvPr/>
        </p:nvCxnSpPr>
        <p:spPr>
          <a:xfrm flipH="1">
            <a:off x="6831682" y="5618423"/>
            <a:ext cx="457198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4"/>
            <a:endCxn id="23" idx="0"/>
          </p:cNvCxnSpPr>
          <p:nvPr/>
        </p:nvCxnSpPr>
        <p:spPr>
          <a:xfrm>
            <a:off x="9875671" y="4848660"/>
            <a:ext cx="0" cy="43889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4" idx="4"/>
          </p:cNvCxnSpPr>
          <p:nvPr/>
        </p:nvCxnSpPr>
        <p:spPr>
          <a:xfrm flipH="1" flipV="1">
            <a:off x="4262938" y="3748028"/>
            <a:ext cx="1149016" cy="187039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779797" y="2888787"/>
            <a:ext cx="2322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ACTCAAG</a:t>
            </a:r>
          </a:p>
          <a:p>
            <a:endParaRPr lang="en-GB" dirty="0"/>
          </a:p>
        </p:txBody>
      </p:sp>
      <p:sp>
        <p:nvSpPr>
          <p:cNvPr id="1031" name="TextBox 1030"/>
          <p:cNvSpPr txBox="1"/>
          <p:nvPr/>
        </p:nvSpPr>
        <p:spPr>
          <a:xfrm>
            <a:off x="764002" y="3484392"/>
            <a:ext cx="236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CAAGACTC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4002" y="4056789"/>
            <a:ext cx="236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TCCGACTC</a:t>
            </a:r>
            <a:endParaRPr lang="en-US" sz="3600" dirty="0"/>
          </a:p>
        </p:txBody>
      </p:sp>
      <p:sp>
        <p:nvSpPr>
          <p:cNvPr id="45" name="Oval 44"/>
          <p:cNvSpPr/>
          <p:nvPr/>
        </p:nvSpPr>
        <p:spPr>
          <a:xfrm>
            <a:off x="7270834" y="2140592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CCGA</a:t>
            </a:r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5353802" y="2135522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CGAC</a:t>
            </a:r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3535026" y="2126999"/>
            <a:ext cx="1455821" cy="661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GACT</a:t>
            </a:r>
            <a:endParaRPr lang="en-GB" dirty="0"/>
          </a:p>
        </p:txBody>
      </p:sp>
      <p:cxnSp>
        <p:nvCxnSpPr>
          <p:cNvPr id="48" name="Straight Arrow Connector 47"/>
          <p:cNvCxnSpPr>
            <a:stCxn id="7" idx="0"/>
            <a:endCxn id="45" idx="4"/>
          </p:cNvCxnSpPr>
          <p:nvPr/>
        </p:nvCxnSpPr>
        <p:spPr>
          <a:xfrm flipV="1">
            <a:off x="7980699" y="2802329"/>
            <a:ext cx="18046" cy="2839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5" idx="2"/>
            <a:endCxn id="46" idx="6"/>
          </p:cNvCxnSpPr>
          <p:nvPr/>
        </p:nvCxnSpPr>
        <p:spPr>
          <a:xfrm flipH="1" flipV="1">
            <a:off x="6809623" y="2466391"/>
            <a:ext cx="461211" cy="507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6" idx="2"/>
            <a:endCxn id="47" idx="6"/>
          </p:cNvCxnSpPr>
          <p:nvPr/>
        </p:nvCxnSpPr>
        <p:spPr>
          <a:xfrm flipH="1" flipV="1">
            <a:off x="4990847" y="2457868"/>
            <a:ext cx="362955" cy="852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7" idx="4"/>
            <a:endCxn id="4" idx="0"/>
          </p:cNvCxnSpPr>
          <p:nvPr/>
        </p:nvCxnSpPr>
        <p:spPr>
          <a:xfrm>
            <a:off x="4262937" y="2788736"/>
            <a:ext cx="1" cy="29755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5467" y="5079832"/>
            <a:ext cx="56107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Genome: CT</a:t>
            </a:r>
            <a:r>
              <a:rPr lang="en-US" sz="3600" dirty="0" smtClean="0">
                <a:solidFill>
                  <a:srgbClr val="FF0000"/>
                </a:solidFill>
              </a:rPr>
              <a:t>CCGACT</a:t>
            </a:r>
            <a:r>
              <a:rPr lang="en-US" sz="3600" dirty="0" smtClean="0">
                <a:solidFill>
                  <a:srgbClr val="00B050"/>
                </a:solidFill>
              </a:rPr>
              <a:t>CAAGACT</a:t>
            </a:r>
            <a:r>
              <a:rPr lang="en-US" sz="3600" dirty="0" smtClean="0"/>
              <a:t>, or</a:t>
            </a:r>
          </a:p>
          <a:p>
            <a:r>
              <a:rPr lang="en-US" sz="3600" dirty="0" smtClean="0"/>
              <a:t>CT</a:t>
            </a:r>
            <a:r>
              <a:rPr lang="en-US" sz="3600" dirty="0" smtClean="0">
                <a:solidFill>
                  <a:srgbClr val="00B050"/>
                </a:solidFill>
              </a:rPr>
              <a:t>CAAGACT</a:t>
            </a:r>
            <a:r>
              <a:rPr lang="en-US" sz="3600" dirty="0" smtClean="0">
                <a:solidFill>
                  <a:srgbClr val="FF0000"/>
                </a:solidFill>
              </a:rPr>
              <a:t>CCGACT</a:t>
            </a:r>
          </a:p>
        </p:txBody>
      </p:sp>
    </p:spTree>
    <p:extLst>
      <p:ext uri="{BB962C8B-B14F-4D97-AF65-F5344CB8AC3E}">
        <p14:creationId xmlns:p14="http://schemas.microsoft.com/office/powerpoint/2010/main" val="114105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4" grpId="2" animBg="1"/>
      <p:bldP spid="4" grpId="3" animBg="1"/>
      <p:bldP spid="6" grpId="0" animBg="1"/>
      <p:bldP spid="7" grpId="0" animBg="1"/>
      <p:bldP spid="7" grpId="1" animBg="1"/>
      <p:bldP spid="16" grpId="0" animBg="1"/>
      <p:bldP spid="17" grpId="0" animBg="1"/>
      <p:bldP spid="18" grpId="0" animBg="1"/>
      <p:bldP spid="18" grpId="1" animBg="1"/>
      <p:bldP spid="23" grpId="0" animBg="1"/>
      <p:bldP spid="24" grpId="0" animBg="1"/>
      <p:bldP spid="25" grpId="0" animBg="1"/>
      <p:bldP spid="1030" grpId="0"/>
      <p:bldP spid="1031" grpId="0"/>
      <p:bldP spid="44" grpId="0"/>
      <p:bldP spid="45" grpId="0" animBg="1"/>
      <p:bldP spid="46" grpId="0" animBg="1"/>
      <p:bldP spid="47" grpId="0" animBg="1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review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Low memory set membership data structure, allows you 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Insert element to 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Query whether an element is in the set</a:t>
            </a:r>
          </a:p>
          <a:p>
            <a:pPr marL="0" indent="0">
              <a:buNone/>
            </a:pPr>
            <a:r>
              <a:rPr lang="en-US" sz="4000" dirty="0" smtClean="0"/>
              <a:t>But has false positives!  </a:t>
            </a:r>
            <a:r>
              <a:rPr lang="en-US" sz="4000" dirty="0"/>
              <a:t>S</a:t>
            </a:r>
            <a:r>
              <a:rPr lang="en-US" sz="4000" dirty="0" smtClean="0"/>
              <a:t>ome extra elements will look like they’re in the set.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9833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1054</Words>
  <Application>Microsoft Office PowerPoint</Application>
  <PresentationFormat>Widescreen</PresentationFormat>
  <Paragraphs>276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Mink: a streaming de novo assembler for paired-end reads</vt:lpstr>
      <vt:lpstr>Contents</vt:lpstr>
      <vt:lpstr>Part 1: Overview</vt:lpstr>
      <vt:lpstr>De novo assembly</vt:lpstr>
      <vt:lpstr>De novo assembly scaling issues</vt:lpstr>
      <vt:lpstr>Goal: high quality streaming assembly</vt:lpstr>
      <vt:lpstr>Part 2: Background</vt:lpstr>
      <vt:lpstr>De Bruijn graph representation of a read set</vt:lpstr>
      <vt:lpstr>Bloom filter review </vt:lpstr>
      <vt:lpstr>Bloom Filter Data Structure</vt:lpstr>
      <vt:lpstr>Bloom Filter DBG Representation</vt:lpstr>
      <vt:lpstr>Minia review </vt:lpstr>
      <vt:lpstr>Identifying false positives</vt:lpstr>
      <vt:lpstr>Part 3: Our Method</vt:lpstr>
      <vt:lpstr>Overall algorithm </vt:lpstr>
      <vt:lpstr>Step 1: Load bloom filter </vt:lpstr>
      <vt:lpstr>Step 2: Scan the reads</vt:lpstr>
      <vt:lpstr>Processing one read</vt:lpstr>
      <vt:lpstr>Read scan: read with no junctions</vt:lpstr>
      <vt:lpstr>Removing dependence on k: junction pairs</vt:lpstr>
      <vt:lpstr>Processing two paired end reads</vt:lpstr>
      <vt:lpstr>Step 3: Graph simplification</vt:lpstr>
      <vt:lpstr>More simplification: resolving tangles</vt:lpstr>
      <vt:lpstr>Disentanglement</vt:lpstr>
      <vt:lpstr>Part 4: Results</vt:lpstr>
      <vt:lpstr>30M reads simulated from chr20</vt:lpstr>
      <vt:lpstr>90M reads from human genome</vt:lpstr>
      <vt:lpstr>50x coverage of whole human genome</vt:lpstr>
      <vt:lpstr>Part 5: Next Steps</vt:lpstr>
      <vt:lpstr>Flesh out assembly using paired ends </vt:lpstr>
      <vt:lpstr>Parallelization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</dc:creator>
  <cp:lastModifiedBy>Gil</cp:lastModifiedBy>
  <cp:revision>67</cp:revision>
  <dcterms:created xsi:type="dcterms:W3CDTF">2015-08-10T11:25:54Z</dcterms:created>
  <dcterms:modified xsi:type="dcterms:W3CDTF">2015-08-13T12:45:36Z</dcterms:modified>
</cp:coreProperties>
</file>