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2"/>
  </p:notesMasterIdLst>
  <p:sldIdLst>
    <p:sldId id="256" r:id="rId2"/>
    <p:sldId id="257" r:id="rId3"/>
    <p:sldId id="303" r:id="rId4"/>
    <p:sldId id="288" r:id="rId5"/>
    <p:sldId id="271" r:id="rId6"/>
    <p:sldId id="275" r:id="rId7"/>
    <p:sldId id="279" r:id="rId8"/>
    <p:sldId id="280" r:id="rId9"/>
    <p:sldId id="305" r:id="rId10"/>
    <p:sldId id="304" r:id="rId11"/>
    <p:sldId id="259" r:id="rId12"/>
    <p:sldId id="282" r:id="rId13"/>
    <p:sldId id="283" r:id="rId14"/>
    <p:sldId id="322" r:id="rId15"/>
    <p:sldId id="286" r:id="rId16"/>
    <p:sldId id="297" r:id="rId17"/>
    <p:sldId id="285" r:id="rId18"/>
    <p:sldId id="289" r:id="rId19"/>
    <p:sldId id="290" r:id="rId20"/>
    <p:sldId id="291" r:id="rId21"/>
    <p:sldId id="321" r:id="rId22"/>
    <p:sldId id="296" r:id="rId23"/>
    <p:sldId id="293" r:id="rId24"/>
    <p:sldId id="294" r:id="rId25"/>
    <p:sldId id="298" r:id="rId26"/>
    <p:sldId id="306" r:id="rId27"/>
    <p:sldId id="307" r:id="rId28"/>
    <p:sldId id="278" r:id="rId29"/>
    <p:sldId id="308" r:id="rId30"/>
    <p:sldId id="299" r:id="rId31"/>
    <p:sldId id="300" r:id="rId32"/>
    <p:sldId id="311" r:id="rId33"/>
    <p:sldId id="302" r:id="rId34"/>
    <p:sldId id="310" r:id="rId35"/>
    <p:sldId id="312" r:id="rId36"/>
    <p:sldId id="309" r:id="rId37"/>
    <p:sldId id="270" r:id="rId38"/>
    <p:sldId id="313" r:id="rId39"/>
    <p:sldId id="314" r:id="rId40"/>
    <p:sldId id="315" r:id="rId41"/>
    <p:sldId id="316" r:id="rId42"/>
    <p:sldId id="317" r:id="rId43"/>
    <p:sldId id="318" r:id="rId44"/>
    <p:sldId id="324" r:id="rId45"/>
    <p:sldId id="325" r:id="rId46"/>
    <p:sldId id="319" r:id="rId47"/>
    <p:sldId id="323" r:id="rId48"/>
    <p:sldId id="326" r:id="rId49"/>
    <p:sldId id="320" r:id="rId50"/>
    <p:sldId id="32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5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B3850-7649-427A-A8C9-51A36C5649BB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BE6DA-D155-4305-9FCC-AC48BE59F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E6DA-D155-4305-9FCC-AC48BE59F3B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מלבן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לבן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מציין מיקום טקסט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5" name="מציין מיקום טקסט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לבן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לבן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מלבן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0"/>
            <a:ext cx="6477000" cy="1828800"/>
          </a:xfrm>
        </p:spPr>
        <p:txBody>
          <a:bodyPr/>
          <a:lstStyle/>
          <a:p>
            <a:pPr algn="ctr"/>
            <a:r>
              <a:rPr lang="en-US" b="1" dirty="0" smtClean="0"/>
              <a:t>Tutorial: Large scale inference</a:t>
            </a:r>
            <a:endParaRPr lang="he-IL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6705600" cy="685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David </a:t>
            </a:r>
            <a:r>
              <a:rPr lang="en-US" sz="2800" dirty="0" err="1" smtClean="0"/>
              <a:t>Amar</a:t>
            </a:r>
            <a:endParaRPr lang="en-US" sz="2800" dirty="0" smtClean="0"/>
          </a:p>
          <a:p>
            <a:pPr algn="ctr"/>
            <a:r>
              <a:rPr lang="en-US" sz="2800" dirty="0" smtClean="0"/>
              <a:t>Group meeting </a:t>
            </a:r>
          </a:p>
          <a:p>
            <a:pPr algn="ctr"/>
            <a:r>
              <a:rPr lang="en-US" sz="2800" dirty="0" smtClean="0"/>
              <a:t>March 2015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6477000" cy="1828800"/>
          </a:xfrm>
        </p:spPr>
        <p:txBody>
          <a:bodyPr/>
          <a:lstStyle/>
          <a:p>
            <a:pPr algn="ctr"/>
            <a:r>
              <a:rPr lang="en-US" b="1" dirty="0" smtClean="0"/>
              <a:t>Large scale hypothesis testing</a:t>
            </a:r>
            <a:endParaRPr lang="he-IL" b="1" dirty="0"/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eople.vcu.edu/~mreimers/OGMDA/gene_expression_matri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00" y="4495799"/>
            <a:ext cx="3149600" cy="23622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scale hypothesis testing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Example: the prostate cancer data (Singh et al. 2002)</a:t>
            </a:r>
          </a:p>
          <a:p>
            <a:r>
              <a:rPr lang="en-US" sz="2400" dirty="0" smtClean="0"/>
              <a:t>6,033 genes, 50 controls and 52 prostate samples</a:t>
            </a:r>
          </a:p>
          <a:p>
            <a:pPr lvl="1"/>
            <a:r>
              <a:rPr lang="en-US" sz="2100" dirty="0" smtClean="0"/>
              <a:t>T-test statistic: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100" dirty="0" smtClean="0"/>
          </a:p>
          <a:p>
            <a:pPr lvl="1"/>
            <a:r>
              <a:rPr lang="en-US" sz="2100" dirty="0" smtClean="0"/>
              <a:t>Useful: we can always transform to z-values</a:t>
            </a:r>
          </a:p>
          <a:p>
            <a:pPr lvl="2"/>
            <a:r>
              <a:rPr lang="en-US" sz="1800" dirty="0" smtClean="0"/>
              <a:t>Let F</a:t>
            </a:r>
            <a:r>
              <a:rPr lang="en-US" sz="1800" baseline="-25000" dirty="0" smtClean="0"/>
              <a:t>100</a:t>
            </a:r>
            <a:r>
              <a:rPr lang="en-US" sz="1800" dirty="0" smtClean="0"/>
              <a:t>(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) be P(x </a:t>
            </a:r>
            <a:r>
              <a:rPr lang="en-US" sz="1800" u="sng" dirty="0" smtClean="0"/>
              <a:t>&lt;</a:t>
            </a:r>
            <a:r>
              <a:rPr lang="en-US" sz="1800" dirty="0" smtClean="0"/>
              <a:t>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)</a:t>
            </a:r>
            <a:endParaRPr lang="he-IL" sz="18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0"/>
            <a:ext cx="586823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552888"/>
            <a:ext cx="2838450" cy="36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4004" y="6019800"/>
            <a:ext cx="267607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hypothesis testing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217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We have N z-scores, we need a rejection region (decision rule)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FWER = P(a&gt;0)</a:t>
            </a:r>
          </a:p>
          <a:p>
            <a:pPr lvl="1"/>
            <a:r>
              <a:rPr lang="en-US" sz="2100" dirty="0" smtClean="0"/>
              <a:t>Find a region such that FWER is low (e.g., 5%)</a:t>
            </a:r>
          </a:p>
          <a:p>
            <a:r>
              <a:rPr lang="en-US" sz="2400" dirty="0" smtClean="0"/>
              <a:t>Large scale analysis can look at it vertically, e.g., </a:t>
            </a:r>
            <a:r>
              <a:rPr lang="en-US" sz="2400" dirty="0" err="1" smtClean="0"/>
              <a:t>a/R</a:t>
            </a:r>
            <a:r>
              <a:rPr lang="en-US" sz="2400" dirty="0" smtClean="0"/>
              <a:t> </a:t>
            </a:r>
            <a:r>
              <a:rPr lang="en-US" sz="2400" dirty="0" err="1" smtClean="0"/>
              <a:t>a.k.a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3200" dirty="0" smtClean="0"/>
              <a:t>    </a:t>
            </a:r>
            <a:r>
              <a:rPr lang="en-US" sz="3200" b="1" dirty="0" smtClean="0"/>
              <a:t>False Discovery Rate</a:t>
            </a:r>
            <a:endParaRPr lang="en-US" sz="32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2895600" cy="214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http://www.onekobo.com/Articles/Statistics/03-Hypotheses/statsImgs/image310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2759803" cy="1724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Benjamini</a:t>
            </a:r>
            <a:r>
              <a:rPr lang="en-US" dirty="0" smtClean="0"/>
              <a:t>-Hochberg algorithm</a:t>
            </a:r>
            <a:endParaRPr lang="en-US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Appears in Nature’s top 100 cited papers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5867400" cy="363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Image result for tel aviv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upload.wikimedia.org/wikipedia/en/thumb/7/7f/Tel_Aviv_University.svg/792px-Tel_Aviv_Universit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05200"/>
            <a:ext cx="675196" cy="8729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95400" y="5997714"/>
            <a:ext cx="7162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Can you guess which is the highest ranking statistical method?</a:t>
            </a:r>
          </a:p>
          <a:p>
            <a:pPr algn="ctr"/>
            <a:r>
              <a:rPr lang="en-US" sz="2000" dirty="0" smtClean="0"/>
              <a:t>Can you guess which is the highest ranking </a:t>
            </a:r>
            <a:r>
              <a:rPr lang="en-US" sz="2000" dirty="0" err="1" smtClean="0"/>
              <a:t>bioinformatic</a:t>
            </a:r>
            <a:r>
              <a:rPr lang="en-US" sz="2000" dirty="0" smtClean="0"/>
              <a:t> algorithm?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Benjamini</a:t>
            </a:r>
            <a:r>
              <a:rPr lang="en-US" dirty="0" smtClean="0"/>
              <a:t>-Hochberg algorithm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Find a decision rule that gives low </a:t>
            </a:r>
            <a:r>
              <a:rPr lang="en-US" sz="2400" dirty="0" err="1" smtClean="0"/>
              <a:t>a/R</a:t>
            </a:r>
            <a:r>
              <a:rPr lang="en-US" sz="2400" dirty="0" smtClean="0"/>
              <a:t> values</a:t>
            </a:r>
          </a:p>
          <a:p>
            <a:r>
              <a:rPr lang="en-US" sz="2400" dirty="0" smtClean="0"/>
              <a:t>The BH algorithm: rank all p-values and find the largest </a:t>
            </a:r>
            <a:r>
              <a:rPr lang="en-US" sz="2400" dirty="0" err="1" smtClean="0"/>
              <a:t>i</a:t>
            </a:r>
            <a:r>
              <a:rPr lang="en-US" sz="2400" dirty="0" smtClean="0"/>
              <a:t> index that satisfies:</a:t>
            </a:r>
          </a:p>
          <a:p>
            <a:endParaRPr lang="en-US" sz="2400" dirty="0" smtClean="0"/>
          </a:p>
          <a:p>
            <a:r>
              <a:rPr lang="en-US" sz="2400" dirty="0" smtClean="0"/>
              <a:t>Reject all p-values </a:t>
            </a:r>
            <a:r>
              <a:rPr lang="en-US" sz="2400" u="sng" dirty="0" smtClean="0"/>
              <a:t>&lt;</a:t>
            </a:r>
            <a:r>
              <a:rPr lang="en-US" sz="2400" dirty="0" smtClean="0"/>
              <a:t> the selected threshold</a:t>
            </a:r>
          </a:p>
          <a:p>
            <a:r>
              <a:rPr lang="en-US" sz="2400" dirty="0" smtClean="0"/>
              <a:t>BH showed that if the tests are independent the expected value of this decision rule satisfies:</a:t>
            </a:r>
          </a:p>
          <a:p>
            <a:endParaRPr lang="en-US" sz="2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438400"/>
            <a:ext cx="1476376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257550" cy="71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09800" y="5486400"/>
            <a:ext cx="46482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Fdr</a:t>
            </a:r>
            <a:r>
              <a:rPr lang="en-US" sz="2000" dirty="0" smtClean="0"/>
              <a:t>: false discovery rate</a:t>
            </a:r>
          </a:p>
          <a:p>
            <a:pPr algn="ctr"/>
            <a:r>
              <a:rPr lang="en-US" sz="2000" dirty="0" err="1" smtClean="0"/>
              <a:t>Fdp</a:t>
            </a:r>
            <a:r>
              <a:rPr lang="en-US" sz="2000" dirty="0" smtClean="0"/>
              <a:t>: false discovery proportion</a:t>
            </a:r>
          </a:p>
          <a:p>
            <a:pPr algn="ctr"/>
            <a:r>
              <a:rPr lang="en-US" sz="2000" dirty="0" smtClean="0"/>
              <a:t>Exact definitions later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BH drawbacks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Independence assumption</a:t>
            </a:r>
          </a:p>
          <a:p>
            <a:r>
              <a:rPr lang="en-US" sz="2400" dirty="0" smtClean="0"/>
              <a:t>Empirical null often does not agree with the theory</a:t>
            </a:r>
          </a:p>
          <a:p>
            <a:r>
              <a:rPr lang="en-US" sz="2400" dirty="0" smtClean="0"/>
              <a:t>We completely neglect the variance of the </a:t>
            </a:r>
            <a:r>
              <a:rPr lang="en-US" sz="2400" dirty="0" err="1" smtClean="0"/>
              <a:t>Fdr</a:t>
            </a:r>
            <a:endParaRPr lang="en-US" sz="24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6978" y="3200400"/>
            <a:ext cx="582702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320040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Simulation: 1000 repeats. In each run sample 2850 z-scores from  the null N(0,1), and add 150 z-scores from N(2.5,1).</a:t>
            </a:r>
          </a:p>
          <a:p>
            <a:r>
              <a:rPr lang="en-US" sz="2000" dirty="0" smtClean="0"/>
              <a:t>Measure the observed </a:t>
            </a:r>
            <a:r>
              <a:rPr lang="en-US" sz="2000" dirty="0" err="1" smtClean="0"/>
              <a:t>fdp</a:t>
            </a:r>
            <a:r>
              <a:rPr lang="en-US" sz="2000" dirty="0" smtClean="0"/>
              <a:t> when using BH with q=0.1.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BH drawbacks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5181600" cy="257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קבוצה 7"/>
          <p:cNvGrpSpPr/>
          <p:nvPr/>
        </p:nvGrpSpPr>
        <p:grpSpPr>
          <a:xfrm>
            <a:off x="5181600" y="3751391"/>
            <a:ext cx="3810000" cy="3030409"/>
            <a:chOff x="5181600" y="3751391"/>
            <a:chExt cx="3810000" cy="3030409"/>
          </a:xfrm>
        </p:grpSpPr>
        <p:sp>
          <p:nvSpPr>
            <p:cNvPr id="9" name="מלבן מעוגל 8"/>
            <p:cNvSpPr/>
            <p:nvPr/>
          </p:nvSpPr>
          <p:spPr>
            <a:xfrm>
              <a:off x="5181600" y="3751391"/>
              <a:ext cx="3810000" cy="2971800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4" descr="http://www.mc.vanderbilt.edu:8080/discoveryseries/images/Efr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96200" y="5122991"/>
              <a:ext cx="1247090" cy="1658809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562600" y="3899326"/>
              <a:ext cx="297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 word from </a:t>
              </a:r>
              <a:r>
                <a:rPr lang="en-US" sz="2400" dirty="0" err="1" smtClean="0"/>
                <a:t>Efron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0200" y="4437191"/>
              <a:ext cx="22860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price of dependence is usually </a:t>
              </a:r>
              <a:r>
                <a:rPr lang="en-US" b="1" dirty="0" smtClean="0"/>
                <a:t>higher variance</a:t>
              </a:r>
            </a:p>
            <a:p>
              <a:r>
                <a:rPr lang="en-US" dirty="0" smtClean="0"/>
                <a:t>We should interpret </a:t>
              </a:r>
              <a:r>
                <a:rPr lang="en-US" dirty="0" err="1" smtClean="0"/>
                <a:t>Fdr</a:t>
              </a:r>
              <a:r>
                <a:rPr lang="en-US" dirty="0" smtClean="0"/>
                <a:t> as an </a:t>
              </a:r>
              <a:r>
                <a:rPr lang="en-US" b="1" dirty="0" smtClean="0"/>
                <a:t>estimation problem </a:t>
              </a:r>
              <a:r>
                <a:rPr lang="en-US" dirty="0" smtClean="0"/>
                <a:t>and not hypothesis testing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486400" y="1905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variance is alarming, some points have a real </a:t>
            </a:r>
            <a:r>
              <a:rPr lang="en-US" dirty="0" err="1" smtClean="0"/>
              <a:t>Fdr</a:t>
            </a:r>
            <a:r>
              <a:rPr lang="en-US" dirty="0" smtClean="0"/>
              <a:t> &gt; 0.3</a:t>
            </a:r>
          </a:p>
        </p:txBody>
      </p:sp>
      <p:sp>
        <p:nvSpPr>
          <p:cNvPr id="14" name="אליפסה 13"/>
          <p:cNvSpPr/>
          <p:nvPr/>
        </p:nvSpPr>
        <p:spPr>
          <a:xfrm>
            <a:off x="3962400" y="1676400"/>
            <a:ext cx="990600" cy="762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two groups model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different way of looking at large scale tests</a:t>
            </a:r>
          </a:p>
          <a:p>
            <a:r>
              <a:rPr lang="en-US" dirty="0" smtClean="0"/>
              <a:t>Each of the N z-scores is either null or non-null</a:t>
            </a:r>
          </a:p>
          <a:p>
            <a:pPr lvl="1"/>
            <a:r>
              <a:rPr lang="en-US" dirty="0" smtClean="0"/>
              <a:t>Null prior probability: π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lvl="1"/>
            <a:r>
              <a:rPr lang="en-US" dirty="0" smtClean="0"/>
              <a:t>Null distribution: f</a:t>
            </a:r>
            <a:r>
              <a:rPr lang="en-US" baseline="-25000" dirty="0" smtClean="0"/>
              <a:t>0</a:t>
            </a:r>
            <a:r>
              <a:rPr lang="en-US" dirty="0" smtClean="0"/>
              <a:t>, non-null distribution: f</a:t>
            </a:r>
            <a:r>
              <a:rPr lang="en-US" baseline="-25000" dirty="0" smtClean="0"/>
              <a:t>1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Fdr</a:t>
            </a:r>
            <a:r>
              <a:rPr lang="en-US" dirty="0" smtClean="0"/>
              <a:t> is now a probability: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657600"/>
            <a:ext cx="3490913" cy="90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105400"/>
            <a:ext cx="6696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מחבר חץ ישר 7"/>
          <p:cNvCxnSpPr/>
          <p:nvPr/>
        </p:nvCxnSpPr>
        <p:spPr>
          <a:xfrm rot="16200000" flipH="1">
            <a:off x="1943100" y="5753100"/>
            <a:ext cx="381000" cy="15240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0" y="6019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Rejection area. E.g., |z| &gt; 3</a:t>
            </a:r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-1"/>
            <a:ext cx="1143000" cy="12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Fdr</a:t>
            </a:r>
            <a:r>
              <a:rPr lang="en-US" dirty="0" smtClean="0"/>
              <a:t> goes Bayesian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can even define the local </a:t>
            </a:r>
            <a:r>
              <a:rPr lang="en-US" dirty="0" err="1" smtClean="0"/>
              <a:t>Fdr</a:t>
            </a:r>
            <a:r>
              <a:rPr lang="en-US" dirty="0" smtClean="0"/>
              <a:t> of a single z-score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relation between </a:t>
            </a:r>
            <a:r>
              <a:rPr lang="en-US" dirty="0" err="1" smtClean="0"/>
              <a:t>Fdr</a:t>
            </a:r>
            <a:r>
              <a:rPr lang="en-US" dirty="0" smtClean="0"/>
              <a:t> and </a:t>
            </a:r>
            <a:r>
              <a:rPr lang="en-US" dirty="0" err="1" smtClean="0"/>
              <a:t>fdr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200"/>
            <a:ext cx="6877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343400"/>
            <a:ext cx="56102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0700" y="5162550"/>
            <a:ext cx="5295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Fdr</a:t>
            </a:r>
            <a:r>
              <a:rPr lang="en-US" dirty="0" smtClean="0"/>
              <a:t> vs. </a:t>
            </a:r>
            <a:r>
              <a:rPr lang="en-US" dirty="0" err="1" smtClean="0"/>
              <a:t>fdr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r>
              <a:rPr lang="en-US" dirty="0" smtClean="0"/>
              <a:t>We are typically interested in small values of both</a:t>
            </a:r>
          </a:p>
          <a:p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4408" b="5206"/>
          <a:stretch>
            <a:fillRect/>
          </a:stretch>
        </p:blipFill>
        <p:spPr bwMode="auto">
          <a:xfrm>
            <a:off x="933511" y="2286000"/>
            <a:ext cx="49577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67111" y="512451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F(Z)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04744" y="3228945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π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F0(Z)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2609910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An observed point z</a:t>
            </a:r>
          </a:p>
          <a:p>
            <a:r>
              <a:rPr lang="en-US" sz="2000" dirty="0" smtClean="0"/>
              <a:t>Red slope: the </a:t>
            </a:r>
            <a:r>
              <a:rPr lang="en-US" sz="2000" dirty="0" err="1" smtClean="0"/>
              <a:t>Fdr</a:t>
            </a:r>
            <a:r>
              <a:rPr lang="en-US" sz="2000" dirty="0" smtClean="0"/>
              <a:t> (by definition)</a:t>
            </a:r>
          </a:p>
          <a:p>
            <a:r>
              <a:rPr lang="en-US" sz="2000" dirty="0" smtClean="0"/>
              <a:t>Blue slope: </a:t>
            </a:r>
            <a:r>
              <a:rPr lang="en-US" sz="2000" dirty="0" err="1" smtClean="0"/>
              <a:t>fdr</a:t>
            </a:r>
            <a:r>
              <a:rPr lang="en-US" sz="2000" dirty="0" smtClean="0"/>
              <a:t> (taking derivatives)</a:t>
            </a:r>
          </a:p>
          <a:p>
            <a:r>
              <a:rPr lang="en-US" sz="2000" dirty="0" err="1" smtClean="0"/>
              <a:t>Fdr</a:t>
            </a:r>
            <a:r>
              <a:rPr lang="en-US" sz="2000" dirty="0" smtClean="0"/>
              <a:t> is lower than </a:t>
            </a:r>
            <a:r>
              <a:rPr lang="en-US" sz="2000" dirty="0" err="1" smtClean="0"/>
              <a:t>fdr</a:t>
            </a:r>
            <a:r>
              <a:rPr lang="en-US" sz="2000" dirty="0" smtClean="0"/>
              <a:t> in low values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867400"/>
            <a:ext cx="7315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Working with densities is very powerful, applications later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source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Bradley </a:t>
            </a:r>
            <a:r>
              <a:rPr lang="en-US" dirty="0" err="1" smtClean="0"/>
              <a:t>Efron</a:t>
            </a:r>
            <a:endParaRPr lang="en-US" dirty="0" smtClean="0"/>
          </a:p>
          <a:p>
            <a:pPr lvl="1"/>
            <a:r>
              <a:rPr lang="en-US" dirty="0" smtClean="0"/>
              <a:t>Statistics, Stanford</a:t>
            </a:r>
          </a:p>
          <a:p>
            <a:pPr lvl="1"/>
            <a:r>
              <a:rPr lang="en-US" dirty="0" smtClean="0"/>
              <a:t>Pioneer of many fields</a:t>
            </a:r>
          </a:p>
          <a:p>
            <a:pPr lvl="2"/>
            <a:r>
              <a:rPr lang="en-US" dirty="0" smtClean="0"/>
              <a:t>Bootstrap</a:t>
            </a:r>
          </a:p>
          <a:p>
            <a:pPr lvl="2"/>
            <a:r>
              <a:rPr lang="en-US" dirty="0" smtClean="0"/>
              <a:t>Empirical </a:t>
            </a:r>
            <a:r>
              <a:rPr lang="en-US" dirty="0" err="1" smtClean="0"/>
              <a:t>Bayes</a:t>
            </a:r>
            <a:endParaRPr lang="en-US" dirty="0" smtClean="0"/>
          </a:p>
          <a:p>
            <a:pPr lvl="2"/>
            <a:r>
              <a:rPr lang="en-US" dirty="0" smtClean="0"/>
              <a:t>Inference methods</a:t>
            </a:r>
          </a:p>
          <a:p>
            <a:pPr lvl="2"/>
            <a:r>
              <a:rPr lang="en-US" dirty="0" smtClean="0"/>
              <a:t>Statistical learning</a:t>
            </a:r>
          </a:p>
          <a:p>
            <a:r>
              <a:rPr lang="en-US" dirty="0" smtClean="0"/>
              <a:t>I will focus on basic concepts</a:t>
            </a:r>
          </a:p>
          <a:p>
            <a:pPr lvl="1"/>
            <a:r>
              <a:rPr lang="en-US" dirty="0" smtClean="0"/>
              <a:t>See my summary with proofs and exercises in</a:t>
            </a:r>
            <a:r>
              <a:rPr lang="en-US" dirty="0"/>
              <a:t> </a:t>
            </a:r>
            <a:r>
              <a:rPr lang="en-US" sz="1600" dirty="0" smtClean="0"/>
              <a:t>gaga/</a:t>
            </a:r>
            <a:r>
              <a:rPr lang="en-US" sz="1600" dirty="0" err="1" smtClean="0"/>
              <a:t>davidama</a:t>
            </a:r>
            <a:r>
              <a:rPr lang="en-US" sz="1600" dirty="0" smtClean="0"/>
              <a:t>/</a:t>
            </a:r>
            <a:r>
              <a:rPr lang="en-US" sz="1600" dirty="0" err="1" smtClean="0"/>
              <a:t>paper_and_book_reports</a:t>
            </a:r>
            <a:r>
              <a:rPr lang="en-US" sz="1600" dirty="0" smtClean="0"/>
              <a:t>/</a:t>
            </a:r>
            <a:r>
              <a:rPr lang="en-US" sz="1600" dirty="0" err="1" smtClean="0"/>
              <a:t>large_scale_inference</a:t>
            </a:r>
            <a:r>
              <a:rPr lang="en-US" sz="1600" dirty="0" smtClean="0"/>
              <a:t>/efron_book_sammray.pdf</a:t>
            </a:r>
            <a:endParaRPr lang="en-US" dirty="0" smtClean="0"/>
          </a:p>
        </p:txBody>
      </p:sp>
      <p:pic>
        <p:nvPicPr>
          <p:cNvPr id="1026" name="Picture 2" descr="http://ecx.images-amazon.com/images/I/61Fi0WkMW0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2845846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approach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the standard normal distribution for f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In the two groups model we do not know f and </a:t>
            </a:r>
            <a:r>
              <a:rPr lang="el-GR" dirty="0" smtClean="0"/>
              <a:t>π</a:t>
            </a:r>
            <a:r>
              <a:rPr lang="en-US" baseline="-25000" dirty="0" smtClean="0"/>
              <a:t>0</a:t>
            </a:r>
            <a:r>
              <a:rPr lang="en-US" b="1" baseline="-25000" dirty="0" smtClean="0"/>
              <a:t> </a:t>
            </a:r>
            <a:endParaRPr lang="en-US" dirty="0" smtClean="0"/>
          </a:p>
          <a:p>
            <a:r>
              <a:rPr lang="en-US" dirty="0" smtClean="0"/>
              <a:t>Estimate F from the empirical distribution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Set the prior to 1 for now</a:t>
            </a:r>
          </a:p>
          <a:p>
            <a:r>
              <a:rPr lang="en-US" dirty="0" smtClean="0"/>
              <a:t>No independence assumption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390800"/>
            <a:ext cx="5829300" cy="11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justification: notations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Input:</a:t>
            </a:r>
          </a:p>
          <a:p>
            <a:pPr lvl="2"/>
            <a:r>
              <a:rPr lang="en-US" dirty="0" smtClean="0"/>
              <a:t>N z-scores</a:t>
            </a:r>
          </a:p>
          <a:p>
            <a:pPr lvl="2"/>
            <a:r>
              <a:rPr lang="en-US" dirty="0" smtClean="0"/>
              <a:t>A rejection region Z (blue area)</a:t>
            </a:r>
            <a:endParaRPr lang="he-IL" dirty="0"/>
          </a:p>
        </p:txBody>
      </p:sp>
      <p:pic>
        <p:nvPicPr>
          <p:cNvPr id="4" name="Picture 2" descr="http://www.philender.com/courses/intro/notes2/imag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95600"/>
            <a:ext cx="2362200" cy="14230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2819400"/>
            <a:ext cx="50292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(Z) – number of null cases in Z</a:t>
            </a:r>
          </a:p>
          <a:p>
            <a:r>
              <a:rPr lang="en-US" sz="2000" dirty="0" smtClean="0"/>
              <a:t>e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(Z) – expected number of null cases in Z</a:t>
            </a:r>
          </a:p>
          <a:p>
            <a:r>
              <a:rPr lang="en-US" sz="2000" dirty="0" smtClean="0"/>
              <a:t>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(Z) – number of non-null cases in Z</a:t>
            </a:r>
          </a:p>
          <a:p>
            <a:r>
              <a:rPr lang="en-US" sz="2000" dirty="0" smtClean="0"/>
              <a:t>e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(Z) – expected number of non-null cases in Z</a:t>
            </a:r>
          </a:p>
          <a:p>
            <a:r>
              <a:rPr lang="en-US" sz="2000" dirty="0" smtClean="0"/>
              <a:t>N</a:t>
            </a:r>
            <a:r>
              <a:rPr lang="en-US" sz="2000" baseline="-25000" dirty="0" smtClean="0"/>
              <a:t>+</a:t>
            </a:r>
            <a:r>
              <a:rPr lang="en-US" sz="2000" dirty="0" smtClean="0"/>
              <a:t>(Z) – number of cases in Z</a:t>
            </a:r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Fdr</a:t>
            </a:r>
            <a:r>
              <a:rPr lang="en-US" dirty="0" smtClean="0"/>
              <a:t> vs. </a:t>
            </a:r>
            <a:r>
              <a:rPr lang="en-US" dirty="0" err="1" smtClean="0"/>
              <a:t>Fdp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Fdr</a:t>
            </a:r>
            <a:r>
              <a:rPr lang="en-US" dirty="0" smtClean="0"/>
              <a:t>: the ratio between the expected values</a:t>
            </a:r>
          </a:p>
          <a:p>
            <a:endParaRPr lang="en-US" dirty="0" smtClean="0"/>
          </a:p>
          <a:p>
            <a:r>
              <a:rPr lang="en-US" dirty="0" err="1" smtClean="0"/>
              <a:t>Fdp</a:t>
            </a:r>
            <a:r>
              <a:rPr lang="en-US" dirty="0" smtClean="0"/>
              <a:t>: the proportion of nulls</a:t>
            </a:r>
          </a:p>
          <a:p>
            <a:endParaRPr lang="en-US" dirty="0" smtClean="0"/>
          </a:p>
          <a:p>
            <a:r>
              <a:rPr lang="en-US" dirty="0" smtClean="0"/>
              <a:t>The next lemmas give some insights about </a:t>
            </a:r>
            <a:r>
              <a:rPr lang="en-US" dirty="0" err="1" smtClean="0"/>
              <a:t>Fdr</a:t>
            </a:r>
            <a:r>
              <a:rPr lang="en-US" dirty="0" smtClean="0"/>
              <a:t>, </a:t>
            </a:r>
            <a:r>
              <a:rPr lang="en-US" dirty="0" err="1" smtClean="0"/>
              <a:t>Fdp</a:t>
            </a:r>
            <a:r>
              <a:rPr lang="en-US" dirty="0" smtClean="0"/>
              <a:t>, and the empirical estimation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366" r="-409" b="77657"/>
          <a:stretch>
            <a:fillRect/>
          </a:stretch>
        </p:blipFill>
        <p:spPr bwMode="auto">
          <a:xfrm>
            <a:off x="1295400" y="2209800"/>
            <a:ext cx="670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4366" t="22343" r="57435" b="55314"/>
          <a:stretch>
            <a:fillRect/>
          </a:stretch>
        </p:blipFill>
        <p:spPr bwMode="auto">
          <a:xfrm>
            <a:off x="1219200" y="32766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1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Assume e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(Z) = E(N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(Z)|N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(Z))</a:t>
            </a:r>
          </a:p>
          <a:p>
            <a:pPr lvl="1"/>
            <a:r>
              <a:rPr lang="en-US" sz="2400" dirty="0" smtClean="0"/>
              <a:t>Number of nulls and non-nulls are independent</a:t>
            </a:r>
          </a:p>
          <a:p>
            <a:r>
              <a:rPr lang="en-US" sz="2800" dirty="0" smtClean="0"/>
              <a:t>Then: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Corollaries:</a:t>
            </a:r>
          </a:p>
          <a:p>
            <a:pPr lvl="1"/>
            <a:r>
              <a:rPr lang="en-US" sz="2400" dirty="0" smtClean="0"/>
              <a:t>The empirical </a:t>
            </a:r>
            <a:r>
              <a:rPr lang="en-US" sz="2400" dirty="0" err="1" smtClean="0"/>
              <a:t>Fdr</a:t>
            </a:r>
            <a:r>
              <a:rPr lang="en-US" sz="2400" dirty="0" smtClean="0"/>
              <a:t> is an upper bound for the </a:t>
            </a:r>
            <a:r>
              <a:rPr lang="en-US" sz="2400" dirty="0" err="1" smtClean="0"/>
              <a:t>Fdp</a:t>
            </a:r>
            <a:endParaRPr lang="en-US" sz="2400" dirty="0" smtClean="0"/>
          </a:p>
          <a:p>
            <a:pPr lvl="2"/>
            <a:r>
              <a:rPr lang="en-US" sz="2000" dirty="0" smtClean="0"/>
              <a:t>No independence assumption!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 err="1" smtClean="0"/>
              <a:t>Fdr</a:t>
            </a:r>
            <a:r>
              <a:rPr lang="en-US" sz="2400" dirty="0" smtClean="0"/>
              <a:t> is also an upper bound for the </a:t>
            </a:r>
            <a:r>
              <a:rPr lang="en-US" sz="2400" dirty="0" err="1" smtClean="0"/>
              <a:t>Fdp</a:t>
            </a:r>
            <a:endParaRPr lang="en-US" sz="2400" dirty="0" smtClean="0"/>
          </a:p>
          <a:p>
            <a:pPr lvl="2"/>
            <a:r>
              <a:rPr lang="en-US" sz="2000" dirty="0" smtClean="0"/>
              <a:t>Less informative since the expectation is infinity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95600"/>
            <a:ext cx="6400800" cy="49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4366" t="71499" r="65075"/>
          <a:stretch>
            <a:fillRect/>
          </a:stretch>
        </p:blipFill>
        <p:spPr bwMode="auto">
          <a:xfrm>
            <a:off x="3200400" y="3429000"/>
            <a:ext cx="2133600" cy="48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2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coefficient of variation (CV) of N</a:t>
            </a:r>
            <a:r>
              <a:rPr lang="en-US" baseline="-25000" dirty="0" smtClean="0"/>
              <a:t>+</a:t>
            </a:r>
            <a:r>
              <a:rPr lang="en-US" dirty="0" smtClean="0"/>
              <a:t> (the number of rejections)</a:t>
            </a:r>
          </a:p>
          <a:p>
            <a:endParaRPr lang="en-US" dirty="0" smtClean="0"/>
          </a:p>
          <a:p>
            <a:r>
              <a:rPr lang="en-US" dirty="0" smtClean="0"/>
              <a:t>Then we can approximate the accuracy of our estimations: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Thus, the empirical </a:t>
            </a:r>
            <a:r>
              <a:rPr lang="en-US" dirty="0" err="1" smtClean="0"/>
              <a:t>Fdr</a:t>
            </a:r>
            <a:r>
              <a:rPr lang="en-US" dirty="0" smtClean="0"/>
              <a:t> estimation is slightly biased upwards</a:t>
            </a:r>
          </a:p>
          <a:p>
            <a:pPr lvl="1"/>
            <a:r>
              <a:rPr lang="en-US" dirty="0" smtClean="0"/>
              <a:t>No independence assumption!</a:t>
            </a:r>
          </a:p>
          <a:p>
            <a:pPr lvl="1"/>
            <a:r>
              <a:rPr lang="en-US" dirty="0" smtClean="0"/>
              <a:t>The bias depends on the CV</a:t>
            </a:r>
          </a:p>
          <a:p>
            <a:pPr lvl="1"/>
            <a:r>
              <a:rPr lang="en-US" dirty="0" smtClean="0"/>
              <a:t>Assuming independence we can get tighter results with almost no bias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81200"/>
            <a:ext cx="4062413" cy="70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00400"/>
            <a:ext cx="3424238" cy="86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 Revisited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693152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BH rule – find the maximal </a:t>
            </a:r>
            <a:r>
              <a:rPr lang="en-US" sz="2400" dirty="0" err="1" smtClean="0"/>
              <a:t>i</a:t>
            </a:r>
            <a:r>
              <a:rPr lang="en-US" sz="2400" dirty="0" smtClean="0"/>
              <a:t> that satisfies:</a:t>
            </a:r>
          </a:p>
          <a:p>
            <a:endParaRPr lang="en-US" sz="2400" dirty="0" smtClean="0"/>
          </a:p>
          <a:p>
            <a:r>
              <a:rPr lang="en-US" sz="2400" dirty="0" smtClean="0"/>
              <a:t>The empirical F distribution of the </a:t>
            </a:r>
            <a:r>
              <a:rPr lang="en-US" sz="2400" dirty="0" err="1" smtClean="0"/>
              <a:t>i‘th</a:t>
            </a:r>
            <a:r>
              <a:rPr lang="en-US" sz="2400" dirty="0" smtClean="0"/>
              <a:t> z-score (after sorting) is </a:t>
            </a:r>
            <a:r>
              <a:rPr lang="en-US" sz="2400" dirty="0" err="1" smtClean="0"/>
              <a:t>i</a:t>
            </a:r>
            <a:r>
              <a:rPr lang="en-US" sz="2400" dirty="0" smtClean="0"/>
              <a:t>/N = F(z)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i‘th</a:t>
            </a:r>
            <a:r>
              <a:rPr lang="en-US" sz="2400" dirty="0" smtClean="0"/>
              <a:t> p-value: p(</a:t>
            </a:r>
            <a:r>
              <a:rPr lang="en-US" sz="2400" dirty="0" err="1" smtClean="0"/>
              <a:t>i</a:t>
            </a:r>
            <a:r>
              <a:rPr lang="en-US" sz="2400" dirty="0" smtClean="0"/>
              <a:t>) = F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(z(</a:t>
            </a:r>
            <a:r>
              <a:rPr lang="en-US" sz="2400" dirty="0" err="1" smtClean="0"/>
              <a:t>i</a:t>
            </a:r>
            <a:r>
              <a:rPr lang="en-US" sz="2400" dirty="0" smtClean="0"/>
              <a:t>)), we can write the BH rule as: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BH rule gives the empirical </a:t>
            </a:r>
            <a:r>
              <a:rPr lang="en-US" sz="2400" dirty="0" err="1" smtClean="0"/>
              <a:t>Fdr</a:t>
            </a:r>
            <a:r>
              <a:rPr lang="en-US" sz="2400" dirty="0" smtClean="0"/>
              <a:t>!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812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962400"/>
            <a:ext cx="3509963" cy="93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קבוצה 7"/>
          <p:cNvGrpSpPr/>
          <p:nvPr/>
        </p:nvGrpSpPr>
        <p:grpSpPr>
          <a:xfrm>
            <a:off x="6172200" y="4724399"/>
            <a:ext cx="2819400" cy="2020557"/>
            <a:chOff x="5181600" y="3751391"/>
            <a:chExt cx="3810000" cy="2971800"/>
          </a:xfrm>
        </p:grpSpPr>
        <p:sp>
          <p:nvSpPr>
            <p:cNvPr id="7" name="מלבן מעוגל 8"/>
            <p:cNvSpPr/>
            <p:nvPr/>
          </p:nvSpPr>
          <p:spPr>
            <a:xfrm>
              <a:off x="5181600" y="3751391"/>
              <a:ext cx="3810000" cy="2971800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4" descr="http://www.mc.vanderbilt.edu:8080/discoveryseries/images/Efron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49978" y="4842338"/>
              <a:ext cx="1366954" cy="181824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562600" y="3899326"/>
              <a:ext cx="2971800" cy="63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 word from </a:t>
              </a:r>
              <a:r>
                <a:rPr lang="en-US" sz="2000" dirty="0" err="1" smtClean="0"/>
                <a:t>Efron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4494669"/>
              <a:ext cx="2286000" cy="1946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Methods with both Bayesian and freq properties prove themselves over time </a:t>
              </a:r>
              <a:endParaRPr lang="en-US" sz="16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4724400" y="2057400"/>
            <a:ext cx="228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/>
          <p:cNvSpPr/>
          <p:nvPr/>
        </p:nvSpPr>
        <p:spPr>
          <a:xfrm>
            <a:off x="4038600" y="2057400"/>
            <a:ext cx="381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Bayes</a:t>
            </a:r>
            <a:r>
              <a:rPr lang="en-US" dirty="0" smtClean="0"/>
              <a:t> </a:t>
            </a:r>
            <a:r>
              <a:rPr lang="en-US" dirty="0" err="1" smtClean="0"/>
              <a:t>Fdr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Theory holds under dependence</a:t>
            </a:r>
          </a:p>
          <a:p>
            <a:r>
              <a:rPr lang="en-US" dirty="0" smtClean="0"/>
              <a:t>Theory gives hints about the estimation error</a:t>
            </a:r>
          </a:p>
          <a:p>
            <a:r>
              <a:rPr lang="en-US" dirty="0" err="1" smtClean="0"/>
              <a:t>Fdr</a:t>
            </a:r>
            <a:r>
              <a:rPr lang="en-US" dirty="0" smtClean="0"/>
              <a:t> as a probability: all theories hold for the true discovery rate</a:t>
            </a:r>
          </a:p>
          <a:p>
            <a:endParaRPr lang="en-US" dirty="0" smtClean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Estimation of f and local </a:t>
            </a:r>
            <a:r>
              <a:rPr lang="en-US" dirty="0" err="1" smtClean="0"/>
              <a:t>Fdrs</a:t>
            </a:r>
            <a:endParaRPr lang="en-US" dirty="0" smtClean="0"/>
          </a:p>
          <a:p>
            <a:pPr lvl="1"/>
            <a:r>
              <a:rPr lang="en-US" dirty="0" smtClean="0"/>
              <a:t>Estimate the power of a dataset</a:t>
            </a:r>
          </a:p>
          <a:p>
            <a:pPr lvl="1"/>
            <a:r>
              <a:rPr lang="en-US" dirty="0" smtClean="0"/>
              <a:t>Dealing with weird null distributions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429000"/>
            <a:ext cx="7391400" cy="51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 smtClean="0"/>
              <a:t>Emp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Bayes</a:t>
            </a:r>
            <a:r>
              <a:rPr lang="en-US" sz="2400" u="sng" dirty="0" smtClean="0"/>
              <a:t> methods learn the prior from the data</a:t>
            </a:r>
          </a:p>
          <a:p>
            <a:pPr lvl="1"/>
            <a:r>
              <a:rPr lang="en-US" sz="2000" dirty="0" smtClean="0"/>
              <a:t>Interesting theoretical justification</a:t>
            </a:r>
          </a:p>
          <a:p>
            <a:pPr lvl="1"/>
            <a:r>
              <a:rPr lang="en-US" sz="2000" dirty="0" smtClean="0"/>
              <a:t>Better than MLE for normal dist, under freq measures</a:t>
            </a:r>
          </a:p>
          <a:p>
            <a:pPr lvl="1"/>
            <a:r>
              <a:rPr lang="en-US" sz="2000" dirty="0" smtClean="0"/>
              <a:t>Favor group-level inference over single cases</a:t>
            </a:r>
          </a:p>
          <a:p>
            <a:r>
              <a:rPr lang="en-US" sz="2300" u="sng" dirty="0" smtClean="0"/>
              <a:t>The two groups model allows Bayesian view on </a:t>
            </a:r>
            <a:r>
              <a:rPr lang="en-US" sz="2300" u="sng" dirty="0" err="1" smtClean="0"/>
              <a:t>Fdr</a:t>
            </a:r>
            <a:endParaRPr lang="en-US" sz="2300" u="sng" dirty="0" smtClean="0"/>
          </a:p>
          <a:p>
            <a:pPr lvl="1"/>
            <a:r>
              <a:rPr lang="en-US" sz="2000" dirty="0" smtClean="0"/>
              <a:t>Strong theoretical arguments, estimate true discovery rate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brera.mi.astro.it/~andreon/inference/prim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772525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6477000" cy="1828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Estimating f and </a:t>
            </a:r>
            <a:r>
              <a:rPr lang="el-GR" b="1" dirty="0" smtClean="0"/>
              <a:t>π</a:t>
            </a:r>
            <a:r>
              <a:rPr lang="en-US" b="1" baseline="-25000" dirty="0" smtClean="0"/>
              <a:t>0</a:t>
            </a:r>
            <a:r>
              <a:rPr lang="en-US" b="1" dirty="0" smtClean="0"/>
              <a:t> and applications</a:t>
            </a:r>
            <a:endParaRPr lang="he-IL" b="1" dirty="0"/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0"/>
            <a:ext cx="6477000" cy="1828800"/>
          </a:xfrm>
        </p:spPr>
        <p:txBody>
          <a:bodyPr/>
          <a:lstStyle/>
          <a:p>
            <a:pPr algn="ctr"/>
            <a:r>
              <a:rPr lang="en-US" b="1" dirty="0" smtClean="0"/>
              <a:t>Empirical </a:t>
            </a:r>
            <a:r>
              <a:rPr lang="en-US" b="1" dirty="0" err="1" smtClean="0"/>
              <a:t>Bayes</a:t>
            </a:r>
            <a:endParaRPr lang="he-IL" b="1" dirty="0"/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zero-assumption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The density of f</a:t>
            </a:r>
            <a:r>
              <a:rPr lang="en-US" b="1" baseline="-25000" dirty="0" smtClean="0"/>
              <a:t>1</a:t>
            </a:r>
            <a:r>
              <a:rPr lang="en-US" b="1" dirty="0" smtClean="0"/>
              <a:t> is zero around zero</a:t>
            </a:r>
          </a:p>
          <a:p>
            <a:r>
              <a:rPr lang="en-US" dirty="0" smtClean="0"/>
              <a:t>Take an interval A</a:t>
            </a:r>
            <a:r>
              <a:rPr lang="en-US" baseline="-25000" dirty="0" smtClean="0"/>
              <a:t>0  </a:t>
            </a:r>
            <a:r>
              <a:rPr lang="en-US" dirty="0" smtClean="0"/>
              <a:t>around zero and use it to get: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Practical choice of A</a:t>
            </a:r>
            <a:r>
              <a:rPr lang="en-US" baseline="-25000" dirty="0" smtClean="0"/>
              <a:t>0</a:t>
            </a:r>
            <a:r>
              <a:rPr lang="en-US" dirty="0" smtClean="0"/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19400"/>
            <a:ext cx="3009900" cy="82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267200"/>
            <a:ext cx="4733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מלבן מעוגל 6"/>
          <p:cNvSpPr/>
          <p:nvPr/>
        </p:nvSpPr>
        <p:spPr>
          <a:xfrm>
            <a:off x="5181600" y="4876799"/>
            <a:ext cx="3810000" cy="1846391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4" descr="http://www.mc.vanderbilt.edu:8080/discoveryseries/images/Efr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528419"/>
            <a:ext cx="942290" cy="12533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10200" y="4876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word from </a:t>
            </a:r>
            <a:r>
              <a:rPr lang="en-US" sz="2400" dirty="0" err="1" smtClean="0"/>
              <a:t>Efron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5410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prior is &gt; 0.9 this estimation would not change much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61854"/>
            <a:ext cx="2224088" cy="10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F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Assume f follows an exponential family model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real data J should be &gt; 3</a:t>
            </a:r>
          </a:p>
          <a:p>
            <a:r>
              <a:rPr lang="en-US" sz="2400" dirty="0" smtClean="0"/>
              <a:t>J=2 gives normal distributions</a:t>
            </a:r>
          </a:p>
          <a:p>
            <a:r>
              <a:rPr lang="en-US" sz="2400" dirty="0" smtClean="0"/>
              <a:t>Use standard methods for estimating f</a:t>
            </a:r>
          </a:p>
          <a:p>
            <a:pPr lvl="1"/>
            <a:r>
              <a:rPr lang="en-US" sz="2000" dirty="0" smtClean="0"/>
              <a:t>Typically use </a:t>
            </a:r>
            <a:r>
              <a:rPr lang="en-US" sz="2000" dirty="0" err="1" smtClean="0"/>
              <a:t>discretization</a:t>
            </a:r>
            <a:r>
              <a:rPr lang="en-US" sz="2000" dirty="0" smtClean="0"/>
              <a:t> + Poisson regression</a:t>
            </a:r>
            <a:endParaRPr lang="en-US" sz="20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724400"/>
            <a:ext cx="3581400" cy="20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rate of different </a:t>
            </a:r>
            <a:r>
              <a:rPr lang="en-US" dirty="0" err="1" smtClean="0"/>
              <a:t>Fdr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Simulation: </a:t>
            </a:r>
            <a:r>
              <a:rPr lang="en-US" sz="2000" dirty="0" smtClean="0"/>
              <a:t>N=6000, f0 = N(0,1), f1 = N(2.5,1), </a:t>
            </a:r>
            <a:r>
              <a:rPr lang="el-GR" sz="2000" dirty="0" smtClean="0"/>
              <a:t>π</a:t>
            </a:r>
            <a:r>
              <a:rPr lang="en-US" sz="2000" dirty="0" smtClean="0"/>
              <a:t>=0.95; 1000 repeats</a:t>
            </a:r>
            <a:endParaRPr lang="en-US" sz="2400" dirty="0" smtClean="0"/>
          </a:p>
          <a:p>
            <a:r>
              <a:rPr lang="en-US" sz="2400" dirty="0" smtClean="0"/>
              <a:t>For each method, for each threshold, calculate the real </a:t>
            </a:r>
            <a:r>
              <a:rPr lang="en-US" sz="2400" dirty="0" err="1" smtClean="0"/>
              <a:t>Fdr</a:t>
            </a:r>
            <a:endParaRPr lang="en-US" sz="2400" dirty="0" smtClean="0"/>
          </a:p>
          <a:p>
            <a:r>
              <a:rPr lang="en-US" sz="2400" dirty="0" smtClean="0"/>
              <a:t>The mean is as expected (like the threshold), the parametric method has a lower standard deviation</a:t>
            </a:r>
          </a:p>
          <a:p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29000"/>
            <a:ext cx="4572000" cy="303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the power of a dataset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Reminder: </a:t>
            </a:r>
            <a:r>
              <a:rPr lang="en-US" dirty="0" err="1" smtClean="0"/>
              <a:t>tdr</a:t>
            </a:r>
            <a:r>
              <a:rPr lang="en-US" dirty="0" smtClean="0"/>
              <a:t> = 1-fdr</a:t>
            </a:r>
          </a:p>
          <a:p>
            <a:r>
              <a:rPr lang="en-US" dirty="0" smtClean="0"/>
              <a:t>We can integrate over deviations from low </a:t>
            </a:r>
            <a:r>
              <a:rPr lang="en-US" dirty="0" err="1" smtClean="0"/>
              <a:t>fdr</a:t>
            </a:r>
            <a:r>
              <a:rPr lang="en-US" dirty="0" smtClean="0"/>
              <a:t> to get the expected number of non-nulls</a:t>
            </a:r>
          </a:p>
          <a:p>
            <a:pPr lvl="1"/>
            <a:r>
              <a:rPr lang="en-US" sz="2000" dirty="0" smtClean="0"/>
              <a:t>Several ways to calculate this, a simple calculation is to use histograms</a:t>
            </a:r>
          </a:p>
          <a:p>
            <a:pPr lvl="1"/>
            <a:r>
              <a:rPr lang="en-US" sz="2000" dirty="0" smtClean="0"/>
              <a:t>Given a bin of width d whose center is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and has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values, the expected number of non nulls is </a:t>
            </a:r>
            <a:r>
              <a:rPr lang="en-US" sz="2000" dirty="0" err="1" smtClean="0"/>
              <a:t>tdr</a:t>
            </a:r>
            <a:r>
              <a:rPr lang="en-US" sz="2000" dirty="0" smtClean="0"/>
              <a:t>(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)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k</a:t>
            </a:r>
            <a:endParaRPr lang="en-US" sz="2000" baseline="-25000" dirty="0" smtClean="0"/>
          </a:p>
          <a:p>
            <a:pPr lvl="1"/>
            <a:r>
              <a:rPr lang="en-US" sz="2000" dirty="0" smtClean="0"/>
              <a:t>Better methods exist that </a:t>
            </a:r>
            <a:r>
              <a:rPr lang="en-US" sz="2000" dirty="0" smtClean="0"/>
              <a:t>first smooth </a:t>
            </a:r>
            <a:r>
              <a:rPr lang="en-US" sz="2000" dirty="0" smtClean="0"/>
              <a:t>the </a:t>
            </a:r>
            <a:r>
              <a:rPr lang="en-US" sz="2000" dirty="0" smtClean="0"/>
              <a:t>histogram</a:t>
            </a:r>
            <a:endParaRPr lang="en-US" sz="2000" dirty="0" smtClean="0"/>
          </a:p>
          <a:p>
            <a:r>
              <a:rPr lang="en-US" dirty="0" smtClean="0"/>
              <a:t>We can now compare the number of rejected cases (for a given </a:t>
            </a:r>
            <a:r>
              <a:rPr lang="en-US" dirty="0" err="1" smtClean="0"/>
              <a:t>fdr</a:t>
            </a:r>
            <a:r>
              <a:rPr lang="en-US" dirty="0" smtClean="0"/>
              <a:t> threshold) to the expected number</a:t>
            </a:r>
          </a:p>
          <a:p>
            <a:pPr lvl="1"/>
            <a:r>
              <a:rPr lang="en-US" sz="2000" dirty="0" smtClean="0"/>
              <a:t>i.e., the sum of all bins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Examples: </a:t>
            </a:r>
            <a:r>
              <a:rPr lang="en-US" dirty="0" err="1" smtClean="0"/>
              <a:t>simulation+prostate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43000"/>
          </a:xfrm>
        </p:spPr>
        <p:txBody>
          <a:bodyPr/>
          <a:lstStyle/>
          <a:p>
            <a:r>
              <a:rPr lang="en-US" dirty="0" smtClean="0"/>
              <a:t>N=6000, f0 = N(0,1), f1 = N(2.5,1), </a:t>
            </a:r>
            <a:r>
              <a:rPr lang="el-GR" dirty="0" smtClean="0"/>
              <a:t>π</a:t>
            </a:r>
            <a:r>
              <a:rPr lang="en-US" dirty="0" smtClean="0"/>
              <a:t>=0.95</a:t>
            </a:r>
          </a:p>
          <a:p>
            <a:r>
              <a:rPr lang="en-US" dirty="0" smtClean="0"/>
              <a:t>Real data: the prostate cancer data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4419600" cy="366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29200" y="3200400"/>
            <a:ext cx="37338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 smtClean="0"/>
              <a:t>In the prostate data: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23 genes have </a:t>
            </a:r>
            <a:r>
              <a:rPr lang="en-US" dirty="0" err="1" smtClean="0"/>
              <a:t>fdr</a:t>
            </a:r>
            <a:r>
              <a:rPr lang="en-US" dirty="0" smtClean="0"/>
              <a:t>&lt;0.2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Integration over this area gives 26.8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Integration over all area gives 105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(1-</a:t>
            </a:r>
            <a:r>
              <a:rPr lang="el-GR" b="1" dirty="0" smtClean="0"/>
              <a:t> π</a:t>
            </a:r>
            <a:r>
              <a:rPr lang="en-US" b="1" baseline="-25000" dirty="0" smtClean="0"/>
              <a:t>0</a:t>
            </a:r>
            <a:r>
              <a:rPr lang="en-US" dirty="0" smtClean="0"/>
              <a:t>)N is ~97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The estimated power is &lt;0.3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 smtClean="0"/>
              <a:t>Emp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Bayes</a:t>
            </a:r>
            <a:r>
              <a:rPr lang="en-US" sz="2400" u="sng" dirty="0" smtClean="0"/>
              <a:t> methods learn the prior from the data</a:t>
            </a:r>
          </a:p>
          <a:p>
            <a:pPr lvl="1"/>
            <a:r>
              <a:rPr lang="en-US" sz="2000" dirty="0" smtClean="0"/>
              <a:t>Interesting theoretical justification</a:t>
            </a:r>
          </a:p>
          <a:p>
            <a:pPr lvl="1"/>
            <a:r>
              <a:rPr lang="en-US" sz="2000" dirty="0" smtClean="0"/>
              <a:t>Better than MLE for normal dist, under freq measures</a:t>
            </a:r>
          </a:p>
          <a:p>
            <a:pPr lvl="1"/>
            <a:r>
              <a:rPr lang="en-US" sz="2000" dirty="0" smtClean="0"/>
              <a:t>Favor group-level inference over single cases</a:t>
            </a:r>
          </a:p>
          <a:p>
            <a:r>
              <a:rPr lang="en-US" sz="2300" u="sng" dirty="0" smtClean="0"/>
              <a:t>The two groups model allows Bayesian view on </a:t>
            </a:r>
            <a:r>
              <a:rPr lang="en-US" sz="2300" u="sng" dirty="0" err="1" smtClean="0"/>
              <a:t>Fdr</a:t>
            </a:r>
            <a:endParaRPr lang="en-US" sz="2300" u="sng" dirty="0" smtClean="0"/>
          </a:p>
          <a:p>
            <a:pPr lvl="1"/>
            <a:r>
              <a:rPr lang="en-US" sz="2000" dirty="0" smtClean="0"/>
              <a:t>Strong theoretical arguments, estimate true discovery rate</a:t>
            </a:r>
          </a:p>
          <a:p>
            <a:r>
              <a:rPr lang="en-US" sz="2300" u="sng" dirty="0" smtClean="0"/>
              <a:t>We can estimate f and the prior</a:t>
            </a:r>
          </a:p>
          <a:p>
            <a:pPr lvl="1"/>
            <a:r>
              <a:rPr lang="en-US" sz="2000" dirty="0" err="1" smtClean="0"/>
              <a:t>Fdr</a:t>
            </a:r>
            <a:r>
              <a:rPr lang="en-US" sz="2000" dirty="0" smtClean="0"/>
              <a:t> estimations are more accurate than the simple empirical approach</a:t>
            </a:r>
          </a:p>
          <a:p>
            <a:pPr lvl="1"/>
            <a:r>
              <a:rPr lang="en-US" sz="2000" dirty="0" smtClean="0"/>
              <a:t>We can calculate a score for the power of a dataset</a:t>
            </a:r>
          </a:p>
          <a:p>
            <a:pPr lvl="2"/>
            <a:r>
              <a:rPr lang="en-US" sz="1700" dirty="0" smtClean="0"/>
              <a:t>Useful for our </a:t>
            </a:r>
            <a:r>
              <a:rPr lang="en-US" sz="1700" dirty="0" err="1" smtClean="0"/>
              <a:t>Adeptus</a:t>
            </a:r>
            <a:r>
              <a:rPr lang="en-US" sz="1700" dirty="0" smtClean="0"/>
              <a:t> project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6477000" cy="1828800"/>
          </a:xfrm>
        </p:spPr>
        <p:txBody>
          <a:bodyPr/>
          <a:lstStyle/>
          <a:p>
            <a:pPr algn="ctr"/>
            <a:r>
              <a:rPr lang="en-US" b="1" dirty="0" smtClean="0"/>
              <a:t>Dealing with weird null distributions</a:t>
            </a:r>
            <a:endParaRPr lang="he-IL" b="1" dirty="0"/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Leukemia 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137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Blood gene expression</a:t>
            </a:r>
          </a:p>
          <a:p>
            <a:pPr lvl="1"/>
            <a:r>
              <a:rPr lang="en-US" dirty="0" smtClean="0"/>
              <a:t>7,128 genes, 45 ALL vs. 25 AML patients</a:t>
            </a:r>
          </a:p>
          <a:p>
            <a:r>
              <a:rPr lang="en-US" dirty="0" smtClean="0"/>
              <a:t>Using theoretical null – more than 1,500 differential genes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9999" b="10000"/>
          <a:stretch>
            <a:fillRect/>
          </a:stretch>
        </p:blipFill>
        <p:spPr bwMode="auto">
          <a:xfrm>
            <a:off x="1524000" y="3276600"/>
            <a:ext cx="578863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43600" y="3429000"/>
            <a:ext cx="2971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Dotted: theoretical null N(0,1)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4495800"/>
            <a:ext cx="2057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Estimated null</a:t>
            </a:r>
            <a:endParaRPr lang="he-IL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 flipV="1">
            <a:off x="4648200" y="3429000"/>
            <a:ext cx="1295400" cy="1846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5334000" y="4680466"/>
            <a:ext cx="1219200" cy="3487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t="8672" b="8947"/>
          <a:stretch>
            <a:fillRect/>
          </a:stretch>
        </p:blipFill>
        <p:spPr bwMode="auto">
          <a:xfrm>
            <a:off x="1066800" y="3200400"/>
            <a:ext cx="5648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Police 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Police racial bias , NY 2006, 2,749 policemen</a:t>
            </a:r>
          </a:p>
          <a:p>
            <a:r>
              <a:rPr lang="en-US" dirty="0" smtClean="0"/>
              <a:t>P-values were calculates for racial bias in arrests</a:t>
            </a:r>
          </a:p>
          <a:p>
            <a:pPr lvl="1"/>
            <a:r>
              <a:rPr lang="en-US" dirty="0" smtClean="0"/>
              <a:t>Each model was corrected for time and type</a:t>
            </a:r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3429000"/>
            <a:ext cx="2971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Dotted: theoretical null N(0,1)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4495800"/>
            <a:ext cx="2057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Estimated null</a:t>
            </a:r>
            <a:endParaRPr lang="he-IL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 flipV="1">
            <a:off x="4114800" y="3429000"/>
            <a:ext cx="1295400" cy="1846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4800600" y="4680466"/>
            <a:ext cx="1219200" cy="3487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10400" y="5105400"/>
            <a:ext cx="1676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Results suggest bias on both sides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 t="10881" b="10232"/>
          <a:stretch>
            <a:fillRect/>
          </a:stretch>
        </p:blipFill>
        <p:spPr bwMode="auto">
          <a:xfrm>
            <a:off x="1143000" y="3200400"/>
            <a:ext cx="672135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HIV 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Blood gene expression</a:t>
            </a:r>
          </a:p>
          <a:p>
            <a:r>
              <a:rPr lang="en-US" dirty="0" smtClean="0"/>
              <a:t>4 patients vs. 4 controls, ~7,000 genes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495800"/>
            <a:ext cx="2971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Dotted: theoretical null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4495800"/>
            <a:ext cx="2057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Estimated null</a:t>
            </a:r>
            <a:endParaRPr lang="he-IL" dirty="0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2019300" y="4865132"/>
            <a:ext cx="1790700" cy="2402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 flipV="1">
            <a:off x="5257800" y="4495800"/>
            <a:ext cx="1295400" cy="1846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/>
          <a:lstStyle/>
          <a:p>
            <a:r>
              <a:rPr lang="en-US" dirty="0" smtClean="0"/>
              <a:t>Statistical estimation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9863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Observed data D</a:t>
            </a:r>
          </a:p>
          <a:p>
            <a:r>
              <a:rPr lang="en-US" sz="2800" dirty="0" smtClean="0"/>
              <a:t>We wish to learn a parameter </a:t>
            </a:r>
            <a:r>
              <a:rPr lang="el-GR" sz="2800" dirty="0" smtClean="0"/>
              <a:t>θ</a:t>
            </a:r>
            <a:endParaRPr lang="en-US" sz="2800" dirty="0" smtClean="0"/>
          </a:p>
          <a:p>
            <a:r>
              <a:rPr lang="en-US" sz="2800" dirty="0" smtClean="0"/>
              <a:t>MLE: find an estimator that maximizes L(</a:t>
            </a:r>
            <a:r>
              <a:rPr lang="el-GR" sz="2800" dirty="0" smtClean="0"/>
              <a:t>θ</a:t>
            </a:r>
            <a:r>
              <a:rPr lang="en-US" sz="2800" dirty="0" smtClean="0"/>
              <a:t>) = P(D;</a:t>
            </a:r>
            <a:r>
              <a:rPr lang="el-GR" sz="2800" dirty="0" smtClean="0"/>
              <a:t>θ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Bayesian: treat </a:t>
            </a:r>
            <a:r>
              <a:rPr lang="el-GR" sz="2800" dirty="0" smtClean="0"/>
              <a:t>θ</a:t>
            </a:r>
            <a:r>
              <a:rPr lang="en-US" sz="2800" dirty="0" smtClean="0"/>
              <a:t> as a random variable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r>
              <a:rPr lang="en-US" sz="2500" dirty="0" smtClean="0"/>
              <a:t>Possible estimators: MAP, Posterior expected value, etc.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650" y="4572000"/>
            <a:ext cx="923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477889" y="3951960"/>
            <a:ext cx="4343400" cy="1327150"/>
            <a:chOff x="1296" y="2640"/>
            <a:chExt cx="2736" cy="83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96" y="2640"/>
              <a:ext cx="2736" cy="836"/>
            </a:xfrm>
            <a:prstGeom prst="rect">
              <a:avLst/>
            </a:prstGeom>
            <a:noFill/>
            <a:ln w="15875">
              <a:solidFill>
                <a:srgbClr val="0033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2000" i="0" dirty="0">
                  <a:latin typeface="Verdana" pitchFamily="34" charset="0"/>
                </a:rPr>
                <a:t>Bayes Theorem:</a:t>
              </a:r>
            </a:p>
            <a:p>
              <a:pPr lvl="1">
                <a:spcBef>
                  <a:spcPct val="50000"/>
                </a:spcBef>
                <a:buClr>
                  <a:schemeClr val="accent2"/>
                </a:buClr>
              </a:pPr>
              <a:r>
                <a:rPr lang="en-US" sz="2000" i="0" dirty="0" smtClean="0">
                  <a:latin typeface="Verdana" pitchFamily="34" charset="0"/>
                </a:rPr>
                <a:t>Pr(</a:t>
              </a:r>
              <a:r>
                <a:rPr lang="el-GR" sz="2000" i="0" dirty="0" smtClean="0">
                  <a:latin typeface="Verdana" pitchFamily="34" charset="0"/>
                </a:rPr>
                <a:t>θ</a:t>
              </a:r>
              <a:r>
                <a:rPr lang="en-US" sz="2000" i="0" dirty="0" smtClean="0">
                  <a:latin typeface="Verdana" pitchFamily="34" charset="0"/>
                </a:rPr>
                <a:t>|D) </a:t>
              </a:r>
              <a:r>
                <a:rPr lang="en-US" sz="2000" i="0" dirty="0">
                  <a:latin typeface="Verdana" pitchFamily="34" charset="0"/>
                </a:rPr>
                <a:t>=   </a:t>
              </a:r>
              <a:r>
                <a:rPr lang="en-US" sz="2000" i="0" u="sng" dirty="0">
                  <a:latin typeface="Verdana" pitchFamily="34" charset="0"/>
                </a:rPr>
                <a:t> </a:t>
              </a:r>
              <a:r>
                <a:rPr lang="en-US" sz="2000" i="0" u="sng" dirty="0" smtClean="0">
                  <a:latin typeface="Verdana" pitchFamily="34" charset="0"/>
                </a:rPr>
                <a:t>Pr(D|</a:t>
              </a:r>
              <a:r>
                <a:rPr lang="el-GR" sz="2000" u="sng" dirty="0" smtClean="0">
                  <a:latin typeface="Verdana" pitchFamily="34" charset="0"/>
                </a:rPr>
                <a:t>θ</a:t>
              </a:r>
              <a:r>
                <a:rPr lang="en-US" sz="2000" i="0" u="sng" dirty="0" smtClean="0">
                  <a:latin typeface="Verdana" pitchFamily="34" charset="0"/>
                </a:rPr>
                <a:t>) </a:t>
              </a:r>
              <a:r>
                <a:rPr lang="en-US" sz="2000" b="1" i="0" u="sng" dirty="0">
                  <a:latin typeface="cmsy10" pitchFamily="34" charset="0"/>
                </a:rPr>
                <a:t>.</a:t>
              </a:r>
              <a:r>
                <a:rPr lang="en-US" sz="2000" i="0" u="sng" dirty="0">
                  <a:latin typeface="Verdana" pitchFamily="34" charset="0"/>
                </a:rPr>
                <a:t> </a:t>
              </a:r>
              <a:r>
                <a:rPr lang="en-US" sz="2000" i="0" u="sng" dirty="0" smtClean="0">
                  <a:latin typeface="Verdana" pitchFamily="34" charset="0"/>
                </a:rPr>
                <a:t>Pr(</a:t>
              </a:r>
              <a:r>
                <a:rPr lang="el-GR" sz="2000" u="sng" dirty="0" smtClean="0">
                  <a:latin typeface="Verdana" pitchFamily="34" charset="0"/>
                </a:rPr>
                <a:t>θ</a:t>
              </a:r>
              <a:r>
                <a:rPr lang="en-US" sz="2000" i="0" u="sng" dirty="0" smtClean="0">
                  <a:latin typeface="Verdana" pitchFamily="34" charset="0"/>
                </a:rPr>
                <a:t>) </a:t>
              </a:r>
              <a:endParaRPr lang="en-US" sz="2000" i="0" u="sng" dirty="0">
                <a:latin typeface="Verdana" pitchFamily="34" charset="0"/>
              </a:endParaRPr>
            </a:p>
            <a:p>
              <a:pPr lvl="1" algn="l">
                <a:spcBef>
                  <a:spcPct val="50000"/>
                </a:spcBef>
                <a:buClr>
                  <a:schemeClr val="accent2"/>
                </a:buClr>
                <a:buFontTx/>
                <a:buNone/>
              </a:pPr>
              <a:r>
                <a:rPr lang="en-US" sz="2000" i="0" dirty="0">
                  <a:latin typeface="Verdana" pitchFamily="34" charset="0"/>
                </a:rPr>
                <a:t>   	                   </a:t>
              </a:r>
              <a:r>
                <a:rPr lang="en-US" sz="2000" i="0" dirty="0" smtClean="0">
                  <a:latin typeface="Verdana" pitchFamily="34" charset="0"/>
                </a:rPr>
                <a:t>Pr(D)</a:t>
              </a:r>
              <a:endParaRPr lang="en-US" sz="2000" i="0" dirty="0">
                <a:latin typeface="Verdana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96" y="2640"/>
              <a:ext cx="2736" cy="826"/>
            </a:xfrm>
            <a:prstGeom prst="rect">
              <a:avLst/>
            </a:prstGeom>
            <a:noFill/>
            <a:ln w="1587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8" name="AutoShape 7"/>
          <p:cNvSpPr>
            <a:spLocks/>
          </p:cNvSpPr>
          <p:nvPr/>
        </p:nvSpPr>
        <p:spPr bwMode="auto">
          <a:xfrm>
            <a:off x="7248076" y="3775748"/>
            <a:ext cx="1554162" cy="401637"/>
          </a:xfrm>
          <a:prstGeom prst="borderCallout1">
            <a:avLst>
              <a:gd name="adj1" fmla="val 28347"/>
              <a:gd name="adj2" fmla="val -4894"/>
              <a:gd name="adj3" fmla="val 160236"/>
              <a:gd name="adj4" fmla="val -12008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sz="2400" dirty="0">
                <a:solidFill>
                  <a:srgbClr val="0033CC"/>
                </a:solidFill>
              </a:rPr>
              <a:t>likelihood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7244901" y="4458373"/>
            <a:ext cx="1557337" cy="407987"/>
          </a:xfrm>
          <a:prstGeom prst="borderCallout1">
            <a:avLst>
              <a:gd name="adj1" fmla="val 28014"/>
              <a:gd name="adj2" fmla="val -4894"/>
              <a:gd name="adj3" fmla="val 29574"/>
              <a:gd name="adj4" fmla="val -46278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sz="2400" dirty="0">
                <a:solidFill>
                  <a:srgbClr val="0033CC"/>
                </a:solidFill>
              </a:rPr>
              <a:t>prior</a:t>
            </a: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539552" y="4131348"/>
            <a:ext cx="1557337" cy="403225"/>
          </a:xfrm>
          <a:prstGeom prst="borderCallout1">
            <a:avLst>
              <a:gd name="adj1" fmla="val 28347"/>
              <a:gd name="adj2" fmla="val 104894"/>
              <a:gd name="adj3" fmla="val 104722"/>
              <a:gd name="adj4" fmla="val 16014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sz="2400" dirty="0">
                <a:solidFill>
                  <a:srgbClr val="0033CC"/>
                </a:solidFill>
              </a:rPr>
              <a:t>posterior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0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null may “fail”?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Wrong mathematical assumptions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Correlation among sampling units (e.g., microarrays)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Correlation across the z-values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Unknown covariates: batch, age, genetics,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Filtration: </a:t>
            </a:r>
            <a:r>
              <a:rPr lang="en-US" dirty="0" err="1" smtClean="0"/>
              <a:t>preselection</a:t>
            </a:r>
            <a:r>
              <a:rPr lang="en-US" dirty="0" smtClean="0"/>
              <a:t> of “interesting” cases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 tests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simple case: consider the two-sample t-test case</a:t>
            </a:r>
          </a:p>
          <a:p>
            <a:r>
              <a:rPr lang="en-US" dirty="0" smtClean="0"/>
              <a:t>Repeat B times</a:t>
            </a:r>
          </a:p>
          <a:p>
            <a:pPr lvl="1"/>
            <a:r>
              <a:rPr lang="en-US" dirty="0" smtClean="0"/>
              <a:t>Shuffle columns and recalculate the t-scores</a:t>
            </a:r>
          </a:p>
          <a:p>
            <a:pPr lvl="1"/>
            <a:r>
              <a:rPr lang="en-US" dirty="0" smtClean="0"/>
              <a:t>Get a new distribution of t-scores</a:t>
            </a:r>
          </a:p>
          <a:p>
            <a:r>
              <a:rPr lang="en-US" dirty="0" smtClean="0"/>
              <a:t>Simple permutations: use the new distribution as the null</a:t>
            </a:r>
          </a:p>
          <a:p>
            <a:r>
              <a:rPr lang="en-US" dirty="0" smtClean="0"/>
              <a:t>SAM: for a threshold z calculate a bound for the empirical </a:t>
            </a:r>
            <a:r>
              <a:rPr lang="en-US" dirty="0" err="1" smtClean="0"/>
              <a:t>fdr</a:t>
            </a:r>
            <a:r>
              <a:rPr lang="en-US" dirty="0" smtClean="0"/>
              <a:t> directly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 tests to the rescue?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Mainly meant to deal with problem 1 (wrong mathematical assumptions)</a:t>
            </a:r>
          </a:p>
          <a:p>
            <a:r>
              <a:rPr lang="en-US" dirty="0" smtClean="0"/>
              <a:t>Sampling promotes independence – cannot deal with problem 2</a:t>
            </a:r>
          </a:p>
          <a:p>
            <a:r>
              <a:rPr lang="en-US" dirty="0" smtClean="0"/>
              <a:t>Assumes unobserved covariates are distributed randomly – a major problem</a:t>
            </a:r>
          </a:p>
          <a:p>
            <a:r>
              <a:rPr lang="en-US" dirty="0" smtClean="0"/>
              <a:t>A virtue: preserve correlations among z-values</a:t>
            </a:r>
          </a:p>
          <a:p>
            <a:r>
              <a:rPr lang="en-US" dirty="0" smtClean="0"/>
              <a:t>In practice often converge to N(0,1)</a:t>
            </a:r>
          </a:p>
          <a:p>
            <a:pPr lvl="1"/>
            <a:r>
              <a:rPr lang="en-US" dirty="0" smtClean="0"/>
              <a:t>Might indicate strong effects of unobserved covariates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question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Should extreme cases be compared to a gold standard theoretical null, or to the other cases in the study (e.g., estimate the empirical null)?</a:t>
            </a:r>
          </a:p>
        </p:txBody>
      </p:sp>
      <p:pic>
        <p:nvPicPr>
          <p:cNvPr id="4098" name="Picture 2" descr="http://pactiss.org/wp-content/uploads/2014/12/Social-Cogn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05200"/>
            <a:ext cx="3886200" cy="260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the zero assumption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Say we have an area in which we assume that the non-null density is zero, e.g., take an interval around zero</a:t>
            </a:r>
          </a:p>
          <a:p>
            <a:r>
              <a:rPr lang="en-US" sz="2400" dirty="0" smtClean="0"/>
              <a:t>Assume that the distribution is normal and estimate parameters from the trimmed data</a:t>
            </a:r>
            <a:endParaRPr lang="he-IL" sz="2400" dirty="0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 l="4762" t="10656" r="8333" b="7079"/>
          <a:stretch>
            <a:fillRect/>
          </a:stretch>
        </p:blipFill>
        <p:spPr bwMode="auto">
          <a:xfrm>
            <a:off x="3048000" y="3429000"/>
            <a:ext cx="33053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question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57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real cases with true discoveries this is a typical picture we can imagine</a:t>
            </a:r>
            <a:endParaRPr lang="he-IL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l="9524" t="8271" r="8333" b="8271"/>
          <a:stretch>
            <a:fillRect/>
          </a:stretch>
        </p:blipFill>
        <p:spPr bwMode="auto">
          <a:xfrm>
            <a:off x="3048000" y="2895600"/>
            <a:ext cx="3429000" cy="347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72200" y="3124200"/>
            <a:ext cx="1828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Estimated null distribution</a:t>
            </a:r>
            <a:endParaRPr lang="he-IL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81600" y="3505200"/>
            <a:ext cx="12954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38800" y="4572000"/>
            <a:ext cx="9144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29400" y="4154269"/>
            <a:ext cx="1828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Rejection threshold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5257800"/>
            <a:ext cx="2514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Surprising cases: area in which we have more cases than expected in the null dist</a:t>
            </a:r>
            <a:endParaRPr lang="he-IL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5867400" y="5791200"/>
            <a:ext cx="609600" cy="667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null estimation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MLE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the zero assumption to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000" dirty="0" smtClean="0"/>
              <a:t>Estimate the prior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000" dirty="0" smtClean="0"/>
              <a:t>Interval in which we believe there are only nulls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Say N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cases fell in the zero interval, the likelihood is:</a:t>
            </a:r>
            <a:endParaRPr lang="he-IL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969" y="3810000"/>
            <a:ext cx="6480631" cy="106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109276"/>
            <a:ext cx="3243263" cy="37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125745"/>
            <a:ext cx="2295525" cy="51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52600" y="5906869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This is a multiplication of exponential families. Standard numerical optimization iterations find the MLE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the leukemia data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the theoretical null &gt;1500 genes are differential (out of 7128)</a:t>
            </a:r>
          </a:p>
          <a:p>
            <a:r>
              <a:rPr lang="en-US" dirty="0" smtClean="0"/>
              <a:t>173 genes are </a:t>
            </a:r>
            <a:r>
              <a:rPr lang="en-US" dirty="0" smtClean="0"/>
              <a:t>differential </a:t>
            </a:r>
            <a:r>
              <a:rPr lang="en-US" dirty="0" smtClean="0"/>
              <a:t>using the estimated null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9999" b="10000"/>
          <a:stretch>
            <a:fillRect/>
          </a:stretch>
        </p:blipFill>
        <p:spPr bwMode="auto">
          <a:xfrm>
            <a:off x="1295400" y="3429000"/>
            <a:ext cx="578863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0" y="3581400"/>
            <a:ext cx="2971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Dotted: theoretical null N(0,1)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4648200"/>
            <a:ext cx="2057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Estimated null</a:t>
            </a:r>
            <a:endParaRPr lang="he-IL" dirty="0"/>
          </a:p>
        </p:txBody>
      </p:sp>
      <p:cxnSp>
        <p:nvCxnSpPr>
          <p:cNvPr id="7" name="Straight Arrow Connector 7"/>
          <p:cNvCxnSpPr>
            <a:stCxn id="5" idx="1"/>
          </p:cNvCxnSpPr>
          <p:nvPr/>
        </p:nvCxnSpPr>
        <p:spPr>
          <a:xfrm flipH="1" flipV="1">
            <a:off x="4419600" y="3581400"/>
            <a:ext cx="1295400" cy="1846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8"/>
          <p:cNvCxnSpPr>
            <a:stCxn id="6" idx="1"/>
          </p:cNvCxnSpPr>
          <p:nvPr/>
        </p:nvCxnSpPr>
        <p:spPr>
          <a:xfrm flipH="1">
            <a:off x="5105400" y="4832866"/>
            <a:ext cx="1219200" cy="3487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Adeptus</a:t>
            </a:r>
            <a:r>
              <a:rPr lang="en-US" dirty="0" smtClean="0"/>
              <a:t> Project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analyze a disease D</a:t>
            </a:r>
          </a:p>
          <a:p>
            <a:r>
              <a:rPr lang="en-US" dirty="0" smtClean="0"/>
              <a:t>We have ~30 gene expression studies</a:t>
            </a:r>
          </a:p>
          <a:p>
            <a:r>
              <a:rPr lang="en-US" dirty="0" smtClean="0"/>
              <a:t>Standard analysis for a gene</a:t>
            </a:r>
          </a:p>
          <a:p>
            <a:pPr lvl="1"/>
            <a:r>
              <a:rPr lang="en-US" sz="2400" dirty="0" smtClean="0"/>
              <a:t>Get a Z-score from each dataset</a:t>
            </a:r>
          </a:p>
          <a:p>
            <a:pPr lvl="1"/>
            <a:r>
              <a:rPr lang="en-US" sz="2400" dirty="0" smtClean="0"/>
              <a:t>Merge using standard meta-analysis (Stouffer)</a:t>
            </a:r>
          </a:p>
          <a:p>
            <a:r>
              <a:rPr lang="en-US" dirty="0" smtClean="0"/>
              <a:t>Observation: in some diseases we get that &gt;60% of genes are differential</a:t>
            </a:r>
          </a:p>
          <a:p>
            <a:pPr lvl="1"/>
            <a:r>
              <a:rPr lang="en-US" sz="2400" dirty="0" smtClean="0"/>
              <a:t>This is probably due to multiple “wrong” null distributions</a:t>
            </a:r>
          </a:p>
          <a:p>
            <a:pPr lvl="1"/>
            <a:r>
              <a:rPr lang="en-US" sz="2400" dirty="0" smtClean="0"/>
              <a:t>We currently correct empirically using ROC </a:t>
            </a:r>
            <a:r>
              <a:rPr lang="en-US" sz="2400" dirty="0" smtClean="0"/>
              <a:t>scores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u="sng" dirty="0" err="1" smtClean="0"/>
              <a:t>Emp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Bayes</a:t>
            </a:r>
            <a:r>
              <a:rPr lang="en-US" sz="2400" u="sng" dirty="0" smtClean="0"/>
              <a:t> methods learn the prior from the data</a:t>
            </a:r>
          </a:p>
          <a:p>
            <a:pPr lvl="1"/>
            <a:r>
              <a:rPr lang="en-US" sz="2000" dirty="0" smtClean="0"/>
              <a:t>Interesting theoretical justification</a:t>
            </a:r>
          </a:p>
          <a:p>
            <a:pPr lvl="1"/>
            <a:r>
              <a:rPr lang="en-US" sz="2000" dirty="0" smtClean="0"/>
              <a:t>Better than MLE for normal dist, under freq measures</a:t>
            </a:r>
          </a:p>
          <a:p>
            <a:pPr lvl="1"/>
            <a:r>
              <a:rPr lang="en-US" sz="2000" dirty="0" smtClean="0"/>
              <a:t>Favor group-level inference over single cases</a:t>
            </a:r>
          </a:p>
          <a:p>
            <a:r>
              <a:rPr lang="en-US" sz="2300" u="sng" dirty="0" smtClean="0"/>
              <a:t>The two groups model allows Bayesian view on </a:t>
            </a:r>
            <a:r>
              <a:rPr lang="en-US" sz="2300" u="sng" dirty="0" err="1" smtClean="0"/>
              <a:t>Fdr</a:t>
            </a:r>
            <a:endParaRPr lang="en-US" sz="2300" u="sng" dirty="0" smtClean="0"/>
          </a:p>
          <a:p>
            <a:pPr lvl="1"/>
            <a:r>
              <a:rPr lang="en-US" sz="2000" dirty="0" smtClean="0"/>
              <a:t>Strong theoretical arguments, estimate true discovery rate</a:t>
            </a:r>
          </a:p>
          <a:p>
            <a:r>
              <a:rPr lang="en-US" sz="2300" u="sng" dirty="0" smtClean="0"/>
              <a:t>We can estimate f and the prior</a:t>
            </a:r>
          </a:p>
          <a:p>
            <a:pPr lvl="1"/>
            <a:r>
              <a:rPr lang="en-US" sz="2000" dirty="0" err="1" smtClean="0"/>
              <a:t>Fdr</a:t>
            </a:r>
            <a:r>
              <a:rPr lang="en-US" sz="2000" dirty="0" smtClean="0"/>
              <a:t> estimations are more accurate than the simple empirical approach</a:t>
            </a:r>
          </a:p>
          <a:p>
            <a:pPr lvl="1"/>
            <a:r>
              <a:rPr lang="en-US" sz="2000" dirty="0" smtClean="0"/>
              <a:t>We can calculate a score for the power of a dataset</a:t>
            </a:r>
          </a:p>
          <a:p>
            <a:r>
              <a:rPr lang="en-US" sz="2300" u="sng" dirty="0" smtClean="0"/>
              <a:t>Weird null distributions</a:t>
            </a:r>
          </a:p>
          <a:p>
            <a:pPr lvl="1"/>
            <a:r>
              <a:rPr lang="en-US" sz="2000" dirty="0" smtClean="0"/>
              <a:t>Abundant in real large scale data</a:t>
            </a:r>
          </a:p>
          <a:p>
            <a:pPr lvl="1"/>
            <a:r>
              <a:rPr lang="en-US" sz="2000" dirty="0" smtClean="0"/>
              <a:t>Many possible reasons</a:t>
            </a:r>
          </a:p>
          <a:p>
            <a:pPr lvl="1"/>
            <a:r>
              <a:rPr lang="en-US" sz="2000" dirty="0" smtClean="0"/>
              <a:t>Permutation tests give a partial solution</a:t>
            </a:r>
          </a:p>
          <a:p>
            <a:pPr lvl="1"/>
            <a:r>
              <a:rPr lang="en-US" sz="2000" dirty="0" smtClean="0"/>
              <a:t>Empirical null estimation give a conservative solution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usually don’t know the prior distribution</a:t>
            </a:r>
          </a:p>
          <a:p>
            <a:r>
              <a:rPr lang="en-US" dirty="0" smtClean="0"/>
              <a:t>Estimate it from the data!</a:t>
            </a:r>
          </a:p>
          <a:p>
            <a:r>
              <a:rPr lang="en-US" dirty="0" smtClean="0"/>
              <a:t>Theoretical justification: </a:t>
            </a:r>
            <a:r>
              <a:rPr lang="en-US" b="1" dirty="0" smtClean="0"/>
              <a:t>James-Stein</a:t>
            </a:r>
            <a:r>
              <a:rPr lang="en-US" dirty="0" smtClean="0"/>
              <a:t> (1961)</a:t>
            </a:r>
          </a:p>
          <a:p>
            <a:r>
              <a:rPr lang="en-US" dirty="0" smtClean="0"/>
              <a:t>Data: a single vector of size N - z, assume: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61905"/>
          <a:stretch>
            <a:fillRect/>
          </a:stretch>
        </p:blipFill>
        <p:spPr bwMode="auto">
          <a:xfrm>
            <a:off x="838200" y="5562600"/>
            <a:ext cx="5419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מחבר חץ ישר 7"/>
          <p:cNvCxnSpPr/>
          <p:nvPr/>
        </p:nvCxnSpPr>
        <p:spPr>
          <a:xfrm rot="5400000">
            <a:off x="2491581" y="5128419"/>
            <a:ext cx="657225" cy="1588"/>
          </a:xfrm>
          <a:prstGeom prst="straightConnector1">
            <a:avLst/>
          </a:prstGeom>
          <a:ln w="76200" cmpd="dbl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b="34694"/>
          <a:stretch>
            <a:fillRect/>
          </a:stretch>
        </p:blipFill>
        <p:spPr bwMode="auto">
          <a:xfrm>
            <a:off x="1143000" y="3886200"/>
            <a:ext cx="5419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19600" y="3951982"/>
            <a:ext cx="39624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 standard situation: </a:t>
            </a:r>
            <a:r>
              <a:rPr lang="en-US" sz="2000" dirty="0" smtClean="0"/>
              <a:t>a set of </a:t>
            </a:r>
            <a:r>
              <a:rPr lang="en-US" sz="2000" dirty="0" smtClean="0"/>
              <a:t> independently corrupted parameters</a:t>
            </a:r>
          </a:p>
          <a:p>
            <a:r>
              <a:rPr lang="en-US" sz="2400" b="1" dirty="0" smtClean="0"/>
              <a:t>MLE?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he-IL" dirty="0"/>
          </a:p>
        </p:txBody>
      </p:sp>
      <p:pic>
        <p:nvPicPr>
          <p:cNvPr id="4" name="Picture 3" descr="Ari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0574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James-Stein estimators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key point:</a:t>
            </a:r>
            <a:r>
              <a:rPr lang="en-US" b="1" dirty="0" smtClean="0"/>
              <a:t> look at f(z)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Wait, we can now estimate A!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84309"/>
            <a:ext cx="3200400" cy="61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408109"/>
            <a:ext cx="4014788" cy="77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410200"/>
            <a:ext cx="3286125" cy="1060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קבוצה 14"/>
          <p:cNvGrpSpPr/>
          <p:nvPr/>
        </p:nvGrpSpPr>
        <p:grpSpPr>
          <a:xfrm>
            <a:off x="381000" y="2057400"/>
            <a:ext cx="7991475" cy="1556737"/>
            <a:chOff x="381000" y="2057400"/>
            <a:chExt cx="7991475" cy="1556737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r="65385"/>
            <a:stretch>
              <a:fillRect/>
            </a:stretch>
          </p:blipFill>
          <p:spPr bwMode="auto">
            <a:xfrm>
              <a:off x="457200" y="2133600"/>
              <a:ext cx="2743200" cy="568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" y="2667000"/>
              <a:ext cx="3733800" cy="94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29200" y="2819400"/>
              <a:ext cx="3343275" cy="517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מחבר חץ ישר 10"/>
            <p:cNvCxnSpPr/>
            <p:nvPr/>
          </p:nvCxnSpPr>
          <p:spPr>
            <a:xfrm flipV="1">
              <a:off x="4267200" y="3124200"/>
              <a:ext cx="621535" cy="1953"/>
            </a:xfrm>
            <a:prstGeom prst="straightConnector1">
              <a:avLst/>
            </a:prstGeom>
            <a:ln w="76200" cmpd="dbl"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33800" y="205740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…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deal, so what?!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382000" cy="108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 descr="http://cdn.searchenginejournal.com/wp-content/uploads/2013/01/Surprising-SEO-Fact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091101"/>
            <a:ext cx="2552700" cy="1700099"/>
          </a:xfrm>
          <a:prstGeom prst="rect">
            <a:avLst/>
          </a:prstGeom>
          <a:noFill/>
        </p:spPr>
      </p:pic>
      <p:sp>
        <p:nvSpPr>
          <p:cNvPr id="6" name="הסבר מלבני מעוגל 5"/>
          <p:cNvSpPr/>
          <p:nvPr/>
        </p:nvSpPr>
        <p:spPr>
          <a:xfrm>
            <a:off x="6324600" y="3481501"/>
            <a:ext cx="2438400" cy="685800"/>
          </a:xfrm>
          <a:prstGeom prst="wedgeRoundRectCallout">
            <a:avLst>
              <a:gd name="adj1" fmla="val -20145"/>
              <a:gd name="adj2" fmla="val 1449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are beating the MLE in its own game!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09600" y="3544431"/>
            <a:ext cx="4648200" cy="2246769"/>
            <a:chOff x="685800" y="3352801"/>
            <a:chExt cx="4343400" cy="2246769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3352801"/>
              <a:ext cx="4343400" cy="22467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Total squared error is  a </a:t>
              </a:r>
              <a:r>
                <a:rPr lang="en-US" sz="2000" dirty="0" err="1" smtClean="0"/>
                <a:t>frequentist</a:t>
              </a:r>
              <a:r>
                <a:rPr lang="en-US" sz="2000" dirty="0" smtClean="0"/>
                <a:t> way to measure goodness of estimator</a:t>
              </a:r>
            </a:p>
            <a:p>
              <a:r>
                <a:rPr lang="en-US" sz="2000" dirty="0" smtClean="0"/>
                <a:t>This is the expected MSE if we treat µ as an unknown fixed value</a:t>
              </a:r>
            </a:p>
            <a:p>
              <a:endParaRPr lang="en-US" sz="2000" dirty="0" smtClean="0"/>
            </a:p>
            <a:p>
              <a:r>
                <a:rPr lang="en-US" sz="2000" dirty="0" smtClean="0"/>
                <a:t>MSE depends on the bias and variance; MLE has no bias, but it has a high variance</a:t>
              </a:r>
              <a:endParaRPr lang="en-US" sz="2000" dirty="0"/>
            </a:p>
          </p:txBody>
        </p:sp>
        <p:pic>
          <p:nvPicPr>
            <p:cNvPr id="41986" name="Picture 2" descr="\operatorname{MSE}(\hat{\theta})=\operatorname{E}\big[(\hat{\theta}-\theta)^2\big]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4648200"/>
              <a:ext cx="1647825" cy="2258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5718847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grpSp>
        <p:nvGrpSpPr>
          <p:cNvPr id="10" name="קבוצה 9"/>
          <p:cNvGrpSpPr/>
          <p:nvPr/>
        </p:nvGrpSpPr>
        <p:grpSpPr>
          <a:xfrm>
            <a:off x="5181600" y="3751391"/>
            <a:ext cx="3810000" cy="3030409"/>
            <a:chOff x="5181600" y="3751391"/>
            <a:chExt cx="3810000" cy="3030409"/>
          </a:xfrm>
        </p:grpSpPr>
        <p:sp>
          <p:nvSpPr>
            <p:cNvPr id="7" name="מלבן מעוגל 6"/>
            <p:cNvSpPr/>
            <p:nvPr/>
          </p:nvSpPr>
          <p:spPr>
            <a:xfrm>
              <a:off x="5181600" y="3751391"/>
              <a:ext cx="3810000" cy="2971800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7892" name="Picture 4" descr="http://www.mc.vanderbilt.edu:8080/discoveryseries/images/Efr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96200" y="5122991"/>
              <a:ext cx="1247090" cy="1658809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562600" y="3899326"/>
              <a:ext cx="297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 word from </a:t>
              </a:r>
              <a:r>
                <a:rPr lang="en-US" sz="2400" dirty="0" err="1" smtClean="0"/>
                <a:t>Efron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4437191"/>
              <a:ext cx="22860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Classic statistics are conservative in protecting individual inferences</a:t>
              </a:r>
            </a:p>
            <a:p>
              <a:r>
                <a:rPr lang="en-US" dirty="0" smtClean="0"/>
                <a:t>Large scale analysis favors group inferences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15000" y="2630269"/>
            <a:ext cx="2743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This is an example of a </a:t>
            </a:r>
            <a:r>
              <a:rPr lang="en-US" b="1" dirty="0" smtClean="0"/>
              <a:t>shrinkage effect</a:t>
            </a:r>
            <a:endParaRPr lang="he-I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Emp</a:t>
            </a:r>
            <a:r>
              <a:rPr lang="en-US" sz="2400" dirty="0" smtClean="0"/>
              <a:t> </a:t>
            </a:r>
            <a:r>
              <a:rPr lang="en-US" sz="2400" dirty="0" err="1" smtClean="0"/>
              <a:t>Bayes</a:t>
            </a:r>
            <a:r>
              <a:rPr lang="en-US" sz="2400" dirty="0" smtClean="0"/>
              <a:t> methods learn the prior from the data</a:t>
            </a:r>
          </a:p>
          <a:p>
            <a:pPr lvl="1"/>
            <a:r>
              <a:rPr lang="en-US" sz="2000" dirty="0" smtClean="0"/>
              <a:t>Interesting theoretical justification</a:t>
            </a:r>
          </a:p>
          <a:p>
            <a:pPr lvl="1"/>
            <a:r>
              <a:rPr lang="en-US" sz="2000" dirty="0" smtClean="0"/>
              <a:t>Better than MLE for normal dist, under freq measures</a:t>
            </a:r>
          </a:p>
          <a:p>
            <a:pPr lvl="1"/>
            <a:r>
              <a:rPr lang="en-US" sz="2000" dirty="0" smtClean="0"/>
              <a:t>Favor group-level inference over single cases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ציון">
  <a:themeElements>
    <a:clrScheme name="חציון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חציון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חציון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2162</TotalTime>
  <Words>2123</Words>
  <Application>Microsoft Office PowerPoint</Application>
  <PresentationFormat>On-screen Show (4:3)</PresentationFormat>
  <Paragraphs>339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חציון</vt:lpstr>
      <vt:lpstr>Tutorial: Large scale inference</vt:lpstr>
      <vt:lpstr>Main source</vt:lpstr>
      <vt:lpstr>Empirical Bayes</vt:lpstr>
      <vt:lpstr>Statistical estimation</vt:lpstr>
      <vt:lpstr>Empirical Bayes</vt:lpstr>
      <vt:lpstr>James-Stein estimators</vt:lpstr>
      <vt:lpstr>Big deal, so what?!</vt:lpstr>
      <vt:lpstr>An example</vt:lpstr>
      <vt:lpstr>Take home messages</vt:lpstr>
      <vt:lpstr>Large scale hypothesis testing</vt:lpstr>
      <vt:lpstr>Large scale hypothesis testing</vt:lpstr>
      <vt:lpstr>Large scale hypothesis testing</vt:lpstr>
      <vt:lpstr>The Benjamini-Hochberg algorithm</vt:lpstr>
      <vt:lpstr>The Benjamini-Hochberg algorithm</vt:lpstr>
      <vt:lpstr>BH drawbacks</vt:lpstr>
      <vt:lpstr>BH drawbacks</vt:lpstr>
      <vt:lpstr>The two groups model</vt:lpstr>
      <vt:lpstr>Fdr goes Bayesian</vt:lpstr>
      <vt:lpstr>Fdr vs. fdr</vt:lpstr>
      <vt:lpstr>Empirical approach</vt:lpstr>
      <vt:lpstr>Theoretical justification: notations</vt:lpstr>
      <vt:lpstr>Fdr vs. Fdp</vt:lpstr>
      <vt:lpstr>Lemma 1</vt:lpstr>
      <vt:lpstr>Lemma 2</vt:lpstr>
      <vt:lpstr>BH Revisited</vt:lpstr>
      <vt:lpstr>Advantages of Bayes Fdr</vt:lpstr>
      <vt:lpstr>Take home messages</vt:lpstr>
      <vt:lpstr>Slide 28</vt:lpstr>
      <vt:lpstr>Estimating f and π0 and applications</vt:lpstr>
      <vt:lpstr>The zero-assumption</vt:lpstr>
      <vt:lpstr>Estimating F</vt:lpstr>
      <vt:lpstr>Error rate of different Fdr methods</vt:lpstr>
      <vt:lpstr>Estimating the power of a dataset</vt:lpstr>
      <vt:lpstr>Examples: simulation+prostate data</vt:lpstr>
      <vt:lpstr>Take home messages</vt:lpstr>
      <vt:lpstr>Dealing with weird null distributions</vt:lpstr>
      <vt:lpstr>Example 1: Leukemia data</vt:lpstr>
      <vt:lpstr>Example 2: Police data</vt:lpstr>
      <vt:lpstr>Example 3: HIV data</vt:lpstr>
      <vt:lpstr>Why the null may “fail”?</vt:lpstr>
      <vt:lpstr>Permutation tests</vt:lpstr>
      <vt:lpstr>Permutation tests to the rescue?</vt:lpstr>
      <vt:lpstr>A question </vt:lpstr>
      <vt:lpstr>Revisit the zero assumption</vt:lpstr>
      <vt:lpstr>A question </vt:lpstr>
      <vt:lpstr>Empirical null estimation</vt:lpstr>
      <vt:lpstr>Effect on the leukemia data</vt:lpstr>
      <vt:lpstr>Our Adeptus Project</vt:lpstr>
      <vt:lpstr>Take home messages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Tutorial: Bayesian perspective on large scale inference</dc:title>
  <dc:creator>David Amar</dc:creator>
  <cp:lastModifiedBy>davidama</cp:lastModifiedBy>
  <cp:revision>356</cp:revision>
  <dcterms:created xsi:type="dcterms:W3CDTF">2006-08-16T00:00:00Z</dcterms:created>
  <dcterms:modified xsi:type="dcterms:W3CDTF">2015-03-11T07:56:54Z</dcterms:modified>
</cp:coreProperties>
</file>