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sldIdLst>
    <p:sldId id="256" r:id="rId2"/>
    <p:sldId id="282" r:id="rId3"/>
    <p:sldId id="330" r:id="rId4"/>
    <p:sldId id="258" r:id="rId5"/>
    <p:sldId id="259" r:id="rId6"/>
    <p:sldId id="283" r:id="rId7"/>
    <p:sldId id="284" r:id="rId8"/>
    <p:sldId id="286" r:id="rId9"/>
    <p:sldId id="287" r:id="rId10"/>
    <p:sldId id="288" r:id="rId11"/>
    <p:sldId id="289" r:id="rId12"/>
    <p:sldId id="290" r:id="rId13"/>
    <p:sldId id="285" r:id="rId14"/>
    <p:sldId id="291" r:id="rId15"/>
    <p:sldId id="293" r:id="rId16"/>
    <p:sldId id="294" r:id="rId17"/>
    <p:sldId id="296" r:id="rId18"/>
    <p:sldId id="297" r:id="rId19"/>
    <p:sldId id="298" r:id="rId20"/>
    <p:sldId id="301" r:id="rId21"/>
    <p:sldId id="299" r:id="rId22"/>
    <p:sldId id="302" r:id="rId23"/>
    <p:sldId id="303" r:id="rId24"/>
    <p:sldId id="304" r:id="rId25"/>
    <p:sldId id="295" r:id="rId26"/>
    <p:sldId id="300" r:id="rId27"/>
    <p:sldId id="319" r:id="rId28"/>
    <p:sldId id="306" r:id="rId29"/>
    <p:sldId id="308" r:id="rId30"/>
    <p:sldId id="311" r:id="rId31"/>
    <p:sldId id="309" r:id="rId32"/>
    <p:sldId id="312" r:id="rId33"/>
    <p:sldId id="313" r:id="rId34"/>
    <p:sldId id="307" r:id="rId35"/>
    <p:sldId id="314" r:id="rId36"/>
    <p:sldId id="315" r:id="rId37"/>
    <p:sldId id="316" r:id="rId38"/>
    <p:sldId id="317" r:id="rId39"/>
    <p:sldId id="268" r:id="rId40"/>
    <p:sldId id="264" r:id="rId41"/>
    <p:sldId id="320" r:id="rId42"/>
    <p:sldId id="321" r:id="rId43"/>
    <p:sldId id="322" r:id="rId44"/>
    <p:sldId id="323" r:id="rId45"/>
    <p:sldId id="263" r:id="rId46"/>
    <p:sldId id="265" r:id="rId47"/>
    <p:sldId id="325" r:id="rId48"/>
    <p:sldId id="326" r:id="rId49"/>
    <p:sldId id="266" r:id="rId50"/>
    <p:sldId id="327" r:id="rId51"/>
    <p:sldId id="277" r:id="rId52"/>
    <p:sldId id="278" r:id="rId53"/>
    <p:sldId id="279" r:id="rId54"/>
    <p:sldId id="280" r:id="rId55"/>
    <p:sldId id="331" r:id="rId56"/>
    <p:sldId id="332" r:id="rId57"/>
    <p:sldId id="281" r:id="rId58"/>
    <p:sldId id="328" r:id="rId59"/>
    <p:sldId id="329" r:id="rId60"/>
    <p:sldId id="3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מקטע ברירת מחדל" id="{EE9857FA-5B21-4186-B72A-F2B9685C65C3}">
          <p14:sldIdLst>
            <p14:sldId id="256"/>
            <p14:sldId id="282"/>
            <p14:sldId id="330"/>
            <p14:sldId id="258"/>
            <p14:sldId id="259"/>
            <p14:sldId id="283"/>
            <p14:sldId id="284"/>
            <p14:sldId id="286"/>
            <p14:sldId id="287"/>
            <p14:sldId id="288"/>
            <p14:sldId id="289"/>
            <p14:sldId id="290"/>
            <p14:sldId id="285"/>
            <p14:sldId id="291"/>
            <p14:sldId id="293"/>
            <p14:sldId id="294"/>
            <p14:sldId id="296"/>
            <p14:sldId id="297"/>
            <p14:sldId id="298"/>
            <p14:sldId id="301"/>
            <p14:sldId id="299"/>
            <p14:sldId id="302"/>
            <p14:sldId id="303"/>
            <p14:sldId id="304"/>
            <p14:sldId id="295"/>
            <p14:sldId id="300"/>
            <p14:sldId id="319"/>
            <p14:sldId id="306"/>
            <p14:sldId id="308"/>
            <p14:sldId id="311"/>
            <p14:sldId id="309"/>
            <p14:sldId id="312"/>
            <p14:sldId id="313"/>
            <p14:sldId id="307"/>
            <p14:sldId id="314"/>
            <p14:sldId id="315"/>
            <p14:sldId id="316"/>
            <p14:sldId id="317"/>
            <p14:sldId id="268"/>
            <p14:sldId id="264"/>
            <p14:sldId id="320"/>
            <p14:sldId id="321"/>
            <p14:sldId id="322"/>
            <p14:sldId id="323"/>
            <p14:sldId id="263"/>
            <p14:sldId id="265"/>
            <p14:sldId id="325"/>
            <p14:sldId id="326"/>
            <p14:sldId id="266"/>
            <p14:sldId id="327"/>
            <p14:sldId id="277"/>
            <p14:sldId id="278"/>
            <p14:sldId id="279"/>
            <p14:sldId id="280"/>
            <p14:sldId id="331"/>
            <p14:sldId id="332"/>
            <p14:sldId id="281"/>
            <p14:sldId id="328"/>
            <p14:sldId id="329"/>
          </p14:sldIdLst>
        </p14:section>
        <p14:section name="תוספות" id="{B0A50C55-210D-46B7-815B-50FBE5BA24C4}">
          <p14:sldIdLst>
            <p14:sldId id="32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1609" autoAdjust="0"/>
  </p:normalViewPr>
  <p:slideViewPr>
    <p:cSldViewPr>
      <p:cViewPr>
        <p:scale>
          <a:sx n="75" d="100"/>
          <a:sy n="75" d="100"/>
        </p:scale>
        <p:origin x="-2652" y="-510"/>
      </p:cViewPr>
      <p:guideLst>
        <p:guide orient="horz" pos="2160"/>
        <p:guide pos="2880"/>
      </p:guideLst>
    </p:cSldViewPr>
  </p:slid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D1514-1217-4921-B32E-7DEAED5DF612}" type="datetimeFigureOut">
              <a:rPr lang="en-US" smtClean="0"/>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D7458-577F-45B5-AAD7-9BAC10399736}" type="slidenum">
              <a:rPr lang="en-US" smtClean="0"/>
              <a:pPr/>
              <a:t>‹#›</a:t>
            </a:fld>
            <a:endParaRPr lang="en-US"/>
          </a:p>
        </p:txBody>
      </p:sp>
    </p:spTree>
    <p:extLst>
      <p:ext uri="{BB962C8B-B14F-4D97-AF65-F5344CB8AC3E}">
        <p14:creationId xmlns:p14="http://schemas.microsoft.com/office/powerpoint/2010/main" xmlns="" val="298050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pages.stern.nyu.edu/~fprovost/Papers/skew.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PTEN network from: </a:t>
            </a:r>
            <a:r>
              <a:rPr lang="en-US" dirty="0" err="1" smtClean="0"/>
              <a:t>Tay</a:t>
            </a:r>
            <a:r>
              <a:rPr lang="en-US" dirty="0" smtClean="0"/>
              <a:t>, Y., </a:t>
            </a:r>
            <a:r>
              <a:rPr lang="en-US" dirty="0" err="1" smtClean="0"/>
              <a:t>Rinn</a:t>
            </a:r>
            <a:r>
              <a:rPr lang="en-US" dirty="0" smtClean="0"/>
              <a:t>, J., &amp; </a:t>
            </a:r>
            <a:r>
              <a:rPr lang="en-US" dirty="0" err="1" smtClean="0"/>
              <a:t>Pandolfi</a:t>
            </a:r>
            <a:r>
              <a:rPr lang="en-US" dirty="0" smtClean="0"/>
              <a:t>, P. P. (2014). The multilayered complexity of </a:t>
            </a:r>
            <a:r>
              <a:rPr lang="en-US" dirty="0" err="1" smtClean="0"/>
              <a:t>ceRNA</a:t>
            </a:r>
            <a:r>
              <a:rPr lang="en-US" dirty="0" smtClean="0"/>
              <a:t> crosstalk and competition. </a:t>
            </a:r>
            <a:r>
              <a:rPr lang="en-US" i="1" dirty="0" smtClean="0"/>
              <a:t>Nature</a:t>
            </a:r>
            <a:r>
              <a:rPr lang="en-US" dirty="0" smtClean="0"/>
              <a:t>, </a:t>
            </a:r>
            <a:r>
              <a:rPr lang="en-US" i="1" dirty="0" smtClean="0"/>
              <a:t>505</a:t>
            </a:r>
            <a:r>
              <a:rPr lang="en-US" dirty="0" smtClean="0"/>
              <a:t>(7483), 344–52. doi:10.1038/nature12986</a:t>
            </a:r>
            <a:r>
              <a:rPr lang="en-US" baseline="0" dirty="0" smtClean="0"/>
              <a:t>. (</a:t>
            </a:r>
            <a:r>
              <a:rPr lang="en-US" b="0" baseline="0" dirty="0" smtClean="0"/>
              <a:t>Grey validated, Blue predicted)</a:t>
            </a:r>
            <a:endParaRPr lang="en-US" b="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1</a:t>
            </a:fld>
            <a:endParaRPr lang="en-US"/>
          </a:p>
        </p:txBody>
      </p:sp>
    </p:spTree>
    <p:extLst>
      <p:ext uri="{BB962C8B-B14F-4D97-AF65-F5344CB8AC3E}">
        <p14:creationId xmlns:p14="http://schemas.microsoft.com/office/powerpoint/2010/main" xmlns="" val="371906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Will </a:t>
            </a:r>
            <a:r>
              <a:rPr lang="en-US" b="0" baseline="0" dirty="0" err="1" smtClean="0"/>
              <a:t>flactuations</a:t>
            </a:r>
            <a:r>
              <a:rPr lang="en-US" b="0" baseline="0" dirty="0" smtClean="0"/>
              <a:t> in one specie effect the </a:t>
            </a:r>
            <a:r>
              <a:rPr lang="en-US" b="0" baseline="0" dirty="0" err="1" smtClean="0"/>
              <a:t>concetrations</a:t>
            </a:r>
            <a:r>
              <a:rPr lang="en-US" b="0" baseline="0" dirty="0" smtClean="0"/>
              <a:t> of other.</a:t>
            </a:r>
          </a:p>
        </p:txBody>
      </p:sp>
      <p:sp>
        <p:nvSpPr>
          <p:cNvPr id="4" name="Slide Number Placeholder 3"/>
          <p:cNvSpPr>
            <a:spLocks noGrp="1"/>
          </p:cNvSpPr>
          <p:nvPr>
            <p:ph type="sldNum" sz="quarter" idx="10"/>
          </p:nvPr>
        </p:nvSpPr>
        <p:spPr/>
        <p:txBody>
          <a:bodyPr/>
          <a:lstStyle/>
          <a:p>
            <a:fld id="{F12D7458-577F-45B5-AAD7-9BAC10399736}" type="slidenum">
              <a:rPr lang="en-US" smtClean="0"/>
              <a:pPr/>
              <a:t>11</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sng" dirty="0" smtClean="0"/>
              <a:t>Non sponge: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dirty="0" smtClean="0"/>
              <a:t>Activation or suppression</a:t>
            </a:r>
            <a:r>
              <a:rPr lang="en-US" i="0" u="none" baseline="0" dirty="0" smtClean="0"/>
              <a:t> of </a:t>
            </a:r>
            <a:r>
              <a:rPr lang="en-US" i="0" u="none" baseline="0" dirty="0" err="1" smtClean="0"/>
              <a:t>miRISC</a:t>
            </a:r>
            <a:r>
              <a:rPr lang="en-US" i="0" u="none" baseline="0" dirty="0" smtClean="0"/>
              <a:t>-mediated regulation of target RNAs.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Protection from </a:t>
            </a:r>
            <a:r>
              <a:rPr lang="en-US" i="0" u="none" baseline="0" dirty="0" err="1" smtClean="0"/>
              <a:t>miR</a:t>
            </a:r>
            <a:r>
              <a:rPr lang="en-US" i="0" u="none" baseline="0" dirty="0" smtClean="0"/>
              <a:t> degradation..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Prevention of </a:t>
            </a:r>
            <a:r>
              <a:rPr lang="en-US" i="0" u="none" baseline="0" dirty="0" err="1" smtClean="0"/>
              <a:t>miRs</a:t>
            </a:r>
            <a:r>
              <a:rPr lang="en-US" i="0" u="none" baseline="0" dirty="0" smtClean="0"/>
              <a:t> from binding their targets.</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12</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sng" dirty="0" smtClean="0"/>
              <a:t>Non sponge: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dirty="0" smtClean="0"/>
              <a:t>Activation or suppression</a:t>
            </a:r>
            <a:r>
              <a:rPr lang="en-US" i="0" u="none" baseline="0" dirty="0" smtClean="0"/>
              <a:t> of </a:t>
            </a:r>
            <a:r>
              <a:rPr lang="en-US" i="0" u="none" baseline="0" dirty="0" err="1" smtClean="0"/>
              <a:t>miRISC</a:t>
            </a:r>
            <a:r>
              <a:rPr lang="en-US" i="0" u="none" baseline="0" dirty="0" smtClean="0"/>
              <a:t>-mediated regulation of target RNAs.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Protection from </a:t>
            </a:r>
            <a:r>
              <a:rPr lang="en-US" i="0" u="none" baseline="0" dirty="0" err="1" smtClean="0"/>
              <a:t>miR</a:t>
            </a:r>
            <a:r>
              <a:rPr lang="en-US" i="0" u="none" baseline="0" dirty="0" smtClean="0"/>
              <a:t> degradation..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Prevention of </a:t>
            </a:r>
            <a:r>
              <a:rPr lang="en-US" i="0" u="none" baseline="0" dirty="0" err="1" smtClean="0"/>
              <a:t>miRs</a:t>
            </a:r>
            <a:r>
              <a:rPr lang="en-US" i="0" u="none" baseline="0" dirty="0" smtClean="0"/>
              <a:t> from binding their targets.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i="0" u="none" baseline="0" dirty="0" smtClean="0"/>
              <a:t>Implemented by proteins \ mRNAs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i="0" u="none"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i="0" u="none" baseline="0" dirty="0" smtClean="0"/>
              <a:t>Bold – genetic alterations have been implicated in </a:t>
            </a:r>
            <a:r>
              <a:rPr lang="en-US" i="0" u="none" baseline="0" dirty="0" err="1" smtClean="0"/>
              <a:t>tumorigenesis</a:t>
            </a:r>
            <a:endParaRPr lang="en-US" i="0" u="none" baseline="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13</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(We will return to</a:t>
            </a:r>
            <a:r>
              <a:rPr lang="en-US" b="0" i="0" u="none" baseline="0" dirty="0" smtClean="0"/>
              <a:t> this figure later)</a:t>
            </a: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14</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15</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a:t>
            </a:r>
            <a:r>
              <a:rPr lang="en-US" sz="1200" baseline="0" dirty="0" smtClean="0"/>
              <a:t> CMI, </a:t>
            </a:r>
            <a:r>
              <a:rPr lang="el-GR" sz="1200" dirty="0" smtClean="0"/>
              <a:t>Δ</a:t>
            </a:r>
            <a:r>
              <a:rPr lang="en-US" sz="1200" dirty="0" smtClean="0"/>
              <a:t>I (interaction information)</a:t>
            </a:r>
            <a:r>
              <a:rPr lang="en-US" sz="1200" baseline="0" dirty="0" smtClean="0"/>
              <a:t> – Measures from information theory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dirty="0" smtClean="0"/>
              <a:t>All</a:t>
            </a:r>
            <a:r>
              <a:rPr lang="en-US" sz="1200" b="1" i="0" u="none" baseline="0" dirty="0" smtClean="0"/>
              <a:t> are estimations and need little hats on them</a:t>
            </a:r>
            <a:endParaRPr lang="en-US" b="1"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16</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Both are symmetric MI(R;T) = MI(T;R).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dirty="0" smtClean="0"/>
              <a:t>Minimal</a:t>
            </a:r>
            <a:r>
              <a:rPr lang="en-US" i="0" u="none" baseline="0" dirty="0" smtClean="0"/>
              <a:t> value for the MI – is 0, if R,T are independent. Maximal value is H(R) = H(T) = E(I(R)) = E(-</a:t>
            </a:r>
            <a:r>
              <a:rPr lang="en-US" i="0" u="none" baseline="0" dirty="0" err="1" smtClean="0"/>
              <a:t>ln</a:t>
            </a:r>
            <a:r>
              <a:rPr lang="en-US" i="0" u="none" baseline="0" dirty="0" smtClean="0"/>
              <a:t>(P(R)). The minimum of the entropy in general is 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Minimal value for CMI is 0 (It can either increase MI or decrease MI).</a:t>
            </a:r>
            <a:endParaRPr lang="en-US" i="0" u="none"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u="none" baseline="0" dirty="0" smtClean="0"/>
              <a:t>We don’t need real valued random variables. Doesn’t assume a linear model.</a:t>
            </a:r>
          </a:p>
        </p:txBody>
      </p:sp>
      <p:sp>
        <p:nvSpPr>
          <p:cNvPr id="4" name="Slide Number Placeholder 3"/>
          <p:cNvSpPr>
            <a:spLocks noGrp="1"/>
          </p:cNvSpPr>
          <p:nvPr>
            <p:ph type="sldNum" sz="quarter" idx="10"/>
          </p:nvPr>
        </p:nvSpPr>
        <p:spPr/>
        <p:txBody>
          <a:bodyPr/>
          <a:lstStyle/>
          <a:p>
            <a:fld id="{F12D7458-577F-45B5-AAD7-9BAC10399736}" type="slidenum">
              <a:rPr lang="en-US" smtClean="0"/>
              <a:pPr/>
              <a:t>17</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i="0" u="none" baseline="0" dirty="0" smtClean="0"/>
              <a:t>Examples from </a:t>
            </a:r>
            <a:r>
              <a:rPr lang="en-US" i="0" u="none" baseline="0" dirty="0" err="1" smtClean="0"/>
              <a:t>wikipedia</a:t>
            </a:r>
            <a:r>
              <a:rPr lang="en-US" i="0" u="none"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latin typeface="+mn-lt"/>
                <a:ea typeface="+mn-ea"/>
                <a:cs typeface="+mn-cs"/>
              </a:rPr>
              <a:t> clouds cause rain and also block the sun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i="0" u="none" baseline="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18</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answer</a:t>
            </a:r>
            <a:r>
              <a:rPr lang="en-US" baseline="0" dirty="0" smtClean="0"/>
              <a:t> from: </a:t>
            </a:r>
            <a:r>
              <a:rPr lang="en-US" dirty="0" smtClean="0"/>
              <a:t>http://stats.stackexchange.com/questions/81659/mutual-information-versus-correlation</a:t>
            </a:r>
            <a:endParaRPr lang="he-IL"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19</a:t>
            </a:fld>
            <a:endParaRPr lang="en-US"/>
          </a:p>
        </p:txBody>
      </p:sp>
    </p:spTree>
    <p:extLst>
      <p:ext uri="{BB962C8B-B14F-4D97-AF65-F5344CB8AC3E}">
        <p14:creationId xmlns:p14="http://schemas.microsoft.com/office/powerpoint/2010/main" xmlns="" val="278529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20</a:t>
            </a:fld>
            <a:endParaRPr lang="en-US"/>
          </a:p>
        </p:txBody>
      </p:sp>
    </p:spTree>
    <p:extLst>
      <p:ext uri="{BB962C8B-B14F-4D97-AF65-F5344CB8AC3E}">
        <p14:creationId xmlns:p14="http://schemas.microsoft.com/office/powerpoint/2010/main" xmlns="" val="238946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 The second article is covered in a very shallow </a:t>
            </a:r>
            <a:r>
              <a:rPr lang="en-US" dirty="0" smtClean="0"/>
              <a:t>manner</a:t>
            </a:r>
          </a:p>
          <a:p>
            <a:pPr rtl="0"/>
            <a:endParaRPr lang="en-US" b="0" dirty="0" smtClean="0"/>
          </a:p>
          <a:p>
            <a:pPr rtl="0"/>
            <a:r>
              <a:rPr lang="en-US" b="0" dirty="0" smtClean="0"/>
              <a:t>First</a:t>
            </a:r>
            <a:r>
              <a:rPr lang="en-US" b="0" baseline="0" dirty="0" smtClean="0"/>
              <a:t> tool – called </a:t>
            </a:r>
            <a:r>
              <a:rPr lang="en-US" b="0" baseline="0" dirty="0" err="1" smtClean="0"/>
              <a:t>hermes</a:t>
            </a:r>
            <a:r>
              <a:rPr lang="en-US" b="0" baseline="0" dirty="0" smtClean="0"/>
              <a:t>, using a </a:t>
            </a:r>
            <a:r>
              <a:rPr lang="en-US" b="0" baseline="0" dirty="0" err="1" smtClean="0"/>
              <a:t>submodule</a:t>
            </a:r>
            <a:r>
              <a:rPr lang="en-US" b="0" baseline="0" dirty="0" smtClean="0"/>
              <a:t> named Cupid</a:t>
            </a:r>
          </a:p>
          <a:p>
            <a:pPr rtl="0"/>
            <a:r>
              <a:rPr lang="en-US" b="0" baseline="0" dirty="0" smtClean="0"/>
              <a:t>Second tool – expansion of Cupid</a:t>
            </a:r>
            <a:endParaRPr lang="he-IL" b="0"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a:t>
            </a:fld>
            <a:endParaRPr lang="en-US"/>
          </a:p>
        </p:txBody>
      </p:sp>
    </p:spTree>
    <p:extLst>
      <p:ext uri="{BB962C8B-B14F-4D97-AF65-F5344CB8AC3E}">
        <p14:creationId xmlns:p14="http://schemas.microsoft.com/office/powerpoint/2010/main" xmlns="" val="193185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More</a:t>
            </a:r>
            <a:r>
              <a:rPr lang="en-US" b="0" i="0" u="none" baseline="0" dirty="0" smtClean="0"/>
              <a:t> plug-in estimators and more composite features in: http://jimbeck.caltech.edu/summerlectures/references/Entropy%20estimation.pdf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dirty="0" smtClean="0"/>
              <a:t>לא ציינתי</a:t>
            </a:r>
            <a:r>
              <a:rPr lang="he-IL" b="0" i="0" u="none" baseline="0" dirty="0" smtClean="0"/>
              <a:t> אבל החלק השלם של האנטרופיה צריך להיות סופי</a:t>
            </a:r>
            <a:endParaRPr lang="en-US"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שורה אחרונה נובעת מכך שהמרחק האבסולוטי של </a:t>
            </a:r>
            <a:r>
              <a:rPr lang="en-US" b="0" i="0" u="none" baseline="0" dirty="0" smtClean="0"/>
              <a:t>I</a:t>
            </a:r>
            <a:r>
              <a:rPr lang="he-IL" b="0" i="0" u="none" baseline="0" dirty="0" smtClean="0"/>
              <a:t>  מהאומד שלו מוגבל בסכומי המרחקים של </a:t>
            </a:r>
            <a:r>
              <a:rPr lang="en-US" b="0" i="0" u="none" baseline="0" dirty="0" smtClean="0"/>
              <a:t>h(X)</a:t>
            </a:r>
            <a:r>
              <a:rPr lang="he-IL" b="0" i="0" u="none" baseline="0" dirty="0" smtClean="0"/>
              <a:t> מהאומד שלו, </a:t>
            </a:r>
            <a:r>
              <a:rPr lang="en-US" b="0" i="0" u="none" baseline="0" dirty="0" smtClean="0"/>
              <a:t>h(Y)</a:t>
            </a:r>
            <a:r>
              <a:rPr lang="he-IL" b="0" i="0" u="none" baseline="0" dirty="0" smtClean="0"/>
              <a:t> מהאומד שלו ו </a:t>
            </a:r>
            <a:r>
              <a:rPr lang="en-US" b="0" i="0" u="none" baseline="0" dirty="0" smtClean="0"/>
              <a:t>h(X,Y)</a:t>
            </a:r>
            <a:r>
              <a:rPr lang="he-IL" b="0" i="0" u="none" baseline="0" dirty="0" smtClean="0"/>
              <a:t> מהאומד שלו.</a:t>
            </a: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21</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More</a:t>
                </a:r>
                <a:r>
                  <a:rPr lang="en-US" b="0" i="0" u="none" baseline="0" dirty="0" smtClean="0"/>
                  <a:t> plug-in estimators and more composite features in: http://jimbeck.caltech.edu/summerlectures/references/Entropy%20estimation.pdf</a:t>
                </a:r>
              </a:p>
              <a:p>
                <a:pPr marL="0" marR="0" indent="0" algn="l" defTabSz="914400" rtl="0" eaLnBrk="1" fontAlgn="auto" latinLnBrk="0" hangingPunct="1">
                  <a:lnSpc>
                    <a:spcPct val="100000"/>
                  </a:lnSpc>
                  <a:spcBef>
                    <a:spcPts val="0"/>
                  </a:spcBef>
                  <a:spcAft>
                    <a:spcPts val="0"/>
                  </a:spcAft>
                  <a:buClrTx/>
                  <a:buSzTx/>
                  <a:buFontTx/>
                  <a:buNone/>
                  <a:tabLst/>
                  <a:defRPr/>
                </a:pPr>
                <a:endParaRPr lang="he-IL"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baseline="0" dirty="0" smtClean="0"/>
                  <a:t>The dimension of the support is of a lesser dimension then </a:t>
                </a:r>
                <a14:m>
                  <m:oMath xmlns:m="http://schemas.openxmlformats.org/officeDocument/2006/math">
                    <m:r>
                      <a:rPr lang="en-US" sz="1200" i="1" smtClean="0">
                        <a:latin typeface="Cambria Math" panose="02040503050406030204" pitchFamily="18" charset="0"/>
                        <a:ea typeface="Cambria Math" panose="02040503050406030204" pitchFamily="18" charset="0"/>
                      </a:rPr>
                      <m:t>𝒳</m:t>
                    </m:r>
                  </m:oMath>
                </a14:m>
                <a:r>
                  <a:rPr lang="en-US" b="1" i="0" u="none" baseline="0" dirty="0" smtClean="0"/>
                  <a:t>*</a:t>
                </a:r>
                <a14:m>
                  <m:oMath xmlns:m="http://schemas.openxmlformats.org/officeDocument/2006/math">
                    <m:r>
                      <a:rPr lang="en-US" sz="1200" i="1" smtClean="0">
                        <a:latin typeface="Cambria Math" panose="02040503050406030204" pitchFamily="18" charset="0"/>
                        <a:ea typeface="Cambria Math" panose="02040503050406030204" pitchFamily="18" charset="0"/>
                      </a:rPr>
                      <m:t>𝒴</m:t>
                    </m:r>
                  </m:oMath>
                </a14:m>
                <a:endParaRPr lang="en-US" b="1"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אני די בטוח שה-</a:t>
                </a:r>
                <a:r>
                  <a:rPr lang="en-US" b="0" i="0" u="none" baseline="0" dirty="0" smtClean="0"/>
                  <a:t>MI</a:t>
                </a:r>
                <a:r>
                  <a:rPr lang="he-IL" b="0" i="0" u="none" baseline="0" dirty="0" smtClean="0"/>
                  <a:t> במקרה האמור שווה ל </a:t>
                </a:r>
                <a:r>
                  <a:rPr lang="en-US" b="0" i="0" u="none" baseline="0" dirty="0" smtClean="0"/>
                  <a:t>log(pi) – 1</a:t>
                </a:r>
                <a:r>
                  <a:rPr lang="he-IL" b="0" i="0" u="none" baseline="0" dirty="0" smtClean="0"/>
                  <a:t> ביט.</a:t>
                </a:r>
              </a:p>
              <a:p>
                <a:pPr marL="0" marR="0" indent="0" algn="r" defTabSz="914400" rtl="1" eaLnBrk="1" fontAlgn="auto" latinLnBrk="0" hangingPunct="1">
                  <a:lnSpc>
                    <a:spcPct val="100000"/>
                  </a:lnSpc>
                  <a:spcBef>
                    <a:spcPts val="0"/>
                  </a:spcBef>
                  <a:spcAft>
                    <a:spcPts val="0"/>
                  </a:spcAft>
                  <a:buClrTx/>
                  <a:buSzTx/>
                  <a:buFontTx/>
                  <a:buNone/>
                  <a:tabLst/>
                  <a:defRPr/>
                </a:pPr>
                <a:endParaRPr lang="he-IL" b="0"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משמאל – חלוקת </a:t>
                </a:r>
                <a:r>
                  <a:rPr lang="en-US" b="0" i="0" u="none" baseline="0" dirty="0" err="1" smtClean="0"/>
                  <a:t>Pn</a:t>
                </a:r>
                <a:r>
                  <a:rPr lang="en-US" b="0" i="0" u="none" baseline="0" dirty="0" smtClean="0"/>
                  <a:t>*</a:t>
                </a:r>
                <a:r>
                  <a:rPr lang="en-US" b="0" i="0" u="none" baseline="0" dirty="0" err="1" smtClean="0"/>
                  <a:t>qn</a:t>
                </a:r>
                <a:r>
                  <a:rPr lang="he-IL" b="0" i="0" u="none" baseline="0" dirty="0" smtClean="0"/>
                  <a:t> לא אדפטיבית. באמצע – חלוקה אדפטיבית. מימין – חלוקה אידיאלית יותר, אבל שלא מצייתת ל-</a:t>
                </a:r>
                <a:r>
                  <a:rPr lang="en-US" b="0" i="0" u="none" baseline="0" dirty="0" err="1" smtClean="0"/>
                  <a:t>Pn</a:t>
                </a:r>
                <a:r>
                  <a:rPr lang="en-US" b="0" i="0" u="none" baseline="0" dirty="0" smtClean="0"/>
                  <a:t>*</a:t>
                </a:r>
                <a:r>
                  <a:rPr lang="en-US" b="0" i="0" u="none" baseline="0" dirty="0" err="1" smtClean="0"/>
                  <a:t>Qn</a:t>
                </a:r>
                <a:r>
                  <a:rPr lang="he-IL" b="0" i="0" u="none" baseline="0" dirty="0" smtClean="0"/>
                  <a:t>.</a:t>
                </a:r>
                <a:endParaRPr lang="en-US" b="0" i="0" u="none" dirty="0"/>
              </a:p>
            </p:txBody>
          </p:sp>
        </mc:Choice>
        <mc:Fallback>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More</a:t>
                </a:r>
                <a:r>
                  <a:rPr lang="en-US" b="0" i="0" u="none" baseline="0" dirty="0" smtClean="0"/>
                  <a:t> plug-in estimators and more composite features in: http://jimbeck.caltech.edu/summerlectures/references/Entropy%20estimation.pdf</a:t>
                </a:r>
              </a:p>
              <a:p>
                <a:pPr marL="0" marR="0" indent="0" algn="l" defTabSz="914400" rtl="0" eaLnBrk="1" fontAlgn="auto" latinLnBrk="0" hangingPunct="1">
                  <a:lnSpc>
                    <a:spcPct val="100000"/>
                  </a:lnSpc>
                  <a:spcBef>
                    <a:spcPts val="0"/>
                  </a:spcBef>
                  <a:spcAft>
                    <a:spcPts val="0"/>
                  </a:spcAft>
                  <a:buClrTx/>
                  <a:buSzTx/>
                  <a:buFontTx/>
                  <a:buNone/>
                  <a:tabLst/>
                  <a:defRPr/>
                </a:pPr>
                <a:endParaRPr lang="he-IL"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baseline="0" dirty="0" smtClean="0"/>
                  <a:t>The dimension of the support is of a lesser dimension then </a:t>
                </a:r>
                <a:r>
                  <a:rPr lang="en-US" sz="1200" i="0" smtClean="0">
                    <a:latin typeface="Cambria Math" panose="02040503050406030204" pitchFamily="18" charset="0"/>
                    <a:ea typeface="Cambria Math" panose="02040503050406030204" pitchFamily="18" charset="0"/>
                  </a:rPr>
                  <a:t>𝒳</a:t>
                </a:r>
                <a:r>
                  <a:rPr lang="en-US" b="1" i="0" u="none" baseline="0" dirty="0" smtClean="0"/>
                  <a:t>*</a:t>
                </a:r>
                <a:r>
                  <a:rPr lang="en-US" sz="1200" i="0" smtClean="0">
                    <a:latin typeface="Cambria Math" panose="02040503050406030204" pitchFamily="18" charset="0"/>
                    <a:ea typeface="Cambria Math" panose="02040503050406030204" pitchFamily="18" charset="0"/>
                  </a:rPr>
                  <a:t>𝒴</a:t>
                </a:r>
                <a:endParaRPr lang="en-US" b="1"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אני די בטוח שה-</a:t>
                </a:r>
                <a:r>
                  <a:rPr lang="en-US" b="0" i="0" u="none" baseline="0" dirty="0" smtClean="0"/>
                  <a:t>MI</a:t>
                </a:r>
                <a:r>
                  <a:rPr lang="he-IL" b="0" i="0" u="none" baseline="0" dirty="0" smtClean="0"/>
                  <a:t> במקרה האמור שווה ל </a:t>
                </a:r>
                <a:r>
                  <a:rPr lang="en-US" b="0" i="0" u="none" baseline="0" dirty="0" smtClean="0"/>
                  <a:t>log(pi) – 1</a:t>
                </a:r>
                <a:r>
                  <a:rPr lang="he-IL" b="0" i="0" u="none" baseline="0" dirty="0" smtClean="0"/>
                  <a:t> ביט.</a:t>
                </a:r>
              </a:p>
              <a:p>
                <a:pPr marL="0" marR="0" indent="0" algn="r" defTabSz="914400" rtl="1" eaLnBrk="1" fontAlgn="auto" latinLnBrk="0" hangingPunct="1">
                  <a:lnSpc>
                    <a:spcPct val="100000"/>
                  </a:lnSpc>
                  <a:spcBef>
                    <a:spcPts val="0"/>
                  </a:spcBef>
                  <a:spcAft>
                    <a:spcPts val="0"/>
                  </a:spcAft>
                  <a:buClrTx/>
                  <a:buSzTx/>
                  <a:buFontTx/>
                  <a:buNone/>
                  <a:tabLst/>
                  <a:defRPr/>
                </a:pPr>
                <a:endParaRPr lang="he-IL" b="0"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משמאל – חלוקת </a:t>
                </a:r>
                <a:r>
                  <a:rPr lang="en-US" b="0" i="0" u="none" baseline="0" dirty="0" err="1" smtClean="0"/>
                  <a:t>Pn</a:t>
                </a:r>
                <a:r>
                  <a:rPr lang="en-US" b="0" i="0" u="none" baseline="0" dirty="0" smtClean="0"/>
                  <a:t>*</a:t>
                </a:r>
                <a:r>
                  <a:rPr lang="en-US" b="0" i="0" u="none" baseline="0" dirty="0" err="1" smtClean="0"/>
                  <a:t>qn</a:t>
                </a:r>
                <a:r>
                  <a:rPr lang="he-IL" b="0" i="0" u="none" baseline="0" dirty="0" smtClean="0"/>
                  <a:t> לא אדפטיבית. באמצע – חלוקה אדפטיבית. מימין – חלוקה אידיאלית יותר, אבל שלא מצייתת ל-</a:t>
                </a:r>
                <a:r>
                  <a:rPr lang="en-US" b="0" i="0" u="none" baseline="0" dirty="0" err="1" smtClean="0"/>
                  <a:t>Pn</a:t>
                </a:r>
                <a:r>
                  <a:rPr lang="en-US" b="0" i="0" u="none" baseline="0" dirty="0" smtClean="0"/>
                  <a:t>*</a:t>
                </a:r>
                <a:r>
                  <a:rPr lang="en-US" b="0" i="0" u="none" baseline="0" dirty="0" err="1" smtClean="0"/>
                  <a:t>Qn</a:t>
                </a:r>
                <a:r>
                  <a:rPr lang="he-IL" b="0" i="0" u="none" baseline="0" dirty="0" smtClean="0"/>
                  <a:t>.</a:t>
                </a:r>
                <a:endParaRPr lang="en-US" b="0" i="0" u="none" dirty="0"/>
              </a:p>
            </p:txBody>
          </p:sp>
        </mc:Fallback>
      </mc:AlternateContent>
      <p:sp>
        <p:nvSpPr>
          <p:cNvPr id="4" name="Slide Number Placeholder 3"/>
          <p:cNvSpPr>
            <a:spLocks noGrp="1"/>
          </p:cNvSpPr>
          <p:nvPr>
            <p:ph type="sldNum" sz="quarter" idx="10"/>
          </p:nvPr>
        </p:nvSpPr>
        <p:spPr/>
        <p:txBody>
          <a:bodyPr/>
          <a:lstStyle/>
          <a:p>
            <a:fld id="{F12D7458-577F-45B5-AAD7-9BAC10399736}" type="slidenum">
              <a:rPr lang="en-US" smtClean="0"/>
              <a:pPr/>
              <a:t>22</a:t>
            </a:fld>
            <a:endParaRPr lang="en-US"/>
          </a:p>
        </p:txBody>
      </p:sp>
    </p:spTree>
    <p:extLst>
      <p:ext uri="{BB962C8B-B14F-4D97-AF65-F5344CB8AC3E}">
        <p14:creationId xmlns:p14="http://schemas.microsoft.com/office/powerpoint/2010/main" xmlns="" val="43343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23</a:t>
            </a:fld>
            <a:endParaRPr lang="en-US"/>
          </a:p>
        </p:txBody>
      </p:sp>
    </p:spTree>
    <p:extLst>
      <p:ext uri="{BB962C8B-B14F-4D97-AF65-F5344CB8AC3E}">
        <p14:creationId xmlns:p14="http://schemas.microsoft.com/office/powerpoint/2010/main" xmlns="" val="87886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i="0" u="none" baseline="0" dirty="0" smtClean="0"/>
              <a:t>לא בהכרח 2 בחזקת, אבל תחת </a:t>
            </a:r>
            <a:r>
              <a:rPr lang="he-IL" b="0" i="0" u="none" baseline="0" dirty="0" err="1" smtClean="0"/>
              <a:t>הפרמטריזציה</a:t>
            </a:r>
            <a:r>
              <a:rPr lang="he-IL" b="0" i="0" u="none" baseline="0" dirty="0" smtClean="0"/>
              <a:t> הסבירה </a:t>
            </a:r>
            <a:r>
              <a:rPr lang="en-US" b="0" i="0" u="none" baseline="0" dirty="0" smtClean="0"/>
              <a:t>2^r</a:t>
            </a:r>
            <a:r>
              <a:rPr lang="he-IL" b="0" i="0" u="none" baseline="0" dirty="0" smtClean="0"/>
              <a:t>.</a:t>
            </a:r>
            <a:endParaRPr lang="en-US" b="0" i="0" u="none" baseline="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24</a:t>
            </a:fld>
            <a:endParaRPr lang="en-US"/>
          </a:p>
        </p:txBody>
      </p:sp>
    </p:spTree>
    <p:extLst>
      <p:ext uri="{BB962C8B-B14F-4D97-AF65-F5344CB8AC3E}">
        <p14:creationId xmlns:p14="http://schemas.microsoft.com/office/powerpoint/2010/main" xmlns="" val="168484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i="0" u="none" dirty="0" smtClean="0"/>
              <a:t>לכל </a:t>
            </a:r>
            <a:r>
              <a:rPr lang="en-US" i="0" u="none" dirty="0" smtClean="0"/>
              <a:t>triplet</a:t>
            </a:r>
            <a:r>
              <a:rPr lang="he-IL" i="0" u="none" dirty="0" smtClean="0"/>
              <a:t> 1000 </a:t>
            </a:r>
            <a:r>
              <a:rPr lang="en-US" i="0" u="none" dirty="0" smtClean="0"/>
              <a:t>shuffles</a:t>
            </a:r>
            <a:r>
              <a:rPr lang="he-IL" i="0" u="none" dirty="0" smtClean="0"/>
              <a:t> של ריכוז </a:t>
            </a:r>
            <a:r>
              <a:rPr lang="he-IL" i="0" u="none" dirty="0" err="1" smtClean="0"/>
              <a:t>המודולטורים</a:t>
            </a:r>
            <a:r>
              <a:rPr lang="he-IL" i="0" u="none" dirty="0" smtClean="0"/>
              <a:t>.</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25</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26</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dirty="0" smtClean="0"/>
              <a:t>Top map – strong inverse correlation between </a:t>
            </a:r>
            <a:r>
              <a:rPr lang="en-US" i="0" u="none" dirty="0" err="1" smtClean="0"/>
              <a:t>miR</a:t>
            </a:r>
            <a:r>
              <a:rPr lang="en-US" i="0" u="none" dirty="0" smtClean="0"/>
              <a:t>-program expression and target expression, consistent with an active</a:t>
            </a:r>
            <a:r>
              <a:rPr lang="en-US" i="0" u="none" baseline="0" dirty="0" smtClean="0"/>
              <a:t> </a:t>
            </a:r>
            <a:r>
              <a:rPr lang="en-US" i="0" u="none" baseline="0" dirty="0" err="1" smtClean="0"/>
              <a:t>miR</a:t>
            </a:r>
            <a:r>
              <a:rPr lang="en-US" i="0" u="none" baseline="0" dirty="0" smtClean="0"/>
              <a:t>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smtClean="0"/>
              <a:t>Bottom – negative correlation is reduced, indicative of a suppressed </a:t>
            </a:r>
            <a:r>
              <a:rPr lang="en-US" i="0" u="none" baseline="0" dirty="0" err="1" smtClean="0"/>
              <a:t>miR</a:t>
            </a:r>
            <a:r>
              <a:rPr lang="en-US" i="0" u="none" baseline="0" dirty="0" smtClean="0"/>
              <a:t> program.</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27</a:t>
            </a:fld>
            <a:endParaRPr lang="en-US"/>
          </a:p>
        </p:txBody>
      </p:sp>
    </p:spTree>
    <p:extLst>
      <p:ext uri="{BB962C8B-B14F-4D97-AF65-F5344CB8AC3E}">
        <p14:creationId xmlns:p14="http://schemas.microsoft.com/office/powerpoint/2010/main" xmlns="" val="177740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i="0" u="none" dirty="0" smtClean="0"/>
              <a:t>סיבה לסימטריה:</a:t>
            </a:r>
            <a:r>
              <a:rPr lang="he-IL" i="0" u="none" baseline="0" dirty="0" smtClean="0"/>
              <a:t> כדי להוריד היפותזות ומתוך תפיסת הקשר בין </a:t>
            </a:r>
            <a:r>
              <a:rPr lang="en-US" i="0" u="none" baseline="0" dirty="0" err="1" smtClean="0"/>
              <a:t>ceRNAs</a:t>
            </a:r>
            <a:r>
              <a:rPr lang="he-IL" i="0" u="none" baseline="0"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he-IL" i="0" u="none" baseline="0" dirty="0" smtClean="0"/>
              <a:t>מבחן חי-בריבוע לחפיפה בין המטרות נוצר מראש מתוך ההנחה של סימטריה. אחרת היה יותר מתאים מבחן  של "הכלה" (</a:t>
            </a:r>
            <a:r>
              <a:rPr lang="en-US" i="0" u="none" baseline="0" dirty="0" smtClean="0"/>
              <a:t>Containment</a:t>
            </a:r>
            <a:r>
              <a:rPr lang="he-IL" i="0" u="none" baseline="0" dirty="0" smtClean="0"/>
              <a:t>)</a:t>
            </a:r>
          </a:p>
          <a:p>
            <a:pPr marL="0" marR="0" indent="0" algn="r" defTabSz="914400" rtl="1" eaLnBrk="1" fontAlgn="auto" latinLnBrk="0" hangingPunct="1">
              <a:lnSpc>
                <a:spcPct val="100000"/>
              </a:lnSpc>
              <a:spcBef>
                <a:spcPts val="0"/>
              </a:spcBef>
              <a:spcAft>
                <a:spcPts val="0"/>
              </a:spcAft>
              <a:buClrTx/>
              <a:buSzTx/>
              <a:buFontTx/>
              <a:buNone/>
              <a:tabLst/>
              <a:defRPr/>
            </a:pPr>
            <a:endParaRPr lang="he-IL" i="0" u="none"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i="0" u="none" dirty="0" smtClean="0"/>
              <a:t>במאמר </a:t>
            </a:r>
            <a:r>
              <a:rPr lang="en-US" i="0" u="none" dirty="0" smtClean="0"/>
              <a:t>Cupid</a:t>
            </a:r>
            <a:r>
              <a:rPr lang="he-IL" i="0" u="none" baseline="0" dirty="0" smtClean="0"/>
              <a:t> החדש נראה שהם מבצעים </a:t>
            </a:r>
            <a:r>
              <a:rPr lang="en-US" i="0" u="none" baseline="0" dirty="0" smtClean="0"/>
              <a:t>Fisher Test</a:t>
            </a:r>
            <a:r>
              <a:rPr lang="he-IL" i="0" u="none" baseline="0" dirty="0" smtClean="0"/>
              <a:t> אחרי משקול התוצאות, ואילו כאן לא כתוב על משקול, אז אולי זה רק מבחן יחס פרופורציה.</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28</a:t>
            </a:fld>
            <a:endParaRPr lang="en-US"/>
          </a:p>
        </p:txBody>
      </p:sp>
    </p:spTree>
    <p:extLst>
      <p:ext uri="{BB962C8B-B14F-4D97-AF65-F5344CB8AC3E}">
        <p14:creationId xmlns:p14="http://schemas.microsoft.com/office/powerpoint/2010/main" xmlns="" val="803284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dirty="0" smtClean="0"/>
              <a:t>We will start with the second claim…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smtClean="0"/>
              <a:t>The answer to the question – Only the null distribution…</a:t>
            </a:r>
            <a:r>
              <a:rPr lang="en-US" b="1" i="0" u="none" baseline="0" dirty="0" smtClean="0"/>
              <a:t> But not </a:t>
            </a:r>
            <a:r>
              <a:rPr lang="el-GR" sz="1200" b="1" dirty="0" smtClean="0"/>
              <a:t>Δ</a:t>
            </a:r>
            <a:r>
              <a:rPr lang="en-US" sz="1200" b="1" dirty="0" smtClean="0"/>
              <a:t>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29</a:t>
            </a:fld>
            <a:endParaRPr lang="en-US"/>
          </a:p>
        </p:txBody>
      </p:sp>
    </p:spTree>
    <p:extLst>
      <p:ext uri="{BB962C8B-B14F-4D97-AF65-F5344CB8AC3E}">
        <p14:creationId xmlns:p14="http://schemas.microsoft.com/office/powerpoint/2010/main" xmlns="" val="229469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30</a:t>
            </a:fld>
            <a:endParaRPr lang="en-US"/>
          </a:p>
        </p:txBody>
      </p:sp>
    </p:spTree>
    <p:extLst>
      <p:ext uri="{BB962C8B-B14F-4D97-AF65-F5344CB8AC3E}">
        <p14:creationId xmlns:p14="http://schemas.microsoft.com/office/powerpoint/2010/main" xmlns="" val="12034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based</a:t>
            </a:r>
            <a:r>
              <a:rPr lang="en-US" baseline="0" dirty="0" smtClean="0"/>
              <a:t> 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Figliuzzi</a:t>
            </a:r>
            <a:r>
              <a:rPr lang="en-US" dirty="0" smtClean="0"/>
              <a:t>, M., </a:t>
            </a:r>
            <a:r>
              <a:rPr lang="en-US" dirty="0" err="1" smtClean="0"/>
              <a:t>Marinari</a:t>
            </a:r>
            <a:r>
              <a:rPr lang="en-US" dirty="0" smtClean="0"/>
              <a:t>, E., &amp; De Martino, A. (2013). </a:t>
            </a:r>
            <a:r>
              <a:rPr lang="en-US" dirty="0" err="1" smtClean="0"/>
              <a:t>MicroRNAs</a:t>
            </a:r>
            <a:r>
              <a:rPr lang="en-US" dirty="0" smtClean="0"/>
              <a:t> as a selective channel of communication between competing RNAs: a steady-state theory. </a:t>
            </a:r>
            <a:r>
              <a:rPr lang="en-US" i="1" dirty="0" smtClean="0"/>
              <a:t>Biophysical journal</a:t>
            </a:r>
            <a:r>
              <a:rPr lang="en-US" dirty="0" smtClean="0"/>
              <a:t>, </a:t>
            </a:r>
            <a:r>
              <a:rPr lang="en-US" i="1" dirty="0" smtClean="0"/>
              <a:t>104</a:t>
            </a:r>
            <a:r>
              <a:rPr lang="en-US" dirty="0" smtClean="0"/>
              <a:t>(5), 1203–13. doi:10.1016/j.bpj.2013.01.012</a:t>
            </a:r>
          </a:p>
        </p:txBody>
      </p:sp>
      <p:sp>
        <p:nvSpPr>
          <p:cNvPr id="4" name="Slide Number Placeholder 3"/>
          <p:cNvSpPr>
            <a:spLocks noGrp="1"/>
          </p:cNvSpPr>
          <p:nvPr>
            <p:ph type="sldNum" sz="quarter" idx="10"/>
          </p:nvPr>
        </p:nvSpPr>
        <p:spPr/>
        <p:txBody>
          <a:bodyPr/>
          <a:lstStyle/>
          <a:p>
            <a:fld id="{F12D7458-577F-45B5-AAD7-9BAC10399736}" type="slidenum">
              <a:rPr lang="en-US" smtClean="0"/>
              <a:pPr/>
              <a:t>4</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i="0" u="none" dirty="0" smtClean="0"/>
              <a:t>אבל</a:t>
            </a:r>
            <a:r>
              <a:rPr lang="he-IL" b="0" i="0" u="none" baseline="0" dirty="0" smtClean="0"/>
              <a:t> לגודל האחרון אנו לא יודעים את ההתפלגות.</a:t>
            </a:r>
            <a:endParaRPr lang="en-US" b="0"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31</a:t>
            </a:fld>
            <a:endParaRPr lang="en-US"/>
          </a:p>
        </p:txBody>
      </p:sp>
    </p:spTree>
    <p:extLst>
      <p:ext uri="{BB962C8B-B14F-4D97-AF65-F5344CB8AC3E}">
        <p14:creationId xmlns:p14="http://schemas.microsoft.com/office/powerpoint/2010/main" xmlns="" val="960190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Proof to Fisher’s method</a:t>
            </a:r>
            <a:r>
              <a:rPr lang="en-US" b="0" i="0" u="none" baseline="0" dirty="0" smtClean="0"/>
              <a:t> taken from: </a:t>
            </a:r>
            <a:r>
              <a:rPr lang="en-US" b="1" i="0" u="none" baseline="0" dirty="0" smtClean="0"/>
              <a:t>http://brainder.org/2012/05/11/the-logic-of-the-fisher-method-to-combine-p-values/</a:t>
            </a:r>
            <a:endParaRPr lang="en-US" b="1"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32</a:t>
            </a:fld>
            <a:endParaRPr lang="en-US"/>
          </a:p>
        </p:txBody>
      </p:sp>
    </p:spTree>
    <p:extLst>
      <p:ext uri="{BB962C8B-B14F-4D97-AF65-F5344CB8AC3E}">
        <p14:creationId xmlns:p14="http://schemas.microsoft.com/office/powerpoint/2010/main" xmlns="" val="297634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i="0" u="none" dirty="0" smtClean="0"/>
              <a:t>על</a:t>
            </a:r>
            <a:r>
              <a:rPr lang="he-IL" i="0" u="none" baseline="0" dirty="0" smtClean="0"/>
              <a:t> החלק השני – נכון לשאול </a:t>
            </a:r>
            <a:r>
              <a:rPr lang="en-US" i="0" u="none" baseline="0" dirty="0" smtClean="0"/>
              <a:t>Can we</a:t>
            </a:r>
            <a:r>
              <a:rPr lang="he-IL" i="0" u="none" baseline="0" dirty="0" smtClean="0"/>
              <a:t>... כי יש תלויות במבחנים עבור </a:t>
            </a:r>
            <a:r>
              <a:rPr lang="en-US" i="0" u="none" baseline="0" dirty="0" err="1" smtClean="0"/>
              <a:t>miR</a:t>
            </a:r>
            <a:r>
              <a:rPr lang="he-IL" i="0" u="none" baseline="0" dirty="0" smtClean="0"/>
              <a:t>-ים עם אותו ה-</a:t>
            </a:r>
            <a:r>
              <a:rPr lang="en-US" i="0" u="none" baseline="0" dirty="0" smtClean="0"/>
              <a:t>seed</a:t>
            </a:r>
            <a:r>
              <a:rPr lang="he-IL" i="0" u="none" baseline="0" dirty="0" smtClean="0"/>
              <a:t>. מאמר ה-</a:t>
            </a:r>
            <a:r>
              <a:rPr lang="en-US" i="0" u="none" baseline="0" dirty="0" smtClean="0"/>
              <a:t>Cupid</a:t>
            </a:r>
            <a:r>
              <a:rPr lang="he-IL" i="0" u="none" baseline="0" dirty="0" smtClean="0"/>
              <a:t> החדש מטפל בזה באמצעות הקטנת דרגות החופש.</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33</a:t>
            </a:fld>
            <a:endParaRPr lang="en-US"/>
          </a:p>
        </p:txBody>
      </p:sp>
    </p:spTree>
    <p:extLst>
      <p:ext uri="{BB962C8B-B14F-4D97-AF65-F5344CB8AC3E}">
        <p14:creationId xmlns:p14="http://schemas.microsoft.com/office/powerpoint/2010/main" xmlns="" val="3482597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dirty="0" smtClean="0"/>
              <a:t>And</a:t>
            </a:r>
            <a:r>
              <a:rPr lang="en-US" i="0" u="none" baseline="0" dirty="0" smtClean="0"/>
              <a:t> back to the first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smtClean="0"/>
              <a:t>Must filter – to reduce the number of hypothesis so the correction wouldn’t be so drastic + to make it computationally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smtClean="0"/>
              <a:t>The first option – is what mentioned in Hermes article (though not very clearly). The second option is what presented in the new Cupid article.</a:t>
            </a:r>
          </a:p>
        </p:txBody>
      </p:sp>
      <p:sp>
        <p:nvSpPr>
          <p:cNvPr id="4" name="Slide Number Placeholder 3"/>
          <p:cNvSpPr>
            <a:spLocks noGrp="1"/>
          </p:cNvSpPr>
          <p:nvPr>
            <p:ph type="sldNum" sz="quarter" idx="10"/>
          </p:nvPr>
        </p:nvSpPr>
        <p:spPr/>
        <p:txBody>
          <a:bodyPr/>
          <a:lstStyle/>
          <a:p>
            <a:fld id="{F12D7458-577F-45B5-AAD7-9BAC10399736}" type="slidenum">
              <a:rPr lang="en-US" smtClean="0"/>
              <a:pPr/>
              <a:t>34</a:t>
            </a:fld>
            <a:endParaRPr lang="en-US"/>
          </a:p>
        </p:txBody>
      </p:sp>
    </p:spTree>
    <p:extLst>
      <p:ext uri="{BB962C8B-B14F-4D97-AF65-F5344CB8AC3E}">
        <p14:creationId xmlns:p14="http://schemas.microsoft.com/office/powerpoint/2010/main" xmlns="" val="733622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dirty="0" smtClean="0"/>
              <a:t>Complementary in the way they choose</a:t>
            </a:r>
            <a:r>
              <a:rPr lang="en-US" i="0" u="none" baseline="0" dirty="0" smtClean="0"/>
              <a:t> their targets. All have available source code.</a:t>
            </a:r>
            <a:endParaRPr lang="en-US" i="0" u="none"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35</a:t>
            </a:fld>
            <a:endParaRPr lang="en-US"/>
          </a:p>
        </p:txBody>
      </p:sp>
    </p:spTree>
    <p:extLst>
      <p:ext uri="{BB962C8B-B14F-4D97-AF65-F5344CB8AC3E}">
        <p14:creationId xmlns:p14="http://schemas.microsoft.com/office/powerpoint/2010/main" xmlns="" val="3412424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1" dirty="0" smtClean="0"/>
              <a:t>Filter according to FDR1</a:t>
            </a:r>
            <a:r>
              <a:rPr lang="en-US" b="1" baseline="0" dirty="0" smtClean="0"/>
              <a:t> – It doesn’t appear in Hermes article but it does in Cupid article… So I’m really not sure.</a:t>
            </a:r>
            <a:endParaRPr lang="en-US" b="1" dirty="0" smtClean="0"/>
          </a:p>
          <a:p>
            <a:endParaRPr lang="en-US" b="1" dirty="0" smtClean="0"/>
          </a:p>
          <a:p>
            <a:r>
              <a:rPr lang="en-US" b="1" dirty="0" smtClean="0"/>
              <a:t>Important:</a:t>
            </a:r>
            <a:r>
              <a:rPr lang="en-US" b="1" baseline="0" dirty="0" smtClean="0"/>
              <a:t> How to decide on FDR1, FDR2 and FDR3?</a:t>
            </a:r>
          </a:p>
          <a:p>
            <a:r>
              <a:rPr lang="en-US" b="0" baseline="0" dirty="0" smtClean="0"/>
              <a:t>You don’t want to pass too many sites for the next stage on one hand.</a:t>
            </a:r>
            <a:endParaRPr lang="he-IL" b="0" dirty="0"/>
          </a:p>
        </p:txBody>
      </p:sp>
      <p:sp>
        <p:nvSpPr>
          <p:cNvPr id="4" name="מציין מיקום של מספר שקופית 3"/>
          <p:cNvSpPr>
            <a:spLocks noGrp="1"/>
          </p:cNvSpPr>
          <p:nvPr>
            <p:ph type="sldNum" sz="quarter" idx="10"/>
          </p:nvPr>
        </p:nvSpPr>
        <p:spPr/>
        <p:txBody>
          <a:bodyPr/>
          <a:lstStyle/>
          <a:p>
            <a:fld id="{F12D7458-577F-45B5-AAD7-9BAC10399736}" type="slidenum">
              <a:rPr lang="en-US" smtClean="0"/>
              <a:pPr/>
              <a:t>36</a:t>
            </a:fld>
            <a:endParaRPr lang="en-US"/>
          </a:p>
        </p:txBody>
      </p:sp>
    </p:spTree>
    <p:extLst>
      <p:ext uri="{BB962C8B-B14F-4D97-AF65-F5344CB8AC3E}">
        <p14:creationId xmlns:p14="http://schemas.microsoft.com/office/powerpoint/2010/main" xmlns="" val="2392711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1" dirty="0" smtClean="0"/>
              <a:t>Important:</a:t>
            </a:r>
            <a:r>
              <a:rPr lang="en-US" b="1" baseline="0" dirty="0" smtClean="0"/>
              <a:t> How to decide on FDR1, FDR2 and FDR3?</a:t>
            </a:r>
          </a:p>
          <a:p>
            <a:r>
              <a:rPr lang="en-US" b="0" baseline="0" dirty="0" smtClean="0"/>
              <a:t>You don’t want to pass too many sites for the next stage on one hand.</a:t>
            </a:r>
            <a:endParaRPr lang="he-IL" b="0" dirty="0"/>
          </a:p>
        </p:txBody>
      </p:sp>
      <p:sp>
        <p:nvSpPr>
          <p:cNvPr id="4" name="מציין מיקום של מספר שקופית 3"/>
          <p:cNvSpPr>
            <a:spLocks noGrp="1"/>
          </p:cNvSpPr>
          <p:nvPr>
            <p:ph type="sldNum" sz="quarter" idx="10"/>
          </p:nvPr>
        </p:nvSpPr>
        <p:spPr/>
        <p:txBody>
          <a:bodyPr/>
          <a:lstStyle/>
          <a:p>
            <a:fld id="{F12D7458-577F-45B5-AAD7-9BAC10399736}" type="slidenum">
              <a:rPr lang="en-US" smtClean="0"/>
              <a:pPr/>
              <a:t>37</a:t>
            </a:fld>
            <a:endParaRPr lang="en-US"/>
          </a:p>
        </p:txBody>
      </p:sp>
    </p:spTree>
    <p:extLst>
      <p:ext uri="{BB962C8B-B14F-4D97-AF65-F5344CB8AC3E}">
        <p14:creationId xmlns:p14="http://schemas.microsoft.com/office/powerpoint/2010/main" xmlns="" val="3122428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b="1" dirty="0" smtClean="0"/>
              <a:t>Important:</a:t>
            </a:r>
            <a:r>
              <a:rPr lang="en-US" b="1" baseline="0" dirty="0" smtClean="0"/>
              <a:t> How to decide on FDR1, FDR2 and FDR3?</a:t>
            </a:r>
          </a:p>
          <a:p>
            <a:r>
              <a:rPr lang="en-US" b="0" baseline="0" dirty="0" smtClean="0"/>
              <a:t>You don’t want to pass too many sites for the next stage on one hand.</a:t>
            </a:r>
            <a:endParaRPr lang="he-IL" b="0" dirty="0"/>
          </a:p>
        </p:txBody>
      </p:sp>
      <p:sp>
        <p:nvSpPr>
          <p:cNvPr id="4" name="מציין מיקום של מספר שקופית 3"/>
          <p:cNvSpPr>
            <a:spLocks noGrp="1"/>
          </p:cNvSpPr>
          <p:nvPr>
            <p:ph type="sldNum" sz="quarter" idx="10"/>
          </p:nvPr>
        </p:nvSpPr>
        <p:spPr/>
        <p:txBody>
          <a:bodyPr/>
          <a:lstStyle/>
          <a:p>
            <a:fld id="{F12D7458-577F-45B5-AAD7-9BAC10399736}" type="slidenum">
              <a:rPr lang="en-US" smtClean="0"/>
              <a:pPr/>
              <a:t>38</a:t>
            </a:fld>
            <a:endParaRPr lang="en-US"/>
          </a:p>
        </p:txBody>
      </p:sp>
    </p:spTree>
    <p:extLst>
      <p:ext uri="{BB962C8B-B14F-4D97-AF65-F5344CB8AC3E}">
        <p14:creationId xmlns:p14="http://schemas.microsoft.com/office/powerpoint/2010/main" xmlns="" val="4037336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a:t>
            </a:r>
            <a:r>
              <a:rPr lang="en-US" baseline="0" dirty="0" smtClean="0"/>
              <a:t> algorithm</a:t>
            </a:r>
          </a:p>
          <a:p>
            <a:endParaRPr lang="en-US" baseline="0" dirty="0" smtClean="0"/>
          </a:p>
          <a:p>
            <a:r>
              <a:rPr lang="en-US" baseline="0" dirty="0" smtClean="0"/>
              <a:t>Given candidates – because the number of “all candidates” is too large, even if filtering out (M,T) that </a:t>
            </a:r>
            <a:r>
              <a:rPr lang="en-US" baseline="0" dirty="0" err="1" smtClean="0"/>
              <a:t>shrae</a:t>
            </a:r>
            <a:r>
              <a:rPr lang="en-US" baseline="0" dirty="0" smtClean="0"/>
              <a:t> </a:t>
            </a:r>
            <a:r>
              <a:rPr lang="en-US" dirty="0" smtClean="0"/>
              <a:t>significantly large “common </a:t>
            </a:r>
            <a:r>
              <a:rPr lang="en-US" dirty="0" err="1" smtClean="0"/>
              <a:t>miR</a:t>
            </a:r>
            <a:r>
              <a:rPr lang="en-US" dirty="0" smtClean="0"/>
              <a:t> program”</a:t>
            </a:r>
            <a:r>
              <a:rPr lang="en-US" baseline="0" dirty="0" smtClean="0"/>
              <a:t> (assuming that a non-symmetric regulation cannot occur). So (T,R) are only validated couples!</a:t>
            </a:r>
          </a:p>
          <a:p>
            <a:r>
              <a:rPr lang="en-US" baseline="0" dirty="0" smtClean="0"/>
              <a:t>Non-sponge modulators – asymmetric by definition, so they shouldn’t share same miRNAs, or share an insignificant amount of.</a:t>
            </a:r>
          </a:p>
          <a:p>
            <a:r>
              <a:rPr lang="en-US" baseline="0" dirty="0" smtClean="0"/>
              <a:t>Also interaction information should be evaluated asymmetrically.</a:t>
            </a:r>
          </a:p>
        </p:txBody>
      </p:sp>
      <p:sp>
        <p:nvSpPr>
          <p:cNvPr id="4" name="Slide Number Placeholder 3"/>
          <p:cNvSpPr>
            <a:spLocks noGrp="1"/>
          </p:cNvSpPr>
          <p:nvPr>
            <p:ph type="sldNum" sz="quarter" idx="10"/>
          </p:nvPr>
        </p:nvSpPr>
        <p:spPr/>
        <p:txBody>
          <a:bodyPr/>
          <a:lstStyle/>
          <a:p>
            <a:fld id="{F12D7458-577F-45B5-AAD7-9BAC10399736}" type="slidenum">
              <a:rPr lang="en-US" smtClean="0"/>
              <a:pPr/>
              <a:t>39</a:t>
            </a:fld>
            <a:endParaRPr lang="en-US"/>
          </a:p>
        </p:txBody>
      </p:sp>
    </p:spTree>
    <p:extLst>
      <p:ext uri="{BB962C8B-B14F-4D97-AF65-F5344CB8AC3E}">
        <p14:creationId xmlns:p14="http://schemas.microsoft.com/office/powerpoint/2010/main" xmlns="" val="4076092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40</a:t>
            </a:fld>
            <a:endParaRPr lang="en-US"/>
          </a:p>
        </p:txBody>
      </p:sp>
    </p:spTree>
    <p:extLst>
      <p:ext uri="{BB962C8B-B14F-4D97-AF65-F5344CB8AC3E}">
        <p14:creationId xmlns:p14="http://schemas.microsoft.com/office/powerpoint/2010/main" xmlns="" val="153310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Specific binding</a:t>
            </a:r>
            <a:r>
              <a:rPr lang="en-US" baseline="0" dirty="0" smtClean="0"/>
              <a:t> – at least 6 bases complementary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Repression: </a:t>
            </a:r>
            <a:r>
              <a:rPr lang="en-US" b="0" dirty="0" smtClean="0"/>
              <a:t>mRNA degradation</a:t>
            </a:r>
            <a:r>
              <a:rPr lang="en-US" b="0" baseline="0" dirty="0" smtClean="0"/>
              <a:t> (target cleavage \ mRNA </a:t>
            </a:r>
            <a:r>
              <a:rPr lang="en-US" b="0" baseline="0" dirty="0" err="1" smtClean="0"/>
              <a:t>deandenylation</a:t>
            </a:r>
            <a:r>
              <a:rPr lang="en-US" b="0" baseline="0" dirty="0" smtClean="0"/>
              <a:t>) + translational repression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Effects</a:t>
            </a:r>
            <a:r>
              <a:rPr lang="en-US" b="1" baseline="0" dirty="0" smtClean="0"/>
              <a:t> mainly on </a:t>
            </a:r>
            <a:r>
              <a:rPr lang="en-US" b="1" dirty="0" smtClean="0"/>
              <a:t>mRNA level: </a:t>
            </a:r>
            <a:r>
              <a:rPr lang="en-US" dirty="0" smtClean="0"/>
              <a:t>mRNA </a:t>
            </a:r>
            <a:r>
              <a:rPr lang="en-US" dirty="0" err="1" smtClean="0"/>
              <a:t>degregation</a:t>
            </a:r>
            <a:r>
              <a:rPr lang="en-US" dirty="0" smtClean="0"/>
              <a:t> by </a:t>
            </a:r>
            <a:r>
              <a:rPr lang="en-US" dirty="0" err="1" smtClean="0"/>
              <a:t>microRNA</a:t>
            </a:r>
            <a:r>
              <a:rPr lang="en-US" dirty="0" smtClean="0"/>
              <a:t> account for most (&gt;=84%) of the decreased protein production and not translational repression.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Guo</a:t>
            </a:r>
            <a:r>
              <a:rPr lang="en-US" dirty="0" smtClean="0"/>
              <a:t>, H., </a:t>
            </a:r>
            <a:r>
              <a:rPr lang="en-US" dirty="0" err="1" smtClean="0"/>
              <a:t>Ingolia</a:t>
            </a:r>
            <a:r>
              <a:rPr lang="en-US" dirty="0" smtClean="0"/>
              <a:t>, N. T., </a:t>
            </a:r>
            <a:r>
              <a:rPr lang="en-US" dirty="0" err="1" smtClean="0"/>
              <a:t>Weissman</a:t>
            </a:r>
            <a:r>
              <a:rPr lang="en-US" dirty="0" smtClean="0"/>
              <a:t>, J. S., &amp; </a:t>
            </a:r>
            <a:r>
              <a:rPr lang="en-US" dirty="0" err="1" smtClean="0"/>
              <a:t>Bartel</a:t>
            </a:r>
            <a:r>
              <a:rPr lang="en-US" dirty="0" smtClean="0"/>
              <a:t>, D. P. (2010). Mammalian </a:t>
            </a:r>
            <a:r>
              <a:rPr lang="en-US" dirty="0" err="1" smtClean="0"/>
              <a:t>microRNAs</a:t>
            </a:r>
            <a:r>
              <a:rPr lang="en-US" dirty="0" smtClean="0"/>
              <a:t> predominantly act to decrease target mRNA levels. </a:t>
            </a:r>
            <a:r>
              <a:rPr lang="en-US" i="1" dirty="0" smtClean="0"/>
              <a:t>Nature</a:t>
            </a:r>
            <a:r>
              <a:rPr lang="en-US" dirty="0" smtClean="0"/>
              <a:t>, </a:t>
            </a:r>
            <a:r>
              <a:rPr lang="en-US" i="1" dirty="0" smtClean="0"/>
              <a:t>466</a:t>
            </a:r>
            <a:r>
              <a:rPr lang="en-US" dirty="0" smtClean="0"/>
              <a:t>(7308), 835–40. doi:10.1038/nature09267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based</a:t>
            </a:r>
            <a:r>
              <a:rPr lang="en-US" baseline="0" dirty="0" smtClean="0"/>
              <a:t> 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Figliuzzi</a:t>
            </a:r>
            <a:r>
              <a:rPr lang="en-US" dirty="0" smtClean="0"/>
              <a:t>, M., </a:t>
            </a:r>
            <a:r>
              <a:rPr lang="en-US" dirty="0" err="1" smtClean="0"/>
              <a:t>Marinari</a:t>
            </a:r>
            <a:r>
              <a:rPr lang="en-US" dirty="0" smtClean="0"/>
              <a:t>, E., &amp; De Martino, A. (2013). </a:t>
            </a:r>
            <a:r>
              <a:rPr lang="en-US" dirty="0" err="1" smtClean="0"/>
              <a:t>MicroRNAs</a:t>
            </a:r>
            <a:r>
              <a:rPr lang="en-US" dirty="0" smtClean="0"/>
              <a:t> as a selective channel of communication between competing RNAs: a steady-state theory. </a:t>
            </a:r>
            <a:r>
              <a:rPr lang="en-US" i="1" dirty="0" smtClean="0"/>
              <a:t>Biophysical journal</a:t>
            </a:r>
            <a:r>
              <a:rPr lang="en-US" dirty="0" smtClean="0"/>
              <a:t>, </a:t>
            </a:r>
            <a:r>
              <a:rPr lang="en-US" i="1" dirty="0" smtClean="0"/>
              <a:t>104</a:t>
            </a:r>
            <a:r>
              <a:rPr lang="en-US" dirty="0" smtClean="0"/>
              <a:t>(5), 1203–13. doi:10.1016/j.bpj.2013.01.012</a:t>
            </a:r>
          </a:p>
        </p:txBody>
      </p:sp>
      <p:sp>
        <p:nvSpPr>
          <p:cNvPr id="4" name="Slide Number Placeholder 3"/>
          <p:cNvSpPr>
            <a:spLocks noGrp="1"/>
          </p:cNvSpPr>
          <p:nvPr>
            <p:ph type="sldNum" sz="quarter" idx="10"/>
          </p:nvPr>
        </p:nvSpPr>
        <p:spPr/>
        <p:txBody>
          <a:bodyPr/>
          <a:lstStyle/>
          <a:p>
            <a:fld id="{F12D7458-577F-45B5-AAD7-9BAC10399736}" type="slidenum">
              <a:rPr lang="en-US" smtClean="0"/>
              <a:pPr/>
              <a:t>5</a:t>
            </a:fld>
            <a:endParaRPr lang="en-US"/>
          </a:p>
        </p:txBody>
      </p:sp>
    </p:spTree>
    <p:extLst>
      <p:ext uri="{BB962C8B-B14F-4D97-AF65-F5344CB8AC3E}">
        <p14:creationId xmlns:p14="http://schemas.microsoft.com/office/powerpoint/2010/main" xmlns="" val="3082334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To read more about power laws: http://arxiv.org/abs/0706.1062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Barabási</a:t>
            </a:r>
            <a:r>
              <a:rPr lang="en-US" sz="1200" b="1" i="0" kern="1200" dirty="0" smtClean="0">
                <a:solidFill>
                  <a:schemeClr val="tx1"/>
                </a:solidFill>
                <a:effectLst/>
                <a:latin typeface="+mn-lt"/>
                <a:ea typeface="+mn-ea"/>
                <a:cs typeface="+mn-cs"/>
              </a:rPr>
              <a:t>–Albert </a:t>
            </a:r>
            <a:r>
              <a:rPr lang="en-US" sz="1200" b="0" i="0" kern="1200" baseline="0" dirty="0" smtClean="0">
                <a:solidFill>
                  <a:schemeClr val="tx1"/>
                </a:solidFill>
                <a:effectLst/>
                <a:latin typeface="+mn-lt"/>
                <a:ea typeface="+mn-ea"/>
                <a:cs typeface="+mn-cs"/>
              </a:rPr>
              <a:t>- Showed how such networks are generated using preferential attachment.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effectLst/>
                <a:latin typeface="+mn-lt"/>
                <a:ea typeface="+mn-ea"/>
                <a:cs typeface="+mn-cs"/>
              </a:rPr>
              <a:t>“Roughly same size and scale-free structure of typical transcriptional regulatory networks”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Color – nodes are clustered</a:t>
            </a:r>
            <a:r>
              <a:rPr lang="en-US" sz="1200" b="1" i="0" kern="1200" baseline="0" dirty="0" smtClean="0">
                <a:solidFill>
                  <a:schemeClr val="tx1"/>
                </a:solidFill>
                <a:effectLst/>
                <a:latin typeface="+mn-lt"/>
                <a:ea typeface="+mn-ea"/>
                <a:cs typeface="+mn-cs"/>
              </a:rPr>
              <a:t> according to </a:t>
            </a:r>
            <a:r>
              <a:rPr lang="en-US" sz="1200" b="1" i="0" kern="1200" baseline="0" dirty="0" err="1" smtClean="0">
                <a:solidFill>
                  <a:schemeClr val="tx1"/>
                </a:solidFill>
                <a:effectLst/>
                <a:latin typeface="+mn-lt"/>
                <a:ea typeface="+mn-ea"/>
                <a:cs typeface="+mn-cs"/>
              </a:rPr>
              <a:t>subgraph</a:t>
            </a:r>
            <a:r>
              <a:rPr lang="en-US" sz="1200" b="1" i="0" kern="1200" baseline="0" dirty="0" smtClean="0">
                <a:solidFill>
                  <a:schemeClr val="tx1"/>
                </a:solidFill>
                <a:effectLst/>
                <a:latin typeface="+mn-lt"/>
                <a:ea typeface="+mn-ea"/>
                <a:cs typeface="+mn-cs"/>
              </a:rPr>
              <a:t> connectivity. The color is connected to the size of the </a:t>
            </a:r>
            <a:r>
              <a:rPr lang="en-US" sz="1200" b="1" i="0" kern="1200" baseline="0" dirty="0" err="1" smtClean="0">
                <a:solidFill>
                  <a:schemeClr val="tx1"/>
                </a:solidFill>
                <a:effectLst/>
                <a:latin typeface="+mn-lt"/>
                <a:ea typeface="+mn-ea"/>
                <a:cs typeface="+mn-cs"/>
              </a:rPr>
              <a:t>subgraphs</a:t>
            </a:r>
            <a:r>
              <a:rPr lang="en-US" sz="1200" b="1" i="0" kern="1200" baseline="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2D7458-577F-45B5-AAD7-9BAC10399736}" type="slidenum">
              <a:rPr lang="en-US" smtClean="0"/>
              <a:pPr/>
              <a:t>41</a:t>
            </a:fld>
            <a:endParaRPr lang="en-US"/>
          </a:p>
        </p:txBody>
      </p:sp>
    </p:spTree>
    <p:extLst>
      <p:ext uri="{BB962C8B-B14F-4D97-AF65-F5344CB8AC3E}">
        <p14:creationId xmlns:p14="http://schemas.microsoft.com/office/powerpoint/2010/main" xmlns="" val="4264624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Correlation with the total concentration of its neighbors</a:t>
            </a:r>
          </a:p>
          <a:p>
            <a:endParaRPr lang="en-US" sz="1200" b="0" i="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effectLst/>
                <a:latin typeface="+mn-lt"/>
                <a:ea typeface="+mn-ea"/>
                <a:cs typeface="+mn-cs"/>
              </a:rPr>
              <a:t>Colors – according to the size of the </a:t>
            </a:r>
            <a:r>
              <a:rPr lang="en-US" sz="1200" b="0" i="0" kern="1200" baseline="0" dirty="0" err="1" smtClean="0">
                <a:solidFill>
                  <a:schemeClr val="tx1"/>
                </a:solidFill>
                <a:effectLst/>
                <a:latin typeface="+mn-lt"/>
                <a:ea typeface="+mn-ea"/>
                <a:cs typeface="+mn-cs"/>
              </a:rPr>
              <a:t>subgraphs</a:t>
            </a:r>
            <a:r>
              <a:rPr lang="en-US" sz="1200" b="0" i="0" kern="1200" baseline="0" dirty="0" smtClean="0">
                <a:solidFill>
                  <a:schemeClr val="tx1"/>
                </a:solidFill>
                <a:effectLst/>
                <a:latin typeface="+mn-lt"/>
                <a:ea typeface="+mn-ea"/>
                <a:cs typeface="+mn-cs"/>
              </a:rPr>
              <a:t> that contains it.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structure in which each RNA is directly linked to at least 111 of the other 563 (in red).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Just to give the feeling</a:t>
            </a:r>
            <a:r>
              <a:rPr lang="en-US" sz="1200" b="0" i="0" kern="1200" baseline="0" dirty="0" smtClean="0">
                <a:solidFill>
                  <a:schemeClr val="tx1"/>
                </a:solidFill>
                <a:effectLst/>
                <a:latin typeface="+mn-lt"/>
                <a:ea typeface="+mn-ea"/>
                <a:cs typeface="+mn-cs"/>
              </a:rPr>
              <a:t> that not all edges are the same. Not according to their weight in the statistical analysis, and not according to the participating edges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2D7458-577F-45B5-AAD7-9BAC10399736}" type="slidenum">
              <a:rPr lang="en-US" smtClean="0"/>
              <a:pPr/>
              <a:t>42</a:t>
            </a:fld>
            <a:endParaRPr lang="en-US"/>
          </a:p>
        </p:txBody>
      </p:sp>
    </p:spTree>
    <p:extLst>
      <p:ext uri="{BB962C8B-B14F-4D97-AF65-F5344CB8AC3E}">
        <p14:creationId xmlns:p14="http://schemas.microsoft.com/office/powerpoint/2010/main" xmlns="" val="393508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Only 2% homozygous</a:t>
            </a:r>
            <a:r>
              <a:rPr lang="en-US" sz="1200" b="0" i="0" kern="1200" baseline="0" dirty="0" smtClean="0">
                <a:solidFill>
                  <a:schemeClr val="tx1"/>
                </a:solidFill>
                <a:effectLst/>
                <a:latin typeface="+mn-lt"/>
                <a:ea typeface="+mn-ea"/>
                <a:cs typeface="+mn-cs"/>
              </a:rPr>
              <a:t> deletions</a:t>
            </a:r>
          </a:p>
          <a:p>
            <a:r>
              <a:rPr lang="en-US" sz="1200" b="0" i="0" kern="1200" baseline="0" dirty="0" smtClean="0">
                <a:solidFill>
                  <a:schemeClr val="tx1"/>
                </a:solidFill>
                <a:effectLst/>
                <a:latin typeface="+mn-lt"/>
                <a:ea typeface="+mn-ea"/>
                <a:cs typeface="+mn-cs"/>
              </a:rPr>
              <a:t>2. Changes in </a:t>
            </a:r>
            <a:r>
              <a:rPr lang="en-US" sz="1200" b="0" i="0" kern="1200" baseline="0" dirty="0" err="1" smtClean="0">
                <a:solidFill>
                  <a:schemeClr val="tx1"/>
                </a:solidFill>
                <a:effectLst/>
                <a:latin typeface="+mn-lt"/>
                <a:ea typeface="+mn-ea"/>
                <a:cs typeface="+mn-cs"/>
              </a:rPr>
              <a:t>miR</a:t>
            </a:r>
            <a:r>
              <a:rPr lang="en-US" sz="1200" b="0" i="0" kern="1200" baseline="0" dirty="0" smtClean="0">
                <a:solidFill>
                  <a:schemeClr val="tx1"/>
                </a:solidFill>
                <a:effectLst/>
                <a:latin typeface="+mn-lt"/>
                <a:ea typeface="+mn-ea"/>
                <a:cs typeface="+mn-cs"/>
              </a:rPr>
              <a:t> regulation – like amplifications of miR26a are found in </a:t>
            </a:r>
            <a:r>
              <a:rPr lang="en-US" sz="1200" b="0" i="0" kern="1200" baseline="0" dirty="0" err="1" smtClean="0">
                <a:solidFill>
                  <a:schemeClr val="tx1"/>
                </a:solidFill>
                <a:effectLst/>
                <a:latin typeface="+mn-lt"/>
                <a:ea typeface="+mn-ea"/>
                <a:cs typeface="+mn-cs"/>
              </a:rPr>
              <a:t>gliomas</a:t>
            </a:r>
            <a:r>
              <a:rPr lang="en-US" sz="1200" b="0" i="0" kern="1200" baseline="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97% - in ~50 tumors for which we have loci deletion data</a:t>
            </a:r>
          </a:p>
          <a:p>
            <a:endParaRPr lang="en-US" sz="1200" b="0" i="0" kern="1200" dirty="0" smtClean="0">
              <a:solidFill>
                <a:schemeClr val="tx1"/>
              </a:solidFill>
              <a:effectLst/>
              <a:latin typeface="+mn-lt"/>
              <a:ea typeface="+mn-ea"/>
              <a:cs typeface="+mn-cs"/>
            </a:endParaRPr>
          </a:p>
          <a:p>
            <a:pPr algn="r" rtl="1"/>
            <a:r>
              <a:rPr lang="he-IL" sz="1200" b="0" i="0" kern="1200" dirty="0" smtClean="0">
                <a:solidFill>
                  <a:schemeClr val="tx1"/>
                </a:solidFill>
                <a:effectLst/>
                <a:latin typeface="+mn-lt"/>
                <a:ea typeface="+mn-ea"/>
                <a:cs typeface="+mn-cs"/>
              </a:rPr>
              <a:t>בתמונה </a:t>
            </a:r>
            <a:r>
              <a:rPr lang="en-US" sz="1200" b="0" i="0" kern="1200" dirty="0" smtClean="0">
                <a:solidFill>
                  <a:schemeClr val="tx1"/>
                </a:solidFill>
                <a:effectLst/>
                <a:latin typeface="+mn-lt"/>
                <a:ea typeface="+mn-ea"/>
                <a:cs typeface="+mn-cs"/>
              </a:rPr>
              <a:t>PTEN</a:t>
            </a:r>
            <a:r>
              <a:rPr lang="he-IL" sz="1200" b="0" i="0" kern="1200" baseline="0" dirty="0" smtClean="0">
                <a:solidFill>
                  <a:schemeClr val="tx1"/>
                </a:solidFill>
                <a:effectLst/>
                <a:latin typeface="+mn-lt"/>
                <a:ea typeface="+mn-ea"/>
                <a:cs typeface="+mn-cs"/>
              </a:rPr>
              <a:t> </a:t>
            </a:r>
            <a:r>
              <a:rPr lang="he-IL" sz="1200" b="0" i="0" kern="1200" baseline="0" dirty="0" err="1" smtClean="0">
                <a:solidFill>
                  <a:schemeClr val="tx1"/>
                </a:solidFill>
                <a:effectLst/>
                <a:latin typeface="+mn-lt"/>
                <a:ea typeface="+mn-ea"/>
                <a:cs typeface="+mn-cs"/>
              </a:rPr>
              <a:t>מויקיפדיה</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2D7458-577F-45B5-AAD7-9BAC10399736}" type="slidenum">
              <a:rPr lang="en-US" smtClean="0"/>
              <a:pPr/>
              <a:t>43</a:t>
            </a:fld>
            <a:endParaRPr lang="en-US"/>
          </a:p>
        </p:txBody>
      </p:sp>
    </p:spTree>
    <p:extLst>
      <p:ext uri="{BB962C8B-B14F-4D97-AF65-F5344CB8AC3E}">
        <p14:creationId xmlns:p14="http://schemas.microsoft.com/office/powerpoint/2010/main" xmlns="" val="2599178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err="1" smtClean="0">
                <a:solidFill>
                  <a:schemeClr val="tx1"/>
                </a:solidFill>
                <a:effectLst/>
                <a:latin typeface="+mn-lt"/>
                <a:ea typeface="+mn-ea"/>
                <a:cs typeface="+mn-cs"/>
              </a:rPr>
              <a:t>mPR</a:t>
            </a:r>
            <a:r>
              <a:rPr lang="en-US" sz="1200" b="0" i="0" kern="1200" baseline="0" dirty="0" smtClean="0">
                <a:solidFill>
                  <a:schemeClr val="tx1"/>
                </a:solidFill>
                <a:effectLst/>
                <a:latin typeface="+mn-lt"/>
                <a:ea typeface="+mn-ea"/>
                <a:cs typeface="+mn-cs"/>
              </a:rPr>
              <a:t> – </a:t>
            </a:r>
            <a:r>
              <a:rPr lang="en-US" sz="1200" b="0" i="0" kern="1200" baseline="0" dirty="0" err="1" smtClean="0">
                <a:solidFill>
                  <a:schemeClr val="tx1"/>
                </a:solidFill>
                <a:effectLst/>
                <a:latin typeface="+mn-lt"/>
                <a:ea typeface="+mn-ea"/>
                <a:cs typeface="+mn-cs"/>
              </a:rPr>
              <a:t>miR</a:t>
            </a:r>
            <a:r>
              <a:rPr lang="en-US" sz="1200" b="0" i="0" kern="1200" baseline="0" dirty="0" smtClean="0">
                <a:solidFill>
                  <a:schemeClr val="tx1"/>
                </a:solidFill>
                <a:effectLst/>
                <a:latin typeface="+mn-lt"/>
                <a:ea typeface="+mn-ea"/>
                <a:cs typeface="+mn-cs"/>
              </a:rPr>
              <a:t> program regulated</a:t>
            </a:r>
            <a:endParaRPr lang="he-IL" sz="1200" b="0" i="0" kern="1200" baseline="0" dirty="0" smtClean="0">
              <a:solidFill>
                <a:schemeClr val="tx1"/>
              </a:solidFill>
              <a:effectLst/>
              <a:latin typeface="+mn-lt"/>
              <a:ea typeface="+mn-ea"/>
              <a:cs typeface="+mn-cs"/>
            </a:endParaRPr>
          </a:p>
          <a:p>
            <a:pPr algn="l" rtl="0"/>
            <a:r>
              <a:rPr lang="en-US" sz="1200" b="0" i="0" kern="1200" baseline="0" dirty="0" smtClean="0">
                <a:solidFill>
                  <a:schemeClr val="tx1"/>
                </a:solidFill>
                <a:effectLst/>
                <a:latin typeface="+mn-lt"/>
                <a:ea typeface="+mn-ea"/>
                <a:cs typeface="+mn-cs"/>
              </a:rPr>
              <a:t>More deletions </a:t>
            </a:r>
            <a:r>
              <a:rPr lang="en-US" sz="1200" b="0" i="0" kern="1200" baseline="0" dirty="0" smtClean="0">
                <a:solidFill>
                  <a:schemeClr val="tx1"/>
                </a:solidFill>
                <a:effectLst/>
                <a:latin typeface="+mn-lt"/>
                <a:ea typeface="+mn-ea"/>
                <a:cs typeface="+mn-cs"/>
                <a:sym typeface="Wingdings" panose="05000000000000000000" pitchFamily="2" charset="2"/>
              </a:rPr>
              <a:t> Less PTEN</a:t>
            </a:r>
          </a:p>
          <a:p>
            <a:pPr algn="l" rtl="0"/>
            <a:endParaRPr lang="en-US" sz="1200" b="0" i="0" kern="1200" baseline="0" dirty="0" smtClean="0">
              <a:solidFill>
                <a:schemeClr val="tx1"/>
              </a:solidFill>
              <a:effectLst/>
              <a:latin typeface="+mn-lt"/>
              <a:ea typeface="+mn-ea"/>
              <a:cs typeface="+mn-cs"/>
              <a:sym typeface="Wingdings" panose="05000000000000000000" pitchFamily="2" charset="2"/>
            </a:endParaRPr>
          </a:p>
          <a:p>
            <a:pPr algn="l" rtl="0"/>
            <a:r>
              <a:rPr lang="en-US" sz="1200" b="0" i="0" kern="1200" baseline="0" dirty="0" smtClean="0">
                <a:solidFill>
                  <a:schemeClr val="tx1"/>
                </a:solidFill>
                <a:effectLst/>
                <a:latin typeface="+mn-lt"/>
                <a:ea typeface="+mn-ea"/>
                <a:cs typeface="+mn-cs"/>
                <a:sym typeface="Wingdings" panose="05000000000000000000" pitchFamily="2" charset="2"/>
              </a:rPr>
              <a:t>We can use total expression instead of number of deletions.</a:t>
            </a:r>
          </a:p>
          <a:p>
            <a:pPr algn="l" rtl="0"/>
            <a:endParaRPr lang="en-US" sz="1200" b="0" i="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Correlation of expression with no. deletions in the loci of the regulators </a:t>
            </a:r>
            <a:r>
              <a:rPr lang="en-US" b="1" u="sng" dirty="0" smtClean="0"/>
              <a:t>was shown for 292 genes</a:t>
            </a:r>
          </a:p>
          <a:p>
            <a:pPr algn="l" rtl="0"/>
            <a:endParaRPr lang="en-US" sz="1200" b="0" i="0" kern="1200" baseline="0" dirty="0" smtClean="0">
              <a:solidFill>
                <a:schemeClr val="tx1"/>
              </a:solidFill>
              <a:effectLst/>
              <a:latin typeface="+mn-lt"/>
              <a:ea typeface="+mn-ea"/>
              <a:cs typeface="+mn-cs"/>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12D7458-577F-45B5-AAD7-9BAC10399736}" type="slidenum">
              <a:rPr lang="en-US" smtClean="0"/>
              <a:pPr/>
              <a:t>44</a:t>
            </a:fld>
            <a:endParaRPr lang="en-US"/>
          </a:p>
        </p:txBody>
      </p:sp>
    </p:spTree>
    <p:extLst>
      <p:ext uri="{BB962C8B-B14F-4D97-AF65-F5344CB8AC3E}">
        <p14:creationId xmlns:p14="http://schemas.microsoft.com/office/powerpoint/2010/main" xmlns="" val="2924354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SNB19 cells</a:t>
            </a:r>
          </a:p>
          <a:p>
            <a:endParaRPr lang="en-US" dirty="0" smtClean="0"/>
          </a:p>
          <a:p>
            <a:r>
              <a:rPr lang="en-US" dirty="0" smtClean="0"/>
              <a:t>Significant</a:t>
            </a:r>
            <a:r>
              <a:rPr lang="en-US" baseline="0" dirty="0" smtClean="0"/>
              <a:t> reduction compared to controls (</a:t>
            </a:r>
            <a:r>
              <a:rPr lang="en-US" baseline="0" dirty="0" err="1" smtClean="0"/>
              <a:t>i</a:t>
            </a:r>
            <a:r>
              <a:rPr lang="en-US" baseline="0" dirty="0" smtClean="0"/>
              <a:t>) Controls are not PTEN neighbors (ii) have variable length UTRs (iii) show a variety of correlation patterns with PTEN expression).</a:t>
            </a:r>
          </a:p>
          <a:p>
            <a:pPr algn="l" rtl="1"/>
            <a:r>
              <a:rPr lang="en-US" baseline="0" dirty="0" smtClean="0"/>
              <a:t>Control genes were negative + transfection with another gene 3’UTR didn’t cause effect + transfection with PTEN cDNA didn’t cause effect + checked in another cell line.</a:t>
            </a:r>
          </a:p>
          <a:p>
            <a:pPr algn="l" rtl="1"/>
            <a:endParaRPr lang="en-US" baseline="0" dirty="0" smtClean="0"/>
          </a:p>
          <a:p>
            <a:pPr algn="l" rtl="1"/>
            <a:r>
              <a:rPr lang="en-US" baseline="0" dirty="0" smtClean="0"/>
              <a:t>Also performed similar analysis on another gene – RUNX1.</a:t>
            </a:r>
          </a:p>
        </p:txBody>
      </p:sp>
      <p:sp>
        <p:nvSpPr>
          <p:cNvPr id="4" name="Slide Number Placeholder 3"/>
          <p:cNvSpPr>
            <a:spLocks noGrp="1"/>
          </p:cNvSpPr>
          <p:nvPr>
            <p:ph type="sldNum" sz="quarter" idx="10"/>
          </p:nvPr>
        </p:nvSpPr>
        <p:spPr/>
        <p:txBody>
          <a:bodyPr/>
          <a:lstStyle/>
          <a:p>
            <a:fld id="{F12D7458-577F-45B5-AAD7-9BAC10399736}" type="slidenum">
              <a:rPr lang="en-US" smtClean="0"/>
              <a:pPr/>
              <a:t>45</a:t>
            </a:fld>
            <a:endParaRPr lang="en-US"/>
          </a:p>
        </p:txBody>
      </p:sp>
    </p:spTree>
    <p:extLst>
      <p:ext uri="{BB962C8B-B14F-4D97-AF65-F5344CB8AC3E}">
        <p14:creationId xmlns:p14="http://schemas.microsoft.com/office/powerpoint/2010/main" xmlns="" val="3639078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a:t>
            </a:r>
            <a:r>
              <a:rPr lang="en-US" baseline="0" dirty="0" smtClean="0"/>
              <a:t> – cupid second SVM</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46</a:t>
            </a:fld>
            <a:endParaRPr lang="en-US"/>
          </a:p>
        </p:txBody>
      </p:sp>
    </p:spTree>
    <p:extLst>
      <p:ext uri="{BB962C8B-B14F-4D97-AF65-F5344CB8AC3E}">
        <p14:creationId xmlns:p14="http://schemas.microsoft.com/office/powerpoint/2010/main" xmlns="" val="3639078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Glioma</a:t>
            </a:r>
            <a:r>
              <a:rPr lang="en-US" dirty="0" smtClean="0"/>
              <a:t> regulators form</a:t>
            </a:r>
            <a:r>
              <a:rPr lang="en-US" baseline="0" dirty="0" smtClean="0"/>
              <a:t> a dense </a:t>
            </a:r>
            <a:r>
              <a:rPr lang="en-US" baseline="0" dirty="0" err="1" smtClean="0"/>
              <a:t>subnetwork</a:t>
            </a:r>
            <a:r>
              <a:rPr lang="en-US" baseline="0" dirty="0" smtClean="0"/>
              <a:t>.</a:t>
            </a:r>
          </a:p>
          <a:p>
            <a:r>
              <a:rPr lang="en-US" baseline="0" dirty="0" smtClean="0"/>
              <a:t>We can see that within the network transfection with PTEN increases there expression vs. the control.</a:t>
            </a:r>
          </a:p>
          <a:p>
            <a:r>
              <a:rPr lang="en-US" baseline="0" dirty="0" smtClean="0"/>
              <a:t>This effect is eliminated with the silencing of DICER and DROSHA – suggesting it’s </a:t>
            </a:r>
            <a:r>
              <a:rPr lang="en-US" baseline="0" dirty="0" err="1" smtClean="0"/>
              <a:t>miR</a:t>
            </a:r>
            <a:r>
              <a:rPr lang="en-US" baseline="0" dirty="0" smtClean="0"/>
              <a:t> mediated.</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47</a:t>
            </a:fld>
            <a:endParaRPr lang="en-US"/>
          </a:p>
        </p:txBody>
      </p:sp>
    </p:spTree>
    <p:extLst>
      <p:ext uri="{BB962C8B-B14F-4D97-AF65-F5344CB8AC3E}">
        <p14:creationId xmlns:p14="http://schemas.microsoft.com/office/powerpoint/2010/main" xmlns="" val="2281573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trick</a:t>
            </a:r>
            <a:r>
              <a:rPr lang="en-US" baseline="0" dirty="0" smtClean="0"/>
              <a:t> for (almost) all other members in the graph.</a:t>
            </a:r>
          </a:p>
          <a:p>
            <a:r>
              <a:rPr lang="en-US" baseline="0" dirty="0" smtClean="0"/>
              <a:t>And also the transfection of two types of UTRs (so the total concentration of the transfected species is the same) showing the effect to be synergistic and not just additive.</a:t>
            </a:r>
          </a:p>
        </p:txBody>
      </p:sp>
      <p:sp>
        <p:nvSpPr>
          <p:cNvPr id="4" name="Slide Number Placeholder 3"/>
          <p:cNvSpPr>
            <a:spLocks noGrp="1"/>
          </p:cNvSpPr>
          <p:nvPr>
            <p:ph type="sldNum" sz="quarter" idx="10"/>
          </p:nvPr>
        </p:nvSpPr>
        <p:spPr/>
        <p:txBody>
          <a:bodyPr/>
          <a:lstStyle/>
          <a:p>
            <a:fld id="{F12D7458-577F-45B5-AAD7-9BAC10399736}" type="slidenum">
              <a:rPr lang="en-US" smtClean="0"/>
              <a:pPr/>
              <a:t>48</a:t>
            </a:fld>
            <a:endParaRPr lang="en-US"/>
          </a:p>
        </p:txBody>
      </p:sp>
    </p:spTree>
    <p:extLst>
      <p:ext uri="{BB962C8B-B14F-4D97-AF65-F5344CB8AC3E}">
        <p14:creationId xmlns:p14="http://schemas.microsoft.com/office/powerpoint/2010/main" xmlns="" val="2584518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WNT7A</a:t>
            </a:r>
            <a:r>
              <a:rPr lang="en-US" baseline="0" dirty="0" smtClean="0"/>
              <a:t> for example </a:t>
            </a:r>
            <a:r>
              <a:rPr lang="en-US" b="1" baseline="0" dirty="0" smtClean="0"/>
              <a:t>increases</a:t>
            </a:r>
            <a:r>
              <a:rPr lang="en-US" baseline="0" dirty="0" smtClean="0"/>
              <a:t> PTEN by repression of the </a:t>
            </a:r>
            <a:r>
              <a:rPr lang="en-US" baseline="0" dirty="0" err="1" smtClean="0"/>
              <a:t>miR</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49</a:t>
            </a:fld>
            <a:endParaRPr lang="en-US"/>
          </a:p>
        </p:txBody>
      </p:sp>
    </p:spTree>
    <p:extLst>
      <p:ext uri="{BB962C8B-B14F-4D97-AF65-F5344CB8AC3E}">
        <p14:creationId xmlns:p14="http://schemas.microsoft.com/office/powerpoint/2010/main" xmlns="" val="3639078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WNT7A</a:t>
            </a:r>
            <a:r>
              <a:rPr lang="en-US" baseline="0" dirty="0" smtClean="0"/>
              <a:t> – </a:t>
            </a:r>
            <a:r>
              <a:rPr lang="en-US" b="1" baseline="0" dirty="0" smtClean="0"/>
              <a:t>Only cDNA is transfected!</a:t>
            </a:r>
          </a:p>
          <a:p>
            <a:pPr algn="l" rtl="0"/>
            <a:endParaRPr lang="en-US" b="0" baseline="0" dirty="0" smtClean="0"/>
          </a:p>
          <a:p>
            <a:pPr algn="l" rtl="0"/>
            <a:r>
              <a:rPr lang="en-US" b="0" baseline="0" dirty="0" smtClean="0"/>
              <a:t>Silencing of DICER\DROSHA – Shows the effect is </a:t>
            </a:r>
            <a:r>
              <a:rPr lang="en-US" b="0" baseline="0" dirty="0" err="1" smtClean="0"/>
              <a:t>miR</a:t>
            </a:r>
            <a:r>
              <a:rPr lang="en-US" b="0" baseline="0" dirty="0" smtClean="0"/>
              <a:t> dependent.</a:t>
            </a:r>
            <a:endParaRPr lang="en-US" b="0"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50</a:t>
            </a:fld>
            <a:endParaRPr lang="en-US"/>
          </a:p>
        </p:txBody>
      </p:sp>
    </p:spTree>
    <p:extLst>
      <p:ext uri="{BB962C8B-B14F-4D97-AF65-F5344CB8AC3E}">
        <p14:creationId xmlns:p14="http://schemas.microsoft.com/office/powerpoint/2010/main" xmlns="" val="246587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 displayed: </a:t>
            </a:r>
            <a:r>
              <a:rPr lang="en-US" dirty="0" err="1" smtClean="0"/>
              <a:t>Figliuzzi</a:t>
            </a:r>
            <a:r>
              <a:rPr lang="en-US" dirty="0" smtClean="0"/>
              <a:t>, M., </a:t>
            </a:r>
            <a:r>
              <a:rPr lang="en-US" dirty="0" err="1" smtClean="0"/>
              <a:t>Marinari</a:t>
            </a:r>
            <a:r>
              <a:rPr lang="en-US" dirty="0" smtClean="0"/>
              <a:t>, E., &amp; De Martino, A. (2013). </a:t>
            </a:r>
            <a:r>
              <a:rPr lang="en-US" dirty="0" err="1" smtClean="0"/>
              <a:t>MicroRNAs</a:t>
            </a:r>
            <a:r>
              <a:rPr lang="en-US" dirty="0" smtClean="0"/>
              <a:t> as a selective channel of communication between competing RNAs: a steady-state theory. </a:t>
            </a:r>
            <a:r>
              <a:rPr lang="en-US" i="1" dirty="0" smtClean="0"/>
              <a:t>Biophysical journal</a:t>
            </a:r>
            <a:r>
              <a:rPr lang="en-US" dirty="0" smtClean="0"/>
              <a:t>, </a:t>
            </a:r>
            <a:r>
              <a:rPr lang="en-US" i="1" dirty="0" smtClean="0"/>
              <a:t>104</a:t>
            </a:r>
            <a:r>
              <a:rPr lang="en-US" dirty="0" smtClean="0"/>
              <a:t>(5), 1203–13. doi:10.1016/j.bpj.2013.01.012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6</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FPR – is comparing favorably</a:t>
            </a:r>
            <a:r>
              <a:rPr lang="en-US" baseline="0" dirty="0" smtClean="0"/>
              <a:t> with available tools.</a:t>
            </a:r>
          </a:p>
          <a:p>
            <a:r>
              <a:rPr lang="en-US" baseline="0" dirty="0" smtClean="0"/>
              <a:t>FNR – competitive with experimental false negative rates.</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51</a:t>
            </a:fld>
            <a:endParaRPr lang="en-US"/>
          </a:p>
        </p:txBody>
      </p:sp>
    </p:spTree>
    <p:extLst>
      <p:ext uri="{BB962C8B-B14F-4D97-AF65-F5344CB8AC3E}">
        <p14:creationId xmlns:p14="http://schemas.microsoft.com/office/powerpoint/2010/main" xmlns="" val="1812401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err="1" smtClean="0"/>
              <a:t>Figliuzzi</a:t>
            </a:r>
            <a:r>
              <a:rPr lang="en-US" dirty="0" smtClean="0"/>
              <a:t>, M., </a:t>
            </a:r>
            <a:r>
              <a:rPr lang="en-US" dirty="0" err="1" smtClean="0"/>
              <a:t>Marinari</a:t>
            </a:r>
            <a:r>
              <a:rPr lang="en-US" dirty="0" smtClean="0"/>
              <a:t>, E., &amp; De Martino, A. (2013). MicroRNAs as a selective channel of communication between competing RNAs: a steady-state theory. </a:t>
            </a:r>
            <a:r>
              <a:rPr lang="en-US" i="1" dirty="0" smtClean="0"/>
              <a:t>Biophysical journal</a:t>
            </a:r>
            <a:r>
              <a:rPr lang="en-US" dirty="0" smtClean="0"/>
              <a:t>, </a:t>
            </a:r>
            <a:r>
              <a:rPr lang="en-US" i="1" dirty="0" smtClean="0"/>
              <a:t>104</a:t>
            </a:r>
            <a:r>
              <a:rPr lang="en-US" dirty="0" smtClean="0"/>
              <a:t>(5), 1203–13. doi:10.1016/j.bpj.2013.01.012</a:t>
            </a:r>
          </a:p>
          <a:p>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52</a:t>
            </a:fld>
            <a:endParaRPr lang="en-US"/>
          </a:p>
        </p:txBody>
      </p:sp>
    </p:spTree>
    <p:extLst>
      <p:ext uri="{BB962C8B-B14F-4D97-AF65-F5344CB8AC3E}">
        <p14:creationId xmlns:p14="http://schemas.microsoft.com/office/powerpoint/2010/main" xmlns="" val="1812401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“Should be” – because I didn’t manage to download it.</a:t>
            </a:r>
            <a:endParaRPr lang="en-US" b="0" dirty="0" smtClean="0"/>
          </a:p>
          <a:p>
            <a:endParaRPr lang="en-US" dirty="0" smtClean="0"/>
          </a:p>
          <a:p>
            <a:r>
              <a:rPr lang="en-US" dirty="0" smtClean="0"/>
              <a:t>For more databases see:</a:t>
            </a:r>
          </a:p>
          <a:p>
            <a:r>
              <a:rPr lang="en-US" b="1" dirty="0" smtClean="0"/>
              <a:t>http://en.wikipedia.org/wiki/Competing_endogenous_RNA_%28ceRNA%29_databases_and_resources</a:t>
            </a:r>
          </a:p>
          <a:p>
            <a:r>
              <a:rPr lang="en-US" b="0" dirty="0" smtClean="0"/>
              <a:t>Beware</a:t>
            </a:r>
            <a:r>
              <a:rPr lang="en-US" b="0" baseline="0" dirty="0" smtClean="0"/>
              <a:t> of </a:t>
            </a:r>
            <a:r>
              <a:rPr lang="en-US" b="0" baseline="0" dirty="0" err="1" smtClean="0"/>
              <a:t>ceFinder</a:t>
            </a:r>
            <a:r>
              <a:rPr lang="en-US" b="0" baseline="0" dirty="0" smtClean="0"/>
              <a:t>, which is </a:t>
            </a:r>
            <a:r>
              <a:rPr lang="en-US" b="0" baseline="0" dirty="0" err="1" smtClean="0"/>
              <a:t>oversimplistic</a:t>
            </a:r>
            <a:r>
              <a:rPr lang="en-US" b="0" baseline="0" dirty="0" smtClean="0"/>
              <a:t>.</a:t>
            </a:r>
          </a:p>
        </p:txBody>
      </p:sp>
      <p:sp>
        <p:nvSpPr>
          <p:cNvPr id="4" name="Slide Number Placeholder 3"/>
          <p:cNvSpPr>
            <a:spLocks noGrp="1"/>
          </p:cNvSpPr>
          <p:nvPr>
            <p:ph type="sldNum" sz="quarter" idx="10"/>
          </p:nvPr>
        </p:nvSpPr>
        <p:spPr/>
        <p:txBody>
          <a:bodyPr/>
          <a:lstStyle/>
          <a:p>
            <a:fld id="{F12D7458-577F-45B5-AAD7-9BAC10399736}" type="slidenum">
              <a:rPr lang="en-US" smtClean="0"/>
              <a:pPr/>
              <a:t>53</a:t>
            </a:fld>
            <a:endParaRPr lang="en-US"/>
          </a:p>
        </p:txBody>
      </p:sp>
    </p:spTree>
    <p:extLst>
      <p:ext uri="{BB962C8B-B14F-4D97-AF65-F5344CB8AC3E}">
        <p14:creationId xmlns:p14="http://schemas.microsoft.com/office/powerpoint/2010/main" xmlns="" val="1812401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aseline="0" dirty="0" smtClean="0"/>
              <a:t>Starting with: 37M sites ~ 11M interactions</a:t>
            </a:r>
          </a:p>
          <a:p>
            <a:pPr rtl="0"/>
            <a:endParaRPr lang="en-US" baseline="0" dirty="0" smtClean="0"/>
          </a:p>
          <a:p>
            <a:pPr rtl="0"/>
            <a:r>
              <a:rPr lang="en-US" baseline="0" dirty="0" smtClean="0"/>
              <a:t>Compare themselves to many prediction software and using many experimental assays (PAR-CLIP, miRNA perturbation followed by mRNA and protein expression profiles, 3’ luciferase activity assays)</a:t>
            </a:r>
          </a:p>
          <a:p>
            <a:pPr rtl="0"/>
            <a:r>
              <a:rPr lang="en-US" b="1" baseline="0" dirty="0" smtClean="0"/>
              <a:t>Comparing mainly using the F statistics (They have lower recall with higher precision)</a:t>
            </a:r>
          </a:p>
          <a:p>
            <a:pPr rtl="0"/>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They also </a:t>
            </a:r>
            <a:r>
              <a:rPr lang="en-US" dirty="0" smtClean="0"/>
              <a:t>use</a:t>
            </a:r>
            <a:r>
              <a:rPr lang="en-US" baseline="0" dirty="0" smtClean="0"/>
              <a:t> the new binding information to find a cancer subtype.</a:t>
            </a:r>
          </a:p>
          <a:p>
            <a:pPr rtl="0"/>
            <a:endParaRPr lang="en-US" b="0"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54</a:t>
            </a:fld>
            <a:endParaRPr lang="en-US"/>
          </a:p>
        </p:txBody>
      </p:sp>
    </p:spTree>
    <p:extLst>
      <p:ext uri="{BB962C8B-B14F-4D97-AF65-F5344CB8AC3E}">
        <p14:creationId xmlns:p14="http://schemas.microsoft.com/office/powerpoint/2010/main" xmlns="" val="1812401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DIFFERENCES THAT I SAW</a:t>
            </a:r>
            <a:r>
              <a:rPr lang="en-US" b="1" baseline="0" dirty="0" smtClean="0"/>
              <a:t> – THEY DON’T COVER THEM AT ALL</a:t>
            </a:r>
            <a:endParaRPr lang="en-US" b="1" dirty="0" smtClean="0"/>
          </a:p>
          <a:p>
            <a:endParaRPr lang="en-US" dirty="0" smtClean="0"/>
          </a:p>
          <a:p>
            <a:r>
              <a:rPr lang="en-US" dirty="0" smtClean="0"/>
              <a:t>* </a:t>
            </a:r>
            <a:r>
              <a:rPr lang="en-US" sz="1200" kern="1200" dirty="0" smtClean="0">
                <a:solidFill>
                  <a:schemeClr val="tx1"/>
                </a:solidFill>
                <a:effectLst/>
                <a:latin typeface="+mn-lt"/>
                <a:ea typeface="+mn-ea"/>
                <a:cs typeface="+mn-cs"/>
              </a:rPr>
              <a:t>For efficiency, sites were first clustered using K-means into 1481 clusters, matching the number of sites representing validated interactions. Euclidean-distance clustering was performed on feature vectors associated with sites. For classification with support vector machines, each cluster was represented by at least one randomly selected site, and large clusters were proportionally represented: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representatives were selected for a cluster that is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times the size of the smallest cluster.</a:t>
            </a:r>
          </a:p>
          <a:p>
            <a:r>
              <a:rPr lang="en-US" sz="1200" kern="1200" dirty="0" smtClean="0">
                <a:solidFill>
                  <a:schemeClr val="tx1"/>
                </a:solidFill>
                <a:effectLst/>
                <a:latin typeface="+mn-lt"/>
                <a:ea typeface="+mn-ea"/>
                <a:cs typeface="+mn-cs"/>
              </a:rPr>
              <a:t>A support vector machine classifier was then trained on selected representatives within a 10-fold cross validation framework, producing a test probability and an exclusion/inclusion decision for each binding-site candidate. The process was repeated 1000 times with cluster representatives chosen </a:t>
            </a:r>
            <a:r>
              <a:rPr lang="en-US" sz="1200" i="1" kern="1200" dirty="0" smtClean="0">
                <a:solidFill>
                  <a:schemeClr val="tx1"/>
                </a:solidFill>
                <a:effectLst/>
                <a:latin typeface="+mn-lt"/>
                <a:ea typeface="+mn-ea"/>
                <a:cs typeface="+mn-cs"/>
              </a:rPr>
              <a:t>de novo</a:t>
            </a:r>
            <a:r>
              <a:rPr lang="en-US" sz="1200" kern="1200" dirty="0" smtClean="0">
                <a:solidFill>
                  <a:schemeClr val="tx1"/>
                </a:solidFill>
                <a:effectLst/>
                <a:latin typeface="+mn-lt"/>
                <a:ea typeface="+mn-ea"/>
                <a:cs typeface="+mn-cs"/>
              </a:rPr>
              <a:t> at each run, producing an inclusion probability and an inclusion decision for each candidate biding site in each run. Binding site selection was based on a majority vote amongst the 1000 inclusion decisions (bagging), and binding-site scores were set to be the average probability across runs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on the principal of </a:t>
            </a:r>
            <a:r>
              <a:rPr lang="en-US" sz="1200" b="1" kern="1200" baseline="0" dirty="0" err="1" smtClean="0">
                <a:solidFill>
                  <a:schemeClr val="tx1"/>
                </a:solidFill>
                <a:effectLst/>
                <a:latin typeface="+mn-lt"/>
                <a:ea typeface="+mn-ea"/>
                <a:cs typeface="+mn-cs"/>
              </a:rPr>
              <a:t>downsampling</a:t>
            </a:r>
            <a:r>
              <a:rPr lang="en-US" sz="1200" b="1" kern="1200" baseline="0" dirty="0" smtClean="0">
                <a:solidFill>
                  <a:schemeClr val="tx1"/>
                </a:solidFill>
                <a:effectLst/>
                <a:latin typeface="+mn-lt"/>
                <a:ea typeface="+mn-ea"/>
                <a:cs typeface="+mn-cs"/>
              </a:rPr>
              <a:t> in: </a:t>
            </a:r>
            <a:r>
              <a:rPr lang="en-US" sz="1200" u="sng" kern="1200" dirty="0" smtClean="0">
                <a:solidFill>
                  <a:schemeClr val="tx1"/>
                </a:solidFill>
                <a:effectLst/>
                <a:latin typeface="+mn-lt"/>
                <a:ea typeface="+mn-ea"/>
                <a:cs typeface="+mn-cs"/>
                <a:hlinkClick r:id="rId3"/>
              </a:rPr>
              <a:t>http://pages.stern.nyu.edu/~fprovost/Papers/skew.PDF</a:t>
            </a:r>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2D7458-577F-45B5-AAD7-9BAC10399736}" type="slidenum">
              <a:rPr lang="en-US" smtClean="0"/>
              <a:pPr/>
              <a:t>55</a:t>
            </a:fld>
            <a:endParaRPr lang="en-US"/>
          </a:p>
        </p:txBody>
      </p:sp>
    </p:spTree>
    <p:extLst>
      <p:ext uri="{BB962C8B-B14F-4D97-AF65-F5344CB8AC3E}">
        <p14:creationId xmlns:p14="http://schemas.microsoft.com/office/powerpoint/2010/main" xmlns="" val="2093929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DF – degrees of freedom for the chi square statistic.</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56</a:t>
            </a:fld>
            <a:endParaRPr lang="en-US"/>
          </a:p>
        </p:txBody>
      </p:sp>
    </p:spTree>
    <p:extLst>
      <p:ext uri="{BB962C8B-B14F-4D97-AF65-F5344CB8AC3E}">
        <p14:creationId xmlns:p14="http://schemas.microsoft.com/office/powerpoint/2010/main" xmlns="" val="1881422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am planning</a:t>
            </a:r>
            <a:r>
              <a:rPr lang="en-US" baseline="0" dirty="0" smtClean="0"/>
              <a:t> to do with this – EAR wise. Filtering, maybe checking if the GO distance are getting shorter vs. all sorts of random distributions.</a:t>
            </a:r>
          </a:p>
          <a:p>
            <a:endParaRPr lang="en-US" baseline="0" dirty="0" smtClean="0"/>
          </a:p>
          <a:p>
            <a:r>
              <a:rPr lang="en-US" baseline="0" dirty="0" smtClean="0"/>
              <a:t>We don’t have 250 samples for the ear. We will have two samples from two days, replicates after pooling.</a:t>
            </a:r>
          </a:p>
          <a:p>
            <a:endParaRPr lang="en-US" baseline="0" dirty="0" smtClean="0"/>
          </a:p>
          <a:p>
            <a:r>
              <a:rPr lang="en-US" baseline="0" dirty="0" smtClean="0"/>
              <a:t>GO Similarity – Right now is between the deafness genes and their remaining neighbors. Using R </a:t>
            </a:r>
            <a:r>
              <a:rPr lang="en-US" baseline="0" dirty="0" err="1" smtClean="0"/>
              <a:t>GOProfile</a:t>
            </a:r>
            <a:r>
              <a:rPr lang="en-US" baseline="0" dirty="0" smtClean="0"/>
              <a:t> package.</a:t>
            </a:r>
            <a:endParaRPr lang="en-US"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57</a:t>
            </a:fld>
            <a:endParaRPr lang="en-US"/>
          </a:p>
        </p:txBody>
      </p:sp>
    </p:spTree>
    <p:extLst>
      <p:ext uri="{BB962C8B-B14F-4D97-AF65-F5344CB8AC3E}">
        <p14:creationId xmlns:p14="http://schemas.microsoft.com/office/powerpoint/2010/main" xmlns="" val="981461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0960359-95F2-485B-BE6F-B1E7188CBCBA}" type="slidenum">
              <a:rPr lang="he-IL" smtClean="0"/>
              <a:pPr/>
              <a:t>58</a:t>
            </a:fld>
            <a:endParaRPr lang="he-IL"/>
          </a:p>
        </p:txBody>
      </p:sp>
    </p:spTree>
    <p:extLst>
      <p:ext uri="{BB962C8B-B14F-4D97-AF65-F5344CB8AC3E}">
        <p14:creationId xmlns:p14="http://schemas.microsoft.com/office/powerpoint/2010/main" xmlns="" val="234866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We move to N </a:t>
            </a:r>
            <a:r>
              <a:rPr lang="en-US" b="1" dirty="0" err="1" smtClean="0"/>
              <a:t>ceRNA</a:t>
            </a:r>
            <a:r>
              <a:rPr lang="en-US" b="1" baseline="0" dirty="0" err="1" smtClean="0"/>
              <a:t>s</a:t>
            </a:r>
            <a:r>
              <a:rPr lang="en-US" b="1" baseline="0" dirty="0" smtClean="0"/>
              <a:t> M </a:t>
            </a:r>
            <a:r>
              <a:rPr lang="en-US" b="1" baseline="0" dirty="0" err="1" smtClean="0"/>
              <a:t>miRNAs</a:t>
            </a:r>
            <a:r>
              <a:rPr lang="en-US" b="1" baseline="0" dirty="0" smtClean="0"/>
              <a:t>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PTEN network from: </a:t>
            </a:r>
            <a:r>
              <a:rPr lang="en-US" dirty="0" err="1" smtClean="0"/>
              <a:t>Tay</a:t>
            </a:r>
            <a:r>
              <a:rPr lang="en-US" dirty="0" smtClean="0"/>
              <a:t>, Y., </a:t>
            </a:r>
            <a:r>
              <a:rPr lang="en-US" dirty="0" err="1" smtClean="0"/>
              <a:t>Rinn</a:t>
            </a:r>
            <a:r>
              <a:rPr lang="en-US" dirty="0" smtClean="0"/>
              <a:t>, J., &amp; </a:t>
            </a:r>
            <a:r>
              <a:rPr lang="en-US" dirty="0" err="1" smtClean="0"/>
              <a:t>Pandolfi</a:t>
            </a:r>
            <a:r>
              <a:rPr lang="en-US" dirty="0" smtClean="0"/>
              <a:t>, P. P. (2014). The multilayered complexity of </a:t>
            </a:r>
            <a:r>
              <a:rPr lang="en-US" dirty="0" err="1" smtClean="0"/>
              <a:t>ceRNA</a:t>
            </a:r>
            <a:r>
              <a:rPr lang="en-US" dirty="0" smtClean="0"/>
              <a:t> crosstalk and competition. </a:t>
            </a:r>
            <a:r>
              <a:rPr lang="en-US" i="1" dirty="0" smtClean="0"/>
              <a:t>Nature</a:t>
            </a:r>
            <a:r>
              <a:rPr lang="en-US" dirty="0" smtClean="0"/>
              <a:t>, </a:t>
            </a:r>
            <a:r>
              <a:rPr lang="en-US" i="1" dirty="0" smtClean="0"/>
              <a:t>505</a:t>
            </a:r>
            <a:r>
              <a:rPr lang="en-US" dirty="0" smtClean="0"/>
              <a:t>(7483), 344–52. doi:10.1038/nature12986</a:t>
            </a:r>
            <a:r>
              <a:rPr lang="en-US" baseline="0" dirty="0" smtClean="0"/>
              <a:t>. (</a:t>
            </a:r>
            <a:r>
              <a:rPr lang="en-US" b="0" baseline="0" dirty="0" smtClean="0"/>
              <a:t>Grey validated, Blue predicted)</a:t>
            </a:r>
            <a:endParaRPr lang="en-US" b="0" dirty="0" smtClean="0"/>
          </a:p>
          <a:p>
            <a:endParaRPr lang="en-US" dirty="0" smtClean="0"/>
          </a:p>
          <a:p>
            <a:r>
              <a:rPr lang="en-US" u="sng" dirty="0" smtClean="0"/>
              <a:t>Competing</a:t>
            </a:r>
            <a:r>
              <a:rPr lang="en-US" dirty="0" smtClean="0"/>
              <a:t> </a:t>
            </a:r>
            <a:r>
              <a:rPr lang="en-US" u="sng" dirty="0" err="1" smtClean="0"/>
              <a:t>Endogeneous</a:t>
            </a:r>
            <a:r>
              <a:rPr lang="en-US" dirty="0" smtClean="0"/>
              <a:t> RNAs</a:t>
            </a:r>
          </a:p>
          <a:p>
            <a:pPr lvl="1" algn="l" rtl="0"/>
            <a:r>
              <a:rPr lang="en-US" dirty="0" smtClean="0"/>
              <a:t>Competing over </a:t>
            </a:r>
            <a:r>
              <a:rPr lang="en-US" dirty="0" err="1" smtClean="0"/>
              <a:t>microRNA</a:t>
            </a:r>
            <a:r>
              <a:rPr lang="en-US" dirty="0" smtClean="0"/>
              <a:t> binding to their MREs.</a:t>
            </a:r>
          </a:p>
          <a:p>
            <a:pPr lvl="1" algn="l" rtl="0"/>
            <a:r>
              <a:rPr lang="en-US" dirty="0" err="1" smtClean="0"/>
              <a:t>Endogeneous</a:t>
            </a:r>
            <a:r>
              <a:rPr lang="en-US" dirty="0" smtClean="0"/>
              <a:t> – As artificial sponges are being used from before the discovery of </a:t>
            </a:r>
            <a:r>
              <a:rPr lang="en-US" dirty="0" err="1" smtClean="0"/>
              <a:t>ceRNAs</a:t>
            </a:r>
            <a:endParaRPr lang="en-US" dirty="0" smtClean="0"/>
          </a:p>
          <a:p>
            <a:r>
              <a:rPr lang="en-US" u="sng" dirty="0" smtClean="0"/>
              <a:t>PTEN </a:t>
            </a:r>
            <a:r>
              <a:rPr lang="en-US" dirty="0" smtClean="0"/>
              <a:t>– Most research is in cancer</a:t>
            </a:r>
          </a:p>
          <a:p>
            <a:r>
              <a:rPr lang="en-US" i="0" u="sng" dirty="0" smtClean="0"/>
              <a:t>PSEUDO-GENES</a:t>
            </a:r>
            <a:r>
              <a:rPr lang="en-US" i="0" u="none" baseline="0" dirty="0" smtClean="0"/>
              <a:t> – suggesting </a:t>
            </a:r>
            <a:r>
              <a:rPr lang="en-US" i="0" u="none" baseline="0" dirty="0" err="1" smtClean="0"/>
              <a:t>noncoding</a:t>
            </a:r>
            <a:r>
              <a:rPr lang="en-US" i="0" u="none" baseline="0" dirty="0" smtClean="0"/>
              <a:t> RNAs (</a:t>
            </a:r>
            <a:r>
              <a:rPr lang="en-US" i="0" u="none" baseline="0" dirty="0" err="1" smtClean="0"/>
              <a:t>lincs</a:t>
            </a:r>
            <a:r>
              <a:rPr lang="en-US" i="0" u="none" baseline="0" dirty="0" smtClean="0"/>
              <a:t> and </a:t>
            </a:r>
            <a:r>
              <a:rPr lang="en-US" i="0" u="none" baseline="0" dirty="0" err="1" smtClean="0"/>
              <a:t>pseudogenes</a:t>
            </a:r>
            <a:r>
              <a:rPr lang="en-US" i="0" u="none" baseline="0" dirty="0" smtClean="0"/>
              <a:t>) compete for common </a:t>
            </a:r>
            <a:r>
              <a:rPr lang="en-US" i="0" u="none" baseline="0" dirty="0" err="1" smtClean="0"/>
              <a:t>miRNAs</a:t>
            </a:r>
            <a:endParaRPr lang="en-US" i="0" u="sng" dirty="0"/>
          </a:p>
        </p:txBody>
      </p:sp>
      <p:sp>
        <p:nvSpPr>
          <p:cNvPr id="4" name="Slide Number Placeholder 3"/>
          <p:cNvSpPr>
            <a:spLocks noGrp="1"/>
          </p:cNvSpPr>
          <p:nvPr>
            <p:ph type="sldNum" sz="quarter" idx="10"/>
          </p:nvPr>
        </p:nvSpPr>
        <p:spPr/>
        <p:txBody>
          <a:bodyPr/>
          <a:lstStyle/>
          <a:p>
            <a:fld id="{F12D7458-577F-45B5-AAD7-9BAC10399736}" type="slidenum">
              <a:rPr lang="en-US" smtClean="0"/>
              <a:pPr/>
              <a:t>7</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from: </a:t>
            </a:r>
            <a:r>
              <a:rPr lang="en-US" dirty="0" err="1" smtClean="0"/>
              <a:t>Tay</a:t>
            </a:r>
            <a:r>
              <a:rPr lang="en-US" dirty="0" smtClean="0"/>
              <a:t>, Y., </a:t>
            </a:r>
            <a:r>
              <a:rPr lang="en-US" dirty="0" err="1" smtClean="0"/>
              <a:t>Rinn</a:t>
            </a:r>
            <a:r>
              <a:rPr lang="en-US" dirty="0" smtClean="0"/>
              <a:t>, J., &amp; </a:t>
            </a:r>
            <a:r>
              <a:rPr lang="en-US" dirty="0" err="1" smtClean="0"/>
              <a:t>Pandolfi</a:t>
            </a:r>
            <a:r>
              <a:rPr lang="en-US" dirty="0" smtClean="0"/>
              <a:t>, P. P. (2014). The multilayered complexity of </a:t>
            </a:r>
            <a:r>
              <a:rPr lang="en-US" dirty="0" err="1" smtClean="0"/>
              <a:t>ceRNA</a:t>
            </a:r>
            <a:r>
              <a:rPr lang="en-US" dirty="0" smtClean="0"/>
              <a:t> crosstalk and competition. </a:t>
            </a:r>
            <a:r>
              <a:rPr lang="en-US" i="1" dirty="0" smtClean="0"/>
              <a:t>Nature</a:t>
            </a:r>
            <a:r>
              <a:rPr lang="en-US" dirty="0" smtClean="0"/>
              <a:t>, </a:t>
            </a:r>
            <a:r>
              <a:rPr lang="en-US" i="1" dirty="0" smtClean="0"/>
              <a:t>505</a:t>
            </a:r>
            <a:r>
              <a:rPr lang="en-US" dirty="0" smtClean="0"/>
              <a:t>(7483), 344–52. doi:10.1038/nature12986</a:t>
            </a:r>
            <a:r>
              <a:rPr lang="en-US" baseline="0" dirty="0" smtClean="0"/>
              <a:t>. (</a:t>
            </a:r>
            <a:r>
              <a:rPr lang="en-US" b="0" baseline="0" dirty="0" smtClean="0"/>
              <a:t>Grey validated, Blue predicted)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 – concentration of ceRNA2 increases (less targeting of ceRNA1 </a:t>
            </a:r>
            <a:r>
              <a:rPr lang="en-US" b="0" baseline="0" dirty="0" smtClean="0">
                <a:sym typeface="Wingdings" pitchFamily="2" charset="2"/>
              </a:rPr>
              <a:t> ceRNA1 increases)</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 – ceRNA3 have a different </a:t>
            </a:r>
            <a:r>
              <a:rPr lang="en-US" b="0" baseline="0" dirty="0" err="1" smtClean="0"/>
              <a:t>subcellular</a:t>
            </a:r>
            <a:r>
              <a:rPr lang="en-US" b="0" baseline="0" dirty="0" smtClean="0"/>
              <a:t> localization and is not an effective </a:t>
            </a:r>
            <a:r>
              <a:rPr lang="en-US" b="0" baseline="0" dirty="0" err="1" smtClean="0"/>
              <a:t>ceRNA</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 – concentration of </a:t>
            </a:r>
            <a:r>
              <a:rPr lang="en-US" b="0" baseline="0" dirty="0" err="1" smtClean="0"/>
              <a:t>miR</a:t>
            </a:r>
            <a:r>
              <a:rPr lang="en-US" b="0" baseline="0" dirty="0" smtClean="0"/>
              <a:t> increases. ceRNA1 and ceRNA2 repression will increase (A small change of concentration of ceRNA2, might, in the given expression of </a:t>
            </a:r>
            <a:r>
              <a:rPr lang="en-US" b="0" baseline="0" dirty="0" err="1" smtClean="0"/>
              <a:t>miRNA</a:t>
            </a:r>
            <a:r>
              <a:rPr lang="en-US" b="0" baseline="0" dirty="0" smtClean="0"/>
              <a:t>, effect ceRNA1 concentration less).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 - ceRNA4 share multiple regulating </a:t>
            </a:r>
            <a:r>
              <a:rPr lang="en-US" b="0" baseline="0" dirty="0" err="1" smtClean="0"/>
              <a:t>miRNAs</a:t>
            </a:r>
            <a:r>
              <a:rPr lang="en-US" b="0" baseline="0" dirty="0" smtClean="0"/>
              <a:t> with ceRNA1, and might be more effective.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 – Multiple MREs for the same </a:t>
            </a:r>
            <a:r>
              <a:rPr lang="en-US" b="0" baseline="0" dirty="0" err="1" smtClean="0"/>
              <a:t>miRNA</a:t>
            </a:r>
            <a:r>
              <a:rPr lang="en-US" b="0" baseline="0" dirty="0" smtClean="0"/>
              <a:t>. Note that several models for cooperative vs. competitive binding of </a:t>
            </a:r>
            <a:r>
              <a:rPr lang="en-US" b="0" baseline="0" dirty="0" err="1" smtClean="0"/>
              <a:t>miRNA</a:t>
            </a:r>
            <a:r>
              <a:rPr lang="en-US" b="0" baseline="0" dirty="0" smtClean="0"/>
              <a:t> to adjacent sites were described for </a:t>
            </a:r>
            <a:r>
              <a:rPr lang="en-US" b="0" baseline="0" dirty="0" err="1" smtClean="0"/>
              <a:t>miRNAs</a:t>
            </a:r>
            <a:r>
              <a:rPr lang="en-US" b="0" baseline="0" dirty="0" smtClean="0"/>
              <a:t> in literature.</a:t>
            </a:r>
          </a:p>
        </p:txBody>
      </p:sp>
      <p:sp>
        <p:nvSpPr>
          <p:cNvPr id="4" name="Slide Number Placeholder 3"/>
          <p:cNvSpPr>
            <a:spLocks noGrp="1"/>
          </p:cNvSpPr>
          <p:nvPr>
            <p:ph type="sldNum" sz="quarter" idx="10"/>
          </p:nvPr>
        </p:nvSpPr>
        <p:spPr/>
        <p:txBody>
          <a:bodyPr/>
          <a:lstStyle/>
          <a:p>
            <a:fld id="{F12D7458-577F-45B5-AAD7-9BAC10399736}" type="slidenum">
              <a:rPr lang="en-US" smtClean="0"/>
              <a:pPr/>
              <a:t>8</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Coarse graining - </a:t>
            </a:r>
            <a:r>
              <a:rPr lang="en-US" sz="1200" b="0" i="0" kern="1200" dirty="0" smtClean="0">
                <a:solidFill>
                  <a:schemeClr val="tx1"/>
                </a:solidFill>
                <a:latin typeface="+mn-lt"/>
                <a:ea typeface="+mn-ea"/>
                <a:cs typeface="+mn-cs"/>
              </a:rPr>
              <a:t>coarse-graining of the real biological processes, which typically requires multiple catalyzed elementary steps (e.g., in the formation of the RISC). However, such details may be disregarded if, in presence of many different targets, the only rate-limiting factor is the </a:t>
            </a:r>
            <a:r>
              <a:rPr lang="en-US" sz="1200" b="0" i="0" kern="1200" dirty="0" err="1" smtClean="0">
                <a:solidFill>
                  <a:schemeClr val="tx1"/>
                </a:solidFill>
                <a:latin typeface="+mn-lt"/>
                <a:ea typeface="+mn-ea"/>
                <a:cs typeface="+mn-cs"/>
              </a:rPr>
              <a:t>miRNA</a:t>
            </a:r>
            <a:r>
              <a:rPr lang="en-US" sz="1200" b="0" i="0" kern="1200" dirty="0" smtClean="0">
                <a:solidFill>
                  <a:schemeClr val="tx1"/>
                </a:solidFill>
                <a:latin typeface="+mn-lt"/>
                <a:ea typeface="+mn-ea"/>
                <a:cs typeface="+mn-cs"/>
              </a:rPr>
              <a:t> concentration. </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k1 vs. sigma1 – “catalytic” </a:t>
            </a:r>
            <a:r>
              <a:rPr lang="en-US" b="0" baseline="0" dirty="0" err="1" smtClean="0"/>
              <a:t>degredation</a:t>
            </a:r>
            <a:r>
              <a:rPr lang="en-US" b="0" baseline="0" dirty="0" smtClean="0"/>
              <a:t> vs. “</a:t>
            </a:r>
            <a:r>
              <a:rPr lang="en-US" b="0" baseline="0" dirty="0" err="1" smtClean="0"/>
              <a:t>stochiometric</a:t>
            </a:r>
            <a:r>
              <a:rPr lang="en-US" b="0" baseline="0" dirty="0" smtClean="0"/>
              <a:t>” degradation.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Two models - The first one is more experimentally validated (the “general concept” of it). Second one is newer and more extent. </a:t>
            </a:r>
          </a:p>
          <a:p>
            <a:pPr lvl="1" algn="l" rtl="0">
              <a:buFont typeface="Arial" pitchFamily="34" charset="0"/>
              <a:buChar char="•"/>
            </a:pPr>
            <a:r>
              <a:rPr lang="en-US" sz="1100" dirty="0" smtClean="0"/>
              <a:t>Ala, U., </a:t>
            </a:r>
            <a:r>
              <a:rPr lang="en-US" sz="1100" dirty="0" err="1" smtClean="0"/>
              <a:t>Karreth</a:t>
            </a:r>
            <a:r>
              <a:rPr lang="en-US" sz="1100" dirty="0" smtClean="0"/>
              <a:t>, F. A., </a:t>
            </a:r>
            <a:r>
              <a:rPr lang="en-US" sz="1100" dirty="0" err="1" smtClean="0"/>
              <a:t>Bosia</a:t>
            </a:r>
            <a:r>
              <a:rPr lang="en-US" sz="1100" dirty="0" smtClean="0"/>
              <a:t>, C., </a:t>
            </a:r>
            <a:r>
              <a:rPr lang="en-US" sz="1100" dirty="0" err="1" smtClean="0"/>
              <a:t>Pagnani</a:t>
            </a:r>
            <a:r>
              <a:rPr lang="en-US" sz="1100" dirty="0" smtClean="0"/>
              <a:t>, A., </a:t>
            </a:r>
            <a:r>
              <a:rPr lang="en-US" sz="1100" dirty="0" err="1" smtClean="0"/>
              <a:t>Taulli</a:t>
            </a:r>
            <a:r>
              <a:rPr lang="en-US" sz="1100" dirty="0" smtClean="0"/>
              <a:t>, R., </a:t>
            </a:r>
            <a:r>
              <a:rPr lang="en-US" sz="1100" dirty="0" err="1" smtClean="0"/>
              <a:t>Léopold</a:t>
            </a:r>
            <a:r>
              <a:rPr lang="en-US" sz="1100" dirty="0" smtClean="0"/>
              <a:t>, V., &amp; </a:t>
            </a:r>
            <a:r>
              <a:rPr lang="en-US" sz="1100" dirty="0" err="1" smtClean="0"/>
              <a:t>Tay</a:t>
            </a:r>
            <a:r>
              <a:rPr lang="en-US" sz="1100" dirty="0" smtClean="0"/>
              <a:t>, Y. (2013). Integrated transcriptional and competitive endogenous RNA networks are cross-regulated in permissive molecular environments. </a:t>
            </a:r>
          </a:p>
          <a:p>
            <a:pPr lvl="1" algn="l" rtl="0"/>
            <a:r>
              <a:rPr lang="en-US" sz="1100" dirty="0" err="1" smtClean="0"/>
              <a:t>Figliuzzi</a:t>
            </a:r>
            <a:r>
              <a:rPr lang="en-US" sz="1100" dirty="0" smtClean="0"/>
              <a:t>, M., </a:t>
            </a:r>
            <a:r>
              <a:rPr lang="en-US" sz="1100" dirty="0" err="1" smtClean="0"/>
              <a:t>Marinari</a:t>
            </a:r>
            <a:r>
              <a:rPr lang="en-US" sz="1100" dirty="0" smtClean="0"/>
              <a:t>, E., &amp; De Martino, A. (2013). </a:t>
            </a:r>
            <a:r>
              <a:rPr lang="en-US" sz="1100" dirty="0" err="1" smtClean="0"/>
              <a:t>MicroRNAs</a:t>
            </a:r>
            <a:r>
              <a:rPr lang="en-US" sz="1100" dirty="0" smtClean="0"/>
              <a:t> as a selective channel of communication between competing RNAs: a steady-state theory. </a:t>
            </a:r>
            <a:r>
              <a:rPr lang="en-US" sz="1100" i="1" dirty="0" smtClean="0"/>
              <a:t>Biophysical journal</a:t>
            </a:r>
            <a:r>
              <a:rPr lang="en-US" sz="1100" dirty="0" smtClean="0"/>
              <a:t>, </a:t>
            </a:r>
            <a:r>
              <a:rPr lang="en-US" sz="1100" i="1" dirty="0" smtClean="0"/>
              <a:t>104</a:t>
            </a:r>
            <a:r>
              <a:rPr lang="en-US" sz="1100" dirty="0" smtClean="0"/>
              <a:t>(5), 1203–13.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2D7458-577F-45B5-AAD7-9BAC10399736}" type="slidenum">
              <a:rPr lang="en-US" smtClean="0"/>
              <a:pPr/>
              <a:t>9</a:t>
            </a:fld>
            <a:endParaRPr lang="en-US"/>
          </a:p>
        </p:txBody>
      </p:sp>
    </p:spTree>
    <p:extLst>
      <p:ext uri="{BB962C8B-B14F-4D97-AF65-F5344CB8AC3E}">
        <p14:creationId xmlns:p14="http://schemas.microsoft.com/office/powerpoint/2010/main" xmlns="" val="261072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 other parameters are fixed. </a:t>
            </a:r>
          </a:p>
        </p:txBody>
      </p:sp>
      <p:sp>
        <p:nvSpPr>
          <p:cNvPr id="4" name="Slide Number Placeholder 3"/>
          <p:cNvSpPr>
            <a:spLocks noGrp="1"/>
          </p:cNvSpPr>
          <p:nvPr>
            <p:ph type="sldNum" sz="quarter" idx="10"/>
          </p:nvPr>
        </p:nvSpPr>
        <p:spPr/>
        <p:txBody>
          <a:bodyPr/>
          <a:lstStyle/>
          <a:p>
            <a:fld id="{F12D7458-577F-45B5-AAD7-9BAC10399736}" type="slidenum">
              <a:rPr lang="en-US" smtClean="0"/>
              <a:pPr/>
              <a:t>10</a:t>
            </a:fld>
            <a:endParaRPr lang="en-US"/>
          </a:p>
        </p:txBody>
      </p:sp>
    </p:spTree>
    <p:extLst>
      <p:ext uri="{BB962C8B-B14F-4D97-AF65-F5344CB8AC3E}">
        <p14:creationId xmlns:p14="http://schemas.microsoft.com/office/powerpoint/2010/main" xmlns="" val="261072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197742-8C6F-4A32-B7C3-94646AF7B2F6}" type="datetimeFigureOut">
              <a:rPr lang="en-US" smtClean="0"/>
              <a:pPr/>
              <a:t>12/17/2014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715503A-8131-4D13-B942-12CF920CE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97742-8C6F-4A32-B7C3-94646AF7B2F6}"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5503A-8131-4D13-B942-12CF920CEF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97742-8C6F-4A32-B7C3-94646AF7B2F6}"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5503A-8131-4D13-B942-12CF920CEF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197742-8C6F-4A32-B7C3-94646AF7B2F6}" type="datetimeFigureOut">
              <a:rPr lang="en-US" smtClean="0"/>
              <a:pPr/>
              <a:t>12/17/2014</a:t>
            </a:fld>
            <a:endParaRPr lang="en-US"/>
          </a:p>
        </p:txBody>
      </p:sp>
      <p:sp>
        <p:nvSpPr>
          <p:cNvPr id="9" name="Slide Number Placeholder 8"/>
          <p:cNvSpPr>
            <a:spLocks noGrp="1"/>
          </p:cNvSpPr>
          <p:nvPr>
            <p:ph type="sldNum" sz="quarter" idx="15"/>
          </p:nvPr>
        </p:nvSpPr>
        <p:spPr/>
        <p:txBody>
          <a:bodyPr rtlCol="0"/>
          <a:lstStyle/>
          <a:p>
            <a:fld id="{D715503A-8131-4D13-B942-12CF920CEF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197742-8C6F-4A32-B7C3-94646AF7B2F6}" type="datetimeFigureOut">
              <a:rPr lang="en-US" smtClean="0"/>
              <a:pPr/>
              <a:t>12/17/2014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715503A-8131-4D13-B942-12CF920CE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197742-8C6F-4A32-B7C3-94646AF7B2F6}"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5503A-8131-4D13-B942-12CF920CEF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197742-8C6F-4A32-B7C3-94646AF7B2F6}" type="datetimeFigureOut">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5503A-8131-4D13-B942-12CF920CEF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197742-8C6F-4A32-B7C3-94646AF7B2F6}" type="datetimeFigureOut">
              <a:rPr lang="en-US" smtClean="0"/>
              <a:pPr/>
              <a:t>12/17/2014</a:t>
            </a:fld>
            <a:endParaRPr lang="en-US"/>
          </a:p>
        </p:txBody>
      </p:sp>
      <p:sp>
        <p:nvSpPr>
          <p:cNvPr id="7" name="Slide Number Placeholder 6"/>
          <p:cNvSpPr>
            <a:spLocks noGrp="1"/>
          </p:cNvSpPr>
          <p:nvPr>
            <p:ph type="sldNum" sz="quarter" idx="11"/>
          </p:nvPr>
        </p:nvSpPr>
        <p:spPr/>
        <p:txBody>
          <a:bodyPr rtlCol="0"/>
          <a:lstStyle/>
          <a:p>
            <a:fld id="{D715503A-8131-4D13-B942-12CF920CEF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97742-8C6F-4A32-B7C3-94646AF7B2F6}" type="datetimeFigureOut">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5503A-8131-4D13-B942-12CF920CEF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8197742-8C6F-4A32-B7C3-94646AF7B2F6}" type="datetimeFigureOut">
              <a:rPr lang="en-US" smtClean="0"/>
              <a:pPr/>
              <a:t>12/17/2014</a:t>
            </a:fld>
            <a:endParaRPr lang="en-US"/>
          </a:p>
        </p:txBody>
      </p:sp>
      <p:sp>
        <p:nvSpPr>
          <p:cNvPr id="22" name="Slide Number Placeholder 21"/>
          <p:cNvSpPr>
            <a:spLocks noGrp="1"/>
          </p:cNvSpPr>
          <p:nvPr>
            <p:ph type="sldNum" sz="quarter" idx="15"/>
          </p:nvPr>
        </p:nvSpPr>
        <p:spPr/>
        <p:txBody>
          <a:bodyPr rtlCol="0"/>
          <a:lstStyle/>
          <a:p>
            <a:fld id="{D715503A-8131-4D13-B942-12CF920CEF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197742-8C6F-4A32-B7C3-94646AF7B2F6}" type="datetimeFigureOut">
              <a:rPr lang="en-US" smtClean="0"/>
              <a:pPr/>
              <a:t>12/17/2014</a:t>
            </a:fld>
            <a:endParaRPr lang="en-US"/>
          </a:p>
        </p:txBody>
      </p:sp>
      <p:sp>
        <p:nvSpPr>
          <p:cNvPr id="18" name="Slide Number Placeholder 17"/>
          <p:cNvSpPr>
            <a:spLocks noGrp="1"/>
          </p:cNvSpPr>
          <p:nvPr>
            <p:ph type="sldNum" sz="quarter" idx="11"/>
          </p:nvPr>
        </p:nvSpPr>
        <p:spPr/>
        <p:txBody>
          <a:bodyPr rtlCol="0"/>
          <a:lstStyle/>
          <a:p>
            <a:fld id="{D715503A-8131-4D13-B942-12CF920CEF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197742-8C6F-4A32-B7C3-94646AF7B2F6}" type="datetimeFigureOut">
              <a:rPr lang="en-US" smtClean="0"/>
              <a:pPr/>
              <a:t>12/17/2014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715503A-8131-4D13-B942-12CF920CE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60.xml"/><Relationship Id="rId4" Type="http://schemas.openxmlformats.org/officeDocument/2006/relationships/image" Target="../media/image49.emf"/></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iki.c2b2.columbia.edu/califanolab/index.php?title=Software/HERMES&amp;oldid=2057"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iki.c2b2.columbia.edu/workbench/index.php/Cupid" TargetMode="External"/><Relationship Id="rId5" Type="http://schemas.openxmlformats.org/officeDocument/2006/relationships/hyperlink" Target="http://wiki.c2b2.columbia.edu/workbench/index.php/CeRNA_Query" TargetMode="External"/><Relationship Id="rId4" Type="http://schemas.openxmlformats.org/officeDocument/2006/relationships/hyperlink" Target="http://cupidtool.sourceforge.ne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kobipe3@gmail.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err="1" smtClean="0"/>
              <a:t>ceRNA</a:t>
            </a:r>
            <a:r>
              <a:rPr lang="en-US" sz="4800" dirty="0" smtClean="0"/>
              <a:t> Networks Identification</a:t>
            </a:r>
            <a:endParaRPr lang="en-US" sz="4800" dirty="0"/>
          </a:p>
        </p:txBody>
      </p:sp>
      <p:sp>
        <p:nvSpPr>
          <p:cNvPr id="3" name="Subtitle 2"/>
          <p:cNvSpPr>
            <a:spLocks noGrp="1"/>
          </p:cNvSpPr>
          <p:nvPr>
            <p:ph type="subTitle" idx="1"/>
          </p:nvPr>
        </p:nvSpPr>
        <p:spPr/>
        <p:txBody>
          <a:bodyPr/>
          <a:lstStyle/>
          <a:p>
            <a:pPr algn="l"/>
            <a:r>
              <a:rPr lang="en-US" dirty="0" smtClean="0"/>
              <a:t>Shamir Seminar – Kobi Perl, 17.12.14</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195736" y="341496"/>
            <a:ext cx="4464496" cy="2898864"/>
          </a:xfrm>
          <a:prstGeom prst="rect">
            <a:avLst/>
          </a:prstGeom>
          <a:noFill/>
          <a:ln w="9525">
            <a:noFill/>
            <a:miter lim="800000"/>
            <a:headEnd/>
            <a:tailEnd/>
          </a:ln>
        </p:spPr>
      </p:pic>
    </p:spTree>
    <p:extLst>
      <p:ext uri="{BB962C8B-B14F-4D97-AF65-F5344CB8AC3E}">
        <p14:creationId xmlns:p14="http://schemas.microsoft.com/office/powerpoint/2010/main" xmlns="" val="48675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5" name="Content Placeholder 4"/>
          <p:cNvSpPr>
            <a:spLocks noGrp="1"/>
          </p:cNvSpPr>
          <p:nvPr>
            <p:ph sz="quarter" idx="1"/>
          </p:nvPr>
        </p:nvSpPr>
        <p:spPr>
          <a:xfrm>
            <a:off x="457200" y="1600200"/>
            <a:ext cx="7931224" cy="4873752"/>
          </a:xfrm>
        </p:spPr>
        <p:txBody>
          <a:bodyPr>
            <a:normAutofit/>
          </a:bodyPr>
          <a:lstStyle/>
          <a:p>
            <a:pPr algn="l" rtl="0"/>
            <a:r>
              <a:rPr lang="en-US" dirty="0" smtClean="0"/>
              <a:t>Example: Dependency in the transcription rate b</a:t>
            </a:r>
            <a:r>
              <a:rPr lang="en-US" baseline="-25000" dirty="0" smtClean="0"/>
              <a:t>1</a:t>
            </a:r>
            <a:endParaRPr lang="he-IL" dirty="0"/>
          </a:p>
        </p:txBody>
      </p:sp>
      <p:pic>
        <p:nvPicPr>
          <p:cNvPr id="77826" name="Picture 2" descr="Full-size image (29 K)"/>
          <p:cNvPicPr>
            <a:picLocks noChangeAspect="1" noChangeArrowheads="1"/>
          </p:cNvPicPr>
          <p:nvPr/>
        </p:nvPicPr>
        <p:blipFill>
          <a:blip r:embed="rId3" cstate="print"/>
          <a:srcRect/>
          <a:stretch>
            <a:fillRect/>
          </a:stretch>
        </p:blipFill>
        <p:spPr bwMode="auto">
          <a:xfrm>
            <a:off x="539552" y="2204864"/>
            <a:ext cx="5400600" cy="3841070"/>
          </a:xfrm>
          <a:prstGeom prst="rect">
            <a:avLst/>
          </a:prstGeom>
          <a:noFill/>
        </p:spPr>
      </p:pic>
      <p:sp>
        <p:nvSpPr>
          <p:cNvPr id="8" name="Rectangle 7"/>
          <p:cNvSpPr/>
          <p:nvPr/>
        </p:nvSpPr>
        <p:spPr>
          <a:xfrm>
            <a:off x="683568" y="6093296"/>
            <a:ext cx="7848872" cy="369332"/>
          </a:xfrm>
          <a:prstGeom prst="rect">
            <a:avLst/>
          </a:prstGeom>
        </p:spPr>
        <p:txBody>
          <a:bodyPr wrap="square">
            <a:spAutoFit/>
          </a:bodyPr>
          <a:lstStyle/>
          <a:p>
            <a:r>
              <a:rPr lang="en-US" dirty="0" smtClean="0"/>
              <a:t>ϕ - Fractions of free molecules</a:t>
            </a:r>
            <a:endParaRPr lang="he-IL" dirty="0"/>
          </a:p>
        </p:txBody>
      </p:sp>
      <p:sp>
        <p:nvSpPr>
          <p:cNvPr id="9" name="Rectangle 8"/>
          <p:cNvSpPr/>
          <p:nvPr/>
        </p:nvSpPr>
        <p:spPr>
          <a:xfrm>
            <a:off x="6228184" y="2420888"/>
            <a:ext cx="2232248" cy="3240360"/>
          </a:xfrm>
          <a:prstGeom prst="rect">
            <a:avLst/>
          </a:prstGeom>
        </p:spPr>
        <p:txBody>
          <a:bodyPr wrap="square">
            <a:spAutoFit/>
          </a:bodyPr>
          <a:lstStyle/>
          <a:p>
            <a:r>
              <a:rPr lang="en-US" dirty="0" smtClean="0"/>
              <a:t>The dynamical range of the cross-talk interaction between the two </a:t>
            </a:r>
            <a:r>
              <a:rPr lang="en-US" dirty="0" err="1" smtClean="0"/>
              <a:t>ceRNAs</a:t>
            </a:r>
            <a:r>
              <a:rPr lang="en-US" dirty="0" smtClean="0"/>
              <a:t> corresponds to the window where free and bound molecules have similar concentration</a:t>
            </a:r>
            <a:endParaRPr lang="he-IL" dirty="0"/>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5" name="Content Placeholder 4"/>
          <p:cNvSpPr>
            <a:spLocks noGrp="1"/>
          </p:cNvSpPr>
          <p:nvPr>
            <p:ph sz="quarter" idx="1"/>
          </p:nvPr>
        </p:nvSpPr>
        <p:spPr>
          <a:xfrm>
            <a:off x="457200" y="1600200"/>
            <a:ext cx="7931224" cy="4873752"/>
          </a:xfrm>
        </p:spPr>
        <p:txBody>
          <a:bodyPr>
            <a:normAutofit/>
          </a:bodyPr>
          <a:lstStyle/>
          <a:p>
            <a:pPr algn="l" rtl="0"/>
            <a:r>
              <a:rPr lang="en-US" dirty="0" smtClean="0"/>
              <a:t>Very importantly – the models allow asymmetric regulation</a:t>
            </a:r>
          </a:p>
          <a:p>
            <a:pPr lvl="1" algn="l" rtl="0"/>
            <a:r>
              <a:rPr lang="en-US" dirty="0" err="1" smtClean="0"/>
              <a:t>ceRNAs</a:t>
            </a:r>
            <a:r>
              <a:rPr lang="en-US" dirty="0" smtClean="0"/>
              <a:t> with higher binding affinity can </a:t>
            </a:r>
            <a:r>
              <a:rPr lang="en-US" dirty="0" err="1" smtClean="0"/>
              <a:t>unidirectionally</a:t>
            </a:r>
            <a:r>
              <a:rPr lang="en-US" dirty="0" smtClean="0"/>
              <a:t> affect </a:t>
            </a:r>
            <a:r>
              <a:rPr lang="en-US" dirty="0" err="1" smtClean="0"/>
              <a:t>ceRNAs</a:t>
            </a:r>
            <a:r>
              <a:rPr lang="en-US" dirty="0" smtClean="0"/>
              <a:t> with medium binding affinity</a:t>
            </a:r>
          </a:p>
          <a:p>
            <a:pPr lvl="1" algn="l" rtl="0"/>
            <a:r>
              <a:rPr lang="en-US" dirty="0" err="1" smtClean="0"/>
              <a:t>ceRNAs</a:t>
            </a:r>
            <a:r>
              <a:rPr lang="en-US" dirty="0" smtClean="0"/>
              <a:t> with medium binding affinity can influence each other</a:t>
            </a:r>
          </a:p>
          <a:p>
            <a:pPr lvl="1" algn="l" rtl="0"/>
            <a:r>
              <a:rPr lang="en-US" dirty="0" err="1" smtClean="0"/>
              <a:t>ceRNAs</a:t>
            </a:r>
            <a:r>
              <a:rPr lang="en-US" dirty="0" smtClean="0"/>
              <a:t> with lower binding affinity interact weakly with the rest of the system</a:t>
            </a:r>
          </a:p>
          <a:p>
            <a:pPr algn="l" rtl="0"/>
            <a:r>
              <a:rPr lang="en-US" dirty="0" smtClean="0"/>
              <a:t>This is all in a single </a:t>
            </a:r>
            <a:r>
              <a:rPr lang="en-US" dirty="0" err="1" smtClean="0"/>
              <a:t>miRNA</a:t>
            </a:r>
            <a:r>
              <a:rPr lang="en-US" dirty="0" smtClean="0"/>
              <a:t> system</a:t>
            </a:r>
            <a:endParaRPr lang="he-IL" dirty="0"/>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Goals</a:t>
            </a:r>
            <a:endParaRPr lang="en-US" dirty="0"/>
          </a:p>
        </p:txBody>
      </p:sp>
      <p:sp>
        <p:nvSpPr>
          <p:cNvPr id="5" name="Content Placeholder 4"/>
          <p:cNvSpPr>
            <a:spLocks noGrp="1"/>
          </p:cNvSpPr>
          <p:nvPr>
            <p:ph sz="quarter" idx="1"/>
          </p:nvPr>
        </p:nvSpPr>
        <p:spPr/>
        <p:txBody>
          <a:bodyPr>
            <a:normAutofit/>
          </a:bodyPr>
          <a:lstStyle/>
          <a:p>
            <a:pPr algn="l" rtl="0"/>
            <a:r>
              <a:rPr lang="en-US" sz="3600" dirty="0" smtClean="0"/>
              <a:t>Identifying sponge and non-sponge </a:t>
            </a:r>
            <a:r>
              <a:rPr lang="en-US" sz="3600" dirty="0" err="1" smtClean="0"/>
              <a:t>miR</a:t>
            </a:r>
            <a:r>
              <a:rPr lang="en-US" sz="3600" dirty="0" smtClean="0"/>
              <a:t>-mediated interactions</a:t>
            </a:r>
          </a:p>
          <a:p>
            <a:pPr algn="l" rtl="0"/>
            <a:r>
              <a:rPr lang="en-US" sz="3600" dirty="0" smtClean="0"/>
              <a:t>Using sample-matched gene and </a:t>
            </a:r>
            <a:r>
              <a:rPr lang="en-US" sz="3600" dirty="0" err="1" smtClean="0"/>
              <a:t>miR</a:t>
            </a:r>
            <a:r>
              <a:rPr lang="en-US" sz="3600" dirty="0" smtClean="0"/>
              <a:t> expression profiles</a:t>
            </a:r>
          </a:p>
          <a:p>
            <a:pPr algn="l" rtl="0"/>
            <a:r>
              <a:rPr lang="en-US" sz="3600" dirty="0" smtClean="0"/>
              <a:t>In </a:t>
            </a:r>
            <a:r>
              <a:rPr lang="en-US" sz="3600" dirty="0" err="1" smtClean="0"/>
              <a:t>glioblastoma</a:t>
            </a:r>
            <a:endParaRPr lang="en-US" sz="3600" dirty="0" smtClean="0"/>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Goals</a:t>
            </a:r>
            <a:endParaRPr lang="en-US" dirty="0"/>
          </a:p>
        </p:txBody>
      </p:sp>
      <p:sp>
        <p:nvSpPr>
          <p:cNvPr id="5" name="Content Placeholder 4"/>
          <p:cNvSpPr>
            <a:spLocks noGrp="1"/>
          </p:cNvSpPr>
          <p:nvPr>
            <p:ph sz="quarter" idx="1"/>
          </p:nvPr>
        </p:nvSpPr>
        <p:spPr/>
        <p:txBody>
          <a:bodyPr/>
          <a:lstStyle/>
          <a:p>
            <a:pPr algn="l" rtl="0"/>
            <a:r>
              <a:rPr lang="en-US" dirty="0" smtClean="0"/>
              <a:t>Identifying sponge and non-sponge </a:t>
            </a:r>
            <a:r>
              <a:rPr lang="en-US" dirty="0" err="1" smtClean="0"/>
              <a:t>miR</a:t>
            </a:r>
            <a:r>
              <a:rPr lang="en-US" dirty="0" smtClean="0"/>
              <a:t>-mediated interactions.</a:t>
            </a:r>
            <a:endParaRPr lang="he-IL" dirty="0"/>
          </a:p>
        </p:txBody>
      </p:sp>
      <p:pic>
        <p:nvPicPr>
          <p:cNvPr id="95233" name="Picture 1"/>
          <p:cNvPicPr>
            <a:picLocks noChangeAspect="1" noChangeArrowheads="1"/>
          </p:cNvPicPr>
          <p:nvPr/>
        </p:nvPicPr>
        <p:blipFill>
          <a:blip r:embed="rId3" cstate="print"/>
          <a:srcRect/>
          <a:stretch>
            <a:fillRect/>
          </a:stretch>
        </p:blipFill>
        <p:spPr bwMode="auto">
          <a:xfrm>
            <a:off x="227518" y="2852936"/>
            <a:ext cx="4200466" cy="2520280"/>
          </a:xfrm>
          <a:prstGeom prst="rect">
            <a:avLst/>
          </a:prstGeom>
          <a:noFill/>
          <a:ln w="9525">
            <a:noFill/>
            <a:miter lim="800000"/>
            <a:headEnd/>
            <a:tailEnd/>
          </a:ln>
        </p:spPr>
      </p:pic>
      <p:pic>
        <p:nvPicPr>
          <p:cNvPr id="95234" name="Picture 2"/>
          <p:cNvPicPr>
            <a:picLocks noChangeAspect="1" noChangeArrowheads="1"/>
          </p:cNvPicPr>
          <p:nvPr/>
        </p:nvPicPr>
        <p:blipFill>
          <a:blip r:embed="rId4" cstate="print"/>
          <a:srcRect/>
          <a:stretch>
            <a:fillRect/>
          </a:stretch>
        </p:blipFill>
        <p:spPr bwMode="auto">
          <a:xfrm>
            <a:off x="4788024" y="2852936"/>
            <a:ext cx="3435272" cy="2448272"/>
          </a:xfrm>
          <a:prstGeom prst="rect">
            <a:avLst/>
          </a:prstGeom>
          <a:noFill/>
          <a:ln w="9525">
            <a:noFill/>
            <a:miter lim="800000"/>
            <a:headEnd/>
            <a:tailEnd/>
          </a:ln>
        </p:spPr>
      </p:pic>
      <p:sp>
        <p:nvSpPr>
          <p:cNvPr id="8" name="TextBox 7"/>
          <p:cNvSpPr txBox="1"/>
          <p:nvPr/>
        </p:nvSpPr>
        <p:spPr>
          <a:xfrm>
            <a:off x="827584" y="5373216"/>
            <a:ext cx="3240360" cy="369332"/>
          </a:xfrm>
          <a:prstGeom prst="rect">
            <a:avLst/>
          </a:prstGeom>
          <a:noFill/>
        </p:spPr>
        <p:txBody>
          <a:bodyPr wrap="square" rtlCol="1">
            <a:spAutoFit/>
          </a:bodyPr>
          <a:lstStyle/>
          <a:p>
            <a:r>
              <a:rPr lang="en-US" b="1" dirty="0" smtClean="0"/>
              <a:t>PTENP1 , </a:t>
            </a:r>
            <a:r>
              <a:rPr lang="en-US" dirty="0" smtClean="0"/>
              <a:t>VCAN, CD44</a:t>
            </a:r>
            <a:endParaRPr lang="he-IL" dirty="0"/>
          </a:p>
        </p:txBody>
      </p:sp>
      <p:sp>
        <p:nvSpPr>
          <p:cNvPr id="9" name="TextBox 8"/>
          <p:cNvSpPr txBox="1"/>
          <p:nvPr/>
        </p:nvSpPr>
        <p:spPr>
          <a:xfrm>
            <a:off x="4860032" y="5373216"/>
            <a:ext cx="3240360" cy="369332"/>
          </a:xfrm>
          <a:prstGeom prst="rect">
            <a:avLst/>
          </a:prstGeom>
          <a:noFill/>
        </p:spPr>
        <p:txBody>
          <a:bodyPr wrap="square" rtlCol="1">
            <a:spAutoFit/>
          </a:bodyPr>
          <a:lstStyle/>
          <a:p>
            <a:r>
              <a:rPr lang="en-US" b="1" dirty="0" smtClean="0"/>
              <a:t>AGO</a:t>
            </a:r>
            <a:r>
              <a:rPr lang="en-US" dirty="0" smtClean="0"/>
              <a:t>, </a:t>
            </a:r>
            <a:r>
              <a:rPr lang="en-US" b="1" dirty="0" smtClean="0"/>
              <a:t>TRC6</a:t>
            </a:r>
            <a:r>
              <a:rPr lang="en-US" dirty="0" smtClean="0"/>
              <a:t> families</a:t>
            </a:r>
            <a:endParaRPr lang="he-IL" dirty="0"/>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Goals</a:t>
            </a:r>
            <a:endParaRPr lang="en-US" dirty="0"/>
          </a:p>
        </p:txBody>
      </p:sp>
      <p:sp>
        <p:nvSpPr>
          <p:cNvPr id="5" name="Content Placeholder 4"/>
          <p:cNvSpPr>
            <a:spLocks noGrp="1"/>
          </p:cNvSpPr>
          <p:nvPr>
            <p:ph sz="quarter" idx="1"/>
          </p:nvPr>
        </p:nvSpPr>
        <p:spPr/>
        <p:txBody>
          <a:bodyPr/>
          <a:lstStyle/>
          <a:p>
            <a:pPr algn="l" rtl="0"/>
            <a:r>
              <a:rPr lang="en-US" dirty="0" smtClean="0"/>
              <a:t>Using sample-matched gene and </a:t>
            </a:r>
            <a:r>
              <a:rPr lang="en-US" dirty="0" err="1" smtClean="0"/>
              <a:t>miR</a:t>
            </a:r>
            <a:r>
              <a:rPr lang="en-US" dirty="0" smtClean="0"/>
              <a:t> expression profiles</a:t>
            </a:r>
          </a:p>
          <a:p>
            <a:pPr lvl="1" algn="l" rtl="0"/>
            <a:r>
              <a:rPr lang="en-US" dirty="0" smtClean="0"/>
              <a:t>262 samples</a:t>
            </a:r>
          </a:p>
          <a:p>
            <a:pPr lvl="1" algn="l" rtl="0"/>
            <a:r>
              <a:rPr lang="en-US" dirty="0" smtClean="0"/>
              <a:t>Level 3 Agilent gene and </a:t>
            </a:r>
            <a:r>
              <a:rPr lang="en-US" dirty="0" err="1" smtClean="0"/>
              <a:t>miR</a:t>
            </a:r>
            <a:r>
              <a:rPr lang="en-US" dirty="0" smtClean="0"/>
              <a:t> expression data for </a:t>
            </a:r>
            <a:r>
              <a:rPr lang="en-US" dirty="0" err="1" smtClean="0"/>
              <a:t>glioma</a:t>
            </a:r>
            <a:r>
              <a:rPr lang="en-US" dirty="0" smtClean="0"/>
              <a:t> tumors were obtained from TCGA (TCGA, 2008)</a:t>
            </a:r>
            <a:endParaRPr lang="he-IL" dirty="0" smtClean="0"/>
          </a:p>
          <a:p>
            <a:pPr algn="l" rtl="0"/>
            <a:endParaRPr lang="en-US" dirty="0" smtClean="0"/>
          </a:p>
        </p:txBody>
      </p:sp>
      <p:pic>
        <p:nvPicPr>
          <p:cNvPr id="97282" name="Picture 2" descr="http://www.bcgsc.ca/project/tcga/tcga-logo/download"/>
          <p:cNvPicPr>
            <a:picLocks noChangeAspect="1" noChangeArrowheads="1"/>
          </p:cNvPicPr>
          <p:nvPr/>
        </p:nvPicPr>
        <p:blipFill>
          <a:blip r:embed="rId3" cstate="print"/>
          <a:srcRect/>
          <a:stretch>
            <a:fillRect/>
          </a:stretch>
        </p:blipFill>
        <p:spPr bwMode="auto">
          <a:xfrm>
            <a:off x="3995936" y="188640"/>
            <a:ext cx="4676775" cy="685800"/>
          </a:xfrm>
          <a:prstGeom prst="rect">
            <a:avLst/>
          </a:prstGeom>
          <a:noFill/>
        </p:spPr>
      </p:pic>
      <p:pic>
        <p:nvPicPr>
          <p:cNvPr id="97283" name="Picture 3"/>
          <p:cNvPicPr>
            <a:picLocks noChangeAspect="1" noChangeArrowheads="1"/>
          </p:cNvPicPr>
          <p:nvPr/>
        </p:nvPicPr>
        <p:blipFill>
          <a:blip r:embed="rId4" cstate="print"/>
          <a:srcRect/>
          <a:stretch>
            <a:fillRect/>
          </a:stretch>
        </p:blipFill>
        <p:spPr bwMode="auto">
          <a:xfrm>
            <a:off x="2555776" y="3758191"/>
            <a:ext cx="4536504" cy="2898323"/>
          </a:xfrm>
          <a:prstGeom prst="rect">
            <a:avLst/>
          </a:prstGeom>
          <a:noFill/>
          <a:ln w="9525">
            <a:noFill/>
            <a:miter lim="800000"/>
            <a:headEnd/>
            <a:tailEnd/>
          </a:ln>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Goals</a:t>
            </a:r>
            <a:endParaRPr lang="en-US" dirty="0"/>
          </a:p>
        </p:txBody>
      </p:sp>
      <p:sp>
        <p:nvSpPr>
          <p:cNvPr id="5" name="Content Placeholder 4"/>
          <p:cNvSpPr>
            <a:spLocks noGrp="1"/>
          </p:cNvSpPr>
          <p:nvPr>
            <p:ph sz="quarter" idx="1"/>
          </p:nvPr>
        </p:nvSpPr>
        <p:spPr/>
        <p:txBody>
          <a:bodyPr>
            <a:normAutofit/>
          </a:bodyPr>
          <a:lstStyle/>
          <a:p>
            <a:pPr algn="l" rtl="0"/>
            <a:r>
              <a:rPr lang="en-US" sz="3200" dirty="0" smtClean="0"/>
              <a:t>In </a:t>
            </a:r>
            <a:r>
              <a:rPr lang="en-US" sz="3200" dirty="0" err="1" smtClean="0"/>
              <a:t>glioblastoma</a:t>
            </a:r>
            <a:endParaRPr lang="en-US" sz="3200" dirty="0" smtClean="0"/>
          </a:p>
          <a:p>
            <a:pPr lvl="1" algn="l" rtl="0"/>
            <a:r>
              <a:rPr lang="en-US" sz="2900" dirty="0" err="1" smtClean="0"/>
              <a:t>Dysregulation</a:t>
            </a:r>
            <a:r>
              <a:rPr lang="en-US" sz="2900" dirty="0" smtClean="0"/>
              <a:t> of physiologic </a:t>
            </a:r>
            <a:r>
              <a:rPr lang="en-US" sz="2900" dirty="0" err="1" smtClean="0"/>
              <a:t>miR</a:t>
            </a:r>
            <a:r>
              <a:rPr lang="en-US" sz="2900" dirty="0" smtClean="0"/>
              <a:t> activity has been shown to play an important role in </a:t>
            </a:r>
            <a:r>
              <a:rPr lang="en-US" sz="2900" dirty="0" err="1" smtClean="0"/>
              <a:t>gliomagenesis</a:t>
            </a:r>
            <a:endParaRPr lang="en-US" sz="2900" dirty="0" smtClean="0"/>
          </a:p>
        </p:txBody>
      </p:sp>
      <p:pic>
        <p:nvPicPr>
          <p:cNvPr id="6" name="Picture 2" descr="http://upload.wikimedia.org/wikipedia/commons/thumb/c/c0/Glioblastoma_-_MR_sagittal_with_contrast.jpg/150px-Glioblastoma_-_MR_sagittal_with_contrast.jpg"/>
          <p:cNvPicPr>
            <a:picLocks noChangeAspect="1" noChangeArrowheads="1"/>
          </p:cNvPicPr>
          <p:nvPr/>
        </p:nvPicPr>
        <p:blipFill>
          <a:blip r:embed="rId3" cstate="print"/>
          <a:srcRect/>
          <a:stretch>
            <a:fillRect/>
          </a:stretch>
        </p:blipFill>
        <p:spPr bwMode="auto">
          <a:xfrm>
            <a:off x="5292080" y="4077072"/>
            <a:ext cx="2292846" cy="2246989"/>
          </a:xfrm>
          <a:prstGeom prst="rect">
            <a:avLst/>
          </a:prstGeom>
          <a:noFill/>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5" name="Content Placeholder 4"/>
          <p:cNvSpPr>
            <a:spLocks noGrp="1"/>
          </p:cNvSpPr>
          <p:nvPr>
            <p:ph sz="quarter" idx="1"/>
          </p:nvPr>
        </p:nvSpPr>
        <p:spPr/>
        <p:txBody>
          <a:bodyPr>
            <a:normAutofit/>
          </a:bodyPr>
          <a:lstStyle/>
          <a:p>
            <a:pPr algn="l" rtl="0"/>
            <a:r>
              <a:rPr lang="en-US" sz="2900" dirty="0" smtClean="0"/>
              <a:t>Given a triplet of expression vectors:</a:t>
            </a:r>
          </a:p>
          <a:p>
            <a:pPr lvl="1" algn="l" rtl="0"/>
            <a:r>
              <a:rPr lang="en-US" sz="2600" dirty="0" smtClean="0"/>
              <a:t>R – Regulator</a:t>
            </a:r>
          </a:p>
          <a:p>
            <a:pPr lvl="1" algn="l" rtl="0"/>
            <a:r>
              <a:rPr lang="en-US" sz="2600" dirty="0" smtClean="0"/>
              <a:t>T – Regulated Target</a:t>
            </a:r>
          </a:p>
          <a:p>
            <a:pPr lvl="1" algn="l" rtl="0"/>
            <a:r>
              <a:rPr lang="en-US" sz="2600" dirty="0"/>
              <a:t>M – </a:t>
            </a:r>
            <a:r>
              <a:rPr lang="en-US" sz="2600" dirty="0" smtClean="0"/>
              <a:t>modulator</a:t>
            </a:r>
          </a:p>
          <a:p>
            <a:pPr algn="l" rtl="0"/>
            <a:r>
              <a:rPr lang="en-US" sz="2900" u="sng" dirty="0" smtClean="0"/>
              <a:t>Estimate</a:t>
            </a:r>
            <a:r>
              <a:rPr lang="en-US" sz="2900" dirty="0" smtClean="0"/>
              <a:t>:</a:t>
            </a:r>
          </a:p>
          <a:p>
            <a:pPr lvl="1" algn="l" rtl="0"/>
            <a:r>
              <a:rPr lang="en-US" sz="2600" dirty="0" smtClean="0"/>
              <a:t>Interaction information </a:t>
            </a:r>
            <a:r>
              <a:rPr lang="el-GR" sz="2600" dirty="0"/>
              <a:t>Δ</a:t>
            </a:r>
            <a:r>
              <a:rPr lang="en-US" sz="2600" dirty="0"/>
              <a:t>I = CMI – MI</a:t>
            </a:r>
          </a:p>
          <a:p>
            <a:pPr lvl="2" algn="l" rtl="0"/>
            <a:r>
              <a:rPr lang="en-US" sz="2300" dirty="0" smtClean="0"/>
              <a:t>Mutual Information (MI) = I[R;T]</a:t>
            </a:r>
          </a:p>
          <a:p>
            <a:pPr lvl="2" algn="l" rtl="0"/>
            <a:r>
              <a:rPr lang="en-US" sz="2300" dirty="0" smtClean="0"/>
              <a:t>Conditional Mutual Information (CMI) = I[R;T|M]</a:t>
            </a:r>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19"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2"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7" name="Rectangle 1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Content Placeholder 4"/>
          <p:cNvSpPr>
            <a:spLocks noGrp="1"/>
          </p:cNvSpPr>
          <p:nvPr>
            <p:ph sz="quarter" idx="1"/>
          </p:nvPr>
        </p:nvSpPr>
        <p:spPr>
          <a:xfrm>
            <a:off x="467544" y="3789040"/>
            <a:ext cx="7467600" cy="2736304"/>
          </a:xfrm>
        </p:spPr>
        <p:txBody>
          <a:bodyPr>
            <a:normAutofit/>
          </a:bodyPr>
          <a:lstStyle/>
          <a:p>
            <a:pPr algn="l" rtl="0"/>
            <a:r>
              <a:rPr lang="en-US" sz="2600" dirty="0" smtClean="0"/>
              <a:t>Is the MI symmetric? Is the CMI?</a:t>
            </a:r>
          </a:p>
          <a:p>
            <a:pPr algn="l" rtl="0"/>
            <a:r>
              <a:rPr lang="en-US" sz="2600" dirty="0" smtClean="0"/>
              <a:t>What is the minimal value for the MI? What is the maximal value?</a:t>
            </a:r>
          </a:p>
          <a:p>
            <a:pPr algn="l" rtl="0"/>
            <a:r>
              <a:rPr lang="en-US" sz="2600" dirty="0" smtClean="0"/>
              <a:t>What is the minimal value for the CMI?</a:t>
            </a:r>
          </a:p>
          <a:p>
            <a:pPr algn="l" rtl="0"/>
            <a:r>
              <a:rPr lang="en-US" sz="2600" dirty="0" smtClean="0"/>
              <a:t>What are the pros\cons of using the MI statistic, over using spearman correlation?</a:t>
            </a:r>
          </a:p>
        </p:txBody>
      </p:sp>
      <p:pic>
        <p:nvPicPr>
          <p:cNvPr id="13" name="Picture 2" descr="http://www.thehonestapothecary.com/wp-content/uploads/2012/11/Questions-from-the-audienc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2668" y="130009"/>
            <a:ext cx="1886176" cy="1287629"/>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4" name="מלבן 3"/>
              <p:cNvSpPr/>
              <p:nvPr/>
            </p:nvSpPr>
            <p:spPr>
              <a:xfrm>
                <a:off x="395536" y="1848134"/>
                <a:ext cx="8190255" cy="15454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d>
                                    </m:num>
                                    <m:den>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den>
                                  </m:f>
                                </m:e>
                              </m:d>
                            </m:e>
                          </m:func>
                          <m:r>
                            <a:rPr lang="en-US" b="0" i="1" smtClean="0">
                              <a:latin typeface="Cambria Math" panose="02040503050406030204" pitchFamily="18" charset="0"/>
                            </a:rPr>
                            <m:t>𝑑𝑟𝑑𝑡</m:t>
                          </m:r>
                        </m:e>
                      </m:nary>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𝑇</m:t>
                          </m:r>
                        </m:e>
                        <m:e>
                          <m:r>
                            <a:rPr lang="en-US" b="0" i="1" smtClean="0">
                              <a:latin typeface="Cambria Math" panose="02040503050406030204" pitchFamily="18" charset="0"/>
                            </a:rPr>
                            <m:t>𝑀</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𝑀</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𝑇</m:t>
                              </m:r>
                            </m:e>
                            <m:e>
                              <m:r>
                                <a:rPr lang="en-US" b="0" i="1" smtClean="0">
                                  <a:latin typeface="Cambria Math" panose="02040503050406030204" pitchFamily="18" charset="0"/>
                                </a:rPr>
                                <m:t>𝑀</m:t>
                              </m:r>
                            </m:e>
                          </m:d>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nary>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e>
                              <m:r>
                                <a:rPr lang="en-US" b="0" i="1" smtClean="0">
                                  <a:latin typeface="Cambria Math" panose="02040503050406030204" pitchFamily="18" charset="0"/>
                                </a:rPr>
                                <m:t>𝑚</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e>
                                          <m:r>
                                            <a:rPr lang="en-US" b="0" i="1" smtClean="0">
                                              <a:latin typeface="Cambria Math" panose="02040503050406030204" pitchFamily="18" charset="0"/>
                                            </a:rPr>
                                            <m:t>𝑀</m:t>
                                          </m:r>
                                        </m:e>
                                      </m:d>
                                    </m:num>
                                    <m:den>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e>
                                          <m:r>
                                            <a:rPr lang="en-US" b="0" i="1" smtClean="0">
                                              <a:latin typeface="Cambria Math" panose="02040503050406030204" pitchFamily="18" charset="0"/>
                                            </a:rPr>
                                            <m:t>𝑀</m:t>
                                          </m:r>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e>
                                          <m:r>
                                            <a:rPr lang="en-US" b="0" i="1" smtClean="0">
                                              <a:latin typeface="Cambria Math" panose="02040503050406030204" pitchFamily="18" charset="0"/>
                                            </a:rPr>
                                            <m:t>𝑀</m:t>
                                          </m:r>
                                        </m:e>
                                      </m:d>
                                    </m:den>
                                  </m:f>
                                </m:e>
                              </m:d>
                              <m:r>
                                <a:rPr lang="en-US" b="0" i="1" smtClean="0">
                                  <a:latin typeface="Cambria Math" panose="02040503050406030204" pitchFamily="18" charset="0"/>
                                </a:rPr>
                                <m:t>𝑑𝑟𝑑𝑡</m:t>
                              </m:r>
                            </m:e>
                          </m:func>
                          <m:r>
                            <a:rPr lang="en-US" b="0" i="1" smtClean="0">
                              <a:latin typeface="Cambria Math" panose="02040503050406030204" pitchFamily="18" charset="0"/>
                            </a:rPr>
                            <m:t>𝑑𝑚</m:t>
                          </m:r>
                        </m:e>
                      </m:nary>
                    </m:oMath>
                  </m:oMathPara>
                </a14:m>
                <a:endParaRPr lang="en-US" b="0" dirty="0" smtClean="0"/>
              </a:p>
            </p:txBody>
          </p:sp>
        </mc:Choice>
        <mc:Fallback>
          <p:sp>
            <p:nvSpPr>
              <p:cNvPr id="4" name="מלבן 3"/>
              <p:cNvSpPr>
                <a:spLocks noRot="1" noChangeAspect="1" noMove="1" noResize="1" noEditPoints="1" noAdjustHandles="1" noChangeArrowheads="1" noChangeShapeType="1" noTextEdit="1"/>
              </p:cNvSpPr>
              <p:nvPr/>
            </p:nvSpPr>
            <p:spPr>
              <a:xfrm>
                <a:off x="395536" y="1848134"/>
                <a:ext cx="8190255" cy="1545423"/>
              </a:xfrm>
              <a:prstGeom prst="rect">
                <a:avLst/>
              </a:prstGeom>
              <a:blipFill rotWithShape="0">
                <a:blip r:embed="rId4" cstate="print"/>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19"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2"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11627" name="Rectangle 1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Content Placeholder 4"/>
          <p:cNvSpPr>
            <a:spLocks noGrp="1"/>
          </p:cNvSpPr>
          <p:nvPr>
            <p:ph sz="quarter" idx="1"/>
          </p:nvPr>
        </p:nvSpPr>
        <p:spPr>
          <a:xfrm>
            <a:off x="467544" y="1700808"/>
            <a:ext cx="7467600" cy="4824536"/>
          </a:xfrm>
        </p:spPr>
        <p:txBody>
          <a:bodyPr>
            <a:normAutofit/>
          </a:bodyPr>
          <a:lstStyle/>
          <a:p>
            <a:pPr algn="l" rtl="0"/>
            <a:r>
              <a:rPr lang="en-US" dirty="0" smtClean="0"/>
              <a:t>Both are symmetric</a:t>
            </a:r>
          </a:p>
          <a:p>
            <a:pPr lvl="1" algn="l" rtl="0"/>
            <a:r>
              <a:rPr lang="en-US" dirty="0" smtClean="0"/>
              <a:t>MI(R;T) = MI(T;R)</a:t>
            </a:r>
          </a:p>
          <a:p>
            <a:pPr lvl="1" algn="l" rtl="0"/>
            <a:r>
              <a:rPr lang="en-US" dirty="0" smtClean="0"/>
              <a:t>CMI(R;T|M) = CMI(T;R|M)</a:t>
            </a:r>
          </a:p>
          <a:p>
            <a:pPr algn="l" rtl="0"/>
            <a:r>
              <a:rPr lang="en-US" dirty="0" smtClean="0"/>
              <a:t>MI</a:t>
            </a:r>
          </a:p>
          <a:p>
            <a:pPr lvl="1" algn="l" rtl="0"/>
            <a:r>
              <a:rPr lang="en-US" dirty="0" smtClean="0"/>
              <a:t>Minimal value for the MI is 0, if R,T are independent  </a:t>
            </a:r>
          </a:p>
          <a:p>
            <a:pPr lvl="1" algn="l" rtl="0"/>
            <a:r>
              <a:rPr lang="en-US" dirty="0" smtClean="0"/>
              <a:t>Maximal value is H(R)=H(T)=E(I(R))=E(-</a:t>
            </a:r>
            <a:r>
              <a:rPr lang="en-US" dirty="0" err="1" smtClean="0"/>
              <a:t>ln</a:t>
            </a:r>
            <a:r>
              <a:rPr lang="en-US" dirty="0" smtClean="0"/>
              <a:t>(P(R)) ≥ 0</a:t>
            </a:r>
          </a:p>
          <a:p>
            <a:pPr algn="l" rtl="0"/>
            <a:r>
              <a:rPr lang="en-US" dirty="0" smtClean="0"/>
              <a:t>CMI</a:t>
            </a:r>
          </a:p>
          <a:p>
            <a:pPr lvl="1" algn="l" rtl="0"/>
            <a:r>
              <a:rPr lang="en-US" sz="2400" dirty="0" smtClean="0"/>
              <a:t>Minimal value for the CMI is 0</a:t>
            </a:r>
          </a:p>
          <a:p>
            <a:pPr lvl="1" algn="l" rtl="0"/>
            <a:r>
              <a:rPr lang="en-US" sz="2000" dirty="0" smtClean="0"/>
              <a:t>CMI &lt; MI:</a:t>
            </a:r>
            <a:r>
              <a:rPr lang="en-US" sz="2000" dirty="0" smtClean="0">
                <a:sym typeface="Wingdings" pitchFamily="2" charset="2"/>
              </a:rPr>
              <a:t> I(</a:t>
            </a:r>
            <a:r>
              <a:rPr lang="en-US" sz="2000" dirty="0" err="1" smtClean="0">
                <a:sym typeface="Wingdings" pitchFamily="2" charset="2"/>
              </a:rPr>
              <a:t>rain;dark|cloud</a:t>
            </a:r>
            <a:r>
              <a:rPr lang="en-US" sz="2000" dirty="0" smtClean="0">
                <a:sym typeface="Wingdings" pitchFamily="2" charset="2"/>
              </a:rPr>
              <a:t>) &lt; I(</a:t>
            </a:r>
            <a:r>
              <a:rPr lang="en-US" sz="2000" dirty="0" err="1" smtClean="0">
                <a:sym typeface="Wingdings" pitchFamily="2" charset="2"/>
              </a:rPr>
              <a:t>rain;dark</a:t>
            </a:r>
            <a:r>
              <a:rPr lang="en-US" sz="2000" dirty="0" smtClean="0">
                <a:sym typeface="Wingdings" pitchFamily="2" charset="2"/>
              </a:rPr>
              <a:t>)</a:t>
            </a:r>
            <a:endParaRPr lang="en-US" sz="2400" dirty="0" smtClean="0"/>
          </a:p>
          <a:p>
            <a:pPr lvl="1" algn="l" rtl="0"/>
            <a:r>
              <a:rPr lang="en-US" sz="2000" dirty="0" smtClean="0"/>
              <a:t>CMI &gt; MI: I(X;Y|Z) &gt; I(X;Y)</a:t>
            </a:r>
            <a:endParaRPr lang="en-US" sz="2400" dirty="0" smtClean="0"/>
          </a:p>
        </p:txBody>
      </p:sp>
      <p:sp>
        <p:nvSpPr>
          <p:cNvPr id="1136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1"/>
                </a:solidFill>
                <a:effectLst/>
                <a:latin typeface="Arial" pitchFamily="34" charset="0"/>
                <a:cs typeface="Arial" pitchFamily="34" charset="0"/>
              </a:rPr>
              <a:t>  </a:t>
            </a:r>
            <a:r>
              <a:rPr kumimoji="0" lang="he-IL" sz="1200" b="0" i="0" u="none" strike="noStrike" cap="none" normalizeH="0" baseline="0" smtClean="0">
                <a:ln>
                  <a:noFill/>
                </a:ln>
                <a:solidFill>
                  <a:srgbClr val="252525"/>
                </a:solidFill>
                <a:effectLst/>
                <a:latin typeface="Arial" pitchFamily="34" charset="0"/>
                <a:cs typeface="Arial" pitchFamily="34" charset="0"/>
              </a:rPr>
              <a:t>.</a:t>
            </a:r>
            <a:r>
              <a:rPr kumimoji="0" lang="he-IL" sz="800" b="0" i="0" u="none" strike="noStrike" cap="none" normalizeH="0" baseline="0" smtClean="0">
                <a:ln>
                  <a:noFill/>
                </a:ln>
                <a:solidFill>
                  <a:schemeClr val="tx1"/>
                </a:solidFill>
                <a:effectLst/>
                <a:latin typeface="Arial" pitchFamily="34" charset="0"/>
                <a:cs typeface="Arial" pitchFamily="34" charset="0"/>
              </a:rPr>
              <a:t> </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13668" name="Picture 4" descr="http://upload.wikimedia.org/wikipedia/en/5/51/Xor_interaction.png"/>
          <p:cNvPicPr>
            <a:picLocks noChangeAspect="1" noChangeArrowheads="1"/>
          </p:cNvPicPr>
          <p:nvPr/>
        </p:nvPicPr>
        <p:blipFill>
          <a:blip r:embed="rId3" cstate="print"/>
          <a:srcRect/>
          <a:stretch>
            <a:fillRect/>
          </a:stretch>
        </p:blipFill>
        <p:spPr bwMode="auto">
          <a:xfrm>
            <a:off x="6416448" y="5517232"/>
            <a:ext cx="2332016" cy="1152128"/>
          </a:xfrm>
          <a:prstGeom prst="rect">
            <a:avLst/>
          </a:prstGeom>
          <a:noFill/>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he-IL" dirty="0"/>
          </a:p>
        </p:txBody>
      </p:sp>
      <p:sp>
        <p:nvSpPr>
          <p:cNvPr id="3" name="Content Placeholder 2"/>
          <p:cNvSpPr>
            <a:spLocks noGrp="1"/>
          </p:cNvSpPr>
          <p:nvPr>
            <p:ph sz="quarter" idx="1"/>
          </p:nvPr>
        </p:nvSpPr>
        <p:spPr/>
        <p:txBody>
          <a:bodyPr/>
          <a:lstStyle/>
          <a:p>
            <a:pPr algn="l" rtl="0"/>
            <a:r>
              <a:rPr lang="en-US" sz="2600" dirty="0" smtClean="0"/>
              <a:t>Pro MI:</a:t>
            </a:r>
          </a:p>
          <a:p>
            <a:pPr lvl="1" algn="l" rtl="0"/>
            <a:r>
              <a:rPr lang="en-US" sz="2400" dirty="0" smtClean="0"/>
              <a:t>Mutual Information "is not concerned" whether the association is linear or not, while Covariance may be zero and the variables may still be stochastically dependent</a:t>
            </a:r>
          </a:p>
          <a:p>
            <a:pPr algn="l" rtl="0"/>
            <a:r>
              <a:rPr lang="en-US" sz="2600" dirty="0" smtClean="0"/>
              <a:t>Pro correlation:</a:t>
            </a:r>
          </a:p>
          <a:p>
            <a:pPr lvl="1" algn="l" rtl="0"/>
            <a:r>
              <a:rPr lang="en-US" dirty="0" smtClean="0"/>
              <a:t>Variance can be calculated directly from a data sample without the need to actually know the probability distributions involved (since it is an expression involving moments of the distribution)</a:t>
            </a:r>
          </a:p>
          <a:p>
            <a:pPr algn="l" rtl="0"/>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a:t>
            </a:r>
            <a:endParaRPr lang="en-US" dirty="0"/>
          </a:p>
        </p:txBody>
      </p:sp>
      <p:sp>
        <p:nvSpPr>
          <p:cNvPr id="3" name="Content Placeholder 2"/>
          <p:cNvSpPr>
            <a:spLocks noGrp="1"/>
          </p:cNvSpPr>
          <p:nvPr>
            <p:ph sz="quarter" idx="1"/>
          </p:nvPr>
        </p:nvSpPr>
        <p:spPr>
          <a:xfrm>
            <a:off x="457200" y="1600200"/>
            <a:ext cx="6347048" cy="4873752"/>
          </a:xfrm>
        </p:spPr>
        <p:txBody>
          <a:bodyPr>
            <a:normAutofit lnSpcReduction="10000"/>
          </a:bodyPr>
          <a:lstStyle/>
          <a:p>
            <a:pPr algn="just" rtl="0"/>
            <a:r>
              <a:rPr lang="en-US" dirty="0" smtClean="0"/>
              <a:t>An Extensive </a:t>
            </a:r>
            <a:r>
              <a:rPr lang="en-US" dirty="0" err="1" smtClean="0"/>
              <a:t>MicroRNA</a:t>
            </a:r>
            <a:r>
              <a:rPr lang="en-US" dirty="0" smtClean="0"/>
              <a:t>-Mediated Network of RNA-RNA Interactions Regulates Established </a:t>
            </a:r>
            <a:r>
              <a:rPr lang="en-US" dirty="0" err="1" smtClean="0"/>
              <a:t>Oncogenic</a:t>
            </a:r>
            <a:r>
              <a:rPr lang="en-US" dirty="0" smtClean="0"/>
              <a:t> Pathways in </a:t>
            </a:r>
            <a:r>
              <a:rPr lang="en-US" dirty="0" err="1" smtClean="0"/>
              <a:t>Glioblastoma</a:t>
            </a:r>
            <a:endParaRPr lang="en-US" dirty="0" smtClean="0"/>
          </a:p>
          <a:p>
            <a:pPr lvl="1" algn="just" rtl="0"/>
            <a:r>
              <a:rPr lang="en-US" dirty="0" err="1" smtClean="0"/>
              <a:t>Sumazin</a:t>
            </a:r>
            <a:r>
              <a:rPr lang="en-US" dirty="0" smtClean="0"/>
              <a:t>, P., Yang, X., Chiu, H.-S., Chung, W.-J., </a:t>
            </a:r>
            <a:r>
              <a:rPr lang="en-US" dirty="0" err="1" smtClean="0"/>
              <a:t>Iyer</a:t>
            </a:r>
            <a:r>
              <a:rPr lang="en-US" dirty="0" smtClean="0"/>
              <a:t>, A., </a:t>
            </a:r>
            <a:r>
              <a:rPr lang="en-US" dirty="0" err="1" smtClean="0"/>
              <a:t>Llobet-Navas</a:t>
            </a:r>
            <a:r>
              <a:rPr lang="en-US" dirty="0" smtClean="0"/>
              <a:t>, D., … </a:t>
            </a:r>
            <a:r>
              <a:rPr lang="en-US" dirty="0" err="1" smtClean="0"/>
              <a:t>Califano</a:t>
            </a:r>
            <a:r>
              <a:rPr lang="en-US" dirty="0" smtClean="0"/>
              <a:t>, A. (2011). </a:t>
            </a:r>
            <a:r>
              <a:rPr lang="en-US" i="1" dirty="0" smtClean="0"/>
              <a:t>Cell</a:t>
            </a:r>
            <a:r>
              <a:rPr lang="en-US" dirty="0" smtClean="0"/>
              <a:t>, </a:t>
            </a:r>
            <a:r>
              <a:rPr lang="en-US" i="1" dirty="0" smtClean="0"/>
              <a:t>147</a:t>
            </a:r>
            <a:r>
              <a:rPr lang="en-US" dirty="0" smtClean="0"/>
              <a:t>(2), 370–81. doi:10.1016/j.cell.2011.09.041</a:t>
            </a:r>
          </a:p>
          <a:p>
            <a:pPr algn="just" rtl="0"/>
            <a:r>
              <a:rPr lang="en-US" dirty="0" smtClean="0"/>
              <a:t>Cupid: simultaneous reconstruction of </a:t>
            </a:r>
            <a:r>
              <a:rPr lang="en-US" dirty="0" err="1" smtClean="0"/>
              <a:t>microRNA</a:t>
            </a:r>
            <a:r>
              <a:rPr lang="en-US" dirty="0" smtClean="0"/>
              <a:t>-target and </a:t>
            </a:r>
            <a:r>
              <a:rPr lang="en-US" dirty="0" err="1" smtClean="0"/>
              <a:t>ceRNA</a:t>
            </a:r>
            <a:r>
              <a:rPr lang="en-US" dirty="0" smtClean="0"/>
              <a:t> networks</a:t>
            </a:r>
          </a:p>
          <a:p>
            <a:pPr lvl="1" algn="just" rtl="0"/>
            <a:r>
              <a:rPr lang="en-US" dirty="0" smtClean="0"/>
              <a:t>Chiu, H.-S., </a:t>
            </a:r>
            <a:r>
              <a:rPr lang="en-US" dirty="0" err="1" smtClean="0"/>
              <a:t>Llobet-Navas</a:t>
            </a:r>
            <a:r>
              <a:rPr lang="en-US" dirty="0" smtClean="0"/>
              <a:t>, D., Yang, X., Chung, W.-J., </a:t>
            </a:r>
            <a:r>
              <a:rPr lang="en-US" dirty="0" err="1" smtClean="0"/>
              <a:t>Ambesi-Impiombato</a:t>
            </a:r>
            <a:r>
              <a:rPr lang="en-US" dirty="0" smtClean="0"/>
              <a:t>, A., </a:t>
            </a:r>
            <a:r>
              <a:rPr lang="en-US" dirty="0" err="1" smtClean="0"/>
              <a:t>Iyer</a:t>
            </a:r>
            <a:r>
              <a:rPr lang="en-US" dirty="0" smtClean="0"/>
              <a:t>, A., … </a:t>
            </a:r>
            <a:r>
              <a:rPr lang="en-US" dirty="0" err="1" smtClean="0"/>
              <a:t>Sumazin</a:t>
            </a:r>
            <a:r>
              <a:rPr lang="en-US" dirty="0" smtClean="0"/>
              <a:t>, P. (2014). </a:t>
            </a:r>
            <a:r>
              <a:rPr lang="en-US" i="1" dirty="0" smtClean="0"/>
              <a:t>Genome research</a:t>
            </a:r>
            <a:r>
              <a:rPr lang="en-US" dirty="0" smtClean="0"/>
              <a:t>. doi:10.1101/gr.178194.114</a:t>
            </a:r>
          </a:p>
        </p:txBody>
      </p:sp>
      <p:pic>
        <p:nvPicPr>
          <p:cNvPr id="129026" name="Picture 2" descr="http://270c81.medialib.glogster.com/media/47/476f541d323f3d8076d76f037fd76c2604ece3d6554c69cdada409c56634a873/herm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8162" y="1052736"/>
            <a:ext cx="2207003" cy="2772618"/>
          </a:xfrm>
          <a:prstGeom prst="rect">
            <a:avLst/>
          </a:prstGeom>
          <a:noFill/>
          <a:extLst>
            <a:ext uri="{909E8E84-426E-40DD-AFC4-6F175D3DCCD1}">
              <a14:hiddenFill xmlns:a14="http://schemas.microsoft.com/office/drawing/2010/main" xmlns="">
                <a:solidFill>
                  <a:srgbClr val="FFFFFF"/>
                </a:solidFill>
              </a14:hiddenFill>
            </a:ext>
          </a:extLst>
        </p:spPr>
      </p:pic>
      <p:pic>
        <p:nvPicPr>
          <p:cNvPr id="129028" name="Picture 4" descr="http://flora-leo.com/themes/floraleo/img/valentine/ValentinesDayCupi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0746" y="4005064"/>
            <a:ext cx="2155401" cy="2809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5481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5" name="Content Placeholder 4"/>
          <p:cNvSpPr>
            <a:spLocks noGrp="1"/>
          </p:cNvSpPr>
          <p:nvPr>
            <p:ph sz="quarter" idx="1"/>
          </p:nvPr>
        </p:nvSpPr>
        <p:spPr/>
        <p:txBody>
          <a:bodyPr>
            <a:normAutofit/>
          </a:bodyPr>
          <a:lstStyle/>
          <a:p>
            <a:pPr algn="l" rtl="0"/>
            <a:r>
              <a:rPr lang="en-US" sz="2600" dirty="0" smtClean="0"/>
              <a:t>Note that one only needs to get estimation for entropies:</a:t>
            </a:r>
          </a:p>
          <a:p>
            <a:pPr algn="l" rtl="0"/>
            <a:endParaRPr lang="en-US" sz="2600" dirty="0" smtClean="0"/>
          </a:p>
        </p:txBody>
      </p:sp>
      <p:pic>
        <p:nvPicPr>
          <p:cNvPr id="115714" name="Picture 2" descr="&#10;\begin{align}&#10;I(X;Y) &amp; {} = \sum_{x,y} p(x,y) \log \frac{p(x,y)}{p(x)p(y)}\\ &#10;&amp; {} = \sum_{x,y} p(x,y) \log \frac{p(x,y)}{p(x)} - \sum_{x,y} p(x,y) \log p(y)  \\ &#10;&#10;&amp; {} = \sum_{x,y} p(x)p(y|x) \log p(y|x) - \sum_{x,y} p(x,y) \log p(y) \\&#10;&amp; {} = \sum_x p(x) \left(\sum_y p(y|x) \log p(y|x)\right) - \sum_y \log p(y) \left(\sum_x p(x,y)\right) \\&#10;&#10;&amp; {} = -\sum_x p(x) H(Y|X=x) - \sum_y \log p(y) p(y) \\&#10;&amp; {} = -H(Y|X) + H(Y)  \\&#10;&amp; {} = H(Y) - H(Y|X).  \\&#10;\end{align}&#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580531"/>
            <a:ext cx="5743575" cy="33909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Object 4"/>
          <p:cNvGraphicFramePr>
            <a:graphicFrameLocks noChangeAspect="1"/>
          </p:cNvGraphicFramePr>
          <p:nvPr>
            <p:extLst>
              <p:ext uri="{D42A27DB-BD31-4B8C-83A1-F6EECF244321}">
                <p14:modId xmlns:p14="http://schemas.microsoft.com/office/powerpoint/2010/main" xmlns="" val="4134214952"/>
              </p:ext>
            </p:extLst>
          </p:nvPr>
        </p:nvGraphicFramePr>
        <p:xfrm>
          <a:off x="6012160" y="2580531"/>
          <a:ext cx="2533650" cy="471487"/>
        </p:xfrm>
        <a:graphic>
          <a:graphicData uri="http://schemas.openxmlformats.org/presentationml/2006/ole">
            <p:oleObj spid="_x0000_s115758" name="Equation" r:id="rId5" imgW="1637589" imgH="304668" progId="Equation.DSMT4">
              <p:embed/>
            </p:oleObj>
          </a:graphicData>
        </a:graphic>
      </p:graphicFrame>
      <mc:AlternateContent xmlns:mc="http://schemas.openxmlformats.org/markup-compatibility/2006">
        <mc:Choice xmlns:a14="http://schemas.microsoft.com/office/drawing/2010/main" xmlns="" Requires="a14">
          <p:sp>
            <p:nvSpPr>
              <p:cNvPr id="3" name="מלבן 2"/>
              <p:cNvSpPr/>
              <p:nvPr/>
            </p:nvSpPr>
            <p:spPr>
              <a:xfrm>
                <a:off x="4977" y="6256404"/>
                <a:ext cx="8785351"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r>
                        <a:rPr lang="en-US" sz="2000" i="1">
                          <a:latin typeface="Cambria Math" panose="02040503050406030204" pitchFamily="18" charset="0"/>
                        </a:rPr>
                        <m:t>𝐼</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𝑅</m:t>
                              </m:r>
                            </m:e>
                          </m:d>
                          <m:r>
                            <a:rPr lang="en-US" sz="2000" i="1">
                              <a:latin typeface="Cambria Math" panose="02040503050406030204" pitchFamily="18" charset="0"/>
                            </a:rPr>
                            <m:t>+</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𝑇</m:t>
                              </m:r>
                            </m:e>
                          </m:d>
                          <m:r>
                            <a:rPr lang="en-US" sz="2000" i="1">
                              <a:latin typeface="Cambria Math" panose="02040503050406030204" pitchFamily="18" charset="0"/>
                            </a:rPr>
                            <m:t>+</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𝑀</m:t>
                              </m:r>
                            </m:e>
                          </m:d>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𝑇</m:t>
                              </m:r>
                            </m:e>
                          </m:d>
                          <m:r>
                            <a:rPr lang="en-US" sz="2000" i="1">
                              <a:latin typeface="Cambria Math" panose="02040503050406030204" pitchFamily="18" charset="0"/>
                            </a:rPr>
                            <m:t>+</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𝑀</m:t>
                              </m:r>
                            </m:e>
                          </m:d>
                          <m:r>
                            <a:rPr lang="en-US" sz="2000" i="1">
                              <a:latin typeface="Cambria Math" panose="02040503050406030204" pitchFamily="18" charset="0"/>
                            </a:rPr>
                            <m:t>+</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rPr>
                                <m:t>𝑀</m:t>
                              </m:r>
                            </m:e>
                          </m:d>
                        </m:e>
                      </m:d>
                      <m:r>
                        <a:rPr lang="en-US" sz="2000" i="1">
                          <a:latin typeface="Cambria Math" panose="02040503050406030204" pitchFamily="18" charset="0"/>
                        </a:rPr>
                        <m:t>−</m:t>
                      </m:r>
                      <m:r>
                        <a:rPr lang="en-US" sz="2000" i="1">
                          <a:latin typeface="Cambria Math" panose="02040503050406030204" pitchFamily="18" charset="0"/>
                        </a:rPr>
                        <m:t>𝐻</m:t>
                      </m:r>
                      <m:d>
                        <m:dPr>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rPr>
                            <m:t>𝑀</m:t>
                          </m:r>
                        </m:e>
                      </m:d>
                    </m:oMath>
                  </m:oMathPara>
                </a14:m>
                <a:endParaRPr lang="he-IL" sz="2000" dirty="0"/>
              </a:p>
            </p:txBody>
          </p:sp>
        </mc:Choice>
        <mc:Fallback>
          <p:sp>
            <p:nvSpPr>
              <p:cNvPr id="3" name="מלבן 2"/>
              <p:cNvSpPr>
                <a:spLocks noRot="1" noChangeAspect="1" noMove="1" noResize="1" noEditPoints="1" noAdjustHandles="1" noChangeArrowheads="1" noChangeShapeType="1" noTextEdit="1"/>
              </p:cNvSpPr>
              <p:nvPr/>
            </p:nvSpPr>
            <p:spPr>
              <a:xfrm>
                <a:off x="4977" y="6256404"/>
                <a:ext cx="8785351" cy="400110"/>
              </a:xfrm>
              <a:prstGeom prst="rect">
                <a:avLst/>
              </a:prstGeom>
              <a:blipFill rotWithShape="0">
                <a:blip r:embed="rId6" cstate="print"/>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xmlns="" val="2577234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600" dirty="0" smtClean="0"/>
                  <a:t>The most simple estimators for entropy are “plug-in” estimators – where we use the empirical distribution of our samples. i.e.</a:t>
                </a:r>
              </a:p>
              <a:p>
                <a:pPr lvl="1" algn="l" rtl="0"/>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𝐻</m:t>
                        </m:r>
                      </m:e>
                      <m:sub>
                        <m:r>
                          <a:rPr lang="en-US" sz="2300" b="0" i="1" smtClean="0">
                            <a:latin typeface="Cambria Math" panose="02040503050406030204" pitchFamily="18" charset="0"/>
                          </a:rPr>
                          <m:t>𝑛</m:t>
                        </m:r>
                      </m:sub>
                    </m:sSub>
                    <m:r>
                      <a:rPr lang="en-US" sz="2300" b="0" i="1" smtClean="0">
                        <a:latin typeface="Cambria Math" panose="02040503050406030204" pitchFamily="18" charset="0"/>
                      </a:rPr>
                      <m:t>=−</m:t>
                    </m:r>
                    <m:nary>
                      <m:naryPr>
                        <m:supHide m:val="on"/>
                        <m:ctrlPr>
                          <a:rPr lang="en-US" sz="2300" b="0" i="1" smtClean="0">
                            <a:latin typeface="Cambria Math" panose="02040503050406030204" pitchFamily="18" charset="0"/>
                          </a:rPr>
                        </m:ctrlPr>
                      </m:naryPr>
                      <m:sub>
                        <m:sSub>
                          <m:sSubPr>
                            <m:ctrlPr>
                              <a:rPr lang="en-US" sz="2300" b="0" i="1" smtClean="0">
                                <a:latin typeface="Cambria Math" panose="02040503050406030204" pitchFamily="18" charset="0"/>
                              </a:rPr>
                            </m:ctrlPr>
                          </m:sSubPr>
                          <m:e>
                            <m:r>
                              <m:rPr>
                                <m:brk m:alnAt="7"/>
                              </m:rPr>
                              <a:rPr lang="en-US" sz="2300" b="0" i="1" smtClean="0">
                                <a:latin typeface="Cambria Math" panose="02040503050406030204" pitchFamily="18" charset="0"/>
                              </a:rPr>
                              <m:t>𝐴</m:t>
                            </m:r>
                          </m:e>
                          <m:sub>
                            <m:r>
                              <m:rPr>
                                <m:brk m:alnAt="7"/>
                              </m:rPr>
                              <a:rPr lang="en-US" sz="2300" b="0" i="1" smtClean="0">
                                <a:latin typeface="Cambria Math" panose="02040503050406030204" pitchFamily="18" charset="0"/>
                              </a:rPr>
                              <m:t>𝑛</m:t>
                            </m:r>
                          </m:sub>
                        </m:sSub>
                      </m:sub>
                      <m:sup/>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𝑓</m:t>
                            </m:r>
                          </m:e>
                          <m:sub>
                            <m:r>
                              <a:rPr lang="en-US" sz="2300" b="0" i="1" smtClean="0">
                                <a:latin typeface="Cambria Math" panose="02040503050406030204" pitchFamily="18" charset="0"/>
                              </a:rPr>
                              <m:t>𝑛</m:t>
                            </m:r>
                          </m:sub>
                        </m:sSub>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𝑥</m:t>
                            </m:r>
                          </m:e>
                        </m:d>
                        <m:r>
                          <a:rPr lang="en-US" sz="2300" b="0" i="1" smtClean="0">
                            <a:latin typeface="Cambria Math" panose="02040503050406030204" pitchFamily="18" charset="0"/>
                          </a:rPr>
                          <m:t>𝑙𝑛</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𝑓</m:t>
                            </m:r>
                          </m:e>
                          <m:sub>
                            <m:r>
                              <a:rPr lang="en-US" sz="2300" b="0" i="1" smtClean="0">
                                <a:latin typeface="Cambria Math" panose="02040503050406030204" pitchFamily="18" charset="0"/>
                              </a:rPr>
                              <m:t>𝑛</m:t>
                            </m:r>
                          </m:sub>
                        </m:sSub>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𝑥</m:t>
                            </m:r>
                          </m:e>
                        </m:d>
                        <m:r>
                          <a:rPr lang="en-US" sz="2300" b="0" i="1" smtClean="0">
                            <a:latin typeface="Cambria Math" panose="02040503050406030204" pitchFamily="18" charset="0"/>
                          </a:rPr>
                          <m:t>𝑑𝑥</m:t>
                        </m:r>
                      </m:e>
                    </m:nary>
                  </m:oMath>
                </a14:m>
                <a:endParaRPr lang="en-US" sz="2300" b="0" dirty="0" smtClean="0"/>
              </a:p>
              <a:p>
                <a:pPr lvl="1" algn="l" rtl="0"/>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i="1">
                            <a:latin typeface="Cambria Math" panose="02040503050406030204" pitchFamily="18" charset="0"/>
                          </a:rPr>
                          <m:t>𝑛</m:t>
                        </m:r>
                      </m:sub>
                    </m:sSub>
                    <m:r>
                      <a:rPr lang="en-US" sz="2300" i="1">
                        <a:latin typeface="Cambria Math" panose="02040503050406030204" pitchFamily="18" charset="0"/>
                      </a:rPr>
                      <m:t>=−</m:t>
                    </m:r>
                    <m:f>
                      <m:fPr>
                        <m:ctrlPr>
                          <a:rPr lang="en-US" sz="2300" b="0" i="1" smtClean="0">
                            <a:latin typeface="Cambria Math" panose="02040503050406030204" pitchFamily="18" charset="0"/>
                          </a:rPr>
                        </m:ctrlPr>
                      </m:fPr>
                      <m:num>
                        <m:r>
                          <a:rPr lang="en-US" sz="2300" b="0" i="1" smtClean="0">
                            <a:latin typeface="Cambria Math" panose="02040503050406030204" pitchFamily="18" charset="0"/>
                          </a:rPr>
                          <m:t>1</m:t>
                        </m:r>
                      </m:num>
                      <m:den>
                        <m:r>
                          <a:rPr lang="en-US" sz="2300" b="0" i="1" smtClean="0">
                            <a:latin typeface="Cambria Math" panose="02040503050406030204" pitchFamily="18" charset="0"/>
                          </a:rPr>
                          <m:t>𝑛</m:t>
                        </m:r>
                      </m:den>
                    </m:f>
                    <m:nary>
                      <m:naryPr>
                        <m:chr m:val="∑"/>
                        <m:limLoc m:val="subSup"/>
                        <m:ctrlPr>
                          <a:rPr lang="en-US" sz="2300" b="0" i="1" smtClean="0">
                            <a:latin typeface="Cambria Math" panose="02040503050406030204" pitchFamily="18" charset="0"/>
                          </a:rPr>
                        </m:ctrlPr>
                      </m:naryPr>
                      <m:sub>
                        <m:r>
                          <m:rPr>
                            <m:brk m:alnAt="25"/>
                          </m:rPr>
                          <a:rPr lang="en-US" sz="2300" b="0" i="1" smtClean="0">
                            <a:latin typeface="Cambria Math" panose="02040503050406030204" pitchFamily="18" charset="0"/>
                          </a:rPr>
                          <m:t>𝑖</m:t>
                        </m:r>
                        <m:r>
                          <a:rPr lang="en-US" sz="2300" b="0" i="1" smtClean="0">
                            <a:latin typeface="Cambria Math" panose="02040503050406030204" pitchFamily="18" charset="0"/>
                          </a:rPr>
                          <m:t>=</m:t>
                        </m:r>
                        <m:r>
                          <m:rPr>
                            <m:brk m:alnAt="25"/>
                          </m:rPr>
                          <a:rPr lang="en-US" sz="2300" b="0" i="1" smtClean="0">
                            <a:latin typeface="Cambria Math" panose="02040503050406030204" pitchFamily="18" charset="0"/>
                          </a:rPr>
                          <m:t>1</m:t>
                        </m:r>
                      </m:sub>
                      <m:sup>
                        <m:r>
                          <a:rPr lang="en-US" sz="2300" b="0" i="1" smtClean="0">
                            <a:latin typeface="Cambria Math" panose="02040503050406030204" pitchFamily="18" charset="0"/>
                          </a:rPr>
                          <m:t>𝑛</m:t>
                        </m:r>
                      </m:sup>
                      <m:e>
                        <m:sSub>
                          <m:sSubPr>
                            <m:ctrlPr>
                              <a:rPr lang="en-US" sz="2300" i="1">
                                <a:latin typeface="Cambria Math" panose="02040503050406030204" pitchFamily="18" charset="0"/>
                              </a:rPr>
                            </m:ctrlPr>
                          </m:sSubPr>
                          <m:e>
                            <m:r>
                              <a:rPr lang="en-US" sz="2300" i="1">
                                <a:latin typeface="Cambria Math" panose="02040503050406030204" pitchFamily="18" charset="0"/>
                              </a:rPr>
                              <m:t>𝑓</m:t>
                            </m:r>
                          </m:e>
                          <m:sub>
                            <m:r>
                              <a:rPr lang="en-US" sz="2300" i="1">
                                <a:latin typeface="Cambria Math" panose="02040503050406030204" pitchFamily="18" charset="0"/>
                              </a:rPr>
                              <m:t>𝑛</m:t>
                            </m:r>
                          </m:sub>
                        </m:sSub>
                        <m:d>
                          <m:dPr>
                            <m:ctrlPr>
                              <a:rPr lang="en-US" sz="2300" i="1">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𝑖</m:t>
                                </m:r>
                              </m:sub>
                            </m:sSub>
                          </m:e>
                        </m:d>
                        <m:r>
                          <a:rPr lang="en-US" sz="2300" i="1">
                            <a:latin typeface="Cambria Math" panose="02040503050406030204" pitchFamily="18" charset="0"/>
                          </a:rPr>
                          <m:t>𝑑𝑥</m:t>
                        </m:r>
                      </m:e>
                    </m:nary>
                  </m:oMath>
                </a14:m>
                <a:endParaRPr lang="en-US" sz="2300" dirty="0" smtClean="0"/>
              </a:p>
              <a:p>
                <a:pPr algn="l" rtl="0"/>
                <a:r>
                  <a:rPr lang="en-US" sz="2600" dirty="0"/>
                  <a:t>For the integral estimator, if we choose:</a:t>
                </a:r>
              </a:p>
              <a:p>
                <a:pPr lvl="1" algn="l" rtl="0"/>
                <a:r>
                  <a:rPr lang="en-US" sz="2300" dirty="0" err="1"/>
                  <a:t>f</a:t>
                </a:r>
                <a:r>
                  <a:rPr lang="en-US" sz="2300" baseline="-25000" dirty="0" err="1"/>
                  <a:t>n</a:t>
                </a:r>
                <a:r>
                  <a:rPr lang="en-US" sz="2400" dirty="0"/>
                  <a:t> – Histogram density estimator</a:t>
                </a:r>
              </a:p>
              <a:p>
                <a:pPr lvl="1" algn="l" rtl="0"/>
                <a14:m>
                  <m:oMath xmlns:m="http://schemas.openxmlformats.org/officeDocument/2006/math">
                    <m:d>
                      <m:dPr>
                        <m:begChr m:val="{"/>
                        <m:endChr m:val="}"/>
                        <m:ctrlPr>
                          <a:rPr lang="en-US" sz="2300" i="1">
                            <a:latin typeface="Cambria Math" panose="02040503050406030204" pitchFamily="18" charset="0"/>
                          </a:rPr>
                        </m:ctrlPr>
                      </m:dPr>
                      <m:e>
                        <m:r>
                          <a:rPr lang="en-US" sz="2300" i="1">
                            <a:latin typeface="Cambria Math" panose="02040503050406030204" pitchFamily="18" charset="0"/>
                          </a:rPr>
                          <m:t>𝑥</m:t>
                        </m:r>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𝐴</m:t>
                            </m:r>
                          </m:e>
                          <m:sub>
                            <m:r>
                              <a:rPr lang="en-US" sz="2300" i="1">
                                <a:latin typeface="Cambria Math" panose="02040503050406030204" pitchFamily="18" charset="0"/>
                              </a:rPr>
                              <m:t>𝑛</m:t>
                            </m:r>
                          </m:sub>
                        </m:sSub>
                      </m:e>
                    </m:d>
                    <m:r>
                      <a:rPr lang="en-US" sz="2300" i="1">
                        <a:latin typeface="Cambria Math" panose="02040503050406030204" pitchFamily="18" charset="0"/>
                      </a:rPr>
                      <m:t>=</m:t>
                    </m:r>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𝑓</m:t>
                            </m:r>
                          </m:e>
                          <m:sub>
                            <m:r>
                              <a:rPr lang="en-US" sz="2300" i="1">
                                <a:latin typeface="Cambria Math" panose="02040503050406030204" pitchFamily="18" charset="0"/>
                              </a:rPr>
                              <m:t>𝑛</m:t>
                            </m:r>
                          </m:sub>
                        </m:sSub>
                        <m:d>
                          <m:dPr>
                            <m:ctrlPr>
                              <a:rPr lang="en-US" sz="2300" i="1">
                                <a:latin typeface="Cambria Math" panose="02040503050406030204" pitchFamily="18" charset="0"/>
                              </a:rPr>
                            </m:ctrlPr>
                          </m:dPr>
                          <m:e>
                            <m:r>
                              <a:rPr lang="en-US" sz="2300" i="1">
                                <a:latin typeface="Cambria Math" panose="02040503050406030204" pitchFamily="18" charset="0"/>
                              </a:rPr>
                              <m:t>𝑥</m:t>
                            </m:r>
                          </m:e>
                        </m:d>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𝑎</m:t>
                            </m:r>
                          </m:e>
                          <m:sub>
                            <m:r>
                              <a:rPr lang="en-US" sz="2300" i="1">
                                <a:latin typeface="Cambria Math" panose="02040503050406030204" pitchFamily="18" charset="0"/>
                              </a:rPr>
                              <m:t>𝑛</m:t>
                            </m:r>
                          </m:sub>
                        </m:sSub>
                      </m:e>
                    </m:d>
                  </m:oMath>
                </a14:m>
                <a:r>
                  <a:rPr lang="en-US" sz="2300" dirty="0"/>
                  <a:t> with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0</m:t>
                        </m:r>
                        <m:r>
                          <a:rPr lang="en-US" sz="2300" i="1">
                            <a:latin typeface="Cambria Math" panose="02040503050406030204" pitchFamily="18" charset="0"/>
                          </a:rPr>
                          <m:t>&lt;</m:t>
                        </m:r>
                        <m:r>
                          <a:rPr lang="en-US" sz="2300" i="1">
                            <a:latin typeface="Cambria Math" panose="02040503050406030204" pitchFamily="18" charset="0"/>
                          </a:rPr>
                          <m:t>𝑎</m:t>
                        </m:r>
                      </m:e>
                      <m:sub>
                        <m:r>
                          <a:rPr lang="en-US" sz="2300" i="1">
                            <a:latin typeface="Cambria Math" panose="02040503050406030204" pitchFamily="18" charset="0"/>
                          </a:rPr>
                          <m:t>𝑛</m:t>
                        </m:r>
                      </m:sub>
                    </m:sSub>
                    <m:r>
                      <a:rPr lang="en-US" sz="2300" i="1">
                        <a:latin typeface="Cambria Math" panose="02040503050406030204" pitchFamily="18" charset="0"/>
                      </a:rPr>
                      <m:t>→</m:t>
                    </m:r>
                    <m:r>
                      <a:rPr lang="en-US" sz="2300" i="1">
                        <a:latin typeface="Cambria Math" panose="02040503050406030204" pitchFamily="18" charset="0"/>
                      </a:rPr>
                      <m:t>0</m:t>
                    </m:r>
                  </m:oMath>
                </a14:m>
                <a:endParaRPr lang="en-US" sz="2300" dirty="0"/>
              </a:p>
              <a:p>
                <a:pPr algn="l" rtl="0"/>
                <a:r>
                  <a:rPr lang="en-US" sz="2600" dirty="0"/>
                  <a:t>Then:</a:t>
                </a:r>
              </a:p>
              <a:p>
                <a:pPr lvl="1" algn="l" rtl="0"/>
                <a14:m>
                  <m:oMath xmlns:m="http://schemas.openxmlformats.org/officeDocument/2006/math">
                    <m:func>
                      <m:funcPr>
                        <m:ctrlPr>
                          <a:rPr lang="en-US" sz="2300" i="1">
                            <a:latin typeface="Cambria Math" panose="02040503050406030204" pitchFamily="18" charset="0"/>
                          </a:rPr>
                        </m:ctrlPr>
                      </m:funcPr>
                      <m:fName>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𝑛</m:t>
                            </m:r>
                            <m:r>
                              <a:rPr lang="en-US" sz="2300" i="1">
                                <a:latin typeface="Cambria Math" panose="02040503050406030204" pitchFamily="18" charset="0"/>
                              </a:rPr>
                              <m:t>→</m:t>
                            </m:r>
                            <m:r>
                              <a:rPr lang="en-US" sz="2300" i="1">
                                <a:latin typeface="Cambria Math" panose="02040503050406030204" pitchFamily="18" charset="0"/>
                              </a:rPr>
                              <m:t>∞</m:t>
                            </m:r>
                          </m:lim>
                        </m:limLow>
                      </m:fName>
                      <m:e>
                        <m:sSub>
                          <m:sSubPr>
                            <m:ctrlPr>
                              <a:rPr lang="en-US" sz="2300" i="1">
                                <a:latin typeface="Cambria Math" panose="02040503050406030204" pitchFamily="18" charset="0"/>
                              </a:rPr>
                            </m:ctrlPr>
                          </m:sSubPr>
                          <m:e>
                            <m:r>
                              <a:rPr lang="en-US" sz="2300" i="1">
                                <a:latin typeface="Cambria Math" panose="02040503050406030204" pitchFamily="18" charset="0"/>
                              </a:rPr>
                              <m:t>𝐻</m:t>
                            </m:r>
                          </m:e>
                          <m:sub>
                            <m:r>
                              <a:rPr lang="en-US" sz="2300" i="1">
                                <a:latin typeface="Cambria Math" panose="02040503050406030204" pitchFamily="18" charset="0"/>
                              </a:rPr>
                              <m:t>𝑛</m:t>
                            </m:r>
                          </m:sub>
                        </m:sSub>
                        <m:r>
                          <a:rPr lang="en-US" sz="2300" i="1">
                            <a:latin typeface="Cambria Math" panose="02040503050406030204" pitchFamily="18" charset="0"/>
                          </a:rPr>
                          <m:t>=</m:t>
                        </m:r>
                        <m:r>
                          <a:rPr lang="en-US" sz="2300" i="1">
                            <a:latin typeface="Cambria Math" panose="02040503050406030204" pitchFamily="18" charset="0"/>
                          </a:rPr>
                          <m:t>𝐻</m:t>
                        </m:r>
                        <m:d>
                          <m:dPr>
                            <m:ctrlPr>
                              <a:rPr lang="en-US" sz="2300" i="1">
                                <a:latin typeface="Cambria Math" panose="02040503050406030204" pitchFamily="18" charset="0"/>
                              </a:rPr>
                            </m:ctrlPr>
                          </m:dPr>
                          <m:e>
                            <m:r>
                              <a:rPr lang="en-US" sz="2300" i="1">
                                <a:latin typeface="Cambria Math" panose="02040503050406030204" pitchFamily="18" charset="0"/>
                              </a:rPr>
                              <m:t>𝑓</m:t>
                            </m:r>
                          </m:e>
                        </m:d>
                        <m:r>
                          <a:rPr lang="en-US" sz="2300" i="1">
                            <a:latin typeface="Cambria Math" panose="02040503050406030204" pitchFamily="18" charset="0"/>
                          </a:rPr>
                          <m:t> </m:t>
                        </m:r>
                        <m:r>
                          <a:rPr lang="en-US" sz="2300" i="1">
                            <a:latin typeface="Cambria Math" panose="02040503050406030204" pitchFamily="18" charset="0"/>
                          </a:rPr>
                          <m:t>𝑎</m:t>
                        </m:r>
                        <m:r>
                          <a:rPr lang="en-US" sz="2300" i="1">
                            <a:latin typeface="Cambria Math" panose="02040503050406030204" pitchFamily="18" charset="0"/>
                          </a:rPr>
                          <m:t>.</m:t>
                        </m:r>
                        <m:r>
                          <a:rPr lang="en-US" sz="2300" i="1">
                            <a:latin typeface="Cambria Math" panose="02040503050406030204" pitchFamily="18" charset="0"/>
                          </a:rPr>
                          <m:t>𝑠</m:t>
                        </m:r>
                        <m:r>
                          <a:rPr lang="en-US" sz="2300" i="1">
                            <a:latin typeface="Cambria Math" panose="02040503050406030204" pitchFamily="18" charset="0"/>
                          </a:rPr>
                          <m:t>.</m:t>
                        </m:r>
                      </m:e>
                    </m:func>
                  </m:oMath>
                </a14:m>
                <a:r>
                  <a:rPr lang="en-US" sz="2300" dirty="0" smtClean="0"/>
                  <a:t> </a:t>
                </a:r>
                <a:r>
                  <a:rPr lang="en-US" sz="2300" dirty="0" smtClean="0">
                    <a:sym typeface="Wingdings" panose="05000000000000000000" pitchFamily="2" charset="2"/>
                  </a:rPr>
                  <a:t> </a:t>
                </a:r>
                <a14:m>
                  <m:oMath xmlns:m="http://schemas.openxmlformats.org/officeDocument/2006/math">
                    <m:func>
                      <m:funcPr>
                        <m:ctrlPr>
                          <a:rPr lang="en-US" sz="2300" i="1">
                            <a:latin typeface="Cambria Math" panose="02040503050406030204" pitchFamily="18" charset="0"/>
                          </a:rPr>
                        </m:ctrlPr>
                      </m:funcPr>
                      <m:fName>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𝑛</m:t>
                            </m:r>
                            <m:r>
                              <a:rPr lang="en-US" sz="2300" i="1">
                                <a:latin typeface="Cambria Math" panose="02040503050406030204" pitchFamily="18" charset="0"/>
                              </a:rPr>
                              <m:t>→</m:t>
                            </m:r>
                            <m:r>
                              <a:rPr lang="en-US" sz="2300" i="1">
                                <a:latin typeface="Cambria Math" panose="02040503050406030204" pitchFamily="18" charset="0"/>
                              </a:rPr>
                              <m:t>∞</m:t>
                            </m:r>
                          </m:lim>
                        </m:limLow>
                      </m:fName>
                      <m:e>
                        <m:sSub>
                          <m:sSubPr>
                            <m:ctrlPr>
                              <a:rPr lang="en-US" sz="2300" i="1">
                                <a:latin typeface="Cambria Math" panose="02040503050406030204" pitchFamily="18" charset="0"/>
                              </a:rPr>
                            </m:ctrlPr>
                          </m:sSubPr>
                          <m:e>
                            <m:r>
                              <a:rPr lang="en-US" sz="2300" b="0" i="1" smtClean="0">
                                <a:latin typeface="Cambria Math" panose="02040503050406030204" pitchFamily="18" charset="0"/>
                              </a:rPr>
                              <m:t>𝐼</m:t>
                            </m:r>
                          </m:e>
                          <m:sub>
                            <m:r>
                              <a:rPr lang="en-US" sz="2300" i="1">
                                <a:latin typeface="Cambria Math" panose="02040503050406030204" pitchFamily="18" charset="0"/>
                              </a:rPr>
                              <m:t>𝑛</m:t>
                            </m:r>
                          </m:sub>
                        </m:sSub>
                        <m:r>
                          <a:rPr lang="en-US" sz="2300" i="1">
                            <a:latin typeface="Cambria Math" panose="02040503050406030204" pitchFamily="18" charset="0"/>
                          </a:rPr>
                          <m:t>=</m:t>
                        </m:r>
                        <m:r>
                          <a:rPr lang="en-US" sz="2300" b="0" i="1" smtClean="0">
                            <a:latin typeface="Cambria Math" panose="02040503050406030204" pitchFamily="18" charset="0"/>
                          </a:rPr>
                          <m:t>𝐼</m:t>
                        </m:r>
                        <m:d>
                          <m:dPr>
                            <m:ctrlPr>
                              <a:rPr lang="en-US" sz="2300" i="1">
                                <a:latin typeface="Cambria Math" panose="02040503050406030204" pitchFamily="18" charset="0"/>
                              </a:rPr>
                            </m:ctrlPr>
                          </m:dPr>
                          <m:e>
                            <m:r>
                              <a:rPr lang="en-US" sz="2300" i="1">
                                <a:latin typeface="Cambria Math" panose="02040503050406030204" pitchFamily="18" charset="0"/>
                              </a:rPr>
                              <m:t>𝑓</m:t>
                            </m:r>
                          </m:e>
                        </m:d>
                        <m:r>
                          <a:rPr lang="en-US" sz="2300" i="1">
                            <a:latin typeface="Cambria Math" panose="02040503050406030204" pitchFamily="18" charset="0"/>
                          </a:rPr>
                          <m:t> </m:t>
                        </m:r>
                        <m:r>
                          <a:rPr lang="en-US" sz="2300" i="1">
                            <a:latin typeface="Cambria Math" panose="02040503050406030204" pitchFamily="18" charset="0"/>
                          </a:rPr>
                          <m:t>𝑎</m:t>
                        </m:r>
                        <m:r>
                          <a:rPr lang="en-US" sz="2300" i="1">
                            <a:latin typeface="Cambria Math" panose="02040503050406030204" pitchFamily="18" charset="0"/>
                          </a:rPr>
                          <m:t>.</m:t>
                        </m:r>
                        <m:r>
                          <a:rPr lang="en-US" sz="2300" i="1">
                            <a:latin typeface="Cambria Math" panose="02040503050406030204" pitchFamily="18" charset="0"/>
                          </a:rPr>
                          <m:t>𝑠</m:t>
                        </m:r>
                        <m:r>
                          <a:rPr lang="en-US" sz="2300" i="1">
                            <a:latin typeface="Cambria Math" panose="02040503050406030204" pitchFamily="18" charset="0"/>
                          </a:rPr>
                          <m:t>.</m:t>
                        </m:r>
                      </m:e>
                    </m:func>
                  </m:oMath>
                </a14:m>
                <a:endParaRPr lang="en-US" sz="2300" dirty="0"/>
              </a:p>
              <a:p>
                <a:pPr algn="l" rtl="0"/>
                <a:endParaRPr lang="en-US" sz="2600" dirty="0" smtClean="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490" t="-1252"/>
                </a:stretch>
              </a:blipFill>
            </p:spPr>
            <p:txBody>
              <a:bodyPr/>
              <a:lstStyle/>
              <a:p>
                <a:r>
                  <a:rPr lang="he-IL" dirty="0">
                    <a:noFill/>
                  </a:rPr>
                  <a:t> </a:t>
                </a:r>
              </a:p>
            </p:txBody>
          </p:sp>
        </mc:Fallback>
      </mc:AlternateContent>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300" dirty="0" smtClean="0"/>
                  <a:t>But how to partition the space into cells?</a:t>
                </a:r>
              </a:p>
              <a:p>
                <a:pPr lvl="1" algn="l" rtl="0"/>
                <a:r>
                  <a:rPr lang="en-US" sz="2000" dirty="0"/>
                  <a:t>random variables X; </a:t>
                </a:r>
                <a:r>
                  <a:rPr lang="en-US" sz="2000" dirty="0" smtClean="0"/>
                  <a:t>Y taking </a:t>
                </a:r>
                <a:r>
                  <a:rPr lang="en-US" sz="2000" dirty="0"/>
                  <a:t>their values </a:t>
                </a:r>
                <a:r>
                  <a:rPr lang="en-US" sz="2000" dirty="0" smtClean="0"/>
                  <a:t>in the </a:t>
                </a:r>
                <a:r>
                  <a:rPr lang="en-US" sz="2000" dirty="0"/>
                  <a:t>measurable spaces </a:t>
                </a:r>
                <a14:m>
                  <m:oMath xmlns:m="http://schemas.openxmlformats.org/officeDocument/2006/math">
                    <m:r>
                      <a:rPr lang="en-US" sz="2000" i="1">
                        <a:latin typeface="Cambria Math" panose="02040503050406030204" pitchFamily="18" charset="0"/>
                        <a:ea typeface="Cambria Math" panose="02040503050406030204" pitchFamily="18" charset="0"/>
                      </a:rPr>
                      <m:t>𝒳</m:t>
                    </m:r>
                  </m:oMath>
                </a14:m>
                <a:r>
                  <a:rPr lang="en-US" sz="2000" dirty="0"/>
                  <a:t> ; </a:t>
                </a:r>
                <a14:m>
                  <m:oMath xmlns:m="http://schemas.openxmlformats.org/officeDocument/2006/math">
                    <m:r>
                      <a:rPr lang="en-US" sz="2000" i="1">
                        <a:latin typeface="Cambria Math" panose="02040503050406030204" pitchFamily="18" charset="0"/>
                        <a:ea typeface="Cambria Math" panose="02040503050406030204" pitchFamily="18" charset="0"/>
                      </a:rPr>
                      <m:t>𝒴</m:t>
                    </m:r>
                  </m:oMath>
                </a14:m>
                <a:r>
                  <a:rPr lang="en-US" sz="2000" dirty="0" smtClean="0"/>
                  <a:t>:</a:t>
                </a:r>
              </a:p>
              <a:p>
                <a:pPr lvl="1" algn="l" rtl="0"/>
                <a:r>
                  <a:rPr lang="en-US" sz="2000" dirty="0"/>
                  <a:t>For simplicity </a:t>
                </a:r>
                <a14:m>
                  <m:oMath xmlns:m="http://schemas.openxmlformats.org/officeDocument/2006/math">
                    <m:r>
                      <a:rPr lang="en-US" sz="2000" i="1" smtClean="0">
                        <a:latin typeface="Cambria Math" panose="02040503050406030204" pitchFamily="18" charset="0"/>
                        <a:ea typeface="Cambria Math" panose="02040503050406030204" pitchFamily="18" charset="0"/>
                      </a:rPr>
                      <m:t>𝒳</m:t>
                    </m:r>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𝒴</m:t>
                    </m:r>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ℝ</m:t>
                    </m:r>
                  </m:oMath>
                </a14:m>
                <a:endParaRPr lang="en-US" sz="2000" dirty="0" smtClean="0"/>
              </a:p>
              <a:p>
                <a:pPr lvl="1" algn="l" rtl="0"/>
                <a:r>
                  <a:rPr lang="en-US" sz="2000" dirty="0" smtClean="0"/>
                  <a:t>In a simple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𝑛</m:t>
                        </m:r>
                      </m:sub>
                    </m:sSub>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𝑛</m:t>
                        </m:r>
                      </m:sub>
                    </m:sSub>
                  </m:oMath>
                </a14:m>
                <a:r>
                  <a:rPr lang="en-US" sz="2000" dirty="0" smtClean="0"/>
                  <a:t> partition, some cells contribute with a very little efficiency to the final estimate </a:t>
                </a:r>
              </a:p>
              <a:p>
                <a:pPr lvl="1" algn="l" rtl="0"/>
                <a:r>
                  <a:rPr lang="en-US" sz="2000" dirty="0" smtClean="0"/>
                  <a:t>Extreme case: X=</a:t>
                </a:r>
                <a:r>
                  <a:rPr lang="en-US" sz="2000" dirty="0" err="1" smtClean="0"/>
                  <a:t>sinU</a:t>
                </a:r>
                <a:r>
                  <a:rPr lang="en-US" sz="2000" dirty="0" smtClean="0"/>
                  <a:t>, Y=</a:t>
                </a:r>
                <a:r>
                  <a:rPr lang="en-US" sz="2000" dirty="0" err="1" smtClean="0"/>
                  <a:t>cosU</a:t>
                </a:r>
                <a:r>
                  <a:rPr lang="en-US" sz="2000" dirty="0" smtClean="0"/>
                  <a:t>, U~U(0,2</a:t>
                </a:r>
                <a:r>
                  <a:rPr lang="el-GR" sz="2000" dirty="0" smtClean="0">
                    <a:latin typeface="Calibri" panose="020F0502020204030204" pitchFamily="34" charset="0"/>
                  </a:rPr>
                  <a:t>π</a:t>
                </a:r>
                <a:r>
                  <a:rPr lang="en-US" sz="2000" dirty="0" smtClean="0">
                    <a:latin typeface="Calibri" panose="020F0502020204030204" pitchFamily="34" charset="0"/>
                  </a:rPr>
                  <a:t>)</a:t>
                </a:r>
                <a:r>
                  <a:rPr lang="en-US" sz="2000" dirty="0" smtClean="0"/>
                  <a:t> </a:t>
                </a: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327" t="-1001"/>
                </a:stretch>
              </a:blipFill>
            </p:spPr>
            <p:txBody>
              <a:bodyPr/>
              <a:lstStyle/>
              <a:p>
                <a:r>
                  <a:rPr lang="he-IL">
                    <a:noFill/>
                  </a:rPr>
                  <a:t> </a:t>
                </a:r>
              </a:p>
            </p:txBody>
          </p:sp>
        </mc:Fallback>
      </mc:AlternateContent>
      <p:pic>
        <p:nvPicPr>
          <p:cNvPr id="116738" name="Picture 2" descr="http://laurashears.info/math122/graphsAndResources/circles/circleGridAxis.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459" t="7678" r="8718" b="6153"/>
          <a:stretch/>
        </p:blipFill>
        <p:spPr bwMode="auto">
          <a:xfrm>
            <a:off x="251520" y="4231225"/>
            <a:ext cx="2613249" cy="261324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תמונה 2"/>
          <p:cNvPicPr>
            <a:picLocks noChangeAspect="1"/>
          </p:cNvPicPr>
          <p:nvPr/>
        </p:nvPicPr>
        <p:blipFill>
          <a:blip r:embed="rId5" cstate="print"/>
          <a:stretch>
            <a:fillRect/>
          </a:stretch>
        </p:blipFill>
        <p:spPr>
          <a:xfrm>
            <a:off x="6084168" y="4244751"/>
            <a:ext cx="2701934" cy="2613249"/>
          </a:xfrm>
          <a:prstGeom prst="rect">
            <a:avLst/>
          </a:prstGeom>
        </p:spPr>
      </p:pic>
      <p:sp>
        <p:nvSpPr>
          <p:cNvPr id="4" name="מלבן 3"/>
          <p:cNvSpPr/>
          <p:nvPr/>
        </p:nvSpPr>
        <p:spPr>
          <a:xfrm>
            <a:off x="4283968" y="77759"/>
            <a:ext cx="4572000" cy="954107"/>
          </a:xfrm>
          <a:prstGeom prst="rect">
            <a:avLst/>
          </a:prstGeom>
        </p:spPr>
        <p:txBody>
          <a:bodyPr>
            <a:spAutoFit/>
          </a:bodyPr>
          <a:lstStyle/>
          <a:p>
            <a:r>
              <a:rPr lang="en-US" sz="1400" dirty="0" err="1">
                <a:solidFill>
                  <a:srgbClr val="222222"/>
                </a:solidFill>
                <a:latin typeface="Arial" panose="020B0604020202020204" pitchFamily="34" charset="0"/>
              </a:rPr>
              <a:t>Darbellay</a:t>
            </a:r>
            <a:r>
              <a:rPr lang="en-US" sz="1400" dirty="0">
                <a:solidFill>
                  <a:srgbClr val="222222"/>
                </a:solidFill>
                <a:latin typeface="Arial" panose="020B0604020202020204" pitchFamily="34" charset="0"/>
              </a:rPr>
              <a:t>, Georges A., and Igor </a:t>
            </a:r>
            <a:r>
              <a:rPr lang="en-US" sz="1400" dirty="0" err="1">
                <a:solidFill>
                  <a:srgbClr val="222222"/>
                </a:solidFill>
                <a:latin typeface="Arial" panose="020B0604020202020204" pitchFamily="34" charset="0"/>
              </a:rPr>
              <a:t>Vajda</a:t>
            </a:r>
            <a:r>
              <a:rPr lang="en-US" sz="1400" dirty="0">
                <a:solidFill>
                  <a:srgbClr val="222222"/>
                </a:solidFill>
                <a:latin typeface="Arial" panose="020B0604020202020204" pitchFamily="34" charset="0"/>
              </a:rPr>
              <a:t>. "Estimation of the information by an adaptive partitioning of the observation space." </a:t>
            </a:r>
            <a:r>
              <a:rPr lang="en-US" sz="1400" i="1" dirty="0">
                <a:solidFill>
                  <a:srgbClr val="222222"/>
                </a:solidFill>
                <a:latin typeface="Arial" panose="020B0604020202020204" pitchFamily="34" charset="0"/>
              </a:rPr>
              <a:t>IEEE Transactions on Information Theory</a:t>
            </a:r>
            <a:r>
              <a:rPr lang="en-US" sz="1400" dirty="0">
                <a:solidFill>
                  <a:srgbClr val="222222"/>
                </a:solidFill>
                <a:latin typeface="Arial" panose="020B0604020202020204" pitchFamily="34" charset="0"/>
              </a:rPr>
              <a:t> 45.4 (1999): 1315-1321.‏</a:t>
            </a:r>
            <a:endParaRPr lang="he-IL" sz="1400" dirty="0"/>
          </a:p>
        </p:txBody>
      </p:sp>
      <p:pic>
        <p:nvPicPr>
          <p:cNvPr id="6" name="תמונה 5"/>
          <p:cNvPicPr>
            <a:picLocks noChangeAspect="1"/>
          </p:cNvPicPr>
          <p:nvPr/>
        </p:nvPicPr>
        <p:blipFill>
          <a:blip r:embed="rId6" cstate="print"/>
          <a:stretch>
            <a:fillRect/>
          </a:stretch>
        </p:blipFill>
        <p:spPr>
          <a:xfrm>
            <a:off x="3175504" y="4271802"/>
            <a:ext cx="2598115" cy="2586198"/>
          </a:xfrm>
          <a:prstGeom prst="rect">
            <a:avLst/>
          </a:prstGeom>
        </p:spPr>
      </p:pic>
    </p:spTree>
    <p:extLst>
      <p:ext uri="{BB962C8B-B14F-4D97-AF65-F5344CB8AC3E}">
        <p14:creationId xmlns:p14="http://schemas.microsoft.com/office/powerpoint/2010/main" xmlns="" val="2433644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𝑛</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𝑛</m:t>
                        </m:r>
                      </m:sub>
                    </m:sSub>
                  </m:oMath>
                </a14:m>
                <a:r>
                  <a:rPr lang="en-US" sz="2000" dirty="0"/>
                  <a:t> </a:t>
                </a:r>
                <a:r>
                  <a:rPr lang="en-US" sz="2000" dirty="0" smtClean="0"/>
                  <a:t>partition, uniform partitions of [-1-1/n,1+1/n] into intervals with same width </a:t>
                </a:r>
                <a:r>
                  <a:rPr lang="en-US" sz="2000" dirty="0" err="1" smtClean="0"/>
                  <a:t>h</a:t>
                </a:r>
                <a:r>
                  <a:rPr lang="en-US" sz="2000" baseline="-25000" dirty="0" err="1" smtClean="0"/>
                  <a:t>n</a:t>
                </a:r>
                <a:r>
                  <a:rPr lang="en-US" sz="2000" dirty="0" smtClean="0"/>
                  <a:t>=1/n</a:t>
                </a:r>
              </a:p>
              <a:p>
                <a:pPr algn="l" rtl="0"/>
                <a:r>
                  <a:rPr lang="en-US" sz="2000" dirty="0" smtClean="0"/>
                  <a:t>4(n+1)</a:t>
                </a:r>
                <a:r>
                  <a:rPr lang="en-US" sz="2000" baseline="30000" dirty="0" smtClean="0"/>
                  <a:t>2</a:t>
                </a:r>
                <a:r>
                  <a:rPr lang="en-US" sz="2000" dirty="0" smtClean="0"/>
                  <a:t> squares of area (1/n)</a:t>
                </a:r>
                <a:r>
                  <a:rPr lang="en-US" sz="2000" baseline="30000" dirty="0" smtClean="0"/>
                  <a:t>2</a:t>
                </a:r>
              </a:p>
              <a:p>
                <a:pPr algn="l" rtl="0"/>
                <a:r>
                  <a:rPr lang="en-US" sz="2000" dirty="0" smtClean="0"/>
                  <a:t>Squares intersecting the support are inside a circle of radius 1+1/n and outside a circle of radius 1-1/n.</a:t>
                </a:r>
              </a:p>
              <a:p>
                <a:pPr algn="l" rtl="0"/>
                <a:r>
                  <a:rPr lang="en-US" sz="2000" dirty="0" smtClean="0"/>
                  <a:t>The number of squares is bounded by:</a:t>
                </a:r>
              </a:p>
              <a:p>
                <a:pPr marL="0" indent="0" algn="l" rtl="0">
                  <a:buNone/>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𝜋</m:t>
                          </m:r>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e>
                                  </m:d>
                                </m:e>
                                <m:sup>
                                  <m:r>
                                    <a:rPr lang="en-US" sz="2000" b="0" i="1" smtClean="0">
                                      <a:latin typeface="Cambria Math" panose="02040503050406030204" pitchFamily="18" charset="0"/>
                                    </a:rPr>
                                    <m:t>2</m:t>
                                  </m:r>
                                </m:sup>
                              </m:sSup>
                            </m:e>
                          </m:d>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e>
                              </m:d>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r>
                        <a:rPr lang="en-US" sz="2000" b="0" i="1" smtClean="0">
                          <a:latin typeface="Cambria Math" panose="02040503050406030204" pitchFamily="18" charset="0"/>
                        </a:rPr>
                        <m:t>4</m:t>
                      </m:r>
                      <m:r>
                        <a:rPr lang="en-US" sz="2000" b="0" i="1" smtClean="0">
                          <a:latin typeface="Cambria Math" panose="02040503050406030204" pitchFamily="18" charset="0"/>
                        </a:rPr>
                        <m:t>𝜋</m:t>
                      </m:r>
                      <m:r>
                        <a:rPr lang="en-US" sz="2000" b="0" i="1" smtClean="0">
                          <a:latin typeface="Cambria Math" panose="02040503050406030204" pitchFamily="18" charset="0"/>
                        </a:rPr>
                        <m:t>𝑛</m:t>
                      </m:r>
                      <m:r>
                        <a:rPr lang="en-US" sz="2000" b="0" i="1" smtClean="0">
                          <a:latin typeface="Cambria Math" panose="02040503050406030204" pitchFamily="18" charset="0"/>
                        </a:rPr>
                        <m:t>&lt;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𝜋</m:t>
                              </m:r>
                            </m:num>
                            <m:den>
                              <m:r>
                                <a:rPr lang="en-US" sz="2000" b="0" i="1" smtClean="0">
                                  <a:latin typeface="Cambria Math" panose="02040503050406030204" pitchFamily="18" charset="0"/>
                                </a:rPr>
                                <m:t>𝑛</m:t>
                              </m:r>
                            </m:den>
                          </m:f>
                        </m:e>
                      </m:d>
                      <m:d>
                        <m:dPr>
                          <m:ctrlPr>
                            <a:rPr lang="en-US" sz="2000" b="0" i="1" smtClean="0">
                              <a:latin typeface="Cambria Math" panose="02040503050406030204" pitchFamily="18" charset="0"/>
                            </a:rPr>
                          </m:ctrlPr>
                        </m:dPr>
                        <m:e>
                          <m:r>
                            <m:rPr>
                              <m:nor/>
                            </m:rPr>
                            <a:rPr lang="en-US" sz="2000" b="0" i="0" smtClean="0">
                              <a:latin typeface="Cambria Math" panose="02040503050406030204" pitchFamily="18" charset="0"/>
                            </a:rPr>
                            <m:t>number</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squares</m:t>
                          </m:r>
                        </m:e>
                      </m:d>
                    </m:oMath>
                  </m:oMathPara>
                </a14:m>
                <a:endParaRPr lang="en-US" sz="2000" dirty="0" smtClean="0"/>
              </a:p>
              <a:p>
                <a:pPr algn="l" rtl="0"/>
                <a:r>
                  <a:rPr lang="en-US" sz="2000" dirty="0" smtClean="0"/>
                  <a:t>Idea: divide into cells of a constant dominating probability instead of constant </a:t>
                </a:r>
                <a:r>
                  <a:rPr lang="en-US" sz="2000" dirty="0" err="1" smtClean="0"/>
                  <a:t>Lebesgue</a:t>
                </a:r>
                <a:r>
                  <a:rPr lang="en-US" sz="2000" dirty="0" smtClean="0"/>
                  <a:t> volume</a:t>
                </a:r>
              </a:p>
              <a:p>
                <a:pPr algn="l" rtl="0"/>
                <a:r>
                  <a:rPr lang="en-US" sz="2000" dirty="0" smtClean="0"/>
                  <a:t>In one-dimension – sample </a:t>
                </a:r>
                <a:r>
                  <a:rPr lang="en-US" sz="2000" dirty="0" err="1" smtClean="0"/>
                  <a:t>quantiles</a:t>
                </a:r>
                <a:r>
                  <a:rPr lang="en-US" sz="2000" dirty="0" smtClean="0"/>
                  <a:t>. In higher dimension?</a:t>
                </a:r>
                <a:endParaRPr lang="en-US" sz="20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82" t="-626"/>
                </a:stretch>
              </a:blipFill>
            </p:spPr>
            <p:txBody>
              <a:bodyPr/>
              <a:lstStyle/>
              <a:p>
                <a:r>
                  <a:rPr lang="he-IL">
                    <a:noFill/>
                  </a:rPr>
                  <a:t> </a:t>
                </a:r>
              </a:p>
            </p:txBody>
          </p:sp>
        </mc:Fallback>
      </mc:AlternateContent>
      <p:pic>
        <p:nvPicPr>
          <p:cNvPr id="10" name="Picture 2" descr="http://laurashears.info/math122/graphsAndResources/circles/circleGridAxis.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459" t="7678" r="8718" b="6153"/>
          <a:stretch/>
        </p:blipFill>
        <p:spPr bwMode="auto">
          <a:xfrm>
            <a:off x="7020272" y="188640"/>
            <a:ext cx="1584176" cy="158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4558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000" b="1" dirty="0" smtClean="0">
                    <a:solidFill>
                      <a:srgbClr val="222222"/>
                    </a:solidFill>
                    <a:latin typeface="Arial" panose="020B0604020202020204" pitchFamily="34" charset="0"/>
                  </a:rPr>
                  <a:t>Solution</a:t>
                </a:r>
                <a:r>
                  <a:rPr lang="en-US" sz="2000" dirty="0" smtClean="0">
                    <a:solidFill>
                      <a:srgbClr val="222222"/>
                    </a:solidFill>
                    <a:latin typeface="Arial" panose="020B0604020202020204" pitchFamily="34" charset="0"/>
                  </a:rPr>
                  <a:t>: an adaptive (</a:t>
                </a:r>
                <a:r>
                  <a:rPr lang="en-US" sz="2000" i="1" dirty="0" smtClean="0">
                    <a:solidFill>
                      <a:srgbClr val="222222"/>
                    </a:solidFill>
                    <a:latin typeface="Arial" panose="020B0604020202020204" pitchFamily="34" charset="0"/>
                  </a:rPr>
                  <a:t>a posteriori)</a:t>
                </a:r>
                <a:r>
                  <a:rPr lang="en-US" sz="2000" b="1" dirty="0">
                    <a:solidFill>
                      <a:srgbClr val="222222"/>
                    </a:solidFill>
                    <a:latin typeface="Arial" panose="020B0604020202020204" pitchFamily="34" charset="0"/>
                  </a:rPr>
                  <a:t> </a:t>
                </a:r>
                <a:r>
                  <a:rPr lang="en-US" sz="2000" dirty="0" smtClean="0">
                    <a:solidFill>
                      <a:srgbClr val="222222"/>
                    </a:solidFill>
                    <a:latin typeface="Arial" panose="020B0604020202020204" pitchFamily="34" charset="0"/>
                  </a:rPr>
                  <a:t>division to partitions.</a:t>
                </a:r>
              </a:p>
              <a:p>
                <a:pPr algn="l" rtl="0"/>
                <a:r>
                  <a:rPr lang="en-US" sz="2000" b="1" dirty="0" smtClean="0"/>
                  <a:t>Idea</a:t>
                </a:r>
                <a:r>
                  <a:rPr lang="en-US" sz="2000" dirty="0" smtClean="0"/>
                  <a:t>: The </a:t>
                </a:r>
                <a:r>
                  <a:rPr lang="en-US" sz="2000" dirty="0"/>
                  <a:t>partition must be refined until conditional independence has been achieved on its cells</a:t>
                </a:r>
                <a:r>
                  <a:rPr lang="en-US" sz="2000" dirty="0" smtClean="0"/>
                  <a:t>.</a:t>
                </a:r>
                <a:endParaRPr lang="en-US" sz="2000" dirty="0" smtClean="0">
                  <a:solidFill>
                    <a:srgbClr val="222222"/>
                  </a:solidFill>
                  <a:latin typeface="Arial" panose="020B0604020202020204" pitchFamily="34" charset="0"/>
                </a:endParaRPr>
              </a:p>
              <a:p>
                <a:pPr algn="l" rtl="0"/>
                <a:r>
                  <a:rPr lang="en-US" sz="2000" dirty="0" smtClean="0">
                    <a:solidFill>
                      <a:srgbClr val="222222"/>
                    </a:solidFill>
                    <a:latin typeface="Arial" panose="020B0604020202020204" pitchFamily="34" charset="0"/>
                  </a:rPr>
                  <a:t>The number of rectangles is kept under control so the estimator remains relatively simple.</a:t>
                </a:r>
              </a:p>
              <a:p>
                <a:pPr algn="l" rtl="0"/>
                <a:r>
                  <a:rPr lang="en-US" sz="2000" dirty="0" smtClean="0">
                    <a:solidFill>
                      <a:srgbClr val="222222"/>
                    </a:solidFill>
                    <a:latin typeface="Arial" panose="020B0604020202020204" pitchFamily="34" charset="0"/>
                  </a:rPr>
                  <a:t>The authors show a “theoretical” estimator the converge in probability: </a:t>
                </a:r>
                <a14:m>
                  <m:oMath xmlns:m="http://schemas.openxmlformats.org/officeDocument/2006/math">
                    <m:func>
                      <m:funcPr>
                        <m:ctrlPr>
                          <a:rPr lang="en-US" sz="2000" b="0" i="1" smtClean="0">
                            <a:solidFill>
                              <a:srgbClr val="222222"/>
                            </a:solidFill>
                            <a:latin typeface="Cambria Math" panose="02040503050406030204" pitchFamily="18" charset="0"/>
                          </a:rPr>
                        </m:ctrlPr>
                      </m:funcPr>
                      <m:fName>
                        <m:limLow>
                          <m:limLowPr>
                            <m:ctrlPr>
                              <a:rPr lang="en-US" sz="2000" b="0" i="1" smtClean="0">
                                <a:solidFill>
                                  <a:srgbClr val="222222"/>
                                </a:solidFill>
                                <a:latin typeface="Cambria Math" panose="02040503050406030204" pitchFamily="18" charset="0"/>
                              </a:rPr>
                            </m:ctrlPr>
                          </m:limLowPr>
                          <m:e>
                            <m:r>
                              <m:rPr>
                                <m:sty m:val="p"/>
                              </m:rPr>
                              <a:rPr lang="en-US" sz="2000" b="0" i="0" smtClean="0">
                                <a:solidFill>
                                  <a:srgbClr val="222222"/>
                                </a:solidFill>
                                <a:latin typeface="Cambria Math" panose="02040503050406030204" pitchFamily="18" charset="0"/>
                              </a:rPr>
                              <m:t>lim</m:t>
                            </m:r>
                          </m:e>
                          <m:lim>
                            <m:r>
                              <a:rPr lang="en-US" sz="2000" b="0" i="1" smtClean="0">
                                <a:solidFill>
                                  <a:srgbClr val="222222"/>
                                </a:solidFill>
                                <a:latin typeface="Cambria Math" panose="02040503050406030204" pitchFamily="18" charset="0"/>
                              </a:rPr>
                              <m:t>𝑛</m:t>
                            </m:r>
                            <m:r>
                              <a:rPr lang="en-US" sz="2000" b="0" i="1" smtClean="0">
                                <a:solidFill>
                                  <a:srgbClr val="222222"/>
                                </a:solidFill>
                                <a:latin typeface="Cambria Math" panose="02040503050406030204" pitchFamily="18" charset="0"/>
                              </a:rPr>
                              <m:t>→</m:t>
                            </m:r>
                            <m:r>
                              <a:rPr lang="en-US" sz="2000" b="0" i="1" smtClean="0">
                                <a:solidFill>
                                  <a:srgbClr val="222222"/>
                                </a:solidFill>
                                <a:latin typeface="Cambria Math" panose="02040503050406030204" pitchFamily="18" charset="0"/>
                              </a:rPr>
                              <m:t>∞</m:t>
                            </m:r>
                          </m:lim>
                        </m:limLow>
                      </m:fName>
                      <m:e>
                        <m:r>
                          <a:rPr lang="en-US" sz="2000" b="0" i="1" smtClean="0">
                            <a:solidFill>
                              <a:srgbClr val="222222"/>
                            </a:solidFill>
                            <a:latin typeface="Cambria Math" panose="02040503050406030204" pitchFamily="18" charset="0"/>
                          </a:rPr>
                          <m:t>𝑃</m:t>
                        </m:r>
                        <m:d>
                          <m:dPr>
                            <m:ctrlPr>
                              <a:rPr lang="en-US" sz="2000" b="0" i="1" smtClean="0">
                                <a:solidFill>
                                  <a:srgbClr val="222222"/>
                                </a:solidFill>
                                <a:latin typeface="Cambria Math" panose="02040503050406030204" pitchFamily="18" charset="0"/>
                              </a:rPr>
                            </m:ctrlPr>
                          </m:dPr>
                          <m:e>
                            <m:d>
                              <m:dPr>
                                <m:begChr m:val="|"/>
                                <m:endChr m:val="|"/>
                                <m:ctrlPr>
                                  <a:rPr lang="en-US" sz="2000" b="0" i="1" smtClean="0">
                                    <a:solidFill>
                                      <a:srgbClr val="222222"/>
                                    </a:solidFill>
                                    <a:latin typeface="Cambria Math" panose="02040503050406030204" pitchFamily="18" charset="0"/>
                                  </a:rPr>
                                </m:ctrlPr>
                              </m:dPr>
                              <m:e>
                                <m:sSub>
                                  <m:sSubPr>
                                    <m:ctrlPr>
                                      <a:rPr lang="en-US" sz="2000" b="0" i="1" smtClean="0">
                                        <a:solidFill>
                                          <a:srgbClr val="222222"/>
                                        </a:solidFill>
                                        <a:latin typeface="Cambria Math" panose="02040503050406030204" pitchFamily="18" charset="0"/>
                                      </a:rPr>
                                    </m:ctrlPr>
                                  </m:sSubPr>
                                  <m:e>
                                    <m:acc>
                                      <m:accPr>
                                        <m:chr m:val="̂"/>
                                        <m:ctrlPr>
                                          <a:rPr lang="en-US" sz="2000" b="0" i="1" smtClean="0">
                                            <a:solidFill>
                                              <a:srgbClr val="222222"/>
                                            </a:solidFill>
                                            <a:latin typeface="Cambria Math" panose="02040503050406030204" pitchFamily="18" charset="0"/>
                                          </a:rPr>
                                        </m:ctrlPr>
                                      </m:accPr>
                                      <m:e>
                                        <m:r>
                                          <a:rPr lang="en-US" sz="2000" i="1">
                                            <a:solidFill>
                                              <a:srgbClr val="222222"/>
                                            </a:solidFill>
                                            <a:latin typeface="Cambria Math" panose="02040503050406030204" pitchFamily="18" charset="0"/>
                                          </a:rPr>
                                          <m:t>𝐷</m:t>
                                        </m:r>
                                      </m:e>
                                    </m:acc>
                                  </m:e>
                                  <m:sub>
                                    <m:r>
                                      <a:rPr lang="en-US" sz="2000" b="0" i="1" smtClean="0">
                                        <a:solidFill>
                                          <a:srgbClr val="222222"/>
                                        </a:solidFill>
                                        <a:latin typeface="Cambria Math" panose="02040503050406030204" pitchFamily="18" charset="0"/>
                                      </a:rPr>
                                      <m:t>𝑛</m:t>
                                    </m:r>
                                    <m:r>
                                      <a:rPr lang="en-US" sz="2000" b="0" i="1" smtClean="0">
                                        <a:solidFill>
                                          <a:srgbClr val="222222"/>
                                        </a:solidFill>
                                        <a:latin typeface="Cambria Math" panose="02040503050406030204" pitchFamily="18" charset="0"/>
                                      </a:rPr>
                                      <m:t>,</m:t>
                                    </m:r>
                                    <m:sSub>
                                      <m:sSubPr>
                                        <m:ctrlPr>
                                          <a:rPr lang="en-US" sz="2000" b="0" i="1" smtClean="0">
                                            <a:solidFill>
                                              <a:srgbClr val="222222"/>
                                            </a:solidFill>
                                            <a:latin typeface="Cambria Math" panose="02040503050406030204" pitchFamily="18" charset="0"/>
                                          </a:rPr>
                                        </m:ctrlPr>
                                      </m:sSubPr>
                                      <m:e>
                                        <m:r>
                                          <a:rPr lang="en-US" sz="2000" b="0" i="1" smtClean="0">
                                            <a:solidFill>
                                              <a:srgbClr val="222222"/>
                                            </a:solidFill>
                                            <a:latin typeface="Cambria Math" panose="02040503050406030204" pitchFamily="18" charset="0"/>
                                          </a:rPr>
                                          <m:t>𝑘</m:t>
                                        </m:r>
                                      </m:e>
                                      <m:sub>
                                        <m:r>
                                          <a:rPr lang="en-US" sz="2000" b="0" i="1" smtClean="0">
                                            <a:solidFill>
                                              <a:srgbClr val="222222"/>
                                            </a:solidFill>
                                            <a:latin typeface="Cambria Math" panose="02040503050406030204" pitchFamily="18" charset="0"/>
                                          </a:rPr>
                                          <m:t>𝜖</m:t>
                                        </m:r>
                                      </m:sub>
                                    </m:sSub>
                                  </m:sub>
                                </m:sSub>
                                <m:r>
                                  <a:rPr lang="en-US" sz="2000" b="0" i="1" smtClean="0">
                                    <a:solidFill>
                                      <a:srgbClr val="222222"/>
                                    </a:solidFill>
                                    <a:latin typeface="Cambria Math" panose="02040503050406030204" pitchFamily="18" charset="0"/>
                                  </a:rPr>
                                  <m:t>−</m:t>
                                </m:r>
                                <m:r>
                                  <a:rPr lang="en-US" sz="2000" b="0" i="1" smtClean="0">
                                    <a:solidFill>
                                      <a:srgbClr val="222222"/>
                                    </a:solidFill>
                                    <a:latin typeface="Cambria Math" panose="02040503050406030204" pitchFamily="18" charset="0"/>
                                  </a:rPr>
                                  <m:t>𝐼</m:t>
                                </m:r>
                                <m:d>
                                  <m:dPr>
                                    <m:ctrlPr>
                                      <a:rPr lang="en-US" sz="2000" b="0" i="1" smtClean="0">
                                        <a:solidFill>
                                          <a:srgbClr val="222222"/>
                                        </a:solidFill>
                                        <a:latin typeface="Cambria Math" panose="02040503050406030204" pitchFamily="18" charset="0"/>
                                      </a:rPr>
                                    </m:ctrlPr>
                                  </m:dPr>
                                  <m:e>
                                    <m:r>
                                      <a:rPr lang="en-US" sz="2000" b="0" i="1" smtClean="0">
                                        <a:solidFill>
                                          <a:srgbClr val="222222"/>
                                        </a:solidFill>
                                        <a:latin typeface="Cambria Math" panose="02040503050406030204" pitchFamily="18" charset="0"/>
                                      </a:rPr>
                                      <m:t>𝑋</m:t>
                                    </m:r>
                                    <m:r>
                                      <a:rPr lang="en-US" sz="2000" b="0" i="1" smtClean="0">
                                        <a:solidFill>
                                          <a:srgbClr val="222222"/>
                                        </a:solidFill>
                                        <a:latin typeface="Cambria Math" panose="02040503050406030204" pitchFamily="18" charset="0"/>
                                      </a:rPr>
                                      <m:t>;</m:t>
                                    </m:r>
                                    <m:r>
                                      <a:rPr lang="en-US" sz="2000" b="0" i="1" smtClean="0">
                                        <a:solidFill>
                                          <a:srgbClr val="222222"/>
                                        </a:solidFill>
                                        <a:latin typeface="Cambria Math" panose="02040503050406030204" pitchFamily="18" charset="0"/>
                                      </a:rPr>
                                      <m:t>𝑌</m:t>
                                    </m:r>
                                  </m:e>
                                </m:d>
                              </m:e>
                            </m:d>
                            <m:r>
                              <a:rPr lang="en-US" sz="2000" b="0" i="1" smtClean="0">
                                <a:solidFill>
                                  <a:srgbClr val="222222"/>
                                </a:solidFill>
                                <a:latin typeface="Cambria Math" panose="02040503050406030204" pitchFamily="18" charset="0"/>
                              </a:rPr>
                              <m:t>&lt;</m:t>
                            </m:r>
                            <m:r>
                              <a:rPr lang="en-US" sz="2000" b="0" i="1" smtClean="0">
                                <a:solidFill>
                                  <a:srgbClr val="222222"/>
                                </a:solidFill>
                                <a:latin typeface="Cambria Math" panose="02040503050406030204" pitchFamily="18" charset="0"/>
                              </a:rPr>
                              <m:t>𝜖</m:t>
                            </m:r>
                          </m:e>
                        </m:d>
                        <m:r>
                          <a:rPr lang="en-US" sz="2000" b="0" i="1" smtClean="0">
                            <a:solidFill>
                              <a:srgbClr val="222222"/>
                            </a:solidFill>
                            <a:latin typeface="Cambria Math" panose="02040503050406030204" pitchFamily="18" charset="0"/>
                          </a:rPr>
                          <m:t>=</m:t>
                        </m:r>
                        <m:r>
                          <a:rPr lang="en-US" sz="2000" b="0" i="1" smtClean="0">
                            <a:solidFill>
                              <a:srgbClr val="222222"/>
                            </a:solidFill>
                            <a:latin typeface="Cambria Math" panose="02040503050406030204" pitchFamily="18" charset="0"/>
                          </a:rPr>
                          <m:t>1</m:t>
                        </m:r>
                      </m:e>
                    </m:func>
                  </m:oMath>
                </a14:m>
                <a:endParaRPr lang="en-US" sz="2000" b="0" dirty="0" smtClean="0">
                  <a:solidFill>
                    <a:srgbClr val="222222"/>
                  </a:solidFill>
                  <a:latin typeface="Arial" panose="020B0604020202020204" pitchFamily="34" charset="0"/>
                </a:endParaRPr>
              </a:p>
              <a:p>
                <a:pPr algn="l" rtl="0"/>
                <a:r>
                  <a:rPr lang="en-US" sz="2000" dirty="0">
                    <a:solidFill>
                      <a:srgbClr val="222222"/>
                    </a:solidFill>
                    <a:latin typeface="Arial" panose="020B0604020202020204" pitchFamily="34" charset="0"/>
                  </a:rPr>
                  <a:t>The authors </a:t>
                </a:r>
                <a:r>
                  <a:rPr lang="en-US" sz="2000" dirty="0" smtClean="0"/>
                  <a:t>show a “practical” estimator which is very efficient to compute using a computer, as the partition can be described with a tree structure. </a:t>
                </a:r>
              </a:p>
              <a:p>
                <a:pPr lvl="1" algn="l" rtl="0"/>
                <a:r>
                  <a:rPr lang="en-US" sz="1700" dirty="0" smtClean="0"/>
                  <a:t>When the algorithm decided to divide a rectangle it is divided to 2</a:t>
                </a:r>
                <a:r>
                  <a:rPr lang="en-US" sz="1700" baseline="30000" dirty="0" smtClean="0"/>
                  <a:t>d</a:t>
                </a:r>
                <a:r>
                  <a:rPr lang="en-US" sz="1700" dirty="0"/>
                  <a:t> </a:t>
                </a:r>
                <a:r>
                  <a:rPr lang="en-US" sz="1700" dirty="0" smtClean="0"/>
                  <a:t>other rectangles.</a:t>
                </a: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4" cstate="print"/>
                <a:stretch>
                  <a:fillRect l="-82" t="-626" r="-1469"/>
                </a:stretch>
              </a:blipFill>
            </p:spPr>
            <p:txBody>
              <a:bodyPr/>
              <a:lstStyle/>
              <a:p>
                <a:r>
                  <a:rPr lang="he-IL">
                    <a:noFill/>
                  </a:rPr>
                  <a:t> </a:t>
                </a:r>
              </a:p>
            </p:txBody>
          </p:sp>
        </mc:Fallback>
      </mc:AlternateContent>
      <p:pic>
        <p:nvPicPr>
          <p:cNvPr id="6" name="תמונה 5"/>
          <p:cNvPicPr>
            <a:picLocks noChangeAspect="1"/>
          </p:cNvPicPr>
          <p:nvPr/>
        </p:nvPicPr>
        <p:blipFill>
          <a:blip r:embed="rId5" cstate="print"/>
          <a:stretch>
            <a:fillRect/>
          </a:stretch>
        </p:blipFill>
        <p:spPr>
          <a:xfrm>
            <a:off x="7092280" y="34264"/>
            <a:ext cx="1621814" cy="1568582"/>
          </a:xfrm>
          <a:prstGeom prst="rect">
            <a:avLst/>
          </a:prstGeom>
        </p:spPr>
      </p:pic>
      <p:graphicFrame>
        <p:nvGraphicFramePr>
          <p:cNvPr id="3" name="אובייקט 2"/>
          <p:cNvGraphicFramePr>
            <a:graphicFrameLocks noChangeAspect="1"/>
          </p:cNvGraphicFramePr>
          <p:nvPr>
            <p:extLst>
              <p:ext uri="{D42A27DB-BD31-4B8C-83A1-F6EECF244321}">
                <p14:modId xmlns:p14="http://schemas.microsoft.com/office/powerpoint/2010/main" xmlns="" val="904953428"/>
              </p:ext>
            </p:extLst>
          </p:nvPr>
        </p:nvGraphicFramePr>
        <p:xfrm>
          <a:off x="5401726" y="5563826"/>
          <a:ext cx="3312368" cy="1319966"/>
        </p:xfrm>
        <a:graphic>
          <a:graphicData uri="http://schemas.openxmlformats.org/presentationml/2006/ole">
            <p:oleObj spid="_x0000_s117802" name="תמונת מפת סיביות" r:id="rId6" imgW="6334200" imgH="2523960" progId="PBrush">
              <p:embed/>
            </p:oleObj>
          </a:graphicData>
        </a:graphic>
      </p:graphicFrame>
    </p:spTree>
    <p:extLst>
      <p:ext uri="{BB962C8B-B14F-4D97-AF65-F5344CB8AC3E}">
        <p14:creationId xmlns:p14="http://schemas.microsoft.com/office/powerpoint/2010/main" xmlns="" val="8926990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5" name="Content Placeholder 4"/>
          <p:cNvSpPr>
            <a:spLocks noGrp="1"/>
          </p:cNvSpPr>
          <p:nvPr>
            <p:ph sz="quarter" idx="1"/>
          </p:nvPr>
        </p:nvSpPr>
        <p:spPr/>
        <p:txBody>
          <a:bodyPr>
            <a:normAutofit lnSpcReduction="10000"/>
          </a:bodyPr>
          <a:lstStyle/>
          <a:p>
            <a:pPr algn="l" rtl="0"/>
            <a:r>
              <a:rPr lang="en-US" sz="2600" dirty="0" smtClean="0"/>
              <a:t>Calculating </a:t>
            </a:r>
            <a:r>
              <a:rPr lang="el-GR" sz="2600" dirty="0"/>
              <a:t>Δ</a:t>
            </a:r>
            <a:r>
              <a:rPr lang="en-US" sz="2600" dirty="0" smtClean="0"/>
              <a:t>I (T;R;M)</a:t>
            </a:r>
          </a:p>
          <a:p>
            <a:pPr lvl="1" algn="l" rtl="0"/>
            <a:r>
              <a:rPr lang="en-US" sz="2300" dirty="0" smtClean="0"/>
              <a:t>By </a:t>
            </a:r>
            <a:r>
              <a:rPr lang="en-US" sz="2300" dirty="0"/>
              <a:t>first iteratively partitioning the 3-dimentional expression </a:t>
            </a:r>
            <a:r>
              <a:rPr lang="en-US" sz="2300" dirty="0" smtClean="0"/>
              <a:t>space evenly </a:t>
            </a:r>
            <a:r>
              <a:rPr lang="en-US" sz="2300" dirty="0"/>
              <a:t>into 8 partitions per iteration until partitions are balanced (p&gt;0.05 by chi squared test</a:t>
            </a:r>
            <a:r>
              <a:rPr lang="en-US" sz="2300" dirty="0" smtClean="0"/>
              <a:t>), and </a:t>
            </a:r>
            <a:r>
              <a:rPr lang="en-US" sz="2300" dirty="0"/>
              <a:t>then summing up MI across partitions</a:t>
            </a:r>
            <a:r>
              <a:rPr lang="en-US" sz="2300" dirty="0" smtClean="0"/>
              <a:t>.</a:t>
            </a:r>
            <a:endParaRPr lang="en-US" sz="2600" dirty="0" smtClean="0"/>
          </a:p>
          <a:p>
            <a:pPr algn="l" rtl="0"/>
            <a:r>
              <a:rPr lang="en-US" sz="2600" dirty="0" smtClean="0"/>
              <a:t>Calculate the significance of </a:t>
            </a:r>
            <a:r>
              <a:rPr lang="el-GR" sz="2600" dirty="0" smtClean="0"/>
              <a:t>Δ</a:t>
            </a:r>
            <a:r>
              <a:rPr lang="en-US" sz="2600" dirty="0" smtClean="0"/>
              <a:t>I</a:t>
            </a:r>
          </a:p>
          <a:p>
            <a:pPr lvl="1" algn="l" rtl="0"/>
            <a:r>
              <a:rPr lang="en-US" sz="2300" dirty="0" smtClean="0"/>
              <a:t>Using a null distribution </a:t>
            </a:r>
            <a:r>
              <a:rPr lang="en-US" sz="2300" dirty="0"/>
              <a:t>calculated by shuffling the concentrations of the modulator and evaluating </a:t>
            </a:r>
            <a:r>
              <a:rPr lang="el-GR" sz="2300" dirty="0"/>
              <a:t>Δ</a:t>
            </a:r>
            <a:r>
              <a:rPr lang="en-US" sz="2300" dirty="0"/>
              <a:t>I for each new triplet</a:t>
            </a:r>
          </a:p>
          <a:p>
            <a:pPr algn="l" rtl="0"/>
            <a:r>
              <a:rPr lang="en-US" sz="2600" dirty="0" smtClean="0"/>
              <a:t>These quantities and their associated statistical significance can be computed from </a:t>
            </a:r>
            <a:r>
              <a:rPr lang="en-US" sz="2600" b="1" dirty="0" smtClean="0"/>
              <a:t>&gt; 250 samples</a:t>
            </a:r>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800" dirty="0" smtClean="0"/>
                  <a:t>“</a:t>
                </a:r>
                <a:r>
                  <a:rPr lang="en-US" sz="2800" dirty="0" err="1" smtClean="0"/>
                  <a:t>miR</a:t>
                </a:r>
                <a:r>
                  <a:rPr lang="en-US" sz="2800" dirty="0" smtClean="0"/>
                  <a:t> program” =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Π</m:t>
                        </m:r>
                      </m:e>
                      <m:sub>
                        <m:r>
                          <a:rPr lang="en-US" sz="2800" i="1">
                            <a:latin typeface="Cambria Math" panose="02040503050406030204" pitchFamily="18" charset="0"/>
                          </a:rPr>
                          <m:t>𝑚𝑖𝑅</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𝑇</m:t>
                        </m:r>
                      </m:e>
                    </m:d>
                  </m:oMath>
                </a14:m>
                <a:endParaRPr lang="en-US" sz="2800" b="0" dirty="0" smtClean="0"/>
              </a:p>
              <a:p>
                <a:pPr lvl="1" algn="l" rtl="0"/>
                <a:r>
                  <a:rPr lang="en-US" sz="2500" dirty="0" smtClean="0"/>
                  <a:t>The set of </a:t>
                </a:r>
                <a:r>
                  <a:rPr lang="en-US" sz="2500" dirty="0" err="1" smtClean="0"/>
                  <a:t>miRs</a:t>
                </a:r>
                <a:r>
                  <a:rPr lang="en-US" sz="2500" dirty="0" smtClean="0"/>
                  <a:t> targeting a gene</a:t>
                </a:r>
              </a:p>
              <a:p>
                <a:pPr algn="l" rtl="0"/>
                <a:r>
                  <a:rPr lang="en-US" sz="2800" dirty="0" smtClean="0"/>
                  <a:t>Common </a:t>
                </a:r>
                <a:r>
                  <a:rPr lang="en-US" sz="2800" dirty="0"/>
                  <a:t>“</a:t>
                </a:r>
                <a:r>
                  <a:rPr lang="en-US" sz="2800" dirty="0" err="1"/>
                  <a:t>miR</a:t>
                </a:r>
                <a:r>
                  <a:rPr lang="en-US" sz="2800" dirty="0"/>
                  <a:t> program” =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Π</m:t>
                        </m:r>
                      </m:e>
                      <m:sub>
                        <m:r>
                          <a:rPr lang="en-US" sz="2800" i="1">
                            <a:latin typeface="Cambria Math" panose="02040503050406030204" pitchFamily="18" charset="0"/>
                          </a:rPr>
                          <m:t>𝑚𝑖𝑅</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e>
                    </m:d>
                  </m:oMath>
                </a14:m>
                <a:endParaRPr lang="en-US" sz="2800" dirty="0" smtClean="0"/>
              </a:p>
              <a:p>
                <a:pPr lvl="1" algn="l" rtl="0"/>
                <a:r>
                  <a:rPr lang="en-US" sz="2500" dirty="0" smtClean="0"/>
                  <a:t>Common regulators of </a:t>
                </a:r>
                <a:r>
                  <a:rPr lang="en-US" sz="2500" dirty="0"/>
                  <a:t>T</a:t>
                </a:r>
                <a:r>
                  <a:rPr lang="en-US" sz="2500" baseline="-25000" dirty="0"/>
                  <a:t>1</a:t>
                </a:r>
                <a:r>
                  <a:rPr lang="en-US" sz="2500" dirty="0"/>
                  <a:t> and </a:t>
                </a:r>
                <a:r>
                  <a:rPr lang="en-US" sz="2500" dirty="0" smtClean="0"/>
                  <a:t>T</a:t>
                </a:r>
                <a:r>
                  <a:rPr lang="en-US" sz="2500" baseline="-25000" dirty="0" smtClean="0"/>
                  <a:t>2</a:t>
                </a:r>
                <a:endParaRPr lang="en-US" sz="2500" dirty="0" smtClean="0"/>
              </a:p>
              <a:p>
                <a:pPr algn="l" rtl="0"/>
                <a:r>
                  <a:rPr lang="en-US" sz="2800" dirty="0" smtClean="0"/>
                  <a:t>A candidate triplet for sponge interaction is made of </a:t>
                </a:r>
                <a:r>
                  <a:rPr lang="en-US" sz="2800" dirty="0"/>
                  <a:t>(</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Π</m:t>
                        </m:r>
                      </m:e>
                      <m:sub>
                        <m:r>
                          <a:rPr lang="en-US" sz="2800" i="1">
                            <a:latin typeface="Cambria Math" panose="02040503050406030204" pitchFamily="18" charset="0"/>
                          </a:rPr>
                          <m:t>𝑚𝑖𝑅</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e>
                    </m:d>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oMath>
                </a14:m>
                <a:r>
                  <a:rPr lang="en-US" sz="2800" dirty="0" smtClean="0"/>
                  <a:t>)</a:t>
                </a: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653" t="-1377"/>
                </a:stretch>
              </a:blipFill>
            </p:spPr>
            <p:txBody>
              <a:bodyPr/>
              <a:lstStyle/>
              <a:p>
                <a:r>
                  <a:rPr lang="he-IL">
                    <a:noFill/>
                  </a:rPr>
                  <a:t> </a:t>
                </a:r>
              </a:p>
            </p:txBody>
          </p:sp>
        </mc:Fallback>
      </mc:AlternateContent>
      <p:pic>
        <p:nvPicPr>
          <p:cNvPr id="4" name="Picture 1"/>
          <p:cNvPicPr>
            <a:picLocks noChangeAspect="1" noChangeArrowheads="1"/>
          </p:cNvPicPr>
          <p:nvPr/>
        </p:nvPicPr>
        <p:blipFill>
          <a:blip r:embed="rId4" cstate="print"/>
          <a:srcRect/>
          <a:stretch>
            <a:fillRect/>
          </a:stretch>
        </p:blipFill>
        <p:spPr bwMode="auto">
          <a:xfrm>
            <a:off x="4932040" y="4561124"/>
            <a:ext cx="3768418" cy="2261052"/>
          </a:xfrm>
          <a:prstGeom prst="rect">
            <a:avLst/>
          </a:prstGeom>
          <a:noFill/>
          <a:ln w="9525">
            <a:noFill/>
            <a:miter lim="800000"/>
            <a:headEnd/>
            <a:tailEnd/>
          </a:ln>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p:sp>
        <p:nvSpPr>
          <p:cNvPr id="3" name="מציין מיקום תוכן 2"/>
          <p:cNvSpPr>
            <a:spLocks noGrp="1"/>
          </p:cNvSpPr>
          <p:nvPr>
            <p:ph sz="quarter" idx="1"/>
          </p:nvPr>
        </p:nvSpPr>
        <p:spPr/>
        <p:txBody>
          <a:bodyPr/>
          <a:lstStyle/>
          <a:p>
            <a:pPr algn="l" rtl="0"/>
            <a:r>
              <a:rPr lang="en-US" dirty="0" smtClean="0"/>
              <a:t>Schematic example of algorithm:</a:t>
            </a:r>
            <a:endParaRPr lang="he-IL" dirty="0"/>
          </a:p>
        </p:txBody>
      </p:sp>
      <p:pic>
        <p:nvPicPr>
          <p:cNvPr id="6" name="Picture 3"/>
          <p:cNvPicPr>
            <a:picLocks noChangeAspect="1" noChangeArrowheads="1"/>
          </p:cNvPicPr>
          <p:nvPr/>
        </p:nvPicPr>
        <p:blipFill>
          <a:blip r:embed="rId3" cstate="print"/>
          <a:srcRect/>
          <a:stretch>
            <a:fillRect/>
          </a:stretch>
        </p:blipFill>
        <p:spPr bwMode="auto">
          <a:xfrm>
            <a:off x="2051720" y="2587914"/>
            <a:ext cx="4536504" cy="2898323"/>
          </a:xfrm>
          <a:prstGeom prst="rect">
            <a:avLst/>
          </a:prstGeom>
          <a:noFill/>
          <a:ln w="9525">
            <a:noFill/>
            <a:miter lim="800000"/>
            <a:headEnd/>
            <a:tailEnd/>
          </a:ln>
        </p:spPr>
      </p:pic>
    </p:spTree>
    <p:extLst>
      <p:ext uri="{BB962C8B-B14F-4D97-AF65-F5344CB8AC3E}">
        <p14:creationId xmlns:p14="http://schemas.microsoft.com/office/powerpoint/2010/main" xmlns="" val="2392040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800" b="1" dirty="0" smtClean="0"/>
                  <a:t>Assuming symmetric </a:t>
                </a:r>
                <a:r>
                  <a:rPr lang="en-US" sz="2800" b="1" dirty="0" err="1" smtClean="0"/>
                  <a:t>ceRNA</a:t>
                </a:r>
                <a:r>
                  <a:rPr lang="en-US" sz="2800" b="1" dirty="0" smtClean="0"/>
                  <a:t> regulation:</a:t>
                </a:r>
              </a:p>
              <a:p>
                <a:pPr lvl="1" algn="l" rtl="0"/>
                <a:r>
                  <a:rPr lang="en-US" sz="2500" dirty="0" smtClean="0"/>
                  <a:t>We want to check for sponge interaction between T</a:t>
                </a:r>
                <a:r>
                  <a:rPr lang="en-US" sz="2500" baseline="-25000" dirty="0" smtClean="0"/>
                  <a:t>1</a:t>
                </a:r>
                <a:r>
                  <a:rPr lang="en-US" sz="2500" dirty="0" smtClean="0"/>
                  <a:t>, T</a:t>
                </a:r>
                <a:r>
                  <a:rPr lang="en-US" sz="2500" baseline="-25000" dirty="0" smtClean="0"/>
                  <a:t>2</a:t>
                </a:r>
                <a:r>
                  <a:rPr lang="en-US" sz="2500" dirty="0"/>
                  <a:t> </a:t>
                </a:r>
                <a:r>
                  <a:rPr lang="en-US" sz="2500" dirty="0" smtClean="0"/>
                  <a:t>only if they share a significantly large </a:t>
                </a:r>
                <a:r>
                  <a:rPr lang="en-US" sz="2400" dirty="0"/>
                  <a:t>c</a:t>
                </a:r>
                <a:r>
                  <a:rPr lang="en-US" sz="2400" dirty="0" smtClean="0"/>
                  <a:t>ommon </a:t>
                </a:r>
                <a:r>
                  <a:rPr lang="en-US" sz="2400" dirty="0" err="1" smtClean="0"/>
                  <a:t>miR</a:t>
                </a:r>
                <a:r>
                  <a:rPr lang="en-US" sz="2400" smtClean="0"/>
                  <a:t> program.</a:t>
                </a:r>
                <a:endParaRPr lang="en-US" sz="2400" dirty="0" smtClean="0"/>
              </a:p>
              <a:p>
                <a:pPr lvl="1" algn="l" rtl="0"/>
                <a:r>
                  <a:rPr lang="en-US" sz="2400" dirty="0" smtClean="0"/>
                  <a:t>Our null hypothesis is that </a:t>
                </a:r>
                <a:r>
                  <a:rPr lang="en-US" sz="2400" dirty="0"/>
                  <a:t>T</a:t>
                </a:r>
                <a:r>
                  <a:rPr lang="en-US" sz="2400" baseline="-25000" dirty="0"/>
                  <a:t>1</a:t>
                </a:r>
                <a:r>
                  <a:rPr lang="en-US" sz="2400" dirty="0"/>
                  <a:t>, T</a:t>
                </a:r>
                <a:r>
                  <a:rPr lang="en-US" sz="2400" baseline="-25000" dirty="0"/>
                  <a:t>2</a:t>
                </a:r>
                <a:r>
                  <a:rPr lang="en-US" sz="2400" dirty="0"/>
                  <a:t> </a:t>
                </a:r>
                <a:r>
                  <a:rPr lang="en-US" sz="2400" dirty="0" smtClean="0"/>
                  <a:t>are not </a:t>
                </a:r>
                <a:r>
                  <a:rPr lang="en-US" sz="2400" dirty="0" err="1" smtClean="0"/>
                  <a:t>ceRNAs</a:t>
                </a:r>
                <a:r>
                  <a:rPr lang="en-US" sz="2400" dirty="0" smtClean="0"/>
                  <a:t> of one another. Under H0 the p-values of:</a:t>
                </a:r>
              </a:p>
              <a:p>
                <a:pPr lvl="2" algn="l" rtl="0"/>
                <a14:m>
                  <m:oMath xmlns:m="http://schemas.openxmlformats.org/officeDocument/2006/math">
                    <m:r>
                      <m:rPr>
                        <m:sty m:val="p"/>
                      </m:rPr>
                      <a:rPr lang="en-US" sz="2400" b="0" i="0" smtClean="0">
                        <a:latin typeface="Cambria Math" panose="02040503050406030204" pitchFamily="18" charset="0"/>
                      </a:rPr>
                      <m:t>I</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Π</m:t>
                            </m:r>
                          </m:e>
                          <m:sub>
                            <m:r>
                              <m:rPr>
                                <m:sty m:val="p"/>
                              </m:rPr>
                              <a:rPr lang="en-US" sz="2400" b="0" i="0" smtClean="0">
                                <a:latin typeface="Cambria Math" panose="02040503050406030204" pitchFamily="18" charset="0"/>
                              </a:rPr>
                              <m:t>mirs</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e>
                    </m:d>
                    <m:r>
                      <a:rPr lang="en-US" sz="2400" b="0" i="0" smtClean="0">
                        <a:latin typeface="Cambria Math" panose="02040503050406030204" pitchFamily="18" charset="0"/>
                      </a:rPr>
                      <m:t>&gt;</m:t>
                    </m:r>
                    <m:r>
                      <m:rPr>
                        <m:sty m:val="p"/>
                      </m:rPr>
                      <a:rPr lang="en-US" sz="2400">
                        <a:latin typeface="Cambria Math" panose="02040503050406030204" pitchFamily="18" charset="0"/>
                      </a:rPr>
                      <m:t>I</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mirs</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e>
                    </m:d>
                  </m:oMath>
                </a14:m>
                <a:endParaRPr lang="en-US" sz="2400" dirty="0" smtClean="0"/>
              </a:p>
              <a:p>
                <a:pPr lvl="2" algn="l" rtl="0"/>
                <a14:m>
                  <m:oMath xmlns:m="http://schemas.openxmlformats.org/officeDocument/2006/math">
                    <m:r>
                      <m:rPr>
                        <m:sty m:val="p"/>
                      </m:rPr>
                      <a:rPr lang="en-US" sz="2400">
                        <a:latin typeface="Cambria Math" panose="02040503050406030204" pitchFamily="18" charset="0"/>
                      </a:rPr>
                      <m:t>I</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mirs</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2</m:t>
                            </m:r>
                          </m:sub>
                        </m:sSub>
                      </m:e>
                    </m:d>
                    <m:r>
                      <a:rPr lang="en-US" sz="2400">
                        <a:latin typeface="Cambria Math" panose="02040503050406030204" pitchFamily="18" charset="0"/>
                      </a:rPr>
                      <m:t>&gt;</m:t>
                    </m:r>
                    <m:r>
                      <m:rPr>
                        <m:sty m:val="p"/>
                      </m:rPr>
                      <a:rPr lang="en-US" sz="2400">
                        <a:latin typeface="Cambria Math" panose="02040503050406030204" pitchFamily="18" charset="0"/>
                      </a:rPr>
                      <m:t>I</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mirs</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1</m:t>
                            </m:r>
                          </m:sub>
                        </m:sSub>
                      </m:e>
                    </m:d>
                  </m:oMath>
                </a14:m>
                <a:endParaRPr lang="en-US" sz="2400" dirty="0"/>
              </a:p>
              <a:p>
                <a:pPr marL="365760" lvl="1" indent="0" algn="l" rtl="0">
                  <a:buNone/>
                </a:pPr>
                <a:r>
                  <a:rPr lang="en-US" sz="2500" dirty="0" smtClean="0"/>
                  <a:t>Will both distribute ~ U(0,1)</a:t>
                </a:r>
                <a:endParaRPr lang="en-US" sz="25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653" t="-1377" r="-1306"/>
                </a:stretch>
              </a:blipFill>
            </p:spPr>
            <p:txBody>
              <a:bodyPr/>
              <a:lstStyle/>
              <a:p>
                <a:r>
                  <a:rPr lang="he-IL">
                    <a:noFill/>
                  </a:rPr>
                  <a:t> </a:t>
                </a:r>
              </a:p>
            </p:txBody>
          </p:sp>
        </mc:Fallback>
      </mc:AlternateContent>
    </p:spTree>
    <p:extLst>
      <p:ext uri="{BB962C8B-B14F-4D97-AF65-F5344CB8AC3E}">
        <p14:creationId xmlns:p14="http://schemas.microsoft.com/office/powerpoint/2010/main" xmlns="" val="147126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000" dirty="0"/>
                  <a:t>Our null hypothesis is that T</a:t>
                </a:r>
                <a:r>
                  <a:rPr lang="en-US" sz="2000" baseline="-25000" dirty="0"/>
                  <a:t>1</a:t>
                </a:r>
                <a:r>
                  <a:rPr lang="en-US" sz="2000" dirty="0"/>
                  <a:t>, T</a:t>
                </a:r>
                <a:r>
                  <a:rPr lang="en-US" sz="2000" baseline="-25000" dirty="0"/>
                  <a:t>2</a:t>
                </a:r>
                <a:r>
                  <a:rPr lang="en-US" sz="2000" dirty="0"/>
                  <a:t> are not </a:t>
                </a:r>
                <a:r>
                  <a:rPr lang="en-US" sz="2000" dirty="0" err="1"/>
                  <a:t>ceRNAs</a:t>
                </a:r>
                <a:r>
                  <a:rPr lang="en-US" sz="2000" dirty="0"/>
                  <a:t> of one another. Under H0 the p-values of:</a:t>
                </a:r>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oMath>
                </a14:m>
                <a:endParaRPr lang="en-US" sz="2000" dirty="0"/>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oMath>
                </a14:m>
                <a:endParaRPr lang="en-US" sz="2000" dirty="0"/>
              </a:p>
              <a:p>
                <a:pPr marL="0" indent="0" algn="l" rtl="0">
                  <a:buNone/>
                </a:pPr>
                <a:r>
                  <a:rPr lang="en-US" sz="2000" dirty="0"/>
                  <a:t>Will both distribute ~ U(0,1)</a:t>
                </a:r>
              </a:p>
              <a:p>
                <a:pPr algn="l" rtl="0"/>
                <a:endParaRPr lang="en-US" sz="2500" dirty="0" smtClean="0"/>
              </a:p>
              <a:p>
                <a:pPr algn="l" rtl="0"/>
                <a:r>
                  <a:rPr lang="en-US" sz="2500" dirty="0" smtClean="0"/>
                  <a:t>What changes between the calculation of both p-values?</a:t>
                </a:r>
              </a:p>
              <a:p>
                <a:pPr algn="l" rtl="0"/>
                <a:r>
                  <a:rPr lang="en-US" sz="2500" dirty="0" smtClean="0"/>
                  <a:t>How can we combine the two p-values for each triplet?</a:t>
                </a:r>
                <a:endParaRPr lang="en-US" sz="25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816" t="-626"/>
                </a:stretch>
              </a:blipFill>
            </p:spPr>
            <p:txBody>
              <a:bodyPr/>
              <a:lstStyle/>
              <a:p>
                <a:r>
                  <a:rPr lang="he-IL">
                    <a:noFill/>
                  </a:rPr>
                  <a:t> </a:t>
                </a:r>
              </a:p>
            </p:txBody>
          </p:sp>
        </mc:Fallback>
      </mc:AlternateContent>
      <p:pic>
        <p:nvPicPr>
          <p:cNvPr id="4" name="Picture 2" descr="http://www.thehonestapothecary.com/wp-content/uploads/2012/11/Questions-from-the-audience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68" y="130009"/>
            <a:ext cx="1886176" cy="1287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216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 Plan</a:t>
            </a:r>
            <a:endParaRPr lang="he-IL" dirty="0"/>
          </a:p>
        </p:txBody>
      </p:sp>
      <p:sp>
        <p:nvSpPr>
          <p:cNvPr id="3" name="מציין מיקום תוכן 2"/>
          <p:cNvSpPr>
            <a:spLocks noGrp="1"/>
          </p:cNvSpPr>
          <p:nvPr>
            <p:ph sz="quarter" idx="1"/>
          </p:nvPr>
        </p:nvSpPr>
        <p:spPr/>
        <p:txBody>
          <a:bodyPr/>
          <a:lstStyle/>
          <a:p>
            <a:pPr algn="l" rtl="0"/>
            <a:r>
              <a:rPr lang="en-US" dirty="0" smtClean="0"/>
              <a:t>Longgg Overview</a:t>
            </a:r>
          </a:p>
          <a:p>
            <a:pPr algn="l" rtl="0"/>
            <a:r>
              <a:rPr lang="en-US" dirty="0" smtClean="0"/>
              <a:t>Goals</a:t>
            </a:r>
          </a:p>
          <a:p>
            <a:pPr algn="l" rtl="0"/>
            <a:r>
              <a:rPr lang="en-US" dirty="0" smtClean="0"/>
              <a:t>Methods</a:t>
            </a:r>
          </a:p>
          <a:p>
            <a:pPr algn="l" rtl="0"/>
            <a:r>
              <a:rPr lang="en-US" dirty="0" smtClean="0"/>
              <a:t>Results</a:t>
            </a:r>
          </a:p>
          <a:p>
            <a:pPr algn="l" rtl="0"/>
            <a:r>
              <a:rPr lang="en-US" dirty="0" smtClean="0"/>
              <a:t>Discussion + Critics</a:t>
            </a:r>
          </a:p>
          <a:p>
            <a:pPr algn="l" rtl="0"/>
            <a:r>
              <a:rPr lang="en-US" dirty="0" smtClean="0"/>
              <a:t>New Article Discussion</a:t>
            </a:r>
          </a:p>
          <a:p>
            <a:pPr algn="l" rtl="0"/>
            <a:r>
              <a:rPr lang="en-US" dirty="0" smtClean="0"/>
              <a:t>Ear Project</a:t>
            </a:r>
            <a:endParaRPr lang="he-IL" dirty="0"/>
          </a:p>
        </p:txBody>
      </p:sp>
      <p:pic>
        <p:nvPicPr>
          <p:cNvPr id="125954" name="Picture 2" descr="http://bothendsofthelead.com.au/wp-content/uploads/2014/08/Plan-Your-Day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689228"/>
            <a:ext cx="3956381" cy="29672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936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000" dirty="0"/>
                  <a:t>Our null hypothesis is that T</a:t>
                </a:r>
                <a:r>
                  <a:rPr lang="en-US" sz="2000" baseline="-25000" dirty="0"/>
                  <a:t>1</a:t>
                </a:r>
                <a:r>
                  <a:rPr lang="en-US" sz="2000" dirty="0"/>
                  <a:t>, T</a:t>
                </a:r>
                <a:r>
                  <a:rPr lang="en-US" sz="2000" baseline="-25000" dirty="0"/>
                  <a:t>2</a:t>
                </a:r>
                <a:r>
                  <a:rPr lang="en-US" sz="2000" dirty="0"/>
                  <a:t> are not </a:t>
                </a:r>
                <a:r>
                  <a:rPr lang="en-US" sz="2000" dirty="0" err="1"/>
                  <a:t>ceRNAs</a:t>
                </a:r>
                <a:r>
                  <a:rPr lang="en-US" sz="2000" dirty="0"/>
                  <a:t> of one another. Under H0 the p-values of:</a:t>
                </a:r>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oMath>
                </a14:m>
                <a:endParaRPr lang="en-US" sz="2000" dirty="0"/>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oMath>
                </a14:m>
                <a:endParaRPr lang="en-US" sz="2000" dirty="0"/>
              </a:p>
              <a:p>
                <a:pPr marL="0" indent="0" algn="l" rtl="0">
                  <a:buNone/>
                </a:pPr>
                <a:r>
                  <a:rPr lang="en-US" sz="2000" dirty="0"/>
                  <a:t>Will both distribute ~ U(0,1)</a:t>
                </a:r>
              </a:p>
              <a:p>
                <a:pPr algn="l" rtl="0"/>
                <a:endParaRPr lang="en-US" sz="2500" dirty="0" smtClean="0"/>
              </a:p>
              <a:p>
                <a:pPr algn="l" rtl="0"/>
                <a:r>
                  <a:rPr lang="en-US" sz="2500" dirty="0" smtClean="0"/>
                  <a:t>What changes between the calculation of both p-values?</a:t>
                </a:r>
                <a:r>
                  <a:rPr lang="en-US" sz="2500" b="1" dirty="0"/>
                  <a:t> Only the null distribution, not </a:t>
                </a:r>
                <a:r>
                  <a:rPr lang="el-GR" sz="2800" b="1" dirty="0"/>
                  <a:t>Δ</a:t>
                </a:r>
                <a:r>
                  <a:rPr lang="en-US" sz="2800" b="1" dirty="0" smtClean="0"/>
                  <a:t>I</a:t>
                </a:r>
                <a:endParaRPr lang="en-US" sz="2500" dirty="0" smtClean="0"/>
              </a:p>
              <a:p>
                <a:pPr algn="l" rtl="0"/>
                <a:r>
                  <a:rPr lang="en-US" sz="2500" dirty="0" smtClean="0"/>
                  <a:t>How can we combine the two p-values for each triplet? </a:t>
                </a:r>
                <a:r>
                  <a:rPr lang="en-US" sz="2500" b="1" dirty="0"/>
                  <a:t>Fisher’s </a:t>
                </a:r>
                <a:r>
                  <a:rPr lang="en-US" sz="2500" b="1" dirty="0" smtClean="0"/>
                  <a:t>method</a:t>
                </a:r>
                <a:endParaRPr lang="en-US" sz="25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816" t="-626"/>
                </a:stretch>
              </a:blipFill>
            </p:spPr>
            <p:txBody>
              <a:bodyPr/>
              <a:lstStyle/>
              <a:p>
                <a:r>
                  <a:rPr lang="he-IL">
                    <a:noFill/>
                  </a:rPr>
                  <a:t> </a:t>
                </a:r>
              </a:p>
            </p:txBody>
          </p:sp>
        </mc:Fallback>
      </mc:AlternateContent>
      <p:pic>
        <p:nvPicPr>
          <p:cNvPr id="4" name="Picture 2" descr="http://www.thehonestapothecary.com/wp-content/uploads/2012/11/Questions-from-the-audience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68" y="130009"/>
            <a:ext cx="1886176" cy="1287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6136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500" dirty="0" smtClean="0"/>
                  <a:t>Fisher’s method:</a:t>
                </a:r>
                <a:endParaRPr lang="en-US" sz="2200" dirty="0" smtClean="0"/>
              </a:p>
              <a:p>
                <a:pPr lvl="1" algn="l" rtl="0"/>
                <a:r>
                  <a:rPr lang="en-US" sz="2200" dirty="0"/>
                  <a:t>Combine the results from </a:t>
                </a:r>
                <a:r>
                  <a:rPr lang="en-US" sz="2200" dirty="0" smtClean="0"/>
                  <a:t>several independent</a:t>
                </a:r>
                <a:r>
                  <a:rPr lang="en-US" sz="2200" dirty="0"/>
                  <a:t> tests bearing upon the </a:t>
                </a:r>
                <a:r>
                  <a:rPr lang="en-US" sz="2200" dirty="0" smtClean="0"/>
                  <a:t>same overall</a:t>
                </a:r>
                <a:r>
                  <a:rPr lang="en-US" sz="2200" dirty="0"/>
                  <a:t> hypothesis (H0</a:t>
                </a:r>
                <a:r>
                  <a:rPr lang="en-US" sz="2200" dirty="0" smtClean="0"/>
                  <a:t>)</a:t>
                </a:r>
                <a:endParaRPr lang="en-US" sz="2200" dirty="0"/>
              </a:p>
              <a:p>
                <a:pPr lvl="1" algn="l" rtl="0"/>
                <a:r>
                  <a:rPr lang="en-US" sz="2200" dirty="0" smtClean="0"/>
                  <a:t>Positive dependence between tests </a:t>
                </a:r>
                <a:r>
                  <a:rPr lang="en-US" sz="2200" dirty="0" smtClean="0">
                    <a:sym typeface="Wingdings" panose="05000000000000000000" pitchFamily="2" charset="2"/>
                  </a:rPr>
                  <a:t> </a:t>
                </a:r>
                <a:r>
                  <a:rPr lang="en-US" sz="2200" dirty="0" smtClean="0"/>
                  <a:t>tendency to reject H0</a:t>
                </a:r>
              </a:p>
              <a:p>
                <a:pPr marL="0" lvl="1" indent="0" algn="l" rtl="0">
                  <a:spcBef>
                    <a:spcPts val="600"/>
                  </a:spcBef>
                  <a:buSzPct val="70000"/>
                  <a:buNone/>
                </a:pPr>
                <a14:m>
                  <m:oMathPara xmlns:m="http://schemas.openxmlformats.org/officeDocument/2006/math">
                    <m:oMathParaPr>
                      <m:jc m:val="centerGroup"/>
                    </m:oMathParaPr>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Χ</m:t>
                          </m:r>
                        </m:e>
                        <m:sub>
                          <m:r>
                            <a:rPr lang="en-US" sz="2200" i="1">
                              <a:latin typeface="Cambria Math" panose="02040503050406030204" pitchFamily="18" charset="0"/>
                            </a:rPr>
                            <m:t>2</m:t>
                          </m:r>
                          <m:r>
                            <a:rPr lang="en-US" sz="2200" i="1">
                              <a:latin typeface="Cambria Math" panose="02040503050406030204" pitchFamily="18" charset="0"/>
                            </a:rPr>
                            <m:t>𝑘</m:t>
                          </m:r>
                        </m:sub>
                        <m:sup>
                          <m:r>
                            <a:rPr lang="en-US" sz="2200" i="1">
                              <a:latin typeface="Cambria Math" panose="02040503050406030204" pitchFamily="18" charset="0"/>
                            </a:rPr>
                            <m:t>2</m:t>
                          </m:r>
                        </m:sup>
                      </m:sSubSup>
                      <m:r>
                        <a:rPr lang="en-US" sz="2200" i="1">
                          <a:latin typeface="Cambria Math" panose="02040503050406030204" pitchFamily="18" charset="0"/>
                        </a:rPr>
                        <m:t>~−</m:t>
                      </m:r>
                      <m:r>
                        <a:rPr lang="en-US" sz="2200" i="1">
                          <a:latin typeface="Cambria Math" panose="02040503050406030204" pitchFamily="18" charset="0"/>
                        </a:rPr>
                        <m:t>2</m:t>
                      </m:r>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m:t>
                          </m:r>
                          <m:r>
                            <m:rPr>
                              <m:brk m:alnAt="23"/>
                            </m:rPr>
                            <a:rPr lang="en-US" sz="2200" i="1">
                              <a:latin typeface="Cambria Math" panose="02040503050406030204" pitchFamily="18" charset="0"/>
                            </a:rPr>
                            <m:t>1</m:t>
                          </m:r>
                        </m:sub>
                        <m:sup>
                          <m:r>
                            <a:rPr lang="en-US" sz="2200" i="1">
                              <a:latin typeface="Cambria Math" panose="02040503050406030204" pitchFamily="18" charset="0"/>
                            </a:rPr>
                            <m:t>𝑘</m:t>
                          </m:r>
                        </m:sup>
                        <m:e>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ln</m:t>
                              </m:r>
                            </m:fName>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𝑖</m:t>
                                      </m:r>
                                    </m:sub>
                                  </m:sSub>
                                </m:e>
                              </m:d>
                            </m:e>
                          </m:func>
                        </m:e>
                      </m:nary>
                    </m:oMath>
                  </m:oMathPara>
                </a14:m>
                <a:endParaRPr lang="en-US" sz="2200" dirty="0"/>
              </a:p>
              <a:p>
                <a:pPr lvl="1" algn="l" rtl="0"/>
                <a:r>
                  <a:rPr lang="en-US" sz="2200" dirty="0"/>
                  <a:t>Based on the fact that the probability of rejecting the global null hypothesis is related to intersection of the probabilities of each individual test </a:t>
                </a:r>
                <a14:m>
                  <m:oMath xmlns:m="http://schemas.openxmlformats.org/officeDocument/2006/math">
                    <m:nary>
                      <m:naryPr>
                        <m:chr m:val="∏"/>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𝑖</m:t>
                        </m:r>
                        <m:r>
                          <a:rPr lang="en-US" sz="2200" b="0" i="1" smtClean="0">
                            <a:latin typeface="Cambria Math" panose="02040503050406030204" pitchFamily="18" charset="0"/>
                          </a:rPr>
                          <m:t>=</m:t>
                        </m:r>
                        <m:r>
                          <m:rPr>
                            <m:brk m:alnAt="23"/>
                          </m:rPr>
                          <a:rPr lang="en-US" sz="2200" b="0" i="1" smtClean="0">
                            <a:latin typeface="Cambria Math" panose="02040503050406030204" pitchFamily="18" charset="0"/>
                          </a:rPr>
                          <m:t>1</m:t>
                        </m:r>
                      </m:sub>
                      <m:sup>
                        <m:r>
                          <a:rPr lang="en-US" sz="2200" b="0" i="1" smtClean="0">
                            <a:latin typeface="Cambria Math" panose="02040503050406030204" pitchFamily="18" charset="0"/>
                          </a:rPr>
                          <m:t>𝑘</m:t>
                        </m:r>
                      </m:sup>
                      <m:e>
                        <m:sSub>
                          <m:sSubPr>
                            <m:ctrlPr>
                              <a:rPr lang="en-US" sz="2200" b="0" i="1" smtClean="0">
                                <a:latin typeface="Cambria Math" panose="02040503050406030204" pitchFamily="18" charset="0"/>
                              </a:rPr>
                            </m:ctrlPr>
                          </m:sSubPr>
                          <m:e>
                            <m:r>
                              <a:rPr lang="en-US" sz="2200" i="1">
                                <a:latin typeface="Cambria Math" panose="02040503050406030204" pitchFamily="18" charset="0"/>
                              </a:rPr>
                              <m:t>𝑝</m:t>
                            </m:r>
                          </m:e>
                          <m:sub>
                            <m:r>
                              <a:rPr lang="en-US" sz="2200" b="0" i="1" smtClean="0">
                                <a:latin typeface="Cambria Math" panose="02040503050406030204" pitchFamily="18" charset="0"/>
                              </a:rPr>
                              <m:t>𝑖</m:t>
                            </m:r>
                          </m:sub>
                        </m:sSub>
                      </m:e>
                    </m:nary>
                  </m:oMath>
                </a14:m>
                <a:endParaRPr lang="en-US" sz="22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408" t="-1001" b="-5757"/>
                </a:stretch>
              </a:blipFill>
            </p:spPr>
            <p:txBody>
              <a:bodyPr/>
              <a:lstStyle/>
              <a:p>
                <a:r>
                  <a:rPr lang="he-IL">
                    <a:noFill/>
                  </a:rPr>
                  <a:t> </a:t>
                </a:r>
              </a:p>
            </p:txBody>
          </p:sp>
        </mc:Fallback>
      </mc:AlternateContent>
    </p:spTree>
    <p:extLst>
      <p:ext uri="{BB962C8B-B14F-4D97-AF65-F5344CB8AC3E}">
        <p14:creationId xmlns:p14="http://schemas.microsoft.com/office/powerpoint/2010/main" xmlns="" val="239040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lvl="1" algn="l" rtl="0"/>
                <a:r>
                  <a:rPr lang="en-US" sz="2400" b="1" dirty="0" smtClean="0"/>
                  <a:t>The </a:t>
                </a:r>
                <a:r>
                  <a:rPr lang="en-US" sz="2400" b="1" dirty="0"/>
                  <a:t>logarithm of uniform is exponential</a:t>
                </a:r>
              </a:p>
              <a:p>
                <a:pPr lvl="2" algn="l" rtl="0"/>
                <a:r>
                  <a:rPr lang="en-US" sz="1900" b="0" dirty="0" smtClean="0"/>
                  <a:t>CDF of exponential distribution: </a:t>
                </a:r>
                <a14:m>
                  <m:oMath xmlns:m="http://schemas.openxmlformats.org/officeDocument/2006/math">
                    <m:r>
                      <a:rPr lang="en-US" sz="1900" b="0" i="1" smtClean="0">
                        <a:latin typeface="Cambria Math" panose="02040503050406030204" pitchFamily="18" charset="0"/>
                      </a:rPr>
                      <m:t>𝐹</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𝑥</m:t>
                        </m:r>
                      </m:e>
                    </m:d>
                    <m:r>
                      <a:rPr lang="en-US" sz="1900" b="0" i="1" smtClean="0">
                        <a:latin typeface="Cambria Math" panose="02040503050406030204" pitchFamily="18" charset="0"/>
                      </a:rPr>
                      <m:t>=</m:t>
                    </m:r>
                    <m:r>
                      <a:rPr lang="en-US" sz="1900" b="0" i="1" smtClean="0">
                        <a:latin typeface="Cambria Math" panose="02040503050406030204" pitchFamily="18" charset="0"/>
                      </a:rPr>
                      <m:t>1</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𝑒</m:t>
                        </m:r>
                      </m:e>
                      <m:sup>
                        <m:r>
                          <a:rPr lang="en-US" sz="1900" b="0" i="1" smtClean="0">
                            <a:latin typeface="Cambria Math" panose="02040503050406030204" pitchFamily="18" charset="0"/>
                          </a:rPr>
                          <m:t>−</m:t>
                        </m:r>
                        <m:r>
                          <a:rPr lang="en-US" sz="1900" b="0" i="1" smtClean="0">
                            <a:latin typeface="Cambria Math" panose="02040503050406030204" pitchFamily="18" charset="0"/>
                          </a:rPr>
                          <m:t>𝜆</m:t>
                        </m:r>
                        <m:r>
                          <a:rPr lang="en-US" sz="1900" b="0" i="1" smtClean="0">
                            <a:latin typeface="Cambria Math" panose="02040503050406030204" pitchFamily="18" charset="0"/>
                          </a:rPr>
                          <m:t>𝑥</m:t>
                        </m:r>
                      </m:sup>
                    </m:sSup>
                  </m:oMath>
                </a14:m>
                <a:endParaRPr lang="en-US" sz="1900" dirty="0" smtClean="0"/>
              </a:p>
              <a:p>
                <a:pPr lvl="2" algn="l" rtl="0"/>
                <a:r>
                  <a:rPr lang="en-US" sz="1900" dirty="0" smtClean="0"/>
                  <a:t>The inverse: </a:t>
                </a:r>
                <a14:m>
                  <m:oMath xmlns:m="http://schemas.openxmlformats.org/officeDocument/2006/math">
                    <m:r>
                      <a:rPr lang="en-US" sz="1900" b="0" i="1" smtClean="0">
                        <a:latin typeface="Cambria Math" panose="02040503050406030204" pitchFamily="18" charset="0"/>
                      </a:rPr>
                      <m:t>𝑥</m:t>
                    </m:r>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1</m:t>
                        </m:r>
                      </m:num>
                      <m:den>
                        <m:r>
                          <a:rPr lang="en-US" sz="1900" b="0" i="1" smtClean="0">
                            <a:latin typeface="Cambria Math" panose="02040503050406030204" pitchFamily="18" charset="0"/>
                          </a:rPr>
                          <m:t>𝜆</m:t>
                        </m:r>
                      </m:den>
                    </m:f>
                    <m:func>
                      <m:funcPr>
                        <m:ctrlPr>
                          <a:rPr lang="en-US" sz="1900" b="0" i="1" smtClean="0">
                            <a:latin typeface="Cambria Math" panose="02040503050406030204" pitchFamily="18" charset="0"/>
                          </a:rPr>
                        </m:ctrlPr>
                      </m:funcPr>
                      <m:fName>
                        <m:r>
                          <m:rPr>
                            <m:sty m:val="p"/>
                          </m:rPr>
                          <a:rPr lang="en-US" sz="1900" b="0" i="0" smtClean="0">
                            <a:latin typeface="Cambria Math" panose="02040503050406030204" pitchFamily="18" charset="0"/>
                          </a:rPr>
                          <m:t>ln</m:t>
                        </m:r>
                      </m:fName>
                      <m:e>
                        <m:d>
                          <m:dPr>
                            <m:ctrlPr>
                              <a:rPr lang="en-US" sz="1900" b="0" i="1" smtClean="0">
                                <a:latin typeface="Cambria Math" panose="02040503050406030204" pitchFamily="18" charset="0"/>
                              </a:rPr>
                            </m:ctrlPr>
                          </m:dPr>
                          <m:e>
                            <m:r>
                              <a:rPr lang="en-US" sz="1900" b="0" i="1" smtClean="0">
                                <a:latin typeface="Cambria Math" panose="02040503050406030204" pitchFamily="18" charset="0"/>
                              </a:rPr>
                              <m:t>1</m:t>
                            </m:r>
                            <m:r>
                              <a:rPr lang="en-US" sz="1900" b="0" i="1" smtClean="0">
                                <a:latin typeface="Cambria Math" panose="02040503050406030204" pitchFamily="18" charset="0"/>
                              </a:rPr>
                              <m:t>−</m:t>
                            </m:r>
                            <m:r>
                              <a:rPr lang="en-US" sz="1900" b="0" i="1" smtClean="0">
                                <a:latin typeface="Cambria Math" panose="02040503050406030204" pitchFamily="18" charset="0"/>
                              </a:rPr>
                              <m:t>𝐹</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𝑥</m:t>
                                </m:r>
                              </m:e>
                            </m:d>
                          </m:e>
                        </m:d>
                      </m:e>
                    </m:func>
                  </m:oMath>
                </a14:m>
                <a:endParaRPr lang="en-US" sz="1900" dirty="0" smtClean="0"/>
              </a:p>
              <a:p>
                <a:pPr lvl="2" algn="l" rtl="0"/>
                <a14:m>
                  <m:oMath xmlns:m="http://schemas.openxmlformats.org/officeDocument/2006/math">
                    <m:r>
                      <a:rPr lang="en-US" sz="1900" i="1">
                        <a:latin typeface="Cambria Math" panose="02040503050406030204" pitchFamily="18" charset="0"/>
                      </a:rPr>
                      <m:t>𝐹</m:t>
                    </m:r>
                    <m:d>
                      <m:dPr>
                        <m:ctrlPr>
                          <a:rPr lang="en-US" sz="1900" i="1">
                            <a:latin typeface="Cambria Math" panose="02040503050406030204" pitchFamily="18" charset="0"/>
                          </a:rPr>
                        </m:ctrlPr>
                      </m:dPr>
                      <m:e>
                        <m:r>
                          <a:rPr lang="en-US" sz="1900" i="1">
                            <a:latin typeface="Cambria Math" panose="02040503050406030204" pitchFamily="18" charset="0"/>
                          </a:rPr>
                          <m:t>𝑥</m:t>
                        </m:r>
                      </m:e>
                    </m:d>
                    <m:r>
                      <a:rPr lang="en-US" sz="1900" b="0" i="1" smtClean="0">
                        <a:latin typeface="Cambria Math" panose="02040503050406030204" pitchFamily="18" charset="0"/>
                      </a:rPr>
                      <m:t>=</m:t>
                    </m:r>
                    <m:r>
                      <a:rPr lang="en-US" sz="1900" b="0" i="1" smtClean="0">
                        <a:latin typeface="Cambria Math" panose="02040503050406030204" pitchFamily="18" charset="0"/>
                      </a:rPr>
                      <m:t>𝑃</m:t>
                    </m:r>
                    <m:r>
                      <a:rPr lang="en-US" sz="1900" b="0" i="1" smtClean="0">
                        <a:latin typeface="Cambria Math" panose="02040503050406030204" pitchFamily="18" charset="0"/>
                      </a:rPr>
                      <m:t>~</m:t>
                    </m:r>
                    <m:r>
                      <a:rPr lang="en-US" sz="1900" b="0" i="1" smtClean="0">
                        <a:latin typeface="Cambria Math" panose="02040503050406030204" pitchFamily="18" charset="0"/>
                      </a:rPr>
                      <m:t>𝑈</m:t>
                    </m:r>
                    <m:r>
                      <a:rPr lang="en-US" sz="1900" b="0" i="1" smtClean="0">
                        <a:latin typeface="Cambria Math" panose="02040503050406030204" pitchFamily="18" charset="0"/>
                      </a:rPr>
                      <m:t>(</m:t>
                    </m:r>
                    <m:r>
                      <a:rPr lang="en-US" sz="1900" b="0" i="1" smtClean="0">
                        <a:latin typeface="Cambria Math" panose="02040503050406030204" pitchFamily="18" charset="0"/>
                      </a:rPr>
                      <m:t>0</m:t>
                    </m:r>
                    <m:r>
                      <a:rPr lang="en-US" sz="1900" b="0" i="1" smtClean="0">
                        <a:latin typeface="Cambria Math" panose="02040503050406030204" pitchFamily="18" charset="0"/>
                      </a:rPr>
                      <m:t>,</m:t>
                    </m:r>
                    <m:r>
                      <a:rPr lang="en-US" sz="1900" b="0" i="1" smtClean="0">
                        <a:latin typeface="Cambria Math" panose="02040503050406030204" pitchFamily="18" charset="0"/>
                      </a:rPr>
                      <m:t>1</m:t>
                    </m:r>
                    <m:r>
                      <a:rPr lang="en-US" sz="1900" b="0" i="1" smtClean="0">
                        <a:latin typeface="Cambria Math" panose="02040503050406030204" pitchFamily="18" charset="0"/>
                      </a:rPr>
                      <m:t>)</m:t>
                    </m:r>
                  </m:oMath>
                </a14:m>
                <a:r>
                  <a:rPr lang="en-US" sz="1900" dirty="0" smtClean="0"/>
                  <a:t> </a:t>
                </a:r>
                <a:r>
                  <a:rPr lang="en-US" sz="1900" dirty="0" smtClean="0">
                    <a:sym typeface="Wingdings" panose="05000000000000000000" pitchFamily="2" charset="2"/>
                  </a:rPr>
                  <a:t> </a:t>
                </a:r>
                <a14:m>
                  <m:oMath xmlns:m="http://schemas.openxmlformats.org/officeDocument/2006/math">
                    <m:r>
                      <a:rPr lang="en-US" sz="1900" b="0" i="0" smtClean="0">
                        <a:latin typeface="Cambria Math" panose="02040503050406030204" pitchFamily="18" charset="0"/>
                      </a:rPr>
                      <m:t>1</m:t>
                    </m:r>
                    <m:r>
                      <a:rPr lang="en-US" sz="1900" b="0" i="0" smtClean="0">
                        <a:latin typeface="Cambria Math" panose="02040503050406030204" pitchFamily="18" charset="0"/>
                      </a:rPr>
                      <m:t>−</m:t>
                    </m:r>
                    <m:r>
                      <a:rPr lang="en-US" sz="1900" i="1">
                        <a:latin typeface="Cambria Math" panose="02040503050406030204" pitchFamily="18" charset="0"/>
                      </a:rPr>
                      <m:t>𝑃</m:t>
                    </m:r>
                    <m:r>
                      <a:rPr lang="en-US" sz="1900" i="1">
                        <a:latin typeface="Cambria Math" panose="02040503050406030204" pitchFamily="18" charset="0"/>
                      </a:rPr>
                      <m:t>~</m:t>
                    </m:r>
                    <m:r>
                      <a:rPr lang="en-US" sz="1900" i="1">
                        <a:latin typeface="Cambria Math" panose="02040503050406030204" pitchFamily="18" charset="0"/>
                      </a:rPr>
                      <m:t>𝑈</m:t>
                    </m:r>
                    <m:r>
                      <a:rPr lang="en-US" sz="1900" i="1">
                        <a:latin typeface="Cambria Math" panose="02040503050406030204" pitchFamily="18" charset="0"/>
                      </a:rPr>
                      <m:t>(</m:t>
                    </m:r>
                    <m:r>
                      <a:rPr lang="en-US" sz="1900" i="1">
                        <a:latin typeface="Cambria Math" panose="02040503050406030204" pitchFamily="18" charset="0"/>
                      </a:rPr>
                      <m:t>0</m:t>
                    </m:r>
                    <m:r>
                      <a:rPr lang="en-US" sz="1900" i="1">
                        <a:latin typeface="Cambria Math" panose="02040503050406030204" pitchFamily="18" charset="0"/>
                      </a:rPr>
                      <m:t>,</m:t>
                    </m:r>
                    <m:r>
                      <a:rPr lang="en-US" sz="1900" i="1">
                        <a:latin typeface="Cambria Math" panose="02040503050406030204" pitchFamily="18" charset="0"/>
                      </a:rPr>
                      <m:t>1</m:t>
                    </m:r>
                    <m:r>
                      <a:rPr lang="en-US" sz="1900" i="1">
                        <a:latin typeface="Cambria Math" panose="02040503050406030204" pitchFamily="18" charset="0"/>
                      </a:rPr>
                      <m:t>)</m:t>
                    </m:r>
                  </m:oMath>
                </a14:m>
                <a:endParaRPr lang="en-US" sz="1900" dirty="0" smtClean="0"/>
              </a:p>
              <a:p>
                <a:pPr lvl="2" algn="l" rtl="0"/>
                <a14:m>
                  <m:oMath xmlns:m="http://schemas.openxmlformats.org/officeDocument/2006/math">
                    <m:r>
                      <a:rPr lang="en-US" sz="1900" b="0" i="1" smtClean="0">
                        <a:latin typeface="Cambria Math" panose="02040503050406030204" pitchFamily="18" charset="0"/>
                      </a:rPr>
                      <m:t>𝑥</m:t>
                    </m:r>
                    <m:r>
                      <a:rPr lang="en-US" sz="1900" b="0" i="1" smtClean="0">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𝜆</m:t>
                        </m:r>
                      </m:den>
                    </m:f>
                    <m:func>
                      <m:funcPr>
                        <m:ctrlPr>
                          <a:rPr lang="en-US" sz="1900" i="1">
                            <a:latin typeface="Cambria Math" panose="02040503050406030204" pitchFamily="18" charset="0"/>
                          </a:rPr>
                        </m:ctrlPr>
                      </m:funcPr>
                      <m:fName>
                        <m:r>
                          <m:rPr>
                            <m:sty m:val="p"/>
                          </m:rPr>
                          <a:rPr lang="en-US" sz="1900">
                            <a:latin typeface="Cambria Math" panose="02040503050406030204" pitchFamily="18" charset="0"/>
                          </a:rPr>
                          <m:t>ln</m:t>
                        </m:r>
                      </m:fName>
                      <m:e>
                        <m:d>
                          <m:dPr>
                            <m:ctrlPr>
                              <a:rPr lang="en-US" sz="1900" i="1">
                                <a:latin typeface="Cambria Math" panose="02040503050406030204" pitchFamily="18" charset="0"/>
                              </a:rPr>
                            </m:ctrlPr>
                          </m:dPr>
                          <m:e>
                            <m:r>
                              <a:rPr lang="en-US" sz="1900" b="0" i="1" smtClean="0">
                                <a:latin typeface="Cambria Math" panose="02040503050406030204" pitchFamily="18" charset="0"/>
                              </a:rPr>
                              <m:t>𝑃</m:t>
                            </m:r>
                          </m:e>
                        </m:d>
                      </m:e>
                    </m:func>
                  </m:oMath>
                </a14:m>
                <a:r>
                  <a:rPr lang="en-US" sz="1900" dirty="0" smtClean="0">
                    <a:sym typeface="Wingdings" panose="05000000000000000000" pitchFamily="2" charset="2"/>
                  </a:rPr>
                  <a:t>  -ln(P) | P~U(0,1) follows exponential distribution with rate parameter </a:t>
                </a:r>
                <a14:m>
                  <m:oMath xmlns:m="http://schemas.openxmlformats.org/officeDocument/2006/math">
                    <m:r>
                      <a:rPr lang="en-US" sz="1900" i="1">
                        <a:latin typeface="Cambria Math" panose="02040503050406030204" pitchFamily="18" charset="0"/>
                      </a:rPr>
                      <m:t>𝜆</m:t>
                    </m:r>
                    <m:r>
                      <a:rPr lang="en-US" sz="1900" b="0" i="1" smtClean="0">
                        <a:latin typeface="Cambria Math" panose="02040503050406030204" pitchFamily="18" charset="0"/>
                      </a:rPr>
                      <m:t>=</m:t>
                    </m:r>
                    <m:r>
                      <a:rPr lang="en-US" sz="1900" b="0" i="1" smtClean="0">
                        <a:latin typeface="Cambria Math" panose="02040503050406030204" pitchFamily="18" charset="0"/>
                      </a:rPr>
                      <m:t>1</m:t>
                    </m:r>
                  </m:oMath>
                </a14:m>
                <a:endParaRPr lang="en-US" sz="1900" dirty="0" smtClean="0">
                  <a:sym typeface="Wingdings" panose="05000000000000000000" pitchFamily="2" charset="2"/>
                </a:endParaRPr>
              </a:p>
              <a:p>
                <a:pPr lvl="1" algn="l" rtl="0"/>
                <a:r>
                  <a:rPr lang="en-US" sz="2400" b="1" dirty="0"/>
                  <a:t>An exponential with rate 1/2 is chi-squared</a:t>
                </a:r>
              </a:p>
              <a:p>
                <a:pPr lvl="2" algn="l" rtl="0"/>
                <a:r>
                  <a:rPr lang="en-US" sz="1900" dirty="0" smtClean="0">
                    <a:sym typeface="Wingdings" panose="05000000000000000000" pitchFamily="2" charset="2"/>
                  </a:rPr>
                  <a:t>Can be seen by substituting </a:t>
                </a:r>
                <a14:m>
                  <m:oMath xmlns:m="http://schemas.openxmlformats.org/officeDocument/2006/math">
                    <m:r>
                      <a:rPr lang="en-US" sz="1900" i="1" smtClean="0">
                        <a:latin typeface="Cambria Math" panose="02040503050406030204" pitchFamily="18" charset="0"/>
                        <a:ea typeface="Cambria Math" panose="02040503050406030204" pitchFamily="18" charset="0"/>
                        <a:sym typeface="Wingdings" panose="05000000000000000000" pitchFamily="2" charset="2"/>
                      </a:rPr>
                      <m:t>𝜈</m:t>
                    </m:r>
                    <m:r>
                      <a:rPr lang="en-US" sz="1900" b="0" i="1" smtClean="0">
                        <a:latin typeface="Cambria Math" panose="02040503050406030204" pitchFamily="18" charset="0"/>
                        <a:ea typeface="Cambria Math" panose="02040503050406030204" pitchFamily="18" charset="0"/>
                        <a:sym typeface="Wingdings" panose="05000000000000000000" pitchFamily="2" charset="2"/>
                      </a:rPr>
                      <m:t>=</m:t>
                    </m:r>
                    <m:r>
                      <a:rPr lang="en-US" sz="1900" b="0" i="1" smtClean="0">
                        <a:latin typeface="Cambria Math" panose="02040503050406030204" pitchFamily="18" charset="0"/>
                        <a:ea typeface="Cambria Math" panose="02040503050406030204" pitchFamily="18" charset="0"/>
                        <a:sym typeface="Wingdings" panose="05000000000000000000" pitchFamily="2" charset="2"/>
                      </a:rPr>
                      <m:t>2</m:t>
                    </m:r>
                  </m:oMath>
                </a14:m>
                <a:r>
                  <a:rPr lang="en-US" sz="1900" dirty="0" smtClean="0">
                    <a:sym typeface="Wingdings" panose="05000000000000000000" pitchFamily="2" charset="2"/>
                  </a:rPr>
                  <a:t> in the CDF of chi-square</a:t>
                </a:r>
              </a:p>
              <a:p>
                <a:pPr lvl="1" algn="l" rtl="0" fontAlgn="base"/>
                <a:r>
                  <a:rPr lang="en-US" sz="2400" b="1" dirty="0"/>
                  <a:t>The sum of chi-squared is also </a:t>
                </a:r>
                <a:r>
                  <a:rPr lang="en-US" sz="2400" b="1" dirty="0" smtClean="0"/>
                  <a:t>chi-squared</a:t>
                </a:r>
              </a:p>
              <a:p>
                <a:pPr lvl="2" algn="l" rtl="0" fontAlgn="base"/>
                <a:r>
                  <a:rPr lang="en-US" dirty="0" smtClean="0"/>
                  <a:t>Can be shown using moments. RV must be independent.</a:t>
                </a:r>
              </a:p>
              <a:p>
                <a:pPr lvl="1" algn="l" rtl="0" fontAlgn="base"/>
                <a:r>
                  <a:rPr lang="en-US" b="1" dirty="0" smtClean="0"/>
                  <a:t>All together: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2</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m:t>
                        </m:r>
                        <m:r>
                          <m:rPr>
                            <m:brk m:alnAt="23"/>
                          </m:rPr>
                          <a:rPr lang="en-US" sz="2000" i="1">
                            <a:latin typeface="Cambria Math" panose="02040503050406030204" pitchFamily="18" charset="0"/>
                          </a:rPr>
                          <m:t>1</m:t>
                        </m:r>
                      </m:sub>
                      <m:sup>
                        <m:r>
                          <a:rPr lang="en-US" sz="2000" i="1">
                            <a:latin typeface="Cambria Math" panose="02040503050406030204" pitchFamily="18" charset="0"/>
                          </a:rPr>
                          <m:t>𝑘</m:t>
                        </m:r>
                      </m:sup>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e>
                            </m:d>
                          </m:e>
                        </m:func>
                      </m:e>
                    </m:nary>
                  </m:oMath>
                </a14:m>
                <a:r>
                  <a:rPr lang="en-US" b="1" dirty="0" smtClean="0"/>
                  <a:t> </a:t>
                </a:r>
                <a:r>
                  <a:rPr lang="en-US" dirty="0" smtClean="0"/>
                  <a:t>is the sum of k </a:t>
                </a:r>
                <a:r>
                  <a:rPr lang="en-US" dirty="0" err="1" smtClean="0"/>
                  <a:t>i.i.d</a:t>
                </a:r>
                <a:r>
                  <a:rPr lang="en-US" dirty="0" smtClean="0"/>
                  <a:t> RV that distribute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Χ</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a14:m>
                <a:r>
                  <a:rPr lang="en-US" dirty="0" smtClean="0"/>
                  <a:t>, so its distribution is </a:t>
                </a:r>
                <a14:m>
                  <m:oMath xmlns:m="http://schemas.openxmlformats.org/officeDocument/2006/math">
                    <m:sSubSup>
                      <m:sSubSupPr>
                        <m:ctrlPr>
                          <a:rPr lang="en-US" sz="2000" i="1">
                            <a:latin typeface="Cambria Math" panose="02040503050406030204" pitchFamily="18" charset="0"/>
                          </a:rPr>
                        </m:ctrlPr>
                      </m:sSubSupPr>
                      <m:e>
                        <m:r>
                          <m:rPr>
                            <m:sty m:val="p"/>
                          </m:rPr>
                          <a:rPr lang="en-US" sz="2000">
                            <a:latin typeface="Cambria Math" panose="02040503050406030204" pitchFamily="18" charset="0"/>
                          </a:rPr>
                          <m:t>Χ</m:t>
                        </m:r>
                      </m:e>
                      <m:sub>
                        <m:r>
                          <a:rPr lang="en-US" sz="2000" i="1">
                            <a:latin typeface="Cambria Math" panose="02040503050406030204" pitchFamily="18" charset="0"/>
                          </a:rPr>
                          <m:t>2</m:t>
                        </m:r>
                        <m:r>
                          <a:rPr lang="en-US" sz="2000" i="1">
                            <a:latin typeface="Cambria Math" panose="02040503050406030204" pitchFamily="18" charset="0"/>
                          </a:rPr>
                          <m:t>𝑘</m:t>
                        </m:r>
                      </m:sub>
                      <m:sup>
                        <m:r>
                          <a:rPr lang="en-US" sz="2000" i="1">
                            <a:latin typeface="Cambria Math" panose="02040503050406030204" pitchFamily="18" charset="0"/>
                          </a:rPr>
                          <m:t>2</m:t>
                        </m:r>
                      </m:sup>
                    </m:sSubSup>
                  </m:oMath>
                </a14:m>
                <a:endParaRPr lang="en-US" dirty="0" smtClean="0"/>
              </a:p>
              <a:p>
                <a:pPr lvl="1" algn="l" rtl="0" fontAlgn="base"/>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t="-876" b="-5257"/>
                </a:stretch>
              </a:blipFill>
            </p:spPr>
            <p:txBody>
              <a:bodyPr/>
              <a:lstStyle/>
              <a:p>
                <a:r>
                  <a:rPr lang="he-IL">
                    <a:noFill/>
                  </a:rPr>
                  <a:t> </a:t>
                </a:r>
              </a:p>
            </p:txBody>
          </p:sp>
        </mc:Fallback>
      </mc:AlternateContent>
    </p:spTree>
    <p:extLst>
      <p:ext uri="{BB962C8B-B14F-4D97-AF65-F5344CB8AC3E}">
        <p14:creationId xmlns:p14="http://schemas.microsoft.com/office/powerpoint/2010/main" xmlns="" val="3870829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Statistic</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algn="l" rtl="0"/>
                <a:r>
                  <a:rPr lang="en-US" sz="2500" dirty="0" smtClean="0"/>
                  <a:t>Now we can combine the p-values of:</a:t>
                </a:r>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oMath>
                </a14:m>
                <a:endParaRPr lang="en-US" sz="2000" dirty="0"/>
              </a:p>
              <a:p>
                <a:pPr lvl="1" algn="l" rtl="0"/>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oMath>
                </a14:m>
                <a:endParaRPr lang="en-US" sz="2500" dirty="0" smtClean="0"/>
              </a:p>
              <a:p>
                <a:pPr marL="0" indent="0" algn="l" rtl="0">
                  <a:buNone/>
                </a:pPr>
                <a:r>
                  <a:rPr lang="en-US" sz="2800" dirty="0" smtClean="0"/>
                  <a:t>Using Fisher’s method</a:t>
                </a:r>
              </a:p>
              <a:p>
                <a:pPr algn="l" rtl="0"/>
                <a:endParaRPr lang="en-US" sz="2800" dirty="0" smtClean="0"/>
              </a:p>
              <a:p>
                <a:pPr algn="l" rtl="0"/>
                <a:r>
                  <a:rPr lang="en-US" sz="2800" dirty="0" smtClean="0"/>
                  <a:t>We can also combine the p-values of:</a:t>
                </a:r>
              </a:p>
              <a:p>
                <a:pPr lvl="1" algn="l" rtl="0"/>
                <a14:m>
                  <m:oMath xmlns:m="http://schemas.openxmlformats.org/officeDocument/2006/math">
                    <m:r>
                      <m:rPr>
                        <m:sty m:val="p"/>
                      </m:rPr>
                      <a:rPr lang="en-US" sz="2800">
                        <a:latin typeface="Cambria Math" panose="02040503050406030204" pitchFamily="18" charset="0"/>
                      </a:rPr>
                      <m:t>I</m:t>
                    </m:r>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𝑚𝑖</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e>
                    </m:d>
                    <m:r>
                      <a:rPr lang="en-US" sz="2800">
                        <a:latin typeface="Cambria Math" panose="02040503050406030204" pitchFamily="18" charset="0"/>
                      </a:rPr>
                      <m:t>&gt;</m:t>
                    </m:r>
                    <m:r>
                      <m:rPr>
                        <m:sty m:val="p"/>
                      </m:rPr>
                      <a:rPr lang="en-US" sz="2800">
                        <a:latin typeface="Cambria Math" panose="02040503050406030204" pitchFamily="18" charset="0"/>
                      </a:rPr>
                      <m:t>I</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𝑚𝑖</m:t>
                        </m:r>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e>
                    </m:d>
                  </m:oMath>
                </a14:m>
                <a:endParaRPr lang="en-US" sz="2500" dirty="0" smtClean="0"/>
              </a:p>
              <a:p>
                <a:pPr marL="0" indent="0" algn="l" rtl="0">
                  <a:buNone/>
                </a:pPr>
                <a:r>
                  <a:rPr lang="en-US" sz="2800" dirty="0" smtClean="0"/>
                  <a:t>For every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𝑚𝑖</m:t>
                        </m:r>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𝑘</m:t>
                            </m:r>
                          </m:sub>
                        </m:sSub>
                        <m:r>
                          <a:rPr lang="en-US" sz="2800" b="0" i="1" smtClean="0">
                            <a:latin typeface="Cambria Math" panose="02040503050406030204" pitchFamily="18" charset="0"/>
                          </a:rPr>
                          <m:t>∈</m:t>
                        </m:r>
                        <m:r>
                          <m:rPr>
                            <m:sty m:val="p"/>
                          </m:rPr>
                          <a:rPr lang="en-US" sz="2800">
                            <a:latin typeface="Cambria Math" panose="02040503050406030204" pitchFamily="18" charset="0"/>
                          </a:rPr>
                          <m:t>Π</m:t>
                        </m:r>
                      </m:e>
                      <m:sub>
                        <m:r>
                          <m:rPr>
                            <m:sty m:val="p"/>
                          </m:rPr>
                          <a:rPr lang="en-US" sz="2800">
                            <a:latin typeface="Cambria Math" panose="02040503050406030204" pitchFamily="18" charset="0"/>
                          </a:rPr>
                          <m:t>mirs</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e>
                    </m:d>
                  </m:oMath>
                </a14:m>
                <a:endParaRPr lang="en-US" sz="2800" dirty="0" smtClean="0"/>
              </a:p>
              <a:p>
                <a:pPr marL="0" indent="0" algn="l" rtl="0">
                  <a:buNone/>
                </a:pPr>
                <a:r>
                  <a:rPr lang="en-US" sz="2800" dirty="0" smtClean="0"/>
                  <a:t>To compute </a:t>
                </a:r>
                <a14:m>
                  <m:oMath xmlns:m="http://schemas.openxmlformats.org/officeDocument/2006/math">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d>
                    <m:r>
                      <a:rPr lang="en-US" sz="2000">
                        <a:latin typeface="Cambria Math" panose="02040503050406030204" pitchFamily="18" charset="0"/>
                      </a:rPr>
                      <m:t>&gt;</m:t>
                    </m:r>
                    <m:r>
                      <m:rPr>
                        <m:sty m:val="p"/>
                      </m:rPr>
                      <a:rPr lang="en-US" sz="2000">
                        <a:latin typeface="Cambria Math" panose="02040503050406030204" pitchFamily="18" charset="0"/>
                      </a:rPr>
                      <m:t>I</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m:rPr>
                                <m:sty m:val="p"/>
                              </m:rPr>
                              <a:rPr lang="en-US" sz="2000">
                                <a:latin typeface="Cambria Math" panose="02040503050406030204" pitchFamily="18" charset="0"/>
                              </a:rPr>
                              <m:t>mirs</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e>
                    </m:d>
                  </m:oMath>
                </a14:m>
                <a:endParaRPr lang="en-US" sz="2000" dirty="0" smtClean="0"/>
              </a:p>
              <a:p>
                <a:pPr marL="0" indent="0" algn="l" rtl="0">
                  <a:buNone/>
                </a:pPr>
                <a:r>
                  <a:rPr lang="en-US" sz="2800" dirty="0"/>
                  <a:t>t</a:t>
                </a:r>
                <a:r>
                  <a:rPr lang="en-US" sz="2800" dirty="0" smtClean="0"/>
                  <a:t>o begin with.</a:t>
                </a: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1633" t="-1001" b="-501"/>
                </a:stretch>
              </a:blipFill>
            </p:spPr>
            <p:txBody>
              <a:bodyPr/>
              <a:lstStyle/>
              <a:p>
                <a:r>
                  <a:rPr lang="he-IL">
                    <a:noFill/>
                  </a:rPr>
                  <a:t> </a:t>
                </a:r>
              </a:p>
            </p:txBody>
          </p:sp>
        </mc:Fallback>
      </mc:AlternateContent>
    </p:spTree>
    <p:extLst>
      <p:ext uri="{BB962C8B-B14F-4D97-AF65-F5344CB8AC3E}">
        <p14:creationId xmlns:p14="http://schemas.microsoft.com/office/powerpoint/2010/main" xmlns="" val="191446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Hermes –Sponge Interactions</a:t>
            </a:r>
            <a:endParaRPr lang="en-US"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
              </p:nvPr>
            </p:nvSpPr>
            <p:spPr/>
            <p:txBody>
              <a:bodyPr>
                <a:normAutofit/>
              </a:bodyPr>
              <a:lstStyle/>
              <a:p>
                <a:pPr marL="274320" lvl="1" algn="l" rtl="0">
                  <a:spcBef>
                    <a:spcPts val="600"/>
                  </a:spcBef>
                  <a:buSzPct val="70000"/>
                  <a:buFont typeface="Wingdings"/>
                  <a:buChar char=""/>
                </a:pPr>
                <a:r>
                  <a:rPr lang="en-US" sz="2000" dirty="0" smtClean="0"/>
                  <a:t>No. of </a:t>
                </a:r>
                <a:r>
                  <a:rPr lang="en-US" sz="2000" dirty="0"/>
                  <a:t>all possible triplets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𝑀</m:t>
                    </m:r>
                  </m:oMath>
                </a14:m>
                <a:r>
                  <a:rPr lang="en-US" sz="2000" dirty="0"/>
                  <a:t> is ~</a:t>
                </a:r>
                <a:r>
                  <a:rPr lang="en-US" sz="2000" dirty="0" smtClean="0"/>
                  <a:t>4.0*10</a:t>
                </a:r>
                <a:r>
                  <a:rPr lang="en-US" sz="2000" baseline="30000" dirty="0" smtClean="0"/>
                  <a:t>11 </a:t>
                </a:r>
                <a:r>
                  <a:rPr lang="en-US" sz="2000" dirty="0">
                    <a:sym typeface="Wingdings" panose="05000000000000000000" pitchFamily="2" charset="2"/>
                  </a:rPr>
                  <a:t> </a:t>
                </a:r>
                <a:r>
                  <a:rPr lang="en-US" sz="2000" dirty="0" smtClean="0">
                    <a:sym typeface="Wingdings" panose="05000000000000000000" pitchFamily="2" charset="2"/>
                  </a:rPr>
                  <a:t>Must </a:t>
                </a:r>
                <a:r>
                  <a:rPr lang="en-US" sz="2000" dirty="0">
                    <a:sym typeface="Wingdings" panose="05000000000000000000" pitchFamily="2" charset="2"/>
                  </a:rPr>
                  <a:t>filter</a:t>
                </a:r>
                <a:endParaRPr lang="en-US" sz="2000" dirty="0"/>
              </a:p>
              <a:p>
                <a:pPr marL="274320" lvl="1" algn="l" rtl="0">
                  <a:spcBef>
                    <a:spcPts val="600"/>
                  </a:spcBef>
                  <a:buSzPct val="70000"/>
                  <a:buFont typeface="Wingdings"/>
                  <a:buChar char=""/>
                </a:pPr>
                <a:r>
                  <a:rPr lang="en-US" sz="2500" dirty="0" smtClean="0"/>
                  <a:t>Do T</a:t>
                </a:r>
                <a:r>
                  <a:rPr lang="en-US" sz="2500" baseline="-25000" dirty="0" smtClean="0"/>
                  <a:t>1</a:t>
                </a:r>
                <a:r>
                  <a:rPr lang="en-US" sz="2500" dirty="0"/>
                  <a:t>, T</a:t>
                </a:r>
                <a:r>
                  <a:rPr lang="en-US" sz="2500" baseline="-25000" dirty="0"/>
                  <a:t>2</a:t>
                </a:r>
                <a:r>
                  <a:rPr lang="en-US" sz="2500" dirty="0"/>
                  <a:t> </a:t>
                </a:r>
                <a:r>
                  <a:rPr lang="en-US" sz="2500" dirty="0" smtClean="0"/>
                  <a:t>share </a:t>
                </a:r>
                <a:r>
                  <a:rPr lang="en-US" sz="2500" dirty="0"/>
                  <a:t>a significantly large </a:t>
                </a:r>
                <a:r>
                  <a:rPr lang="en-US" sz="2400" dirty="0"/>
                  <a:t>Common “</a:t>
                </a:r>
                <a:r>
                  <a:rPr lang="en-US" sz="2400" dirty="0" err="1"/>
                  <a:t>miR</a:t>
                </a:r>
                <a:r>
                  <a:rPr lang="en-US" sz="2400" dirty="0"/>
                  <a:t> program</a:t>
                </a:r>
                <a:r>
                  <a:rPr lang="en-US" sz="2400" dirty="0" smtClean="0"/>
                  <a:t>”?</a:t>
                </a:r>
              </a:p>
              <a:p>
                <a:pPr marL="548640" lvl="2" algn="l" rtl="0">
                  <a:spcBef>
                    <a:spcPts val="600"/>
                  </a:spcBef>
                  <a:buSzPct val="70000"/>
                </a:pPr>
                <a:r>
                  <a:rPr lang="en-US" dirty="0" smtClean="0"/>
                  <a:t>Given that we have a list of </a:t>
                </a:r>
                <a:r>
                  <a:rPr lang="en-US" dirty="0" err="1" smtClean="0"/>
                  <a:t>miRs</a:t>
                </a:r>
                <a:r>
                  <a:rPr lang="en-US" dirty="0" smtClean="0"/>
                  <a:t> for each, we can use Fisher’s exact test on the intersection sizes.</a:t>
                </a:r>
              </a:p>
              <a:p>
                <a:pPr marL="548640" lvl="2" algn="l" rtl="0">
                  <a:spcBef>
                    <a:spcPts val="600"/>
                  </a:spcBef>
                  <a:buSzPct val="70000"/>
                </a:pPr>
                <a:r>
                  <a:rPr lang="en-US" dirty="0" smtClean="0"/>
                  <a:t>If we have interaction scores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𝑖</m:t>
                        </m:r>
                      </m:sub>
                      <m:sup>
                        <m:r>
                          <a:rPr lang="en-US" b="0" i="1" smtClean="0">
                            <a:latin typeface="Cambria Math" panose="02040503050406030204" pitchFamily="18" charset="0"/>
                          </a:rPr>
                          <m:t>𝑚</m:t>
                        </m:r>
                      </m:sup>
                    </m:sSubSup>
                  </m:oMath>
                </a14:m>
                <a:r>
                  <a:rPr lang="en-US" dirty="0" smtClean="0"/>
                  <a:t> between miRNA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and target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in [0,1],  we can use </a:t>
                </a:r>
                <a:r>
                  <a:rPr lang="en-US" dirty="0"/>
                  <a:t>Fisher’s exact test </a:t>
                </a:r>
                <a:r>
                  <a:rPr lang="en-US" dirty="0" smtClean="0"/>
                  <a:t>on weighted scores:</a:t>
                </a:r>
              </a:p>
              <a:p>
                <a:pPr marL="548640" lvl="2" algn="l" rtl="0">
                  <a:spcBef>
                    <a:spcPts val="600"/>
                  </a:spcBef>
                  <a:buSzPct val="70000"/>
                </a:pPr>
                <a:endParaRPr lang="en-US" dirty="0"/>
              </a:p>
              <a:p>
                <a:pPr algn="l" rtl="0"/>
                <a:endParaRPr lang="en-US" sz="2500"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rotWithShape="0">
                <a:blip r:embed="rId3" cstate="print"/>
                <a:stretch>
                  <a:fillRect l="-408" t="-626" r="-1143"/>
                </a:stretch>
              </a:blipFill>
            </p:spPr>
            <p:txBody>
              <a:bodyPr/>
              <a:lstStyle/>
              <a:p>
                <a:r>
                  <a:rPr lang="he-IL">
                    <a:noFill/>
                  </a:rPr>
                  <a:t> </a:t>
                </a:r>
              </a:p>
            </p:txBody>
          </p:sp>
        </mc:Fallback>
      </mc:AlternateContent>
      <mc:AlternateContent xmlns:mc="http://schemas.openxmlformats.org/markup-compatibility/2006">
        <mc:Choice xmlns:a14="http://schemas.microsoft.com/office/drawing/2010/main" xmlns="" Requires="a14">
          <p:graphicFrame>
            <p:nvGraphicFramePr>
              <p:cNvPr id="7" name="טבלה 6"/>
              <p:cNvGraphicFramePr>
                <a:graphicFrameLocks noGrp="1"/>
              </p:cNvGraphicFramePr>
              <p:nvPr>
                <p:extLst>
                  <p:ext uri="{D42A27DB-BD31-4B8C-83A1-F6EECF244321}">
                    <p14:modId xmlns:p14="http://schemas.microsoft.com/office/powerpoint/2010/main" val="2895945107"/>
                  </p:ext>
                </p:extLst>
              </p:nvPr>
            </p:nvGraphicFramePr>
            <p:xfrm>
              <a:off x="1691680" y="4797152"/>
              <a:ext cx="5411183" cy="1679702"/>
            </p:xfrm>
            <a:graphic>
              <a:graphicData uri="http://schemas.openxmlformats.org/drawingml/2006/table">
                <a:tbl>
                  <a:tblPr firstRow="1" firstCol="1" bandRow="1">
                    <a:tableStyleId>{5C22544A-7EE6-4342-B048-85BDC9FD1C3A}</a:tableStyleId>
                  </a:tblPr>
                  <a:tblGrid>
                    <a:gridCol w="1399540"/>
                    <a:gridCol w="1892300"/>
                    <a:gridCol w="1892300"/>
                    <a:gridCol w="227043"/>
                  </a:tblGrid>
                  <a:tr h="55693">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50000"/>
                            </a:lnSpc>
                            <a:spcAft>
                              <a:spcPts val="300"/>
                            </a:spcAft>
                          </a:pP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𝑇</m:t>
                                  </m:r>
                                </m:e>
                                <m:sub>
                                  <m:r>
                                    <a:rPr lang="en-US" sz="1200">
                                      <a:effectLst/>
                                      <a:latin typeface="Cambria Math" panose="02040503050406030204" pitchFamily="18" charset="0"/>
                                    </a:rPr>
                                    <m:t>𝑗</m:t>
                                  </m:r>
                                </m:sub>
                              </m:sSub>
                            </m:oMath>
                          </a14:m>
                          <a:r>
                            <a:rPr lang="en-US" sz="1200">
                              <a:effectLst/>
                            </a:rPr>
                            <a:t> is a target</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50000"/>
                            </a:lnSpc>
                            <a:spcAft>
                              <a:spcPts val="300"/>
                            </a:spcAft>
                          </a:pP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𝑇</m:t>
                                  </m:r>
                                </m:e>
                                <m:sub>
                                  <m:r>
                                    <a:rPr lang="en-US" sz="1200">
                                      <a:effectLst/>
                                      <a:latin typeface="Cambria Math" panose="02040503050406030204" pitchFamily="18" charset="0"/>
                                    </a:rPr>
                                    <m:t>𝑗</m:t>
                                  </m:r>
                                </m:sub>
                              </m:sSub>
                            </m:oMath>
                          </a14:m>
                          <a:r>
                            <a:rPr lang="en-US" sz="1200">
                              <a:effectLst/>
                            </a:rPr>
                            <a:t> is not a target</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0">
                    <a:tc>
                      <a:txBody>
                        <a:bodyPr/>
                        <a:lstStyle/>
                        <a:p>
                          <a:pPr algn="ctr">
                            <a:lnSpc>
                              <a:spcPct val="150000"/>
                            </a:lnSpc>
                            <a:spcAft>
                              <a:spcPts val="300"/>
                            </a:spcAft>
                          </a:pP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𝑇</m:t>
                                  </m:r>
                                </m:e>
                                <m:sub>
                                  <m:r>
                                    <a:rPr lang="en-US" sz="1200">
                                      <a:effectLst/>
                                      <a:latin typeface="Cambria Math" panose="02040503050406030204" pitchFamily="18" charset="0"/>
                                    </a:rPr>
                                    <m:t>𝑖</m:t>
                                  </m:r>
                                </m:sub>
                              </m:sSub>
                            </m:oMath>
                          </a14:m>
                          <a:r>
                            <a:rPr lang="en-US" sz="1200">
                              <a:effectLst/>
                            </a:rPr>
                            <a:t> is a target</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14:m>
                            <m:oMathPara xmlns:m="http://schemas.openxmlformats.org/officeDocument/2006/math">
                              <m:oMathParaPr>
                                <m:jc m:val="centerGroup"/>
                              </m:oMathParaPr>
                              <m:oMath xmlns:m="http://schemas.openxmlformats.org/officeDocument/2006/math">
                                <m:d>
                                  <m:dPr>
                                    <m:begChr m:val="⌈"/>
                                    <m:endChr m:val="⌉"/>
                                    <m:ctrlPr>
                                      <a:rPr lang="en-US" sz="1200" i="1">
                                        <a:effectLst/>
                                        <a:latin typeface="Cambria Math" panose="02040503050406030204" pitchFamily="18" charset="0"/>
                                      </a:rPr>
                                    </m:ctrlPr>
                                  </m:dPr>
                                  <m:e>
                                    <m:nary>
                                      <m:naryPr>
                                        <m:chr m:val="∑"/>
                                        <m:limLoc m:val="subSup"/>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𝑚</m:t>
                                        </m:r>
                                      </m:sub>
                                      <m:sup/>
                                      <m:e>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𝑖</m:t>
                                            </m:r>
                                          </m:sub>
                                          <m:sup>
                                            <m:r>
                                              <a:rPr lang="en-US" sz="1200">
                                                <a:effectLst/>
                                                <a:latin typeface="Cambria Math" panose="02040503050406030204" pitchFamily="18" charset="0"/>
                                              </a:rPr>
                                              <m:t>𝑚</m:t>
                                            </m:r>
                                          </m:sup>
                                        </m:sSubSup>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𝑗</m:t>
                                            </m:r>
                                          </m:sub>
                                          <m:sup>
                                            <m:r>
                                              <a:rPr lang="en-US" sz="1200">
                                                <a:effectLst/>
                                                <a:latin typeface="Cambria Math" panose="02040503050406030204" pitchFamily="18" charset="0"/>
                                              </a:rPr>
                                              <m:t>𝑚</m:t>
                                            </m:r>
                                          </m:sup>
                                        </m:sSubSup>
                                      </m:e>
                                    </m:nary>
                                    <m:r>
                                      <a:rPr lang="en-US" sz="1200">
                                        <a:effectLst/>
                                        <a:latin typeface="Cambria Math" panose="02040503050406030204" pitchFamily="18" charset="0"/>
                                      </a:rPr>
                                      <m:t> </m:t>
                                    </m:r>
                                  </m:e>
                                </m:d>
                              </m:oMath>
                            </m:oMathPara>
                          </a14:m>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14:m>
                            <m:oMathPara xmlns:m="http://schemas.openxmlformats.org/officeDocument/2006/math">
                              <m:oMathParaPr>
                                <m:jc m:val="centerGroup"/>
                              </m:oMathParaPr>
                              <m:oMath xmlns:m="http://schemas.openxmlformats.org/officeDocument/2006/math">
                                <m:d>
                                  <m:dPr>
                                    <m:begChr m:val="⌈"/>
                                    <m:endChr m:val="⌉"/>
                                    <m:ctrlPr>
                                      <a:rPr lang="en-US" sz="1200" i="1">
                                        <a:effectLst/>
                                        <a:latin typeface="Cambria Math" panose="02040503050406030204" pitchFamily="18" charset="0"/>
                                      </a:rPr>
                                    </m:ctrlPr>
                                  </m:dPr>
                                  <m:e>
                                    <m:nary>
                                      <m:naryPr>
                                        <m:chr m:val="∑"/>
                                        <m:limLoc m:val="subSup"/>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𝑚</m:t>
                                        </m:r>
                                      </m:sub>
                                      <m:sup/>
                                      <m:e>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𝑖</m:t>
                                            </m:r>
                                          </m:sub>
                                          <m:sup>
                                            <m:r>
                                              <a:rPr lang="en-US" sz="1200">
                                                <a:effectLst/>
                                                <a:latin typeface="Cambria Math" panose="02040503050406030204" pitchFamily="18" charset="0"/>
                                              </a:rPr>
                                              <m:t>𝑚</m:t>
                                            </m:r>
                                          </m:sup>
                                        </m:sSubSup>
                                        <m:r>
                                          <a:rPr lang="en-US" sz="1200">
                                            <a:effectLst/>
                                            <a:latin typeface="Cambria Math" panose="02040503050406030204" pitchFamily="18" charset="0"/>
                                          </a:rPr>
                                          <m:t>(</m:t>
                                        </m:r>
                                        <m:r>
                                          <a:rPr lang="en-US" sz="1200">
                                            <a:effectLst/>
                                            <a:latin typeface="Cambria Math" panose="02040503050406030204" pitchFamily="18" charset="0"/>
                                          </a:rPr>
                                          <m:t>1</m:t>
                                        </m:r>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𝑗</m:t>
                                            </m:r>
                                          </m:sub>
                                          <m:sup>
                                            <m:r>
                                              <a:rPr lang="en-US" sz="1200">
                                                <a:effectLst/>
                                                <a:latin typeface="Cambria Math" panose="02040503050406030204" pitchFamily="18" charset="0"/>
                                              </a:rPr>
                                              <m:t>𝑚</m:t>
                                            </m:r>
                                          </m:sup>
                                        </m:sSubSup>
                                        <m:r>
                                          <a:rPr lang="en-US" sz="1200">
                                            <a:effectLst/>
                                            <a:latin typeface="Cambria Math" panose="02040503050406030204" pitchFamily="18" charset="0"/>
                                          </a:rPr>
                                          <m:t>)</m:t>
                                        </m:r>
                                      </m:e>
                                    </m:nary>
                                    <m:r>
                                      <a:rPr lang="en-US" sz="1200">
                                        <a:effectLst/>
                                        <a:latin typeface="Cambria Math" panose="02040503050406030204" pitchFamily="18" charset="0"/>
                                      </a:rPr>
                                      <m:t> </m:t>
                                    </m:r>
                                  </m:e>
                                </m:d>
                              </m:oMath>
                            </m:oMathPara>
                          </a14:m>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0">
                    <a:tc>
                      <a:txBody>
                        <a:bodyPr/>
                        <a:lstStyle/>
                        <a:p>
                          <a:pPr algn="ctr">
                            <a:lnSpc>
                              <a:spcPct val="150000"/>
                            </a:lnSpc>
                            <a:spcAft>
                              <a:spcPts val="300"/>
                            </a:spcAft>
                          </a:pP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𝑇</m:t>
                                  </m:r>
                                </m:e>
                                <m:sub>
                                  <m:r>
                                    <a:rPr lang="en-US" sz="1200">
                                      <a:effectLst/>
                                      <a:latin typeface="Cambria Math" panose="02040503050406030204" pitchFamily="18" charset="0"/>
                                    </a:rPr>
                                    <m:t>𝑖</m:t>
                                  </m:r>
                                </m:sub>
                              </m:sSub>
                            </m:oMath>
                          </a14:m>
                          <a:r>
                            <a:rPr lang="en-US" sz="1200">
                              <a:effectLst/>
                            </a:rPr>
                            <a:t> is not a target</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14:m>
                            <m:oMathPara xmlns:m="http://schemas.openxmlformats.org/officeDocument/2006/math">
                              <m:oMathParaPr>
                                <m:jc m:val="centerGroup"/>
                              </m:oMathParaPr>
                              <m:oMath xmlns:m="http://schemas.openxmlformats.org/officeDocument/2006/math">
                                <m:d>
                                  <m:dPr>
                                    <m:begChr m:val="⌈"/>
                                    <m:endChr m:val="⌉"/>
                                    <m:ctrlPr>
                                      <a:rPr lang="en-US" sz="1200" i="1">
                                        <a:effectLst/>
                                        <a:latin typeface="Cambria Math" panose="02040503050406030204" pitchFamily="18" charset="0"/>
                                      </a:rPr>
                                    </m:ctrlPr>
                                  </m:dPr>
                                  <m:e>
                                    <m:nary>
                                      <m:naryPr>
                                        <m:chr m:val="∑"/>
                                        <m:limLoc m:val="subSup"/>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𝑚</m:t>
                                        </m:r>
                                      </m:sub>
                                      <m:sup/>
                                      <m:e>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m:t>
                                            </m:r>
                                            <m:r>
                                              <a:rPr lang="en-US" sz="1200">
                                                <a:effectLst/>
                                                <a:latin typeface="Cambria Math" panose="02040503050406030204" pitchFamily="18" charset="0"/>
                                              </a:rPr>
                                              <m:t>1</m:t>
                                            </m:r>
                                            <m:r>
                                              <a:rPr lang="en-US" sz="1200">
                                                <a:effectLst/>
                                                <a:latin typeface="Cambria Math" panose="02040503050406030204" pitchFamily="18" charset="0"/>
                                              </a:rPr>
                                              <m:t>−</m:t>
                                            </m:r>
                                            <m:r>
                                              <a:rPr lang="en-US" sz="1200">
                                                <a:effectLst/>
                                                <a:latin typeface="Cambria Math" panose="02040503050406030204" pitchFamily="18" charset="0"/>
                                              </a:rPr>
                                              <m:t>𝑆</m:t>
                                            </m:r>
                                          </m:e>
                                          <m:sub>
                                            <m:r>
                                              <a:rPr lang="en-US" sz="1200">
                                                <a:effectLst/>
                                                <a:latin typeface="Cambria Math" panose="02040503050406030204" pitchFamily="18" charset="0"/>
                                              </a:rPr>
                                              <m:t>𝑖</m:t>
                                            </m:r>
                                          </m:sub>
                                          <m:sup>
                                            <m:r>
                                              <a:rPr lang="en-US" sz="1200">
                                                <a:effectLst/>
                                                <a:latin typeface="Cambria Math" panose="02040503050406030204" pitchFamily="18" charset="0"/>
                                              </a:rPr>
                                              <m:t>𝑚</m:t>
                                            </m:r>
                                          </m:sup>
                                        </m:sSubSup>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𝑗</m:t>
                                            </m:r>
                                          </m:sub>
                                          <m:sup>
                                            <m:r>
                                              <a:rPr lang="en-US" sz="1200">
                                                <a:effectLst/>
                                                <a:latin typeface="Cambria Math" panose="02040503050406030204" pitchFamily="18" charset="0"/>
                                              </a:rPr>
                                              <m:t>𝑚</m:t>
                                            </m:r>
                                          </m:sup>
                                        </m:sSubSup>
                                      </m:e>
                                    </m:nary>
                                    <m:r>
                                      <a:rPr lang="en-US" sz="1200">
                                        <a:effectLst/>
                                        <a:latin typeface="Cambria Math" panose="02040503050406030204" pitchFamily="18" charset="0"/>
                                      </a:rPr>
                                      <m:t> </m:t>
                                    </m:r>
                                  </m:e>
                                </m:d>
                              </m:oMath>
                            </m:oMathPara>
                          </a14:m>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14:m>
                            <m:oMathPara xmlns:m="http://schemas.openxmlformats.org/officeDocument/2006/math">
                              <m:oMathParaPr>
                                <m:jc m:val="centerGroup"/>
                              </m:oMathParaPr>
                              <m:oMath xmlns:m="http://schemas.openxmlformats.org/officeDocument/2006/math">
                                <m:d>
                                  <m:dPr>
                                    <m:begChr m:val="⌈"/>
                                    <m:endChr m:val="⌉"/>
                                    <m:ctrlPr>
                                      <a:rPr lang="en-US" sz="1200" i="1">
                                        <a:effectLst/>
                                        <a:latin typeface="Cambria Math" panose="02040503050406030204" pitchFamily="18" charset="0"/>
                                      </a:rPr>
                                    </m:ctrlPr>
                                  </m:dPr>
                                  <m:e>
                                    <m:nary>
                                      <m:naryPr>
                                        <m:chr m:val="∑"/>
                                        <m:limLoc m:val="subSup"/>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𝑚</m:t>
                                        </m:r>
                                      </m:sub>
                                      <m:sup/>
                                      <m:e>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m:t>
                                            </m:r>
                                            <m:r>
                                              <a:rPr lang="en-US" sz="1200">
                                                <a:effectLst/>
                                                <a:latin typeface="Cambria Math" panose="02040503050406030204" pitchFamily="18" charset="0"/>
                                              </a:rPr>
                                              <m:t>1</m:t>
                                            </m:r>
                                            <m:r>
                                              <a:rPr lang="en-US" sz="1200">
                                                <a:effectLst/>
                                                <a:latin typeface="Cambria Math" panose="02040503050406030204" pitchFamily="18" charset="0"/>
                                              </a:rPr>
                                              <m:t>−</m:t>
                                            </m:r>
                                            <m:r>
                                              <a:rPr lang="en-US" sz="1200">
                                                <a:effectLst/>
                                                <a:latin typeface="Cambria Math" panose="02040503050406030204" pitchFamily="18" charset="0"/>
                                              </a:rPr>
                                              <m:t>𝑆</m:t>
                                            </m:r>
                                          </m:e>
                                          <m:sub>
                                            <m:r>
                                              <a:rPr lang="en-US" sz="1200">
                                                <a:effectLst/>
                                                <a:latin typeface="Cambria Math" panose="02040503050406030204" pitchFamily="18" charset="0"/>
                                              </a:rPr>
                                              <m:t>𝑖</m:t>
                                            </m:r>
                                          </m:sub>
                                          <m:sup>
                                            <m:r>
                                              <a:rPr lang="en-US" sz="1200">
                                                <a:effectLst/>
                                                <a:latin typeface="Cambria Math" panose="02040503050406030204" pitchFamily="18" charset="0"/>
                                              </a:rPr>
                                              <m:t>𝑚</m:t>
                                            </m:r>
                                          </m:sup>
                                        </m:sSubSup>
                                        <m:r>
                                          <a:rPr lang="en-US" sz="1200">
                                            <a:effectLst/>
                                            <a:latin typeface="Cambria Math" panose="02040503050406030204" pitchFamily="18" charset="0"/>
                                          </a:rPr>
                                          <m:t>)</m:t>
                                        </m:r>
                                        <m:d>
                                          <m:dPr>
                                            <m:ctrlPr>
                                              <a:rPr lang="en-US" sz="1200" i="1">
                                                <a:effectLst/>
                                                <a:latin typeface="Cambria Math" panose="02040503050406030204" pitchFamily="18" charset="0"/>
                                              </a:rPr>
                                            </m:ctrlPr>
                                          </m:dPr>
                                          <m:e>
                                            <m:r>
                                              <a:rPr lang="en-US" sz="1200">
                                                <a:effectLst/>
                                                <a:latin typeface="Cambria Math" panose="02040503050406030204" pitchFamily="18" charset="0"/>
                                              </a:rPr>
                                              <m:t>1</m:t>
                                            </m:r>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𝑆</m:t>
                                                </m:r>
                                              </m:e>
                                              <m:sub>
                                                <m:r>
                                                  <a:rPr lang="en-US" sz="1200">
                                                    <a:effectLst/>
                                                    <a:latin typeface="Cambria Math" panose="02040503050406030204" pitchFamily="18" charset="0"/>
                                                  </a:rPr>
                                                  <m:t>𝑗</m:t>
                                                </m:r>
                                              </m:sub>
                                              <m:sup>
                                                <m:r>
                                                  <a:rPr lang="en-US" sz="1200">
                                                    <a:effectLst/>
                                                    <a:latin typeface="Cambria Math" panose="02040503050406030204" pitchFamily="18" charset="0"/>
                                                  </a:rPr>
                                                  <m:t>𝑚</m:t>
                                                </m:r>
                                              </m:sup>
                                            </m:sSubSup>
                                          </m:e>
                                        </m:d>
                                        <m:r>
                                          <a:rPr lang="en-US" sz="1200">
                                            <a:effectLst/>
                                            <a:latin typeface="Cambria Math" panose="02040503050406030204" pitchFamily="18" charset="0"/>
                                          </a:rPr>
                                          <m:t> </m:t>
                                        </m:r>
                                      </m:e>
                                    </m:nary>
                                  </m:e>
                                </m:d>
                              </m:oMath>
                            </m:oMathPara>
                          </a14:m>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182245">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9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bl>
              </a:graphicData>
            </a:graphic>
          </p:graphicFrame>
        </mc:Choice>
        <mc:Fallback>
          <p:graphicFrame>
            <p:nvGraphicFramePr>
              <p:cNvPr id="7" name="טבלה 6"/>
              <p:cNvGraphicFramePr>
                <a:graphicFrameLocks noGrp="1"/>
              </p:cNvGraphicFramePr>
              <p:nvPr>
                <p:extLst>
                  <p:ext uri="{D42A27DB-BD31-4B8C-83A1-F6EECF244321}">
                    <p14:modId xmlns:p14="http://schemas.microsoft.com/office/powerpoint/2010/main" xmlns="" xmlns:a14="http://schemas.microsoft.com/office/drawing/2010/main" val="2895945107"/>
                  </p:ext>
                </p:extLst>
              </p:nvPr>
            </p:nvGraphicFramePr>
            <p:xfrm>
              <a:off x="1691680" y="4797152"/>
              <a:ext cx="5411183" cy="1657604"/>
            </p:xfrm>
            <a:graphic>
              <a:graphicData uri="http://schemas.openxmlformats.org/drawingml/2006/table">
                <a:tbl>
                  <a:tblPr firstRow="1" firstCol="1" bandRow="1">
                    <a:tableStyleId>{5C22544A-7EE6-4342-B048-85BDC9FD1C3A}</a:tableStyleId>
                  </a:tblPr>
                  <a:tblGrid>
                    <a:gridCol w="1399540"/>
                    <a:gridCol w="1892300"/>
                    <a:gridCol w="1892300"/>
                    <a:gridCol w="227043"/>
                  </a:tblGrid>
                  <a:tr h="271717">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endParaRPr lang="he-IL"/>
                        </a:p>
                      </a:txBody>
                      <a:tcPr marL="68580" marR="68580" marT="0" marB="0" anchor="ctr">
                        <a:blipFill rotWithShape="0">
                          <a:blip r:embed="rId4"/>
                          <a:stretch>
                            <a:fillRect l="-74277" t="-2222" r="-113183" b="-500000"/>
                          </a:stretch>
                        </a:blipFill>
                      </a:tcPr>
                    </a:tc>
                    <a:tc>
                      <a:txBody>
                        <a:bodyPr/>
                        <a:lstStyle/>
                        <a:p>
                          <a:endParaRPr lang="he-IL"/>
                        </a:p>
                      </a:txBody>
                      <a:tcPr marL="68580" marR="68580" marT="0" marB="0" anchor="ctr">
                        <a:blipFill rotWithShape="0">
                          <a:blip r:embed="rId4"/>
                          <a:stretch>
                            <a:fillRect l="-174277" t="-2222" r="-13183" b="-500000"/>
                          </a:stretch>
                        </a:blipFill>
                      </a:tcPr>
                    </a:tc>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554482">
                    <a:tc>
                      <a:txBody>
                        <a:bodyPr/>
                        <a:lstStyle/>
                        <a:p>
                          <a:endParaRPr lang="he-IL"/>
                        </a:p>
                      </a:txBody>
                      <a:tcPr marL="68580" marR="68580" marT="0" marB="0" anchor="ctr">
                        <a:blipFill rotWithShape="0">
                          <a:blip r:embed="rId4"/>
                          <a:stretch>
                            <a:fillRect l="-435" t="-50549" r="-288261" b="-147253"/>
                          </a:stretch>
                        </a:blipFill>
                      </a:tcPr>
                    </a:tc>
                    <a:tc>
                      <a:txBody>
                        <a:bodyPr/>
                        <a:lstStyle/>
                        <a:p>
                          <a:endParaRPr lang="he-IL"/>
                        </a:p>
                      </a:txBody>
                      <a:tcPr marL="68580" marR="68580" marT="0" marB="0" anchor="ctr">
                        <a:blipFill rotWithShape="0">
                          <a:blip r:embed="rId4"/>
                          <a:stretch>
                            <a:fillRect l="-74277" t="-50549" r="-113183" b="-147253"/>
                          </a:stretch>
                        </a:blipFill>
                      </a:tcPr>
                    </a:tc>
                    <a:tc>
                      <a:txBody>
                        <a:bodyPr/>
                        <a:lstStyle/>
                        <a:p>
                          <a:endParaRPr lang="he-IL"/>
                        </a:p>
                      </a:txBody>
                      <a:tcPr marL="68580" marR="68580" marT="0" marB="0" anchor="ctr">
                        <a:blipFill rotWithShape="0">
                          <a:blip r:embed="rId4"/>
                          <a:stretch>
                            <a:fillRect l="-174277" t="-50549" r="-13183" b="-147253"/>
                          </a:stretch>
                        </a:blipFill>
                      </a:tcP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554482">
                    <a:tc>
                      <a:txBody>
                        <a:bodyPr/>
                        <a:lstStyle/>
                        <a:p>
                          <a:endParaRPr lang="he-IL"/>
                        </a:p>
                      </a:txBody>
                      <a:tcPr marL="68580" marR="68580" marT="0" marB="0" anchor="ctr">
                        <a:blipFill rotWithShape="0">
                          <a:blip r:embed="rId4"/>
                          <a:stretch>
                            <a:fillRect l="-435" t="-148913" r="-288261" b="-45652"/>
                          </a:stretch>
                        </a:blipFill>
                      </a:tcPr>
                    </a:tc>
                    <a:tc>
                      <a:txBody>
                        <a:bodyPr/>
                        <a:lstStyle/>
                        <a:p>
                          <a:endParaRPr lang="he-IL"/>
                        </a:p>
                      </a:txBody>
                      <a:tcPr marL="68580" marR="68580" marT="0" marB="0" anchor="ctr">
                        <a:blipFill rotWithShape="0">
                          <a:blip r:embed="rId4"/>
                          <a:stretch>
                            <a:fillRect l="-74277" t="-148913" r="-113183" b="-45652"/>
                          </a:stretch>
                        </a:blipFill>
                      </a:tcPr>
                    </a:tc>
                    <a:tc>
                      <a:txBody>
                        <a:bodyPr/>
                        <a:lstStyle/>
                        <a:p>
                          <a:endParaRPr lang="he-IL"/>
                        </a:p>
                      </a:txBody>
                      <a:tcPr marL="68580" marR="68580" marT="0" marB="0" anchor="ctr">
                        <a:blipFill rotWithShape="0">
                          <a:blip r:embed="rId4"/>
                          <a:stretch>
                            <a:fillRect l="-174277" t="-148913" r="-13183" b="-45652"/>
                          </a:stretch>
                        </a:blipFill>
                      </a:tcP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44793">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900">
                              <a:effectLst/>
                            </a:rPr>
                            <a:t> </a:t>
                          </a:r>
                          <a:endParaRPr lang="en-US" sz="11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just">
                            <a:lnSpc>
                              <a:spcPct val="150000"/>
                            </a:lnSpc>
                            <a:spcAft>
                              <a:spcPts val="300"/>
                            </a:spcAft>
                          </a:pPr>
                          <a:r>
                            <a:rPr lang="en-US" sz="1200" dirty="0">
                              <a:effectLst/>
                            </a:rPr>
                            <a:t> </a:t>
                          </a:r>
                          <a:endParaRPr lang="en-US" sz="11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xmlns="" val="3379455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–Sponge Interactions</a:t>
            </a:r>
          </a:p>
        </p:txBody>
      </p:sp>
      <p:sp>
        <p:nvSpPr>
          <p:cNvPr id="5" name="Content Placeholder 4"/>
          <p:cNvSpPr>
            <a:spLocks noGrp="1"/>
          </p:cNvSpPr>
          <p:nvPr>
            <p:ph sz="quarter" idx="1"/>
          </p:nvPr>
        </p:nvSpPr>
        <p:spPr/>
        <p:txBody>
          <a:bodyPr>
            <a:normAutofit/>
          </a:bodyPr>
          <a:lstStyle/>
          <a:p>
            <a:pPr algn="l" rtl="0"/>
            <a:r>
              <a:rPr lang="en-US" sz="2600" dirty="0" smtClean="0"/>
              <a:t>One can use </a:t>
            </a:r>
            <a:r>
              <a:rPr lang="en-US" sz="2600" u="sng" dirty="0" smtClean="0"/>
              <a:t>available target prediction software</a:t>
            </a:r>
            <a:r>
              <a:rPr lang="en-US" sz="2600" dirty="0" smtClean="0"/>
              <a:t> to select interactions, and to score them:</a:t>
            </a:r>
          </a:p>
          <a:p>
            <a:pPr lvl="1" algn="l" rtl="0"/>
            <a:r>
              <a:rPr lang="en-US" sz="2300" dirty="0" smtClean="0"/>
              <a:t>PITA - </a:t>
            </a:r>
            <a:r>
              <a:rPr lang="en-US" sz="2000" dirty="0"/>
              <a:t>is informed by the structure of </a:t>
            </a:r>
            <a:r>
              <a:rPr lang="en-US" sz="2000" dirty="0" err="1"/>
              <a:t>miRISC</a:t>
            </a:r>
            <a:endParaRPr lang="en-US" sz="2000" dirty="0" smtClean="0"/>
          </a:p>
          <a:p>
            <a:pPr lvl="1" algn="l" rtl="0"/>
            <a:r>
              <a:rPr lang="en-US" sz="2300" dirty="0" err="1" smtClean="0"/>
              <a:t>miRanda</a:t>
            </a:r>
            <a:r>
              <a:rPr lang="en-US" sz="2300" dirty="0" smtClean="0"/>
              <a:t> - </a:t>
            </a:r>
            <a:r>
              <a:rPr lang="en-US" sz="2000" dirty="0"/>
              <a:t>locally aligns miRNA and target sequences and estimates their binding energy</a:t>
            </a:r>
            <a:endParaRPr lang="en-US" sz="2300" dirty="0" smtClean="0"/>
          </a:p>
          <a:p>
            <a:pPr lvl="1" algn="l" rtl="0"/>
            <a:r>
              <a:rPr lang="en-US" sz="2300" dirty="0" err="1" smtClean="0"/>
              <a:t>TargetScan</a:t>
            </a:r>
            <a:r>
              <a:rPr lang="en-US" sz="2300" dirty="0" smtClean="0"/>
              <a:t> - </a:t>
            </a:r>
            <a:r>
              <a:rPr lang="en-US" sz="2000" dirty="0"/>
              <a:t>uses predicted RNA </a:t>
            </a:r>
            <a:r>
              <a:rPr lang="en-US" sz="2000" dirty="0" smtClean="0"/>
              <a:t>structure</a:t>
            </a:r>
            <a:endParaRPr lang="en-US" sz="2400" dirty="0"/>
          </a:p>
          <a:p>
            <a:pPr algn="l" rtl="0"/>
            <a:r>
              <a:rPr lang="en-US" sz="2600" dirty="0" smtClean="0"/>
              <a:t>How to combine the predictions?</a:t>
            </a:r>
          </a:p>
        </p:txBody>
      </p:sp>
    </p:spTree>
    <p:extLst>
      <p:ext uri="{BB962C8B-B14F-4D97-AF65-F5344CB8AC3E}">
        <p14:creationId xmlns:p14="http://schemas.microsoft.com/office/powerpoint/2010/main" xmlns="" val="1080837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Hermes –Sponge Interactions</a:t>
            </a:r>
            <a:endParaRPr lang="he-IL" dirty="0"/>
          </a:p>
        </p:txBody>
      </p:sp>
      <p:sp>
        <p:nvSpPr>
          <p:cNvPr id="3" name="מציין מיקום תוכן 2"/>
          <p:cNvSpPr>
            <a:spLocks noGrp="1"/>
          </p:cNvSpPr>
          <p:nvPr>
            <p:ph sz="quarter" idx="1"/>
          </p:nvPr>
        </p:nvSpPr>
        <p:spPr/>
        <p:txBody>
          <a:bodyPr>
            <a:normAutofit fontScale="92500" lnSpcReduction="10000"/>
          </a:bodyPr>
          <a:lstStyle/>
          <a:p>
            <a:pPr algn="l" rtl="0"/>
            <a:r>
              <a:rPr lang="en-US" sz="2600" dirty="0" smtClean="0"/>
              <a:t>Train an SVM to differ between true and false </a:t>
            </a:r>
            <a:r>
              <a:rPr lang="en-US" sz="2600" b="1" dirty="0" smtClean="0"/>
              <a:t>targets sites </a:t>
            </a:r>
            <a:r>
              <a:rPr lang="en-US" sz="2600" dirty="0" smtClean="0"/>
              <a:t>using site feature, including scores from the three methods</a:t>
            </a:r>
          </a:p>
          <a:p>
            <a:pPr lvl="1" algn="l" rtl="0"/>
            <a:r>
              <a:rPr lang="en-US" sz="2300" dirty="0" smtClean="0"/>
              <a:t>Predict sites and filter according to FDR1</a:t>
            </a:r>
          </a:p>
          <a:p>
            <a:pPr algn="l" rtl="0"/>
            <a:r>
              <a:rPr lang="en-US" sz="2600" dirty="0" smtClean="0"/>
              <a:t>Train an SVM to score </a:t>
            </a:r>
            <a:r>
              <a:rPr lang="en-US" sz="2600" b="1" dirty="0" smtClean="0"/>
              <a:t>target-miRNA </a:t>
            </a:r>
            <a:r>
              <a:rPr lang="en-US" sz="2600" dirty="0" smtClean="0"/>
              <a:t>interactions using site features, for sites from the previous stage</a:t>
            </a:r>
          </a:p>
          <a:p>
            <a:pPr lvl="1" algn="l" rtl="0"/>
            <a:r>
              <a:rPr lang="en-US" sz="2300" dirty="0" smtClean="0"/>
              <a:t>After doing feature expansion to allow different modes of combinatorial regulation</a:t>
            </a:r>
          </a:p>
          <a:p>
            <a:pPr algn="l" rtl="0"/>
            <a:r>
              <a:rPr lang="en-US" sz="2600" dirty="0" smtClean="0"/>
              <a:t>Use scores to decide when </a:t>
            </a:r>
            <a:r>
              <a:rPr lang="en-US" sz="2700" dirty="0"/>
              <a:t>T</a:t>
            </a:r>
            <a:r>
              <a:rPr lang="en-US" sz="2700" baseline="-25000" dirty="0"/>
              <a:t>1</a:t>
            </a:r>
            <a:r>
              <a:rPr lang="en-US" sz="2700" dirty="0"/>
              <a:t>, T</a:t>
            </a:r>
            <a:r>
              <a:rPr lang="en-US" sz="2700" baseline="-25000" dirty="0"/>
              <a:t>2</a:t>
            </a:r>
            <a:r>
              <a:rPr lang="en-US" sz="2700" dirty="0"/>
              <a:t> share a significantly large Common “</a:t>
            </a:r>
            <a:r>
              <a:rPr lang="en-US" sz="2700" dirty="0" err="1"/>
              <a:t>miR</a:t>
            </a:r>
            <a:r>
              <a:rPr lang="en-US" sz="2700" dirty="0"/>
              <a:t> program</a:t>
            </a:r>
            <a:r>
              <a:rPr lang="en-US" sz="2700" dirty="0" smtClean="0"/>
              <a:t>”, filter according to FDR2</a:t>
            </a:r>
            <a:endParaRPr lang="en-US" sz="2700" dirty="0"/>
          </a:p>
          <a:p>
            <a:pPr algn="l" rtl="0"/>
            <a:r>
              <a:rPr lang="en-US" sz="2600" dirty="0" smtClean="0"/>
              <a:t>Pred</a:t>
            </a:r>
            <a:r>
              <a:rPr lang="en-US" sz="2700" dirty="0"/>
              <a:t>ict </a:t>
            </a:r>
            <a:r>
              <a:rPr lang="en-US" sz="2700" dirty="0" err="1"/>
              <a:t>ceRNAs</a:t>
            </a:r>
            <a:r>
              <a:rPr lang="en-US" sz="2700" dirty="0"/>
              <a:t>, filter according to </a:t>
            </a:r>
            <a:r>
              <a:rPr lang="en-US" sz="2700" dirty="0" smtClean="0"/>
              <a:t>FDR3</a:t>
            </a:r>
            <a:endParaRPr lang="en-US" sz="2700" dirty="0"/>
          </a:p>
        </p:txBody>
      </p:sp>
    </p:spTree>
    <p:extLst>
      <p:ext uri="{BB962C8B-B14F-4D97-AF65-F5344CB8AC3E}">
        <p14:creationId xmlns:p14="http://schemas.microsoft.com/office/powerpoint/2010/main" xmlns="" val="2471891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Hermes –Sponge Interactions</a:t>
            </a:r>
            <a:endParaRPr lang="he-IL" dirty="0"/>
          </a:p>
        </p:txBody>
      </p:sp>
      <p:sp>
        <p:nvSpPr>
          <p:cNvPr id="3" name="מציין מיקום תוכן 2"/>
          <p:cNvSpPr>
            <a:spLocks noGrp="1"/>
          </p:cNvSpPr>
          <p:nvPr>
            <p:ph sz="quarter" idx="1"/>
          </p:nvPr>
        </p:nvSpPr>
        <p:spPr/>
        <p:txBody>
          <a:bodyPr>
            <a:normAutofit/>
          </a:bodyPr>
          <a:lstStyle/>
          <a:p>
            <a:pPr algn="l" rtl="0"/>
            <a:r>
              <a:rPr lang="en-US" sz="2700" dirty="0"/>
              <a:t>First </a:t>
            </a:r>
            <a:r>
              <a:rPr lang="en-US" sz="2700" dirty="0" smtClean="0"/>
              <a:t>classifier:</a:t>
            </a:r>
          </a:p>
          <a:p>
            <a:pPr lvl="1" algn="l" rtl="0"/>
            <a:r>
              <a:rPr lang="en-US" dirty="0" smtClean="0"/>
              <a:t>Features:</a:t>
            </a:r>
          </a:p>
          <a:p>
            <a:pPr lvl="2" algn="l" rtl="0"/>
            <a:r>
              <a:rPr lang="en-US" dirty="0" smtClean="0"/>
              <a:t>Predicted scores from PITA, </a:t>
            </a:r>
            <a:r>
              <a:rPr lang="en-US" dirty="0" err="1" smtClean="0"/>
              <a:t>miRanda</a:t>
            </a:r>
            <a:r>
              <a:rPr lang="en-US" dirty="0" smtClean="0"/>
              <a:t>, </a:t>
            </a:r>
            <a:r>
              <a:rPr lang="en-US" dirty="0" err="1" smtClean="0"/>
              <a:t>TargetScan</a:t>
            </a:r>
            <a:endParaRPr lang="en-US" dirty="0" smtClean="0"/>
          </a:p>
          <a:p>
            <a:pPr lvl="2" algn="l" rtl="0"/>
            <a:r>
              <a:rPr lang="en-US" dirty="0" smtClean="0"/>
              <a:t>Cross-species conservation scores by </a:t>
            </a:r>
            <a:r>
              <a:rPr lang="en-US" dirty="0" err="1" smtClean="0"/>
              <a:t>PhasCons</a:t>
            </a:r>
            <a:r>
              <a:rPr lang="en-US" dirty="0" smtClean="0"/>
              <a:t> (</a:t>
            </a:r>
            <a:r>
              <a:rPr lang="en-US" sz="1400" dirty="0" smtClean="0"/>
              <a:t>46 vertebrate</a:t>
            </a:r>
            <a:r>
              <a:rPr lang="en-US" dirty="0" smtClean="0"/>
              <a:t>)</a:t>
            </a:r>
          </a:p>
          <a:p>
            <a:pPr lvl="2" algn="l" rtl="0"/>
            <a:r>
              <a:rPr lang="en-US" dirty="0" smtClean="0"/>
              <a:t>Positional information relative to the 3’UTR start site.</a:t>
            </a:r>
          </a:p>
          <a:p>
            <a:pPr lvl="1" algn="l" rtl="0"/>
            <a:r>
              <a:rPr lang="en-US" dirty="0" smtClean="0"/>
              <a:t>Output: Scores for each site in [0,1]</a:t>
            </a:r>
          </a:p>
          <a:p>
            <a:pPr lvl="1" algn="l" rtl="0"/>
            <a:r>
              <a:rPr lang="en-US" dirty="0"/>
              <a:t>Training set: </a:t>
            </a:r>
            <a:r>
              <a:rPr lang="en-US" dirty="0" smtClean="0"/>
              <a:t>684 </a:t>
            </a:r>
            <a:r>
              <a:rPr lang="en-US" dirty="0"/>
              <a:t>validated </a:t>
            </a:r>
            <a:r>
              <a:rPr lang="en-US" dirty="0" err="1"/>
              <a:t>miR</a:t>
            </a:r>
            <a:r>
              <a:rPr lang="en-US" dirty="0"/>
              <a:t> targets </a:t>
            </a:r>
            <a:r>
              <a:rPr lang="en-US" dirty="0" smtClean="0"/>
              <a:t>(</a:t>
            </a:r>
            <a:r>
              <a:rPr lang="en-US" dirty="0" err="1" smtClean="0"/>
              <a:t>miRecords</a:t>
            </a:r>
            <a:r>
              <a:rPr lang="en-US" dirty="0" smtClean="0"/>
              <a:t>)</a:t>
            </a:r>
            <a:endParaRPr lang="en-US" dirty="0"/>
          </a:p>
          <a:p>
            <a:pPr algn="l" rtl="0"/>
            <a:r>
              <a:rPr lang="en-US" sz="2700" dirty="0"/>
              <a:t>How to choose FDR1?</a:t>
            </a:r>
            <a:endParaRPr lang="en-US" dirty="0"/>
          </a:p>
          <a:p>
            <a:pPr lvl="1" algn="l" rtl="0"/>
            <a:r>
              <a:rPr lang="en-US" dirty="0"/>
              <a:t>Because the number of hypothesis expands significantly when examining triplets, we want a very low FP rate on site prediction compared to other algorithms</a:t>
            </a:r>
          </a:p>
          <a:p>
            <a:pPr algn="l" rtl="0"/>
            <a:endParaRPr lang="en-US" dirty="0"/>
          </a:p>
        </p:txBody>
      </p:sp>
    </p:spTree>
    <p:extLst>
      <p:ext uri="{BB962C8B-B14F-4D97-AF65-F5344CB8AC3E}">
        <p14:creationId xmlns:p14="http://schemas.microsoft.com/office/powerpoint/2010/main" xmlns="" val="2066814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Hermes –Sponge Interactions</a:t>
            </a:r>
            <a:endParaRPr lang="he-IL" dirty="0"/>
          </a:p>
        </p:txBody>
      </p:sp>
      <p:sp>
        <p:nvSpPr>
          <p:cNvPr id="3" name="מציין מיקום תוכן 2"/>
          <p:cNvSpPr>
            <a:spLocks noGrp="1"/>
          </p:cNvSpPr>
          <p:nvPr>
            <p:ph sz="quarter" idx="1"/>
          </p:nvPr>
        </p:nvSpPr>
        <p:spPr/>
        <p:txBody>
          <a:bodyPr>
            <a:normAutofit/>
          </a:bodyPr>
          <a:lstStyle/>
          <a:p>
            <a:pPr algn="l" rtl="0"/>
            <a:r>
              <a:rPr lang="en-US" dirty="0" smtClean="0"/>
              <a:t>Second classifier:</a:t>
            </a:r>
          </a:p>
          <a:p>
            <a:pPr lvl="1" algn="l" rtl="0"/>
            <a:r>
              <a:rPr lang="en-US" dirty="0" smtClean="0"/>
              <a:t>Features: Site scores summarized using an array of </a:t>
            </a:r>
            <a:r>
              <a:rPr lang="en-US" dirty="0"/>
              <a:t>summary functions that model </a:t>
            </a:r>
            <a:r>
              <a:rPr lang="en-US" dirty="0" err="1"/>
              <a:t>miR</a:t>
            </a:r>
            <a:r>
              <a:rPr lang="en-US" dirty="0"/>
              <a:t> binding-site </a:t>
            </a:r>
            <a:r>
              <a:rPr lang="en-US" dirty="0" smtClean="0"/>
              <a:t>interactions both </a:t>
            </a:r>
            <a:r>
              <a:rPr lang="en-US" dirty="0"/>
              <a:t>linearly and </a:t>
            </a:r>
            <a:r>
              <a:rPr lang="en-US" dirty="0" smtClean="0"/>
              <a:t>non-linearly.</a:t>
            </a:r>
          </a:p>
          <a:p>
            <a:pPr lvl="1" algn="l" rtl="0"/>
            <a:r>
              <a:rPr lang="en-US" dirty="0" smtClean="0"/>
              <a:t>Output: T\F ?</a:t>
            </a:r>
          </a:p>
          <a:p>
            <a:pPr lvl="1" algn="l" rtl="0"/>
            <a:r>
              <a:rPr lang="en-US" dirty="0" smtClean="0"/>
              <a:t>Training set: ?</a:t>
            </a:r>
          </a:p>
          <a:p>
            <a:pPr algn="l" rtl="0"/>
            <a:r>
              <a:rPr lang="en-US" dirty="0" smtClean="0"/>
              <a:t>FDR2 ?</a:t>
            </a:r>
          </a:p>
          <a:p>
            <a:pPr algn="l" rtl="0"/>
            <a:r>
              <a:rPr lang="en-US" b="1" dirty="0" smtClean="0"/>
              <a:t>There is a serious lack of information in the article. We will see a more detailed information in the new article.</a:t>
            </a:r>
          </a:p>
          <a:p>
            <a:pPr lvl="1" algn="l" rtl="0"/>
            <a:endParaRPr lang="en-US" dirty="0" smtClean="0"/>
          </a:p>
        </p:txBody>
      </p:sp>
    </p:spTree>
    <p:extLst>
      <p:ext uri="{BB962C8B-B14F-4D97-AF65-F5344CB8AC3E}">
        <p14:creationId xmlns:p14="http://schemas.microsoft.com/office/powerpoint/2010/main" xmlns="" val="1113040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Full Algorithm</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algn="l" rtl="0"/>
                <a:r>
                  <a:rPr lang="en-US" dirty="0" smtClean="0"/>
                  <a:t>For sponge modulators:</a:t>
                </a:r>
              </a:p>
              <a:p>
                <a:pPr lvl="1" algn="l" rtl="0"/>
                <a:r>
                  <a:rPr lang="en-US" dirty="0" smtClean="0"/>
                  <a:t>Predict target-miRNA interactions using Cupid;</a:t>
                </a:r>
              </a:p>
              <a:p>
                <a:pPr lvl="1" algn="l" rtl="0"/>
                <a:r>
                  <a:rPr lang="en-US" dirty="0" smtClean="0"/>
                  <a:t>For each pair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oMath>
                </a14:m>
                <a:r>
                  <a:rPr lang="en-US" dirty="0" smtClean="0"/>
                  <a:t> that share significantly large “common </a:t>
                </a:r>
                <a:r>
                  <a:rPr lang="en-US" dirty="0" err="1" smtClean="0"/>
                  <a:t>miR</a:t>
                </a:r>
                <a:r>
                  <a:rPr lang="en-US" dirty="0" smtClean="0"/>
                  <a:t> program”:</a:t>
                </a:r>
              </a:p>
              <a:p>
                <a:pPr lvl="2" algn="l" rtl="0"/>
                <a:r>
                  <a:rPr lang="en-US" dirty="0" smtClean="0"/>
                  <a:t>For each miRNA in the program:</a:t>
                </a:r>
              </a:p>
              <a:p>
                <a:pPr lvl="3" algn="l" rtl="0"/>
                <a:r>
                  <a:rPr lang="en-US" dirty="0" smtClean="0"/>
                  <a:t>Evaluate 2 p-values for the symmetric effects;</a:t>
                </a:r>
              </a:p>
              <a:p>
                <a:pPr lvl="3" algn="l" rtl="0"/>
                <a:r>
                  <a:rPr lang="en-US" dirty="0" smtClean="0"/>
                  <a:t>Combine both using Fisher’s exact method;</a:t>
                </a:r>
              </a:p>
              <a:p>
                <a:pPr lvl="2" algn="l" rtl="0"/>
                <a:r>
                  <a:rPr lang="en-US" dirty="0" smtClean="0"/>
                  <a:t>Combine p-values over the entire “common </a:t>
                </a:r>
                <a:r>
                  <a:rPr lang="en-US" dirty="0" err="1" smtClean="0"/>
                  <a:t>miR</a:t>
                </a:r>
                <a:r>
                  <a:rPr lang="en-US" dirty="0" smtClean="0"/>
                  <a:t> program”</a:t>
                </a:r>
              </a:p>
              <a:p>
                <a:pPr algn="l" rtl="0"/>
                <a:r>
                  <a:rPr lang="en-US" dirty="0" smtClean="0"/>
                  <a:t>For non-sponge modulators:</a:t>
                </a:r>
              </a:p>
              <a:p>
                <a:pPr lvl="1" algn="l" rtl="0"/>
                <a:r>
                  <a:rPr lang="en-US" dirty="0" smtClean="0"/>
                  <a:t>For </a:t>
                </a:r>
                <a:r>
                  <a:rPr lang="en-US" b="1" dirty="0" smtClean="0"/>
                  <a:t>given</a:t>
                </a:r>
                <a:r>
                  <a:rPr lang="en-US" dirty="0" smtClean="0"/>
                  <a:t> candidate couple of target T, regulator R:</a:t>
                </a:r>
              </a:p>
              <a:p>
                <a:pPr lvl="2" algn="l" rtl="0"/>
                <a:r>
                  <a:rPr lang="en-US" dirty="0" smtClean="0"/>
                  <a:t>For each modulator M not targeted by R:</a:t>
                </a:r>
              </a:p>
              <a:p>
                <a:pPr lvl="3" algn="l" rtl="0"/>
                <a:r>
                  <a:rPr lang="en-US" dirty="0" smtClean="0"/>
                  <a:t>Evaluate p-value of </a:t>
                </a:r>
                <a14:m>
                  <m:oMath xmlns:m="http://schemas.openxmlformats.org/officeDocument/2006/math">
                    <m:r>
                      <m:rPr>
                        <m:sty m:val="p"/>
                      </m:rPr>
                      <a:rPr lang="en-US">
                        <a:latin typeface="Cambria Math" panose="02040503050406030204" pitchFamily="18" charset="0"/>
                      </a:rPr>
                      <m:t>I</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𝑅</m:t>
                        </m:r>
                        <m:r>
                          <a:rPr lang="en-US" i="1">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r>
                          <a:rPr lang="en-US" b="0" i="1" smtClean="0">
                            <a:latin typeface="Cambria Math" panose="02040503050406030204" pitchFamily="18" charset="0"/>
                          </a:rPr>
                          <m:t>𝑀</m:t>
                        </m:r>
                      </m:e>
                    </m:d>
                    <m:r>
                      <a:rPr lang="en-US">
                        <a:latin typeface="Cambria Math" panose="02040503050406030204" pitchFamily="18" charset="0"/>
                      </a:rPr>
                      <m:t>&gt;</m:t>
                    </m:r>
                    <m:r>
                      <m:rPr>
                        <m:sty m:val="p"/>
                      </m:rPr>
                      <a:rPr lang="en-US">
                        <a:latin typeface="Cambria Math" panose="02040503050406030204" pitchFamily="18" charset="0"/>
                      </a:rPr>
                      <m:t>I</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𝑅</m:t>
                        </m:r>
                        <m:r>
                          <a:rPr lang="en-US" i="1">
                            <a:latin typeface="Cambria Math" panose="02040503050406030204" pitchFamily="18" charset="0"/>
                          </a:rPr>
                          <m:t>;</m:t>
                        </m:r>
                        <m:r>
                          <a:rPr lang="en-US" b="0" i="1" smtClean="0">
                            <a:latin typeface="Cambria Math" panose="02040503050406030204" pitchFamily="18" charset="0"/>
                          </a:rPr>
                          <m:t>𝑇</m:t>
                        </m:r>
                      </m:e>
                    </m:d>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327" t="-876"/>
                </a:stretch>
              </a:blipFill>
            </p:spPr>
            <p:txBody>
              <a:bodyPr/>
              <a:lstStyle/>
              <a:p>
                <a:r>
                  <a:rPr lang="he-IL">
                    <a:noFill/>
                  </a:rPr>
                  <a:t> </a:t>
                </a:r>
              </a:p>
            </p:txBody>
          </p:sp>
        </mc:Fallback>
      </mc:AlternateContent>
    </p:spTree>
    <p:extLst>
      <p:ext uri="{BB962C8B-B14F-4D97-AF65-F5344CB8AC3E}">
        <p14:creationId xmlns:p14="http://schemas.microsoft.com/office/powerpoint/2010/main" xmlns="" val="172498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microRNAs</a:t>
            </a:r>
            <a:endParaRPr lang="en-US" dirty="0"/>
          </a:p>
        </p:txBody>
      </p:sp>
      <p:sp>
        <p:nvSpPr>
          <p:cNvPr id="3" name="Content Placeholder 2"/>
          <p:cNvSpPr>
            <a:spLocks noGrp="1"/>
          </p:cNvSpPr>
          <p:nvPr>
            <p:ph sz="quarter" idx="1"/>
          </p:nvPr>
        </p:nvSpPr>
        <p:spPr>
          <a:xfrm>
            <a:off x="457200" y="1600200"/>
            <a:ext cx="3970784" cy="4873752"/>
          </a:xfrm>
        </p:spPr>
        <p:txBody>
          <a:bodyPr>
            <a:normAutofit lnSpcReduction="10000"/>
          </a:bodyPr>
          <a:lstStyle/>
          <a:p>
            <a:pPr algn="l" rtl="0"/>
            <a:r>
              <a:rPr lang="en-US" dirty="0" smtClean="0"/>
              <a:t>RNA molecules</a:t>
            </a:r>
          </a:p>
          <a:p>
            <a:pPr algn="l" rtl="0"/>
            <a:r>
              <a:rPr lang="en-US" dirty="0" smtClean="0"/>
              <a:t>21–23 nucleotides (</a:t>
            </a:r>
            <a:r>
              <a:rPr lang="en-US" dirty="0" err="1" smtClean="0"/>
              <a:t>nt</a:t>
            </a:r>
            <a:r>
              <a:rPr lang="en-US" dirty="0" smtClean="0"/>
              <a:t>) long </a:t>
            </a:r>
          </a:p>
          <a:p>
            <a:pPr algn="l" rtl="0"/>
            <a:r>
              <a:rPr lang="en-US" dirty="0" smtClean="0"/>
              <a:t>Endogenous</a:t>
            </a:r>
          </a:p>
          <a:p>
            <a:pPr algn="l" rtl="0"/>
            <a:r>
              <a:rPr lang="en-US" dirty="0" err="1" smtClean="0"/>
              <a:t>Noncoding</a:t>
            </a:r>
            <a:endParaRPr lang="en-US" dirty="0" smtClean="0"/>
          </a:p>
          <a:p>
            <a:pPr lvl="1" algn="l" rtl="0"/>
            <a:r>
              <a:rPr lang="en-US" dirty="0" smtClean="0"/>
              <a:t>Transcribed from independent </a:t>
            </a:r>
            <a:r>
              <a:rPr lang="en-US" dirty="0" err="1" smtClean="0"/>
              <a:t>miRNA</a:t>
            </a:r>
            <a:r>
              <a:rPr lang="en-US" dirty="0" smtClean="0"/>
              <a:t> genes \ </a:t>
            </a:r>
            <a:r>
              <a:rPr lang="en-US" dirty="0" err="1" smtClean="0"/>
              <a:t>introns</a:t>
            </a:r>
            <a:r>
              <a:rPr lang="en-US" dirty="0" smtClean="0"/>
              <a:t> of protein-coding transcripts</a:t>
            </a:r>
          </a:p>
          <a:p>
            <a:pPr algn="l" rtl="0"/>
            <a:r>
              <a:rPr lang="en-US" dirty="0" smtClean="0"/>
              <a:t>Posttranscriptional regulation by </a:t>
            </a:r>
            <a:r>
              <a:rPr lang="en-US" u="sng" dirty="0" smtClean="0"/>
              <a:t>specifically</a:t>
            </a:r>
            <a:r>
              <a:rPr lang="en-US" dirty="0" smtClean="0"/>
              <a:t> binding target mRNAs</a:t>
            </a:r>
          </a:p>
        </p:txBody>
      </p:sp>
      <p:pic>
        <p:nvPicPr>
          <p:cNvPr id="65540" name="Picture 4" descr="http://www.cell.com/cms/attachment/2002983247/2011324376/gr1.jpg"/>
          <p:cNvPicPr>
            <a:picLocks noChangeAspect="1" noChangeArrowheads="1"/>
          </p:cNvPicPr>
          <p:nvPr/>
        </p:nvPicPr>
        <p:blipFill>
          <a:blip r:embed="rId3" cstate="print"/>
          <a:srcRect/>
          <a:stretch>
            <a:fillRect/>
          </a:stretch>
        </p:blipFill>
        <p:spPr bwMode="auto">
          <a:xfrm>
            <a:off x="5004048" y="1412776"/>
            <a:ext cx="3686175" cy="5210175"/>
          </a:xfrm>
          <a:prstGeom prst="rect">
            <a:avLst/>
          </a:prstGeom>
          <a:noFill/>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Results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algn="l" rtl="0"/>
                <a:r>
                  <a:rPr lang="en-US" dirty="0" smtClean="0"/>
                  <a:t>ceRNA network:</a:t>
                </a:r>
              </a:p>
              <a:p>
                <a:pPr lvl="1" algn="l" rtl="0"/>
                <a:r>
                  <a:rPr lang="en-US" dirty="0" smtClean="0"/>
                  <a:t>Undirected graph</a:t>
                </a:r>
              </a:p>
              <a:p>
                <a:pPr lvl="1" algn="l" rtl="0"/>
                <a:r>
                  <a:rPr lang="en-US" dirty="0" smtClean="0"/>
                  <a:t>|V| = ~7000, |E| = ~</a:t>
                </a:r>
                <a:r>
                  <a:rPr lang="en-US" dirty="0" smtClean="0"/>
                  <a:t>248,000</a:t>
                </a:r>
              </a:p>
              <a:p>
                <a:pPr lvl="1" algn="l" rtl="0"/>
                <a:r>
                  <a:rPr lang="en-US" dirty="0" smtClean="0"/>
                  <a:t>Creation </a:t>
                </a:r>
                <a:r>
                  <a:rPr lang="en-US" dirty="0" smtClean="0"/>
                  <a:t>“parameters”:</a:t>
                </a:r>
              </a:p>
              <a:p>
                <a:pPr lvl="2" algn="l" rtl="0"/>
                <a:r>
                  <a:rPr lang="en-US" dirty="0" smtClean="0"/>
                  <a:t>FDR1 = X, FDR2 = 1e-02 (Unweighted test?), FDR3 = 1e-04</a:t>
                </a:r>
              </a:p>
              <a:p>
                <a:pPr algn="l" rtl="0"/>
                <a:r>
                  <a:rPr lang="en-US" dirty="0" err="1" smtClean="0"/>
                  <a:t>Nonsponge</a:t>
                </a:r>
                <a:r>
                  <a:rPr lang="en-US" dirty="0" smtClean="0"/>
                  <a:t> interactions:</a:t>
                </a:r>
              </a:p>
              <a:p>
                <a:pPr lvl="1" algn="l" rtl="0"/>
                <a:r>
                  <a:rPr lang="en-US" dirty="0" smtClean="0"/>
                  <a:t>Directed graph</a:t>
                </a:r>
              </a:p>
              <a:p>
                <a:pPr lvl="1" algn="l" rtl="0"/>
                <a:r>
                  <a:rPr lang="en-US" dirty="0" smtClean="0"/>
                  <a:t>|V</a:t>
                </a:r>
                <a:r>
                  <a:rPr lang="en-US" baseline="-25000" dirty="0" smtClean="0"/>
                  <a:t>1</a:t>
                </a:r>
                <a:r>
                  <a:rPr lang="en-US" dirty="0" smtClean="0"/>
                  <a:t>|=148, </a:t>
                </a:r>
                <a:r>
                  <a:rPr lang="en-US" dirty="0"/>
                  <a:t>|</a:t>
                </a:r>
                <a:r>
                  <a:rPr lang="en-US" dirty="0" smtClean="0"/>
                  <a:t>V</a:t>
                </a:r>
                <a:r>
                  <a:rPr lang="en-US" baseline="-25000" dirty="0" smtClean="0"/>
                  <a:t>2</a:t>
                </a:r>
                <a:r>
                  <a:rPr lang="en-US" dirty="0" smtClean="0"/>
                  <a:t>|&gt;100, |E| = 196</a:t>
                </a:r>
              </a:p>
              <a:p>
                <a:pPr lvl="1" algn="l" rtl="0"/>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𝑡𝑎𝑖𝑙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h</m:t>
                        </m:r>
                        <m:r>
                          <a:rPr lang="en-US" b="0" i="1" smtClean="0">
                            <a:latin typeface="Cambria Math" panose="02040503050406030204" pitchFamily="18" charset="0"/>
                          </a:rPr>
                          <m:t>𝑒𝑎𝑑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oMath>
                </a14:m>
                <a:endParaRPr lang="en-US" dirty="0" smtClean="0"/>
              </a:p>
              <a:p>
                <a:pPr lvl="1" algn="l" rtl="0"/>
                <a:r>
                  <a:rPr lang="en-US" dirty="0"/>
                  <a:t>Creation “parameters”:</a:t>
                </a:r>
              </a:p>
              <a:p>
                <a:pPr lvl="2" algn="l" rtl="0"/>
                <a:r>
                  <a:rPr lang="en-US" dirty="0" err="1" smtClean="0"/>
                  <a:t>miR</a:t>
                </a:r>
                <a:r>
                  <a:rPr lang="en-US" dirty="0" smtClean="0"/>
                  <a:t> </a:t>
                </a:r>
                <a:r>
                  <a:rPr lang="en-US" dirty="0"/>
                  <a:t>not </a:t>
                </a:r>
                <a:r>
                  <a:rPr lang="en-US" dirty="0" smtClean="0"/>
                  <a:t>targeted by R according </a:t>
                </a:r>
                <a:r>
                  <a:rPr lang="en-US" dirty="0"/>
                  <a:t>to </a:t>
                </a:r>
                <a:r>
                  <a:rPr lang="en-US" dirty="0" smtClean="0"/>
                  <a:t>Cupid, P-Value3 = 1e-06</a:t>
                </a:r>
              </a:p>
              <a:p>
                <a:pPr algn="l" rtl="0"/>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327" t="-876"/>
                </a:stretch>
              </a:blipFill>
            </p:spPr>
            <p:txBody>
              <a:bodyPr/>
              <a:lstStyle/>
              <a:p>
                <a:r>
                  <a:rPr lang="he-IL">
                    <a:noFill/>
                  </a:rPr>
                  <a:t> </a:t>
                </a:r>
              </a:p>
            </p:txBody>
          </p:sp>
        </mc:Fallback>
      </mc:AlternateContent>
    </p:spTree>
    <p:extLst>
      <p:ext uri="{BB962C8B-B14F-4D97-AF65-F5344CB8AC3E}">
        <p14:creationId xmlns:p14="http://schemas.microsoft.com/office/powerpoint/2010/main" xmlns="" val="1069825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a:t>
            </a:r>
            <a:r>
              <a:rPr lang="en-US" dirty="0" err="1" smtClean="0"/>
              <a:t>ceRNA</a:t>
            </a:r>
            <a:r>
              <a:rPr lang="en-US" dirty="0" smtClean="0"/>
              <a:t> Network</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57200" y="1600200"/>
                <a:ext cx="7467600" cy="2476872"/>
              </a:xfrm>
            </p:spPr>
            <p:txBody>
              <a:bodyPr>
                <a:normAutofit/>
              </a:bodyPr>
              <a:lstStyle/>
              <a:p>
                <a:pPr algn="l" rtl="0"/>
                <a:r>
                  <a:rPr lang="en-US" dirty="0" smtClean="0"/>
                  <a:t>Scale-Free structure</a:t>
                </a:r>
              </a:p>
              <a:p>
                <a:pPr lvl="1" algn="l" rtl="0"/>
                <a:r>
                  <a:rPr lang="en-US" sz="2400" dirty="0" smtClean="0"/>
                  <a:t>degree </a:t>
                </a:r>
                <a:r>
                  <a:rPr lang="en-US" sz="2400" dirty="0"/>
                  <a:t>distribution follows a power </a:t>
                </a:r>
                <a:r>
                  <a:rPr lang="en-US" sz="2400" dirty="0" smtClean="0"/>
                  <a:t>law: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r>
                          <a:rPr lang="en-US" sz="2400" b="0" i="1" smtClean="0">
                            <a:latin typeface="Cambria Math" panose="02040503050406030204" pitchFamily="18" charset="0"/>
                          </a:rPr>
                          <m:t>𝛾</m:t>
                        </m:r>
                      </m:sup>
                    </m:sSup>
                  </m:oMath>
                </a14:m>
                <a:endParaRPr lang="en-US" sz="2400" b="0" dirty="0" smtClean="0"/>
              </a:p>
              <a:p>
                <a:pPr lvl="1" algn="l" rtl="0"/>
                <a:r>
                  <a:rPr lang="en-US" sz="2400" dirty="0" smtClean="0"/>
                  <a:t>Characteristics: compact, “Small World” behavior, high connectedness </a:t>
                </a:r>
                <a:r>
                  <a:rPr lang="en-US" sz="2400" dirty="0" smtClean="0">
                    <a:sym typeface="Wingdings" panose="05000000000000000000" pitchFamily="2" charset="2"/>
                  </a:rPr>
                  <a:t> fault tolerant behavior</a:t>
                </a:r>
              </a:p>
              <a:p>
                <a:pPr lvl="2" algn="l" rtl="0"/>
                <a:endParaRPr lang="en-US" sz="2100" b="0"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467600" cy="2476872"/>
              </a:xfrm>
              <a:blipFill rotWithShape="0">
                <a:blip r:embed="rId3" cstate="print"/>
                <a:stretch>
                  <a:fillRect l="-327" t="-1724" b="-3941"/>
                </a:stretch>
              </a:blipFill>
            </p:spPr>
            <p:txBody>
              <a:bodyPr/>
              <a:lstStyle/>
              <a:p>
                <a:r>
                  <a:rPr lang="he-IL">
                    <a:noFill/>
                  </a:rPr>
                  <a:t> </a:t>
                </a:r>
              </a:p>
            </p:txBody>
          </p:sp>
        </mc:Fallback>
      </mc:AlternateContent>
      <p:pic>
        <p:nvPicPr>
          <p:cNvPr id="6" name="תמונה 5"/>
          <p:cNvPicPr>
            <a:picLocks noChangeAspect="1"/>
          </p:cNvPicPr>
          <p:nvPr/>
        </p:nvPicPr>
        <p:blipFill>
          <a:blip r:embed="rId4" cstate="print"/>
          <a:stretch>
            <a:fillRect/>
          </a:stretch>
        </p:blipFill>
        <p:spPr>
          <a:xfrm>
            <a:off x="683568" y="4047840"/>
            <a:ext cx="3312368" cy="2806960"/>
          </a:xfrm>
          <a:prstGeom prst="rect">
            <a:avLst/>
          </a:prstGeom>
        </p:spPr>
      </p:pic>
      <p:pic>
        <p:nvPicPr>
          <p:cNvPr id="7" name="תמונה 6"/>
          <p:cNvPicPr>
            <a:picLocks noChangeAspect="1"/>
          </p:cNvPicPr>
          <p:nvPr/>
        </p:nvPicPr>
        <p:blipFill>
          <a:blip r:embed="rId5" cstate="print"/>
          <a:stretch>
            <a:fillRect/>
          </a:stretch>
        </p:blipFill>
        <p:spPr>
          <a:xfrm>
            <a:off x="4499992" y="4051040"/>
            <a:ext cx="3185974" cy="2670876"/>
          </a:xfrm>
          <a:prstGeom prst="rect">
            <a:avLst/>
          </a:prstGeom>
        </p:spPr>
      </p:pic>
    </p:spTree>
    <p:extLst>
      <p:ext uri="{BB962C8B-B14F-4D97-AF65-F5344CB8AC3E}">
        <p14:creationId xmlns:p14="http://schemas.microsoft.com/office/powerpoint/2010/main" xmlns="" val="287946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a:t>
            </a:r>
            <a:r>
              <a:rPr lang="en-US" dirty="0" err="1" smtClean="0"/>
              <a:t>ceRNA</a:t>
            </a:r>
            <a:r>
              <a:rPr lang="en-US" dirty="0" smtClean="0"/>
              <a:t> Network</a:t>
            </a:r>
            <a:endParaRPr lang="en-US" dirty="0"/>
          </a:p>
        </p:txBody>
      </p:sp>
      <p:sp>
        <p:nvSpPr>
          <p:cNvPr id="3" name="Content Placeholder 2"/>
          <p:cNvSpPr>
            <a:spLocks noGrp="1"/>
          </p:cNvSpPr>
          <p:nvPr>
            <p:ph sz="quarter" idx="1"/>
          </p:nvPr>
        </p:nvSpPr>
        <p:spPr>
          <a:xfrm>
            <a:off x="457200" y="1600200"/>
            <a:ext cx="4042792" cy="4873752"/>
          </a:xfrm>
        </p:spPr>
        <p:txBody>
          <a:bodyPr/>
          <a:lstStyle/>
          <a:p>
            <a:pPr algn="l" rtl="0"/>
            <a:r>
              <a:rPr lang="en-US" dirty="0"/>
              <a:t>Include many dense structure:</a:t>
            </a:r>
          </a:p>
          <a:p>
            <a:pPr lvl="1" algn="l" rtl="0"/>
            <a:r>
              <a:rPr lang="en-US" dirty="0"/>
              <a:t>Largest – 564 node, </a:t>
            </a:r>
            <a:r>
              <a:rPr lang="en-US" dirty="0" smtClean="0"/>
              <a:t>111 </a:t>
            </a:r>
            <a:r>
              <a:rPr lang="en-US" dirty="0"/>
              <a:t>core </a:t>
            </a:r>
            <a:r>
              <a:rPr lang="en-US" dirty="0" err="1"/>
              <a:t>subgraphs</a:t>
            </a:r>
            <a:r>
              <a:rPr lang="en-US" dirty="0" smtClean="0"/>
              <a:t>.</a:t>
            </a:r>
          </a:p>
          <a:p>
            <a:pPr algn="l" rtl="0"/>
            <a:r>
              <a:rPr lang="en-US" dirty="0" err="1" smtClean="0"/>
              <a:t>Coexpression</a:t>
            </a:r>
            <a:r>
              <a:rPr lang="en-US" dirty="0" smtClean="0"/>
              <a:t> of RNAs in a </a:t>
            </a:r>
            <a:r>
              <a:rPr lang="en-US" dirty="0" err="1" smtClean="0"/>
              <a:t>subgraph</a:t>
            </a:r>
            <a:r>
              <a:rPr lang="en-US" dirty="0" smtClean="0"/>
              <a:t> increases exponentially with the </a:t>
            </a:r>
            <a:r>
              <a:rPr lang="en-US" dirty="0" err="1" smtClean="0"/>
              <a:t>subgraph</a:t>
            </a:r>
            <a:r>
              <a:rPr lang="en-US" dirty="0" smtClean="0"/>
              <a:t> size</a:t>
            </a:r>
          </a:p>
          <a:p>
            <a:pPr marL="274320" lvl="1" algn="l" rtl="0">
              <a:spcBef>
                <a:spcPts val="600"/>
              </a:spcBef>
              <a:buSzPct val="70000"/>
              <a:buFont typeface="Wingdings"/>
              <a:buChar char=""/>
            </a:pPr>
            <a:endParaRPr lang="en-US" sz="2400" dirty="0" smtClean="0"/>
          </a:p>
          <a:p>
            <a:pPr marL="274320" lvl="1" algn="l" rtl="0">
              <a:spcBef>
                <a:spcPts val="600"/>
              </a:spcBef>
              <a:buSzPct val="70000"/>
              <a:buFont typeface="Wingdings"/>
              <a:buChar char=""/>
            </a:pPr>
            <a:r>
              <a:rPr lang="en-US" sz="2400" dirty="0" smtClean="0"/>
              <a:t>|</a:t>
            </a:r>
            <a:r>
              <a:rPr lang="en-US" sz="2400" dirty="0" err="1"/>
              <a:t>miR</a:t>
            </a:r>
            <a:r>
              <a:rPr lang="en-US" sz="2400" dirty="0"/>
              <a:t> </a:t>
            </a:r>
            <a:r>
              <a:rPr lang="en-US" sz="2400" dirty="0" smtClean="0"/>
              <a:t>programs| </a:t>
            </a:r>
            <a:r>
              <a:rPr lang="en-US" sz="2400" dirty="0"/>
              <a:t>supporting an </a:t>
            </a:r>
            <a:r>
              <a:rPr lang="en-US" sz="2400" dirty="0" smtClean="0"/>
              <a:t>edge: </a:t>
            </a:r>
          </a:p>
          <a:p>
            <a:pPr marL="548640" lvl="2" algn="l" rtl="0">
              <a:spcBef>
                <a:spcPts val="600"/>
              </a:spcBef>
              <a:buSzPct val="70000"/>
            </a:pPr>
            <a:r>
              <a:rPr lang="en-US" dirty="0" err="1" smtClean="0"/>
              <a:t>Avg</a:t>
            </a:r>
            <a:r>
              <a:rPr lang="en-US" dirty="0" smtClean="0"/>
              <a:t> </a:t>
            </a:r>
            <a:r>
              <a:rPr lang="en-US" dirty="0"/>
              <a:t>18, Max 153</a:t>
            </a:r>
          </a:p>
          <a:p>
            <a:pPr algn="l" rtl="0"/>
            <a:endParaRPr lang="en-US" dirty="0"/>
          </a:p>
        </p:txBody>
      </p:sp>
      <p:pic>
        <p:nvPicPr>
          <p:cNvPr id="4" name="תמונה 3"/>
          <p:cNvPicPr>
            <a:picLocks noChangeAspect="1"/>
          </p:cNvPicPr>
          <p:nvPr/>
        </p:nvPicPr>
        <p:blipFill>
          <a:blip r:embed="rId3" cstate="print"/>
          <a:stretch>
            <a:fillRect/>
          </a:stretch>
        </p:blipFill>
        <p:spPr>
          <a:xfrm>
            <a:off x="4484340" y="1916832"/>
            <a:ext cx="4248472" cy="3489933"/>
          </a:xfrm>
          <a:prstGeom prst="rect">
            <a:avLst/>
          </a:prstGeom>
        </p:spPr>
      </p:pic>
    </p:spTree>
    <p:extLst>
      <p:ext uri="{BB962C8B-B14F-4D97-AF65-F5344CB8AC3E}">
        <p14:creationId xmlns:p14="http://schemas.microsoft.com/office/powerpoint/2010/main" xmlns="" val="2339637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PTEN Regulation</a:t>
            </a:r>
            <a:endParaRPr lang="en-US" dirty="0"/>
          </a:p>
        </p:txBody>
      </p:sp>
      <mc:AlternateContent xmlns:mc="http://schemas.openxmlformats.org/markup-compatibility/2006">
        <mc:Choice xmlns:a14="http://schemas.microsoft.com/office/drawing/2010/main" xmlns="" Requires="a14">
          <p:sp>
            <p:nvSpPr>
              <p:cNvPr id="5" name="מציין מיקום תוכן 4"/>
              <p:cNvSpPr>
                <a:spLocks noGrp="1"/>
              </p:cNvSpPr>
              <p:nvPr>
                <p:ph sz="quarter" idx="1"/>
              </p:nvPr>
            </p:nvSpPr>
            <p:spPr/>
            <p:txBody>
              <a:bodyPr>
                <a:normAutofit/>
              </a:bodyPr>
              <a:lstStyle/>
              <a:p>
                <a:pPr algn="l" rtl="0"/>
                <a:r>
                  <a:rPr lang="en-US" dirty="0" smtClean="0"/>
                  <a:t>PTEN </a:t>
                </a:r>
                <a:r>
                  <a:rPr lang="en-US" dirty="0" err="1" smtClean="0"/>
                  <a:t>downregulation</a:t>
                </a:r>
                <a:r>
                  <a:rPr lang="en-US" dirty="0" smtClean="0"/>
                  <a:t> is a hallmark of </a:t>
                </a:r>
                <a:r>
                  <a:rPr lang="en-US" dirty="0" err="1" smtClean="0"/>
                  <a:t>gliomagenesis</a:t>
                </a:r>
                <a:endParaRPr lang="en-US" dirty="0" smtClean="0"/>
              </a:p>
              <a:p>
                <a:pPr lvl="1" algn="l" rtl="0"/>
                <a:r>
                  <a:rPr lang="en-US" dirty="0" smtClean="0"/>
                  <a:t>Frequently altered locus</a:t>
                </a:r>
              </a:p>
              <a:p>
                <a:pPr lvl="1" algn="l" rtl="0"/>
                <a:r>
                  <a:rPr lang="en-US" dirty="0" err="1" smtClean="0"/>
                  <a:t>Haploinsufficient</a:t>
                </a:r>
                <a:endParaRPr lang="en-US" dirty="0"/>
              </a:p>
              <a:p>
                <a:pPr algn="l" rtl="0"/>
                <a:r>
                  <a:rPr lang="en-US" b="1" dirty="0" err="1" smtClean="0"/>
                  <a:t>Suprisingly</a:t>
                </a:r>
                <a:r>
                  <a:rPr lang="en-US" dirty="0" smtClean="0"/>
                  <a:t> range of expression in </a:t>
                </a:r>
                <a:r>
                  <a:rPr lang="en-US" dirty="0" err="1" smtClean="0"/>
                  <a:t>heterozygously</a:t>
                </a:r>
                <a:r>
                  <a:rPr lang="en-US" dirty="0" smtClean="0"/>
                  <a:t> deleted is comparable to normal range.</a:t>
                </a:r>
              </a:p>
              <a:p>
                <a:pPr lvl="1" algn="l" rtl="0"/>
                <a:r>
                  <a:rPr lang="en-US" b="1" dirty="0" smtClean="0"/>
                  <a:t>So what happens in cancer?</a:t>
                </a:r>
              </a:p>
              <a:p>
                <a:pPr algn="l" rtl="0"/>
                <a:r>
                  <a:rPr lang="en-US" dirty="0" smtClean="0"/>
                  <a:t>PTEN </a:t>
                </a:r>
                <a14:m>
                  <m:oMath xmlns:m="http://schemas.openxmlformats.org/officeDocument/2006/math">
                    <m:r>
                      <a:rPr lang="en-US" b="0" i="1" dirty="0" smtClean="0">
                        <a:latin typeface="Cambria Math" panose="02040503050406030204" pitchFamily="18" charset="0"/>
                      </a:rPr>
                      <m:t>∈</m:t>
                    </m:r>
                  </m:oMath>
                </a14:m>
                <a:r>
                  <a:rPr lang="en-US" dirty="0" smtClean="0"/>
                  <a:t> densest 111 core </a:t>
                </a:r>
                <a:r>
                  <a:rPr lang="en-US" dirty="0" err="1" smtClean="0"/>
                  <a:t>subgraph</a:t>
                </a:r>
                <a:r>
                  <a:rPr lang="en-US" dirty="0" smtClean="0"/>
                  <a:t>, with 534 total interactions in the network</a:t>
                </a:r>
              </a:p>
              <a:p>
                <a:pPr lvl="1" algn="l" rtl="0"/>
                <a:r>
                  <a:rPr lang="en-US" b="1" dirty="0" smtClean="0"/>
                  <a:t>97% of the TCGA </a:t>
                </a:r>
                <a:r>
                  <a:rPr lang="en-US" b="1" dirty="0" err="1" smtClean="0"/>
                  <a:t>glioma</a:t>
                </a:r>
                <a:r>
                  <a:rPr lang="en-US" b="1" dirty="0" smtClean="0"/>
                  <a:t> tumors have at least one deletions of a PTEN regulator </a:t>
                </a:r>
                <a:r>
                  <a:rPr lang="en-US" b="1" dirty="0" smtClean="0">
                    <a:sym typeface="Wingdings" panose="05000000000000000000" pitchFamily="2" charset="2"/>
                  </a:rPr>
                  <a:t> </a:t>
                </a:r>
                <a:r>
                  <a:rPr lang="en-US" b="1" dirty="0" smtClean="0"/>
                  <a:t>Deletions may account for missing PTEN genetic variability</a:t>
                </a:r>
              </a:p>
              <a:p>
                <a:pPr algn="l" rtl="0"/>
                <a:endParaRPr lang="en-US" dirty="0" smtClean="0"/>
              </a:p>
              <a:p>
                <a:pPr lvl="1" algn="l" rtl="0"/>
                <a:endParaRPr lang="he-IL" dirty="0"/>
              </a:p>
            </p:txBody>
          </p:sp>
        </mc:Choice>
        <mc:Fallback>
          <p:sp>
            <p:nvSpPr>
              <p:cNvPr id="5" name="מציין מיקום תוכן 4"/>
              <p:cNvSpPr>
                <a:spLocks noGrp="1" noRot="1" noChangeAspect="1" noMove="1" noResize="1" noEditPoints="1" noAdjustHandles="1" noChangeArrowheads="1" noChangeShapeType="1" noTextEdit="1"/>
              </p:cNvSpPr>
              <p:nvPr>
                <p:ph sz="quarter" idx="1"/>
              </p:nvPr>
            </p:nvSpPr>
            <p:spPr>
              <a:blipFill rotWithShape="0">
                <a:blip r:embed="rId3" cstate="print"/>
                <a:stretch>
                  <a:fillRect l="-327" t="-876"/>
                </a:stretch>
              </a:blipFill>
            </p:spPr>
            <p:txBody>
              <a:bodyPr/>
              <a:lstStyle/>
              <a:p>
                <a:r>
                  <a:rPr lang="he-IL">
                    <a:noFill/>
                  </a:rPr>
                  <a:t> </a:t>
                </a:r>
              </a:p>
            </p:txBody>
          </p:sp>
        </mc:Fallback>
      </mc:AlternateContent>
      <p:pic>
        <p:nvPicPr>
          <p:cNvPr id="118786" name="Picture 2" descr="http://upload.wikimedia.org/wikipedia/commons/d/d3/Pte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251818"/>
            <a:ext cx="2265371" cy="15841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4621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Hermes – PTEN Regulation</a:t>
            </a:r>
            <a:endParaRPr lang="en-US" dirty="0"/>
          </a:p>
        </p:txBody>
      </p:sp>
      <p:sp>
        <p:nvSpPr>
          <p:cNvPr id="9" name="AutoShape 3"/>
          <p:cNvSpPr>
            <a:spLocks noChangeAspect="1" noChangeArrowheads="1" noTextEdit="1"/>
          </p:cNvSpPr>
          <p:nvPr/>
        </p:nvSpPr>
        <p:spPr bwMode="auto">
          <a:xfrm>
            <a:off x="179512" y="1628800"/>
            <a:ext cx="8458200"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 name="מציין מיקום תוכן 4"/>
          <p:cNvSpPr>
            <a:spLocks noGrp="1"/>
          </p:cNvSpPr>
          <p:nvPr>
            <p:ph sz="quarter" idx="1"/>
          </p:nvPr>
        </p:nvSpPr>
        <p:spPr>
          <a:xfrm>
            <a:off x="457200" y="4005064"/>
            <a:ext cx="7467600" cy="2468888"/>
          </a:xfrm>
        </p:spPr>
        <p:txBody>
          <a:bodyPr>
            <a:noAutofit/>
          </a:bodyPr>
          <a:lstStyle/>
          <a:p>
            <a:pPr algn="l" rtl="0"/>
            <a:r>
              <a:rPr lang="en-US" sz="2000" dirty="0" smtClean="0"/>
              <a:t>13 sponge regulators of PTEN with enriched locus deletions in PTEN intact tumors were chosen.</a:t>
            </a:r>
          </a:p>
          <a:p>
            <a:pPr algn="l" rtl="0"/>
            <a:r>
              <a:rPr lang="en-US" sz="2000" dirty="0" smtClean="0"/>
              <a:t>The correlation between PTEN and the number of deletions (\ total level of expression) is significant in both heterozygous and intact PTEN samples.</a:t>
            </a:r>
          </a:p>
          <a:p>
            <a:pPr algn="l" rtl="0"/>
            <a:r>
              <a:rPr lang="en-US" sz="2000" dirty="0" smtClean="0"/>
              <a:t>This correlation pattern is shown for </a:t>
            </a:r>
            <a:r>
              <a:rPr lang="en-US" sz="2000" u="sng" dirty="0" smtClean="0"/>
              <a:t>292 genes</a:t>
            </a:r>
            <a:endParaRPr lang="he-IL" sz="2000" dirty="0"/>
          </a:p>
        </p:txBody>
      </p:sp>
      <p:pic>
        <p:nvPicPr>
          <p:cNvPr id="11" name="תמונה 10"/>
          <p:cNvPicPr>
            <a:picLocks noChangeAspect="1"/>
          </p:cNvPicPr>
          <p:nvPr/>
        </p:nvPicPr>
        <p:blipFill>
          <a:blip r:embed="rId3" cstate="print"/>
          <a:stretch>
            <a:fillRect/>
          </a:stretch>
        </p:blipFill>
        <p:spPr>
          <a:xfrm>
            <a:off x="2264929" y="1340768"/>
            <a:ext cx="4287366" cy="2788287"/>
          </a:xfrm>
          <a:prstGeom prst="rect">
            <a:avLst/>
          </a:prstGeom>
        </p:spPr>
      </p:pic>
    </p:spTree>
    <p:extLst>
      <p:ext uri="{BB962C8B-B14F-4D97-AF65-F5344CB8AC3E}">
        <p14:creationId xmlns:p14="http://schemas.microsoft.com/office/powerpoint/2010/main" xmlns="" val="142331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 PTEN Regulation</a:t>
            </a:r>
          </a:p>
        </p:txBody>
      </p:sp>
      <p:sp>
        <p:nvSpPr>
          <p:cNvPr id="3" name="Content Placeholder 2"/>
          <p:cNvSpPr>
            <a:spLocks noGrp="1"/>
          </p:cNvSpPr>
          <p:nvPr>
            <p:ph sz="quarter" idx="1"/>
          </p:nvPr>
        </p:nvSpPr>
        <p:spPr>
          <a:xfrm>
            <a:off x="457200" y="1600200"/>
            <a:ext cx="4618856" cy="4873752"/>
          </a:xfrm>
        </p:spPr>
        <p:txBody>
          <a:bodyPr>
            <a:noAutofit/>
          </a:bodyPr>
          <a:lstStyle/>
          <a:p>
            <a:pPr algn="l" rtl="0"/>
            <a:r>
              <a:rPr lang="en-US" dirty="0" smtClean="0"/>
              <a:t>Validation in cell-line:</a:t>
            </a:r>
          </a:p>
          <a:p>
            <a:pPr lvl="1" algn="l" rtl="0"/>
            <a:r>
              <a:rPr lang="en-US" sz="2000" dirty="0" smtClean="0"/>
              <a:t>For 11/13 PTEN regulators:</a:t>
            </a:r>
          </a:p>
          <a:p>
            <a:pPr lvl="2" algn="l" rtl="0"/>
            <a:r>
              <a:rPr lang="en-US" dirty="0" smtClean="0"/>
              <a:t>Repressing expression using siRNA </a:t>
            </a:r>
            <a:r>
              <a:rPr lang="en-US" dirty="0" smtClean="0">
                <a:sym typeface="Wingdings" panose="05000000000000000000" pitchFamily="2" charset="2"/>
              </a:rPr>
              <a:t> Significant reduction in PTEN luciferase activity</a:t>
            </a:r>
          </a:p>
          <a:p>
            <a:pPr lvl="1" algn="l" rtl="0"/>
            <a:r>
              <a:rPr lang="en-US" sz="2000" dirty="0" smtClean="0">
                <a:sym typeface="Wingdings" panose="05000000000000000000" pitchFamily="2" charset="2"/>
              </a:rPr>
              <a:t>For 10/13 PTEN regulators:</a:t>
            </a:r>
          </a:p>
          <a:p>
            <a:pPr lvl="2" algn="l" rtl="0"/>
            <a:r>
              <a:rPr lang="en-US" dirty="0" smtClean="0">
                <a:sym typeface="Wingdings" panose="05000000000000000000" pitchFamily="2" charset="2"/>
              </a:rPr>
              <a:t>Transfection with PTEN 3’UTR  Significant </a:t>
            </a:r>
            <a:r>
              <a:rPr lang="en-US" dirty="0" err="1" smtClean="0">
                <a:sym typeface="Wingdings" panose="05000000000000000000" pitchFamily="2" charset="2"/>
              </a:rPr>
              <a:t>upregulation</a:t>
            </a:r>
            <a:r>
              <a:rPr lang="en-US" dirty="0" smtClean="0">
                <a:sym typeface="Wingdings" panose="05000000000000000000" pitchFamily="2" charset="2"/>
              </a:rPr>
              <a:t> of the regulators</a:t>
            </a:r>
            <a:endParaRPr lang="en-US" dirty="0">
              <a:sym typeface="Wingdings" panose="05000000000000000000" pitchFamily="2" charset="2"/>
            </a:endParaRPr>
          </a:p>
          <a:p>
            <a:pPr lvl="1" algn="l" rtl="0"/>
            <a:r>
              <a:rPr lang="en-US" sz="2000" dirty="0" smtClean="0">
                <a:sym typeface="Wingdings" panose="05000000000000000000" pitchFamily="2" charset="2"/>
              </a:rPr>
              <a:t>Overall 13/13 were positive in either tests</a:t>
            </a:r>
          </a:p>
          <a:p>
            <a:pPr lvl="1" algn="l" rtl="0"/>
            <a:r>
              <a:rPr lang="en-US" sz="2000" dirty="0" smtClean="0">
                <a:sym typeface="Wingdings" panose="05000000000000000000" pitchFamily="2" charset="2"/>
              </a:rPr>
              <a:t>Controls were negative</a:t>
            </a:r>
            <a:endParaRPr lang="en-US" sz="2000" dirty="0"/>
          </a:p>
        </p:txBody>
      </p:sp>
      <p:pic>
        <p:nvPicPr>
          <p:cNvPr id="4" name="תמונה 3"/>
          <p:cNvPicPr>
            <a:picLocks noChangeAspect="1"/>
          </p:cNvPicPr>
          <p:nvPr/>
        </p:nvPicPr>
        <p:blipFill>
          <a:blip r:embed="rId3" cstate="print"/>
          <a:stretch>
            <a:fillRect/>
          </a:stretch>
        </p:blipFill>
        <p:spPr>
          <a:xfrm>
            <a:off x="5148064" y="1430338"/>
            <a:ext cx="3525485" cy="2718742"/>
          </a:xfrm>
          <a:prstGeom prst="rect">
            <a:avLst/>
          </a:prstGeom>
        </p:spPr>
      </p:pic>
      <p:pic>
        <p:nvPicPr>
          <p:cNvPr id="5" name="תמונה 4"/>
          <p:cNvPicPr>
            <a:picLocks noChangeAspect="1"/>
          </p:cNvPicPr>
          <p:nvPr/>
        </p:nvPicPr>
        <p:blipFill>
          <a:blip r:embed="rId4" cstate="print"/>
          <a:stretch>
            <a:fillRect/>
          </a:stretch>
        </p:blipFill>
        <p:spPr>
          <a:xfrm>
            <a:off x="5278729" y="4217364"/>
            <a:ext cx="3469735" cy="2307980"/>
          </a:xfrm>
          <a:prstGeom prst="rect">
            <a:avLst/>
          </a:prstGeom>
        </p:spPr>
      </p:pic>
      <p:sp>
        <p:nvSpPr>
          <p:cNvPr id="6" name="לחצן פעולה: מידע 5">
            <a:hlinkClick r:id="rId5" action="ppaction://hlinksldjump" highlightClick="1"/>
          </p:cNvPr>
          <p:cNvSpPr/>
          <p:nvPr/>
        </p:nvSpPr>
        <p:spPr>
          <a:xfrm>
            <a:off x="457200" y="2789709"/>
            <a:ext cx="514400" cy="49527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855181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 PTEN Regulation</a:t>
            </a:r>
          </a:p>
        </p:txBody>
      </p:sp>
      <p:sp>
        <p:nvSpPr>
          <p:cNvPr id="3" name="Content Placeholder 2"/>
          <p:cNvSpPr>
            <a:spLocks noGrp="1"/>
          </p:cNvSpPr>
          <p:nvPr>
            <p:ph sz="quarter" idx="1"/>
          </p:nvPr>
        </p:nvSpPr>
        <p:spPr/>
        <p:txBody>
          <a:bodyPr/>
          <a:lstStyle/>
          <a:p>
            <a:pPr algn="l" rtl="0"/>
            <a:r>
              <a:rPr lang="en-US" dirty="0" smtClean="0"/>
              <a:t>Silencing PTEN regulators </a:t>
            </a:r>
            <a:r>
              <a:rPr lang="en-US" dirty="0" smtClean="0">
                <a:sym typeface="Wingdings" panose="05000000000000000000" pitchFamily="2" charset="2"/>
              </a:rPr>
              <a:t> </a:t>
            </a:r>
            <a:r>
              <a:rPr lang="en-US" dirty="0" smtClean="0"/>
              <a:t>cell proliferation. </a:t>
            </a:r>
          </a:p>
          <a:p>
            <a:pPr algn="l" rtl="0"/>
            <a:r>
              <a:rPr lang="en-US" dirty="0" smtClean="0"/>
              <a:t>The effect was comparable to that of siRNA-mediated PTEN silencing</a:t>
            </a:r>
            <a:endParaRPr lang="en-US" dirty="0"/>
          </a:p>
        </p:txBody>
      </p:sp>
      <p:pic>
        <p:nvPicPr>
          <p:cNvPr id="5" name="תמונה 4"/>
          <p:cNvPicPr>
            <a:picLocks noChangeAspect="1"/>
          </p:cNvPicPr>
          <p:nvPr/>
        </p:nvPicPr>
        <p:blipFill>
          <a:blip r:embed="rId3" cstate="print"/>
          <a:stretch>
            <a:fillRect/>
          </a:stretch>
        </p:blipFill>
        <p:spPr>
          <a:xfrm>
            <a:off x="1958752" y="3176674"/>
            <a:ext cx="4464496" cy="3655926"/>
          </a:xfrm>
          <a:prstGeom prst="rect">
            <a:avLst/>
          </a:prstGeom>
        </p:spPr>
      </p:pic>
    </p:spTree>
    <p:extLst>
      <p:ext uri="{BB962C8B-B14F-4D97-AF65-F5344CB8AC3E}">
        <p14:creationId xmlns:p14="http://schemas.microsoft.com/office/powerpoint/2010/main" xmlns="" val="3992029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a:t>
            </a:r>
            <a:r>
              <a:rPr lang="en-US" dirty="0" smtClean="0"/>
              <a:t>– </a:t>
            </a:r>
            <a:r>
              <a:rPr lang="en-US" dirty="0" err="1" smtClean="0"/>
              <a:t>Glioma</a:t>
            </a:r>
            <a:r>
              <a:rPr lang="en-US" dirty="0" smtClean="0"/>
              <a:t> Regulators </a:t>
            </a:r>
            <a:r>
              <a:rPr lang="en-US" dirty="0" err="1" smtClean="0"/>
              <a:t>Subgraph</a:t>
            </a:r>
            <a:endParaRPr lang="en-US" dirty="0"/>
          </a:p>
        </p:txBody>
      </p:sp>
      <p:pic>
        <p:nvPicPr>
          <p:cNvPr id="6" name="תמונה 5"/>
          <p:cNvPicPr>
            <a:picLocks noChangeAspect="1"/>
          </p:cNvPicPr>
          <p:nvPr/>
        </p:nvPicPr>
        <p:blipFill>
          <a:blip r:embed="rId3" cstate="print"/>
          <a:stretch>
            <a:fillRect/>
          </a:stretch>
        </p:blipFill>
        <p:spPr>
          <a:xfrm>
            <a:off x="3778876" y="2276872"/>
            <a:ext cx="4969060" cy="4166259"/>
          </a:xfrm>
          <a:prstGeom prst="rect">
            <a:avLst/>
          </a:prstGeom>
        </p:spPr>
      </p:pic>
      <p:pic>
        <p:nvPicPr>
          <p:cNvPr id="9" name="תמונה 8"/>
          <p:cNvPicPr>
            <a:picLocks noChangeAspect="1"/>
          </p:cNvPicPr>
          <p:nvPr/>
        </p:nvPicPr>
        <p:blipFill>
          <a:blip r:embed="rId4" cstate="print"/>
          <a:stretch>
            <a:fillRect/>
          </a:stretch>
        </p:blipFill>
        <p:spPr>
          <a:xfrm>
            <a:off x="214401" y="2276872"/>
            <a:ext cx="3288567" cy="4166259"/>
          </a:xfrm>
          <a:prstGeom prst="rect">
            <a:avLst/>
          </a:prstGeom>
        </p:spPr>
      </p:pic>
    </p:spTree>
    <p:extLst>
      <p:ext uri="{BB962C8B-B14F-4D97-AF65-F5344CB8AC3E}">
        <p14:creationId xmlns:p14="http://schemas.microsoft.com/office/powerpoint/2010/main" xmlns="" val="1356866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a:t>
            </a:r>
            <a:r>
              <a:rPr lang="en-US" dirty="0" smtClean="0"/>
              <a:t>– </a:t>
            </a:r>
            <a:r>
              <a:rPr lang="en-US" dirty="0" err="1" smtClean="0"/>
              <a:t>Glioma</a:t>
            </a:r>
            <a:r>
              <a:rPr lang="en-US" dirty="0" smtClean="0"/>
              <a:t> Regulators </a:t>
            </a:r>
            <a:r>
              <a:rPr lang="en-US" dirty="0" err="1" smtClean="0"/>
              <a:t>Subgraph</a:t>
            </a:r>
            <a:endParaRPr lang="en-US" dirty="0"/>
          </a:p>
        </p:txBody>
      </p:sp>
      <p:sp>
        <p:nvSpPr>
          <p:cNvPr id="7" name="מציין מיקום טקסט 6"/>
          <p:cNvSpPr>
            <a:spLocks noGrp="1"/>
          </p:cNvSpPr>
          <p:nvPr>
            <p:ph type="body" idx="2"/>
          </p:nvPr>
        </p:nvSpPr>
        <p:spPr/>
        <p:txBody>
          <a:bodyPr>
            <a:normAutofit lnSpcReduction="10000"/>
          </a:bodyPr>
          <a:lstStyle/>
          <a:p>
            <a:pPr marL="171450" indent="-171450" algn="l" rtl="0">
              <a:buFont typeface="Arial" panose="020B0604020202020204" pitchFamily="34" charset="0"/>
              <a:buChar char="•"/>
            </a:pPr>
            <a:r>
              <a:rPr lang="en-US" dirty="0" smtClean="0"/>
              <a:t>Strong cross-talk between PTEN and RB1 is suggested.</a:t>
            </a:r>
          </a:p>
          <a:p>
            <a:pPr marL="171450" indent="-171450" algn="l" rtl="0">
              <a:buFont typeface="Arial" panose="020B0604020202020204" pitchFamily="34" charset="0"/>
              <a:buChar char="•"/>
            </a:pPr>
            <a:r>
              <a:rPr lang="en-US" dirty="0" smtClean="0"/>
              <a:t>Co-ectopic expression of 3’UTR pairs at 50% concentration for each UTR shows a more than additive effect.</a:t>
            </a:r>
          </a:p>
          <a:p>
            <a:pPr marL="171450" indent="-171450" algn="l" rtl="0">
              <a:buFont typeface="Arial" panose="020B0604020202020204" pitchFamily="34" charset="0"/>
              <a:buChar char="•"/>
            </a:pPr>
            <a:r>
              <a:rPr lang="en-US" dirty="0" err="1" smtClean="0"/>
              <a:t>Cooporativity</a:t>
            </a:r>
            <a:r>
              <a:rPr lang="en-US" dirty="0" smtClean="0"/>
              <a:t> is known to exists in </a:t>
            </a:r>
            <a:r>
              <a:rPr lang="en-US" dirty="0" err="1" smtClean="0"/>
              <a:t>glioma</a:t>
            </a:r>
            <a:r>
              <a:rPr lang="en-US" dirty="0" smtClean="0"/>
              <a:t>. In particular, the loci of PTEN and RB1 are frequently deleted.</a:t>
            </a:r>
          </a:p>
          <a:p>
            <a:pPr marL="171450" indent="-171450" algn="l" rtl="0">
              <a:buFont typeface="Arial" panose="020B0604020202020204" pitchFamily="34" charset="0"/>
              <a:buChar char="•"/>
            </a:pPr>
            <a:r>
              <a:rPr lang="en-US" dirty="0" smtClean="0"/>
              <a:t>6\8 TP</a:t>
            </a:r>
          </a:p>
          <a:p>
            <a:pPr marL="171450" indent="-171450" algn="l" rtl="0">
              <a:buFont typeface="Arial" panose="020B0604020202020204" pitchFamily="34" charset="0"/>
              <a:buChar char="•"/>
            </a:pPr>
            <a:r>
              <a:rPr lang="en-US" dirty="0" smtClean="0"/>
              <a:t>5\11 FN </a:t>
            </a:r>
            <a:endParaRPr lang="he-IL" dirty="0"/>
          </a:p>
        </p:txBody>
      </p:sp>
      <p:pic>
        <p:nvPicPr>
          <p:cNvPr id="3" name="תמונה 2"/>
          <p:cNvPicPr>
            <a:picLocks noChangeAspect="1"/>
          </p:cNvPicPr>
          <p:nvPr/>
        </p:nvPicPr>
        <p:blipFill>
          <a:blip r:embed="rId3" cstate="print"/>
          <a:stretch>
            <a:fillRect/>
          </a:stretch>
        </p:blipFill>
        <p:spPr>
          <a:xfrm>
            <a:off x="535975" y="1052736"/>
            <a:ext cx="5436200" cy="5028635"/>
          </a:xfrm>
          <a:prstGeom prst="rect">
            <a:avLst/>
          </a:prstGeom>
        </p:spPr>
      </p:pic>
    </p:spTree>
    <p:extLst>
      <p:ext uri="{BB962C8B-B14F-4D97-AF65-F5344CB8AC3E}">
        <p14:creationId xmlns:p14="http://schemas.microsoft.com/office/powerpoint/2010/main" xmlns="" val="444717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 </a:t>
            </a:r>
            <a:r>
              <a:rPr lang="en-US" dirty="0" err="1" smtClean="0"/>
              <a:t>Nonsponge</a:t>
            </a:r>
            <a:r>
              <a:rPr lang="en-US" dirty="0" smtClean="0"/>
              <a:t> Modulation</a:t>
            </a:r>
            <a:endParaRPr lang="en-US" dirty="0"/>
          </a:p>
        </p:txBody>
      </p:sp>
      <p:sp>
        <p:nvSpPr>
          <p:cNvPr id="3" name="Content Placeholder 2"/>
          <p:cNvSpPr>
            <a:spLocks noGrp="1"/>
          </p:cNvSpPr>
          <p:nvPr>
            <p:ph sz="quarter" idx="1"/>
          </p:nvPr>
        </p:nvSpPr>
        <p:spPr/>
        <p:txBody>
          <a:bodyPr/>
          <a:lstStyle/>
          <a:p>
            <a:pPr algn="l" rtl="0"/>
            <a:r>
              <a:rPr lang="en-US" dirty="0" smtClean="0"/>
              <a:t>Limited by inaccurate prediction of </a:t>
            </a:r>
            <a:r>
              <a:rPr lang="en-US" b="1" dirty="0" smtClean="0"/>
              <a:t>individual </a:t>
            </a:r>
            <a:r>
              <a:rPr lang="en-US" dirty="0" err="1" smtClean="0"/>
              <a:t>miR</a:t>
            </a:r>
            <a:r>
              <a:rPr lang="en-US" dirty="0" smtClean="0"/>
              <a:t> targets</a:t>
            </a:r>
          </a:p>
          <a:p>
            <a:pPr algn="l" rtl="0"/>
            <a:r>
              <a:rPr lang="en-US" dirty="0" smtClean="0"/>
              <a:t>Only 148 modulators were found</a:t>
            </a:r>
          </a:p>
          <a:p>
            <a:pPr algn="l" rtl="0"/>
            <a:r>
              <a:rPr lang="en-US" dirty="0" smtClean="0"/>
              <a:t>Chose 3 interactions to validate:</a:t>
            </a:r>
          </a:p>
        </p:txBody>
      </p:sp>
      <p:pic>
        <p:nvPicPr>
          <p:cNvPr id="4" name="תמונה 3"/>
          <p:cNvPicPr>
            <a:picLocks noChangeAspect="1"/>
          </p:cNvPicPr>
          <p:nvPr/>
        </p:nvPicPr>
        <p:blipFill>
          <a:blip r:embed="rId3" cstate="print"/>
          <a:stretch>
            <a:fillRect/>
          </a:stretch>
        </p:blipFill>
        <p:spPr>
          <a:xfrm>
            <a:off x="3275856" y="3728198"/>
            <a:ext cx="2232248" cy="2742621"/>
          </a:xfrm>
          <a:prstGeom prst="rect">
            <a:avLst/>
          </a:prstGeom>
        </p:spPr>
      </p:pic>
    </p:spTree>
    <p:extLst>
      <p:ext uri="{BB962C8B-B14F-4D97-AF65-F5344CB8AC3E}">
        <p14:creationId xmlns:p14="http://schemas.microsoft.com/office/powerpoint/2010/main" xmlns="" val="76396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microRNAs</a:t>
            </a:r>
            <a:endParaRPr lang="en-US" dirty="0"/>
          </a:p>
        </p:txBody>
      </p:sp>
      <p:sp>
        <p:nvSpPr>
          <p:cNvPr id="3" name="Content Placeholder 2"/>
          <p:cNvSpPr>
            <a:spLocks noGrp="1"/>
          </p:cNvSpPr>
          <p:nvPr>
            <p:ph sz="quarter" idx="1"/>
          </p:nvPr>
        </p:nvSpPr>
        <p:spPr>
          <a:xfrm>
            <a:off x="457200" y="1600200"/>
            <a:ext cx="4618856" cy="5257800"/>
          </a:xfrm>
        </p:spPr>
        <p:txBody>
          <a:bodyPr>
            <a:normAutofit/>
          </a:bodyPr>
          <a:lstStyle/>
          <a:p>
            <a:pPr algn="l" rtl="0"/>
            <a:r>
              <a:rPr lang="en-US" dirty="0" smtClean="0"/>
              <a:t>processing </a:t>
            </a:r>
            <a:r>
              <a:rPr lang="en-US" dirty="0" smtClean="0">
                <a:sym typeface="Wingdings" pitchFamily="2" charset="2"/>
              </a:rPr>
              <a:t> mature form</a:t>
            </a:r>
          </a:p>
          <a:p>
            <a:pPr algn="l" rtl="0"/>
            <a:r>
              <a:rPr lang="en-US" dirty="0" smtClean="0">
                <a:sym typeface="Wingdings" pitchFamily="2" charset="2"/>
              </a:rPr>
              <a:t>Loading onto </a:t>
            </a:r>
            <a:r>
              <a:rPr lang="en-US" dirty="0" smtClean="0"/>
              <a:t>proteins </a:t>
            </a:r>
            <a:r>
              <a:rPr lang="en-US" dirty="0" smtClean="0">
                <a:sym typeface="Wingdings" pitchFamily="2" charset="2"/>
              </a:rPr>
              <a:t> </a:t>
            </a:r>
            <a:r>
              <a:rPr lang="en-US" dirty="0" smtClean="0"/>
              <a:t>RNA-induced silencing complex (RISC)</a:t>
            </a:r>
          </a:p>
          <a:p>
            <a:pPr algn="l" rtl="0"/>
            <a:r>
              <a:rPr lang="en-US" dirty="0" smtClean="0"/>
              <a:t>RISC binds </a:t>
            </a:r>
            <a:r>
              <a:rPr lang="en-US" dirty="0" err="1" smtClean="0"/>
              <a:t>miRNA</a:t>
            </a:r>
            <a:r>
              <a:rPr lang="en-US" dirty="0" smtClean="0"/>
              <a:t> response elements (MREs) located in target mRNAs</a:t>
            </a:r>
          </a:p>
          <a:p>
            <a:pPr lvl="1" algn="l" rtl="0"/>
            <a:r>
              <a:rPr lang="en-US" dirty="0" smtClean="0"/>
              <a:t>Usually located in the 3′ </a:t>
            </a:r>
            <a:r>
              <a:rPr lang="en-US" dirty="0" err="1" smtClean="0"/>
              <a:t>untranslated</a:t>
            </a:r>
            <a:r>
              <a:rPr lang="en-US" dirty="0" smtClean="0"/>
              <a:t> region (3’ UTR)</a:t>
            </a:r>
          </a:p>
          <a:p>
            <a:pPr lvl="1" algn="l" rtl="0"/>
            <a:r>
              <a:rPr lang="en-US" dirty="0" smtClean="0"/>
              <a:t>Specific binding is based on a </a:t>
            </a:r>
            <a:r>
              <a:rPr lang="en-US" dirty="0" err="1" smtClean="0"/>
              <a:t>basepairing</a:t>
            </a:r>
            <a:r>
              <a:rPr lang="en-US" dirty="0" smtClean="0"/>
              <a:t> recognition</a:t>
            </a:r>
          </a:p>
          <a:p>
            <a:pPr algn="l" rtl="0"/>
            <a:r>
              <a:rPr lang="en-US" dirty="0" smtClean="0">
                <a:sym typeface="Wingdings" pitchFamily="2" charset="2"/>
              </a:rPr>
              <a:t> </a:t>
            </a:r>
            <a:r>
              <a:rPr lang="en-US" dirty="0" smtClean="0"/>
              <a:t>translation inhibition and mRNA destabilization.</a:t>
            </a:r>
          </a:p>
          <a:p>
            <a:pPr algn="l" rtl="0"/>
            <a:endParaRPr lang="en-US" dirty="0"/>
          </a:p>
        </p:txBody>
      </p:sp>
      <p:pic>
        <p:nvPicPr>
          <p:cNvPr id="5" name="Picture 4" descr="http://www.cell.com/cms/attachment/2002983247/2011324376/gr1.jpg"/>
          <p:cNvPicPr>
            <a:picLocks noChangeAspect="1" noChangeArrowheads="1"/>
          </p:cNvPicPr>
          <p:nvPr/>
        </p:nvPicPr>
        <p:blipFill>
          <a:blip r:embed="rId3" cstate="print"/>
          <a:srcRect/>
          <a:stretch>
            <a:fillRect/>
          </a:stretch>
        </p:blipFill>
        <p:spPr bwMode="auto">
          <a:xfrm>
            <a:off x="5220072" y="1484784"/>
            <a:ext cx="3686175" cy="5210175"/>
          </a:xfrm>
          <a:prstGeom prst="rect">
            <a:avLst/>
          </a:prstGeom>
          <a:noFill/>
        </p:spPr>
      </p:pic>
    </p:spTree>
    <p:extLst>
      <p:ext uri="{BB962C8B-B14F-4D97-AF65-F5344CB8AC3E}">
        <p14:creationId xmlns:p14="http://schemas.microsoft.com/office/powerpoint/2010/main" xmlns="" val="967710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Hermes – </a:t>
            </a:r>
            <a:r>
              <a:rPr lang="en-US" dirty="0" err="1" smtClean="0"/>
              <a:t>Nonsponge</a:t>
            </a:r>
            <a:r>
              <a:rPr lang="en-US" dirty="0" smtClean="0"/>
              <a:t> Modulation</a:t>
            </a:r>
            <a:endParaRPr lang="en-US" dirty="0"/>
          </a:p>
        </p:txBody>
      </p:sp>
      <p:pic>
        <p:nvPicPr>
          <p:cNvPr id="8" name="תמונה 7"/>
          <p:cNvPicPr>
            <a:picLocks noChangeAspect="1"/>
          </p:cNvPicPr>
          <p:nvPr/>
        </p:nvPicPr>
        <p:blipFill>
          <a:blip r:embed="rId3" cstate="print"/>
          <a:stretch>
            <a:fillRect/>
          </a:stretch>
        </p:blipFill>
        <p:spPr>
          <a:xfrm>
            <a:off x="3043726" y="2636912"/>
            <a:ext cx="5700440" cy="4203626"/>
          </a:xfrm>
          <a:prstGeom prst="rect">
            <a:avLst/>
          </a:prstGeom>
        </p:spPr>
      </p:pic>
      <p:pic>
        <p:nvPicPr>
          <p:cNvPr id="9" name="תמונה 8"/>
          <p:cNvPicPr>
            <a:picLocks noChangeAspect="1"/>
          </p:cNvPicPr>
          <p:nvPr/>
        </p:nvPicPr>
        <p:blipFill>
          <a:blip r:embed="rId4" cstate="print"/>
          <a:stretch>
            <a:fillRect/>
          </a:stretch>
        </p:blipFill>
        <p:spPr>
          <a:xfrm>
            <a:off x="457200" y="1988840"/>
            <a:ext cx="2242592" cy="2835474"/>
          </a:xfrm>
          <a:prstGeom prst="rect">
            <a:avLst/>
          </a:prstGeom>
        </p:spPr>
      </p:pic>
    </p:spTree>
    <p:extLst>
      <p:ext uri="{BB962C8B-B14F-4D97-AF65-F5344CB8AC3E}">
        <p14:creationId xmlns:p14="http://schemas.microsoft.com/office/powerpoint/2010/main" xmlns="" val="2045827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a:xfrm>
            <a:off x="457200" y="1600200"/>
            <a:ext cx="7467600" cy="5257800"/>
          </a:xfrm>
        </p:spPr>
        <p:txBody>
          <a:bodyPr>
            <a:normAutofit/>
          </a:bodyPr>
          <a:lstStyle/>
          <a:p>
            <a:pPr algn="l" rtl="0"/>
            <a:r>
              <a:rPr lang="en-US" dirty="0" smtClean="0"/>
              <a:t>Using HERMES </a:t>
            </a:r>
            <a:r>
              <a:rPr lang="en-US" dirty="0" smtClean="0">
                <a:sym typeface="Wingdings" panose="05000000000000000000" pitchFamily="2" charset="2"/>
              </a:rPr>
              <a:t> </a:t>
            </a:r>
          </a:p>
          <a:p>
            <a:pPr lvl="1" algn="l" rtl="0"/>
            <a:r>
              <a:rPr lang="en-US" dirty="0" smtClean="0">
                <a:sym typeface="Wingdings" panose="05000000000000000000" pitchFamily="2" charset="2"/>
              </a:rPr>
              <a:t>Very large scale-free </a:t>
            </a:r>
            <a:r>
              <a:rPr lang="en-US" dirty="0" err="1" smtClean="0">
                <a:sym typeface="Wingdings" panose="05000000000000000000" pitchFamily="2" charset="2"/>
              </a:rPr>
              <a:t>ceRNA</a:t>
            </a:r>
            <a:r>
              <a:rPr lang="en-US" dirty="0" smtClean="0">
                <a:sym typeface="Wingdings" panose="05000000000000000000" pitchFamily="2" charset="2"/>
              </a:rPr>
              <a:t> network</a:t>
            </a:r>
          </a:p>
          <a:p>
            <a:pPr lvl="1" algn="l" rtl="0"/>
            <a:r>
              <a:rPr lang="en-US" dirty="0" smtClean="0">
                <a:sym typeface="Wingdings" panose="05000000000000000000" pitchFamily="2" charset="2"/>
              </a:rPr>
              <a:t>Very little non-sponge interactions (their “fault”?)</a:t>
            </a:r>
          </a:p>
          <a:p>
            <a:pPr algn="l" rtl="0"/>
            <a:r>
              <a:rPr lang="en-US" dirty="0" err="1" smtClean="0">
                <a:sym typeface="Wingdings" panose="05000000000000000000" pitchFamily="2" charset="2"/>
              </a:rPr>
              <a:t>ceRNA</a:t>
            </a:r>
            <a:r>
              <a:rPr lang="en-US" dirty="0" smtClean="0">
                <a:sym typeface="Wingdings" panose="05000000000000000000" pitchFamily="2" charset="2"/>
              </a:rPr>
              <a:t> network:</a:t>
            </a:r>
          </a:p>
          <a:p>
            <a:pPr lvl="1" algn="l" rtl="0"/>
            <a:r>
              <a:rPr lang="en-US" dirty="0" smtClean="0"/>
              <a:t>Edges were formed only between genes sharing large miRNA program</a:t>
            </a:r>
          </a:p>
          <a:p>
            <a:pPr lvl="1" algn="l" rtl="0"/>
            <a:r>
              <a:rPr lang="en-US" dirty="0" smtClean="0"/>
              <a:t>Nodes with higher connectivity were more </a:t>
            </a:r>
            <a:r>
              <a:rPr lang="en-US" dirty="0" err="1" smtClean="0"/>
              <a:t>coexpressed</a:t>
            </a:r>
            <a:r>
              <a:rPr lang="en-US" dirty="0" smtClean="0"/>
              <a:t> with neighbors in the graph</a:t>
            </a:r>
          </a:p>
          <a:p>
            <a:pPr lvl="1" algn="l" rtl="0"/>
            <a:r>
              <a:rPr lang="en-US" dirty="0" smtClean="0"/>
              <a:t>Dense </a:t>
            </a:r>
            <a:r>
              <a:rPr lang="en-US" dirty="0" err="1" smtClean="0"/>
              <a:t>subgraph</a:t>
            </a:r>
            <a:r>
              <a:rPr lang="en-US" dirty="0" smtClean="0"/>
              <a:t> </a:t>
            </a:r>
            <a:r>
              <a:rPr lang="en-US" b="1" dirty="0" smtClean="0"/>
              <a:t>may</a:t>
            </a:r>
            <a:r>
              <a:rPr lang="en-US" dirty="0" smtClean="0"/>
              <a:t> suggest closeness in function</a:t>
            </a:r>
          </a:p>
          <a:p>
            <a:pPr algn="l" rtl="0"/>
            <a:r>
              <a:rPr lang="en-US" dirty="0" smtClean="0"/>
              <a:t>Validated:</a:t>
            </a:r>
          </a:p>
          <a:p>
            <a:pPr lvl="1" algn="l" rtl="0"/>
            <a:r>
              <a:rPr lang="en-US" dirty="0" smtClean="0"/>
              <a:t>23/26 (or 20/26) sponge interactions (FPR ~10%-20%)</a:t>
            </a:r>
          </a:p>
          <a:p>
            <a:pPr lvl="1" algn="l" rtl="0"/>
            <a:r>
              <a:rPr lang="en-US" dirty="0" smtClean="0"/>
              <a:t>5/11 in the dense </a:t>
            </a:r>
            <a:r>
              <a:rPr lang="en-US" dirty="0" err="1" smtClean="0"/>
              <a:t>subgraph</a:t>
            </a:r>
            <a:r>
              <a:rPr lang="en-US" dirty="0" smtClean="0"/>
              <a:t> were FN (FNR ~45%)</a:t>
            </a:r>
          </a:p>
          <a:p>
            <a:pPr lvl="1" algn="l" rtl="0"/>
            <a:r>
              <a:rPr lang="en-US" dirty="0" smtClean="0"/>
              <a:t>3/3 </a:t>
            </a:r>
            <a:r>
              <a:rPr lang="en-US" dirty="0" err="1" smtClean="0"/>
              <a:t>nonsponge</a:t>
            </a:r>
            <a:r>
              <a:rPr lang="en-US" dirty="0" smtClean="0"/>
              <a:t> interactions</a:t>
            </a:r>
          </a:p>
        </p:txBody>
      </p:sp>
    </p:spTree>
    <p:extLst>
      <p:ext uri="{BB962C8B-B14F-4D97-AF65-F5344CB8AC3E}">
        <p14:creationId xmlns:p14="http://schemas.microsoft.com/office/powerpoint/2010/main" xmlns="" val="354527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algn="l" rtl="0"/>
            <a:r>
              <a:rPr lang="en-US" dirty="0" smtClean="0"/>
              <a:t>Limitations:</a:t>
            </a:r>
          </a:p>
          <a:p>
            <a:pPr lvl="1" algn="l" rtl="0"/>
            <a:r>
              <a:rPr lang="en-US" dirty="0" smtClean="0"/>
              <a:t>Only 3’UTR interactions</a:t>
            </a:r>
          </a:p>
          <a:p>
            <a:pPr lvl="1" algn="l" rtl="0"/>
            <a:r>
              <a:rPr lang="en-US" dirty="0" smtClean="0"/>
              <a:t>Ignoring noncoding RNAs</a:t>
            </a:r>
          </a:p>
          <a:p>
            <a:pPr algn="l" rtl="0"/>
            <a:r>
              <a:rPr lang="en-US" dirty="0" smtClean="0"/>
              <a:t>Critics:</a:t>
            </a:r>
          </a:p>
          <a:p>
            <a:pPr lvl="1" algn="l" rtl="0"/>
            <a:r>
              <a:rPr lang="en-US" dirty="0" smtClean="0"/>
              <a:t>Validation using non physiologic concentration levels</a:t>
            </a:r>
          </a:p>
          <a:p>
            <a:pPr lvl="1" algn="l" rtl="0"/>
            <a:r>
              <a:rPr lang="en-US" dirty="0" smtClean="0"/>
              <a:t>Ignoring </a:t>
            </a:r>
            <a:r>
              <a:rPr lang="en-US" dirty="0" err="1" smtClean="0"/>
              <a:t>assymetrical</a:t>
            </a:r>
            <a:r>
              <a:rPr lang="en-US" dirty="0" smtClean="0"/>
              <a:t> interactions</a:t>
            </a:r>
          </a:p>
          <a:p>
            <a:pPr lvl="2" algn="l" rtl="0"/>
            <a:r>
              <a:rPr lang="en-US" dirty="0" smtClean="0"/>
              <a:t>“</a:t>
            </a:r>
            <a:r>
              <a:rPr lang="en-US" dirty="0"/>
              <a:t>only &lt;0.02% of candidate sponge interactions where strictly </a:t>
            </a:r>
            <a:r>
              <a:rPr lang="en-US" dirty="0" smtClean="0"/>
              <a:t>asymmetric”</a:t>
            </a:r>
          </a:p>
          <a:p>
            <a:pPr lvl="2" algn="l" rtl="0"/>
            <a:r>
              <a:rPr lang="en-US" dirty="0" smtClean="0"/>
              <a:t>But what about the triplet inclusion criterion?</a:t>
            </a:r>
          </a:p>
          <a:p>
            <a:pPr lvl="1" algn="l" rtl="0"/>
            <a:r>
              <a:rPr lang="en-US" dirty="0" smtClean="0"/>
              <a:t>Nontrivial </a:t>
            </a:r>
            <a:r>
              <a:rPr lang="en-US" dirty="0"/>
              <a:t>correlations among </a:t>
            </a:r>
            <a:r>
              <a:rPr lang="en-US" dirty="0" err="1"/>
              <a:t>ceRNAs</a:t>
            </a:r>
            <a:r>
              <a:rPr lang="en-US" dirty="0"/>
              <a:t> can emerge in experimental readouts due to transcriptional fluctuations even in the absence of miRNA-mediated </a:t>
            </a:r>
            <a:r>
              <a:rPr lang="en-US" dirty="0" smtClean="0"/>
              <a:t>cross-talk*</a:t>
            </a:r>
          </a:p>
          <a:p>
            <a:pPr lvl="2" algn="l" rtl="0"/>
            <a:endParaRPr lang="en-US" dirty="0"/>
          </a:p>
        </p:txBody>
      </p:sp>
    </p:spTree>
    <p:extLst>
      <p:ext uri="{BB962C8B-B14F-4D97-AF65-F5344CB8AC3E}">
        <p14:creationId xmlns:p14="http://schemas.microsoft.com/office/powerpoint/2010/main" xmlns="" val="1514927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sp>
        <p:nvSpPr>
          <p:cNvPr id="3" name="Content Placeholder 2"/>
          <p:cNvSpPr>
            <a:spLocks noGrp="1"/>
          </p:cNvSpPr>
          <p:nvPr>
            <p:ph sz="quarter" idx="1"/>
          </p:nvPr>
        </p:nvSpPr>
        <p:spPr/>
        <p:txBody>
          <a:bodyPr>
            <a:noAutofit/>
          </a:bodyPr>
          <a:lstStyle/>
          <a:p>
            <a:pPr algn="l" rtl="0"/>
            <a:r>
              <a:rPr lang="en-US" sz="2000" dirty="0" smtClean="0"/>
              <a:t>Networks can be downloaded from the Supplementary Material section</a:t>
            </a:r>
          </a:p>
          <a:p>
            <a:pPr algn="l" rtl="0"/>
            <a:r>
              <a:rPr lang="en-US" sz="2000" dirty="0" smtClean="0"/>
              <a:t>HERMES source code </a:t>
            </a:r>
            <a:r>
              <a:rPr lang="en-US" sz="1800" b="1" i="1" dirty="0" smtClean="0"/>
              <a:t>should be</a:t>
            </a:r>
            <a:r>
              <a:rPr lang="en-US" sz="2000" b="1" dirty="0" smtClean="0"/>
              <a:t> </a:t>
            </a:r>
            <a:r>
              <a:rPr lang="en-US" sz="2000" dirty="0" smtClean="0"/>
              <a:t>available through:</a:t>
            </a:r>
          </a:p>
          <a:p>
            <a:pPr lvl="1" algn="l" rtl="0"/>
            <a:r>
              <a:rPr lang="en-US" sz="1400" dirty="0">
                <a:hlinkClick r:id="rId3"/>
              </a:rPr>
              <a:t>http://</a:t>
            </a:r>
            <a:r>
              <a:rPr lang="en-US" sz="1400" dirty="0" smtClean="0">
                <a:hlinkClick r:id="rId3"/>
              </a:rPr>
              <a:t>wiki.c2b2.columbia.edu/califanolab/index.php?title=Software/HERMES&amp;oldid=2057</a:t>
            </a:r>
            <a:endParaRPr lang="en-US" sz="1400" dirty="0" smtClean="0"/>
          </a:p>
          <a:p>
            <a:pPr algn="l" rtl="0"/>
            <a:r>
              <a:rPr lang="en-US" sz="2000" dirty="0" err="1" smtClean="0"/>
              <a:t>CupidTool</a:t>
            </a:r>
            <a:r>
              <a:rPr lang="en-US" sz="2000" dirty="0" smtClean="0"/>
              <a:t> (for the 2014 article) is available through:</a:t>
            </a:r>
          </a:p>
          <a:p>
            <a:pPr lvl="1" algn="l" rtl="0"/>
            <a:r>
              <a:rPr lang="en-US" sz="1400" dirty="0">
                <a:hlinkClick r:id="rId4"/>
              </a:rPr>
              <a:t>http://cupidtool.sourceforge.net</a:t>
            </a:r>
            <a:r>
              <a:rPr lang="en-US" sz="1400" dirty="0" smtClean="0">
                <a:hlinkClick r:id="rId4"/>
              </a:rPr>
              <a:t>/</a:t>
            </a:r>
            <a:endParaRPr lang="en-US" sz="1400" dirty="0" smtClean="0"/>
          </a:p>
          <a:p>
            <a:pPr algn="l" rtl="0"/>
            <a:r>
              <a:rPr lang="en-US" sz="2000" dirty="0" smtClean="0"/>
              <a:t>Both tools are available through the </a:t>
            </a:r>
            <a:r>
              <a:rPr lang="en-US" sz="2000" dirty="0" err="1" smtClean="0"/>
              <a:t>geWorkbench</a:t>
            </a:r>
            <a:r>
              <a:rPr lang="en-US" sz="2000" dirty="0" smtClean="0"/>
              <a:t> interface:</a:t>
            </a:r>
          </a:p>
          <a:p>
            <a:pPr lvl="1" algn="l" rtl="0"/>
            <a:r>
              <a:rPr lang="en-US" sz="1400" dirty="0">
                <a:hlinkClick r:id="rId5"/>
              </a:rPr>
              <a:t>http://</a:t>
            </a:r>
            <a:r>
              <a:rPr lang="en-US" sz="1400" dirty="0" smtClean="0">
                <a:hlinkClick r:id="rId5"/>
              </a:rPr>
              <a:t>wiki.c2b2.columbia.edu/workbench/index.php/CeRNA_Query</a:t>
            </a:r>
            <a:endParaRPr lang="en-US" sz="1400" dirty="0" smtClean="0"/>
          </a:p>
          <a:p>
            <a:pPr lvl="1" algn="l" rtl="0"/>
            <a:r>
              <a:rPr lang="en-US" sz="1400" dirty="0">
                <a:hlinkClick r:id="rId6"/>
              </a:rPr>
              <a:t>http://</a:t>
            </a:r>
            <a:r>
              <a:rPr lang="en-US" sz="1400" dirty="0" smtClean="0">
                <a:hlinkClick r:id="rId6"/>
              </a:rPr>
              <a:t>wiki.c2b2.columbia.edu/workbench/index.php/Cupid</a:t>
            </a:r>
            <a:endParaRPr lang="en-US" sz="1400" dirty="0" smtClean="0"/>
          </a:p>
          <a:p>
            <a:pPr algn="l" rtl="0"/>
            <a:r>
              <a:rPr lang="en-US" sz="2000" dirty="0"/>
              <a:t>Datasets for Glioblastoma (GBM), Ovarian (OV), </a:t>
            </a:r>
            <a:r>
              <a:rPr lang="en-US" sz="2000" b="1" dirty="0"/>
              <a:t>Breast</a:t>
            </a:r>
            <a:r>
              <a:rPr lang="en-US" sz="2000" dirty="0"/>
              <a:t> (BRCA), and Prostate (PRAD) cancer </a:t>
            </a:r>
            <a:endParaRPr lang="en-US" sz="2000" dirty="0" smtClean="0"/>
          </a:p>
          <a:p>
            <a:pPr algn="l" rtl="0"/>
            <a:endParaRPr lang="en-US" sz="2000" dirty="0"/>
          </a:p>
        </p:txBody>
      </p:sp>
    </p:spTree>
    <p:extLst>
      <p:ext uri="{BB962C8B-B14F-4D97-AF65-F5344CB8AC3E}">
        <p14:creationId xmlns:p14="http://schemas.microsoft.com/office/powerpoint/2010/main" xmlns="" val="1514927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Article - CUPID</a:t>
            </a:r>
            <a:endParaRPr lang="en-US" dirty="0"/>
          </a:p>
        </p:txBody>
      </p:sp>
      <p:sp>
        <p:nvSpPr>
          <p:cNvPr id="3" name="Content Placeholder 2"/>
          <p:cNvSpPr>
            <a:spLocks noGrp="1"/>
          </p:cNvSpPr>
          <p:nvPr>
            <p:ph sz="quarter" idx="1"/>
          </p:nvPr>
        </p:nvSpPr>
        <p:spPr>
          <a:xfrm>
            <a:off x="457200" y="1600200"/>
            <a:ext cx="5987008" cy="4873752"/>
          </a:xfrm>
        </p:spPr>
        <p:txBody>
          <a:bodyPr>
            <a:normAutofit lnSpcReduction="10000"/>
          </a:bodyPr>
          <a:lstStyle/>
          <a:p>
            <a:pPr algn="l" rtl="0"/>
            <a:r>
              <a:rPr lang="en-US" dirty="0" smtClean="0"/>
              <a:t>Focus on the detection of miRNA-target interactions</a:t>
            </a:r>
          </a:p>
          <a:p>
            <a:pPr algn="l" rtl="0"/>
            <a:r>
              <a:rPr lang="en-US" dirty="0" smtClean="0"/>
              <a:t>Uses </a:t>
            </a:r>
            <a:r>
              <a:rPr lang="en-US" dirty="0" err="1" smtClean="0"/>
              <a:t>ceRNA</a:t>
            </a:r>
            <a:r>
              <a:rPr lang="en-US" dirty="0" smtClean="0"/>
              <a:t> cross-talk as a support for such interactions</a:t>
            </a:r>
          </a:p>
          <a:p>
            <a:pPr algn="l" rtl="0"/>
            <a:r>
              <a:rPr lang="en-US" dirty="0"/>
              <a:t>Cupid predictions outperform other leading algorithms, based on multiple experimental </a:t>
            </a:r>
            <a:r>
              <a:rPr lang="en-US" dirty="0" smtClean="0"/>
              <a:t>assays</a:t>
            </a:r>
          </a:p>
          <a:p>
            <a:pPr lvl="1" algn="l" rtl="0"/>
            <a:r>
              <a:rPr lang="en-US" dirty="0" smtClean="0"/>
              <a:t>High precision; Good, lower recall</a:t>
            </a:r>
          </a:p>
          <a:p>
            <a:pPr algn="l" rtl="0"/>
            <a:r>
              <a:rPr lang="en-US" dirty="0" smtClean="0"/>
              <a:t>Stages:</a:t>
            </a:r>
          </a:p>
          <a:p>
            <a:pPr lvl="1" algn="l" rtl="0"/>
            <a:r>
              <a:rPr lang="en-US" dirty="0" smtClean="0"/>
              <a:t>miRNA </a:t>
            </a:r>
            <a:r>
              <a:rPr lang="en-US" dirty="0"/>
              <a:t>binding site </a:t>
            </a:r>
            <a:r>
              <a:rPr lang="en-US" dirty="0" smtClean="0"/>
              <a:t>analysis</a:t>
            </a:r>
          </a:p>
          <a:p>
            <a:pPr lvl="1" algn="l" rtl="0"/>
            <a:r>
              <a:rPr lang="en-US" dirty="0" smtClean="0"/>
              <a:t>miRNA-target </a:t>
            </a:r>
            <a:r>
              <a:rPr lang="en-US" dirty="0"/>
              <a:t>interaction </a:t>
            </a:r>
            <a:r>
              <a:rPr lang="en-US" dirty="0" smtClean="0"/>
              <a:t>refinement</a:t>
            </a:r>
          </a:p>
          <a:p>
            <a:pPr lvl="1" algn="l" rtl="0"/>
            <a:r>
              <a:rPr lang="en-US" dirty="0" smtClean="0"/>
              <a:t>Functional </a:t>
            </a:r>
            <a:r>
              <a:rPr lang="en-US" dirty="0"/>
              <a:t>evidence </a:t>
            </a:r>
            <a:r>
              <a:rPr lang="en-US" dirty="0" smtClean="0"/>
              <a:t>analysis (mainly </a:t>
            </a:r>
            <a:r>
              <a:rPr lang="en-US" dirty="0" err="1" smtClean="0"/>
              <a:t>ceRNA</a:t>
            </a:r>
            <a:r>
              <a:rPr lang="en-US" dirty="0" smtClean="0"/>
              <a:t>)</a:t>
            </a:r>
          </a:p>
        </p:txBody>
      </p:sp>
      <p:pic>
        <p:nvPicPr>
          <p:cNvPr id="4" name="תמונה 3"/>
          <p:cNvPicPr>
            <a:picLocks noChangeAspect="1"/>
          </p:cNvPicPr>
          <p:nvPr/>
        </p:nvPicPr>
        <p:blipFill>
          <a:blip r:embed="rId3" cstate="print"/>
          <a:stretch>
            <a:fillRect/>
          </a:stretch>
        </p:blipFill>
        <p:spPr>
          <a:xfrm>
            <a:off x="6156175" y="2455321"/>
            <a:ext cx="2600325" cy="4095750"/>
          </a:xfrm>
          <a:prstGeom prst="rect">
            <a:avLst/>
          </a:prstGeom>
        </p:spPr>
      </p:pic>
      <p:pic>
        <p:nvPicPr>
          <p:cNvPr id="126978" name="Picture 2" descr="https://www.taxslayer.com/blog/image.axd?picture=/2014/08/breast-canc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79" y="43543"/>
            <a:ext cx="1664221" cy="22189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2230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Article - CUPID</a:t>
            </a:r>
            <a:endParaRPr lang="en-US" dirty="0"/>
          </a:p>
        </p:txBody>
      </p:sp>
      <p:sp>
        <p:nvSpPr>
          <p:cNvPr id="3" name="Content Placeholder 2"/>
          <p:cNvSpPr>
            <a:spLocks noGrp="1"/>
          </p:cNvSpPr>
          <p:nvPr>
            <p:ph sz="quarter" idx="1"/>
          </p:nvPr>
        </p:nvSpPr>
        <p:spPr/>
        <p:txBody>
          <a:bodyPr>
            <a:normAutofit/>
          </a:bodyPr>
          <a:lstStyle/>
          <a:p>
            <a:pPr algn="l" rtl="0"/>
            <a:r>
              <a:rPr lang="en-US" dirty="0" smtClean="0">
                <a:sym typeface="Wingdings" panose="05000000000000000000" pitchFamily="2" charset="2"/>
              </a:rPr>
              <a:t>Stage I SVM:</a:t>
            </a:r>
          </a:p>
          <a:p>
            <a:pPr lvl="1" algn="l" rtl="0"/>
            <a:r>
              <a:rPr lang="en-US" u="sng" dirty="0" smtClean="0">
                <a:sym typeface="Wingdings" panose="05000000000000000000" pitchFamily="2" charset="2"/>
              </a:rPr>
              <a:t>Same Features</a:t>
            </a:r>
            <a:r>
              <a:rPr lang="en-US" dirty="0" smtClean="0">
                <a:sym typeface="Wingdings" panose="05000000000000000000" pitchFamily="2" charset="2"/>
              </a:rPr>
              <a:t>: </a:t>
            </a:r>
            <a:r>
              <a:rPr lang="en-US" dirty="0" err="1"/>
              <a:t>Quantile</a:t>
            </a:r>
            <a:r>
              <a:rPr lang="en-US" dirty="0"/>
              <a:t>-normalized site </a:t>
            </a:r>
            <a:r>
              <a:rPr lang="en-US" dirty="0" smtClean="0"/>
              <a:t>scores (TS, PITA, </a:t>
            </a:r>
            <a:r>
              <a:rPr lang="en-US" dirty="0" err="1" smtClean="0"/>
              <a:t>miRanda</a:t>
            </a:r>
            <a:r>
              <a:rPr lang="en-US" dirty="0" smtClean="0"/>
              <a:t>), distance from 3’ UTR end, conservation scores (</a:t>
            </a:r>
            <a:r>
              <a:rPr lang="en-US" dirty="0" err="1" smtClean="0"/>
              <a:t>PhastCons</a:t>
            </a:r>
            <a:r>
              <a:rPr lang="en-US" dirty="0" smtClean="0"/>
              <a:t>)</a:t>
            </a:r>
          </a:p>
          <a:p>
            <a:pPr lvl="1" algn="l" rtl="0"/>
            <a:r>
              <a:rPr lang="en-US" dirty="0" smtClean="0">
                <a:sym typeface="Wingdings" panose="05000000000000000000" pitchFamily="2" charset="2"/>
              </a:rPr>
              <a:t>Better architecture*?</a:t>
            </a:r>
          </a:p>
          <a:p>
            <a:pPr lvl="1" algn="l" rtl="0"/>
            <a:r>
              <a:rPr lang="en-US" dirty="0" smtClean="0">
                <a:sym typeface="Wingdings" panose="05000000000000000000" pitchFamily="2" charset="2"/>
              </a:rPr>
              <a:t>Larger training set – 1,481</a:t>
            </a:r>
          </a:p>
          <a:p>
            <a:pPr lvl="1" algn="l" rtl="0"/>
            <a:endParaRPr lang="en-US" dirty="0" smtClean="0">
              <a:sym typeface="Wingdings" panose="05000000000000000000" pitchFamily="2" charset="2"/>
            </a:endParaRPr>
          </a:p>
        </p:txBody>
      </p:sp>
      <p:pic>
        <p:nvPicPr>
          <p:cNvPr id="128004" name="Picture 4" descr="http://genome.cshlp.org/content/suppl/2014/11/13/gr.178194.114.DC1/Supp_Figure_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23" r="1922" b="67308"/>
          <a:stretch/>
        </p:blipFill>
        <p:spPr bwMode="auto">
          <a:xfrm>
            <a:off x="1742728" y="4352258"/>
            <a:ext cx="4896544"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9284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Article - CUPID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algn="l" rtl="0"/>
                <a:r>
                  <a:rPr lang="en-US" dirty="0" smtClean="0">
                    <a:sym typeface="Wingdings" panose="05000000000000000000" pitchFamily="2" charset="2"/>
                  </a:rPr>
                  <a:t>Stage II SVM:</a:t>
                </a:r>
              </a:p>
              <a:p>
                <a:pPr lvl="1" algn="l" rtl="0"/>
                <a:r>
                  <a:rPr lang="en-US" u="sng" dirty="0" smtClean="0">
                    <a:sym typeface="Wingdings" panose="05000000000000000000" pitchFamily="2" charset="2"/>
                  </a:rPr>
                  <a:t>More Features</a:t>
                </a:r>
                <a:r>
                  <a:rPr lang="en-US" dirty="0" smtClean="0">
                    <a:sym typeface="Wingdings" panose="05000000000000000000" pitchFamily="2" charset="2"/>
                  </a:rPr>
                  <a:t>:</a:t>
                </a:r>
              </a:p>
              <a:p>
                <a:pPr lvl="2" algn="l" rtl="0"/>
                <a:r>
                  <a:rPr lang="en-US" dirty="0" smtClean="0"/>
                  <a:t>Scores </a:t>
                </a:r>
                <a:r>
                  <a:rPr lang="en-US" dirty="0"/>
                  <a:t>computed from the previous step</a:t>
                </a:r>
                <a:endParaRPr lang="en-US" dirty="0">
                  <a:sym typeface="Wingdings" panose="05000000000000000000" pitchFamily="2" charset="2"/>
                </a:endParaRPr>
              </a:p>
              <a:p>
                <a:pPr lvl="2" algn="l" rtl="0"/>
                <a:r>
                  <a:rPr lang="en-US" dirty="0" smtClean="0"/>
                  <a:t>Number </a:t>
                </a:r>
                <a:r>
                  <a:rPr lang="en-US" dirty="0"/>
                  <a:t>of binding </a:t>
                </a:r>
                <a:r>
                  <a:rPr lang="en-US" dirty="0" smtClean="0"/>
                  <a:t>sites + density + distance </a:t>
                </a:r>
                <a:r>
                  <a:rPr lang="en-US" dirty="0"/>
                  <a:t>from </a:t>
                </a:r>
                <a:r>
                  <a:rPr lang="en-US" dirty="0" smtClean="0"/>
                  <a:t>3’UTR start</a:t>
                </a:r>
              </a:p>
              <a:p>
                <a:pPr lvl="2" algn="l" rtl="0"/>
                <a:r>
                  <a:rPr lang="en-US" dirty="0" smtClean="0"/>
                  <a:t>“Context-specific” </a:t>
                </a:r>
                <a:r>
                  <a:rPr lang="en-US" b="1" dirty="0"/>
                  <a:t>statistical dependency </a:t>
                </a:r>
                <a:r>
                  <a:rPr lang="en-US" b="1" dirty="0" smtClean="0"/>
                  <a:t>between miRNA </a:t>
                </a:r>
                <a:r>
                  <a:rPr lang="en-US" b="1" dirty="0"/>
                  <a:t>expression</a:t>
                </a:r>
                <a:r>
                  <a:rPr lang="en-US" dirty="0"/>
                  <a:t> </a:t>
                </a:r>
                <a:r>
                  <a:rPr lang="en-US" b="1" dirty="0"/>
                  <a:t>and </a:t>
                </a:r>
                <a:r>
                  <a:rPr lang="en-US" b="1" dirty="0" smtClean="0"/>
                  <a:t>expression </a:t>
                </a:r>
                <a:r>
                  <a:rPr lang="en-US" b="1" dirty="0"/>
                  <a:t>of the </a:t>
                </a:r>
                <a:r>
                  <a:rPr lang="en-US" b="1" dirty="0" smtClean="0"/>
                  <a:t>candidate-target</a:t>
                </a:r>
              </a:p>
              <a:p>
                <a:pPr lvl="1" algn="l" rtl="0"/>
                <a:r>
                  <a:rPr lang="en-US" dirty="0">
                    <a:sym typeface="Wingdings" panose="05000000000000000000" pitchFamily="2" charset="2"/>
                  </a:rPr>
                  <a:t>Larger training </a:t>
                </a:r>
                <a:r>
                  <a:rPr lang="en-US" dirty="0" smtClean="0">
                    <a:sym typeface="Wingdings" panose="05000000000000000000" pitchFamily="2" charset="2"/>
                  </a:rPr>
                  <a:t>set? </a:t>
                </a:r>
                <a:r>
                  <a:rPr lang="en-US" dirty="0">
                    <a:sym typeface="Wingdings" panose="05000000000000000000" pitchFamily="2" charset="2"/>
                  </a:rPr>
                  <a:t>– </a:t>
                </a:r>
                <a:r>
                  <a:rPr lang="en-US" dirty="0" smtClean="0">
                    <a:sym typeface="Wingdings" panose="05000000000000000000" pitchFamily="2" charset="2"/>
                  </a:rPr>
                  <a:t>588</a:t>
                </a:r>
              </a:p>
              <a:p>
                <a:pPr algn="l" rtl="0"/>
                <a:r>
                  <a:rPr lang="en-US" dirty="0"/>
                  <a:t>Candidate interaction </a:t>
                </a:r>
                <a:r>
                  <a:rPr lang="en-US" dirty="0" smtClean="0"/>
                  <a:t>selection</a:t>
                </a:r>
              </a:p>
              <a:p>
                <a:pPr lvl="1" algn="l" rtl="0"/>
                <a:r>
                  <a:rPr lang="en-US" dirty="0" smtClean="0">
                    <a:sym typeface="Wingdings" panose="05000000000000000000" pitchFamily="2" charset="2"/>
                  </a:rPr>
                  <a:t>Score based!</a:t>
                </a:r>
              </a:p>
              <a:p>
                <a:pPr marL="274320" lvl="1" algn="l" rtl="0">
                  <a:spcBef>
                    <a:spcPts val="600"/>
                  </a:spcBef>
                  <a:buSzPct val="70000"/>
                  <a:buFont typeface="Wingdings"/>
                  <a:buChar char=""/>
                </a:pPr>
                <a:r>
                  <a:rPr lang="en-US" dirty="0" smtClean="0">
                    <a:sym typeface="Wingdings" panose="05000000000000000000" pitchFamily="2" charset="2"/>
                  </a:rPr>
                  <a:t>Combining p-values of </a:t>
                </a:r>
                <a14:m>
                  <m:oMath xmlns:m="http://schemas.openxmlformats.org/officeDocument/2006/math">
                    <m:r>
                      <m:rPr>
                        <m:sty m:val="p"/>
                      </m:rPr>
                      <a:rPr lang="en-US" sz="2800" b="0" i="0" smtClean="0">
                        <a:latin typeface="Cambria Math" panose="02040503050406030204" pitchFamily="18" charset="0"/>
                      </a:rPr>
                      <m:t>Δ</m:t>
                    </m:r>
                    <m:r>
                      <m:rPr>
                        <m:sty m:val="p"/>
                      </m:rPr>
                      <a:rPr lang="en-US" sz="2800">
                        <a:latin typeface="Cambria Math" panose="02040503050406030204" pitchFamily="18" charset="0"/>
                      </a:rPr>
                      <m:t>I</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𝑚𝑖</m:t>
                        </m:r>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1</m:t>
                            </m:r>
                          </m:sub>
                        </m:sSub>
                      </m:e>
                    </m:d>
                  </m:oMath>
                </a14:m>
                <a:r>
                  <a:rPr lang="en-US" dirty="0" smtClean="0"/>
                  <a:t> to compute p-value of </a:t>
                </a:r>
                <a14:m>
                  <m:oMath xmlns:m="http://schemas.openxmlformats.org/officeDocument/2006/math">
                    <m:r>
                      <m:rPr>
                        <m:sty m:val="p"/>
                      </m:rPr>
                      <a:rPr lang="en-US" sz="2400">
                        <a:latin typeface="Cambria Math" panose="02040503050406030204" pitchFamily="18" charset="0"/>
                      </a:rPr>
                      <m:t>Δ</m:t>
                    </m:r>
                    <m:r>
                      <m:rPr>
                        <m:sty m:val="p"/>
                      </m:rPr>
                      <a:rPr lang="en-US" sz="2400">
                        <a:latin typeface="Cambria Math" panose="02040503050406030204" pitchFamily="18" charset="0"/>
                      </a:rPr>
                      <m:t>I</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mirs</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a:latin typeface="Cambria Math" panose="02040503050406030204" pitchFamily="18" charset="0"/>
                                  </a:rPr>
                                  <m:t>𝑇</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𝑇</m:t>
                                </m:r>
                              </m:e>
                              <m:sub>
                                <m:r>
                                  <a:rPr lang="en-US" sz="2400">
                                    <a:latin typeface="Cambria Math" panose="02040503050406030204" pitchFamily="18" charset="0"/>
                                  </a:rPr>
                                  <m:t>2</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e>
                    </m:d>
                  </m:oMath>
                </a14:m>
                <a:r>
                  <a:rPr lang="en-US" dirty="0" smtClean="0"/>
                  <a:t> </a:t>
                </a:r>
              </a:p>
              <a:p>
                <a:pPr marL="548640" lvl="2" algn="l" rtl="0">
                  <a:spcBef>
                    <a:spcPts val="600"/>
                  </a:spcBef>
                  <a:buSzPct val="70000"/>
                </a:pPr>
                <a:r>
                  <a:rPr lang="en-US" dirty="0" smtClean="0"/>
                  <a:t>Taking miRNA correlations into account – Reducing DF</a:t>
                </a:r>
                <a:endParaRPr lang="en-US" dirty="0"/>
              </a:p>
              <a:p>
                <a:pPr algn="l" rtl="0"/>
                <a:endParaRPr lang="en-US" dirty="0">
                  <a:sym typeface="Wingdings" panose="05000000000000000000" pitchFamily="2" charset="2"/>
                </a:endParaRPr>
              </a:p>
              <a:p>
                <a:pPr marL="0" indent="0" algn="l" rtl="0">
                  <a:buNone/>
                </a:pPr>
                <a:endParaRPr lang="en-US" sz="2800" dirty="0"/>
              </a:p>
              <a:p>
                <a:pPr marL="0" indent="0" algn="l" rtl="0">
                  <a:buNone/>
                </a:pPr>
                <a:endParaRPr lang="en-US" dirty="0" smtClean="0">
                  <a:sym typeface="Wingdings" panose="05000000000000000000" pitchFamily="2" charset="2"/>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327" t="-876"/>
                </a:stretch>
              </a:blipFill>
            </p:spPr>
            <p:txBody>
              <a:bodyPr/>
              <a:lstStyle/>
              <a:p>
                <a:r>
                  <a:rPr lang="he-IL">
                    <a:noFill/>
                  </a:rPr>
                  <a:t> </a:t>
                </a:r>
              </a:p>
            </p:txBody>
          </p:sp>
        </mc:Fallback>
      </mc:AlternateContent>
    </p:spTree>
    <p:extLst>
      <p:ext uri="{BB962C8B-B14F-4D97-AF65-F5344CB8AC3E}">
        <p14:creationId xmlns:p14="http://schemas.microsoft.com/office/powerpoint/2010/main" xmlns="" val="3809202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Project</a:t>
            </a:r>
            <a:endParaRPr lang="en-US"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Not enough samples to use Hermes technique</a:t>
            </a:r>
          </a:p>
          <a:p>
            <a:pPr algn="l" rtl="0"/>
            <a:r>
              <a:rPr lang="en-US" dirty="0" smtClean="0"/>
              <a:t>Idea: Start with a similar tissue and filter over connections found</a:t>
            </a:r>
          </a:p>
          <a:p>
            <a:pPr algn="l" rtl="0"/>
            <a:r>
              <a:rPr lang="en-US" dirty="0" smtClean="0"/>
              <a:t>Focus: known deafness genes + regulatory connections</a:t>
            </a:r>
          </a:p>
          <a:p>
            <a:pPr algn="l" rtl="0"/>
            <a:r>
              <a:rPr lang="en-US" dirty="0" smtClean="0"/>
              <a:t>Filtering criteria:</a:t>
            </a:r>
          </a:p>
          <a:p>
            <a:pPr lvl="1" algn="l" rtl="0"/>
            <a:r>
              <a:rPr lang="en-US" dirty="0" smtClean="0"/>
              <a:t>Distance from candidate genes </a:t>
            </a:r>
          </a:p>
          <a:p>
            <a:pPr lvl="1" algn="l" rtl="0"/>
            <a:r>
              <a:rPr lang="en-US" dirty="0" smtClean="0"/>
              <a:t>miRNAs involved are expressed “enough” in the ear</a:t>
            </a:r>
          </a:p>
          <a:p>
            <a:pPr lvl="1" algn="l" rtl="0"/>
            <a:r>
              <a:rPr lang="en-US" dirty="0" smtClean="0"/>
              <a:t>mRNAs </a:t>
            </a:r>
            <a:r>
              <a:rPr lang="en-US" dirty="0"/>
              <a:t>involved are expressed “enough” in the </a:t>
            </a:r>
            <a:r>
              <a:rPr lang="en-US" dirty="0" smtClean="0"/>
              <a:t>ear</a:t>
            </a:r>
          </a:p>
          <a:p>
            <a:pPr lvl="1" algn="l" rtl="0"/>
            <a:r>
              <a:rPr lang="en-US" dirty="0" smtClean="0"/>
              <a:t>Interacting </a:t>
            </a:r>
            <a:r>
              <a:rPr lang="en-US" dirty="0"/>
              <a:t>mRNAs </a:t>
            </a:r>
            <a:r>
              <a:rPr lang="en-US" dirty="0" smtClean="0"/>
              <a:t>are close “enough” in their levels</a:t>
            </a:r>
          </a:p>
          <a:p>
            <a:pPr lvl="1" algn="l" rtl="0"/>
            <a:r>
              <a:rPr lang="en-US" dirty="0" smtClean="0"/>
              <a:t>Dense </a:t>
            </a:r>
            <a:r>
              <a:rPr lang="en-US" dirty="0" err="1" smtClean="0"/>
              <a:t>subgraphs</a:t>
            </a:r>
            <a:r>
              <a:rPr lang="en-US" dirty="0" smtClean="0"/>
              <a:t>? Dense </a:t>
            </a:r>
            <a:r>
              <a:rPr lang="en-US" dirty="0" err="1" smtClean="0"/>
              <a:t>bipartitie</a:t>
            </a:r>
            <a:r>
              <a:rPr lang="en-US" dirty="0" smtClean="0"/>
              <a:t> graphs?</a:t>
            </a:r>
          </a:p>
          <a:p>
            <a:pPr lvl="1" algn="l" rtl="0"/>
            <a:r>
              <a:rPr lang="en-US" dirty="0" smtClean="0"/>
              <a:t>mRNAs show levels variability between developmental stages</a:t>
            </a:r>
          </a:p>
          <a:p>
            <a:pPr algn="l" rtl="0"/>
            <a:r>
              <a:rPr lang="en-US" dirty="0" smtClean="0"/>
              <a:t>Measuring filter quality: Neighbors GO similarity</a:t>
            </a:r>
          </a:p>
          <a:p>
            <a:pPr lvl="1" algn="l" rtl="0"/>
            <a:endParaRPr lang="en-US" dirty="0"/>
          </a:p>
        </p:txBody>
      </p:sp>
      <p:pic>
        <p:nvPicPr>
          <p:cNvPr id="123906" name="Picture 2" descr="http://d25pjzxpwjcms1.cloudfront.net/wp-content/uploads/2014/10/Tal-Koffler-photo-180x18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0"/>
            <a:ext cx="1617762" cy="1617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41525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196870" y="1160748"/>
            <a:ext cx="5623560" cy="3600450"/>
          </a:xfrm>
        </p:spPr>
        <p:txBody>
          <a:bodyPr/>
          <a:lstStyle/>
          <a:p>
            <a:pPr marL="61722" indent="0" algn="l" rtl="0">
              <a:buNone/>
            </a:pPr>
            <a:r>
              <a:rPr lang="en-US" sz="2700" dirty="0" err="1"/>
              <a:t>Kobi</a:t>
            </a:r>
            <a:r>
              <a:rPr lang="en-US" sz="2700" dirty="0"/>
              <a:t> Perl</a:t>
            </a:r>
          </a:p>
          <a:p>
            <a:pPr marL="61722" indent="0" algn="l" rtl="0">
              <a:buNone/>
            </a:pPr>
            <a:r>
              <a:rPr lang="en-US" sz="2700" dirty="0">
                <a:hlinkClick r:id="rId3"/>
              </a:rPr>
              <a:t>kobipe3@gmail.com</a:t>
            </a:r>
            <a:endParaRPr lang="en-US" sz="2700" dirty="0"/>
          </a:p>
          <a:p>
            <a:pPr marL="61722" indent="0" algn="l" rtl="0">
              <a:buNone/>
            </a:pPr>
            <a:r>
              <a:rPr lang="en-US" dirty="0"/>
              <a:t>Department of Human Molecular Genetics and Biochemistry</a:t>
            </a:r>
          </a:p>
          <a:p>
            <a:pPr marL="61722" indent="0" algn="l" rtl="0">
              <a:buNone/>
            </a:pPr>
            <a:r>
              <a:rPr lang="en-US" sz="2700" dirty="0"/>
              <a:t>Tel-Aviv University</a:t>
            </a:r>
          </a:p>
          <a:p>
            <a:pPr marL="61722" indent="0" algn="l" rtl="0">
              <a:buNone/>
            </a:pPr>
            <a:endParaRPr lang="he-IL" dirty="0"/>
          </a:p>
        </p:txBody>
      </p:sp>
      <p:pic>
        <p:nvPicPr>
          <p:cNvPr id="86020" name="Picture 4" descr="http://www.redrubycopywriting.com/wp-content/uploads/2013/10/question-mar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8066" y="2849425"/>
            <a:ext cx="1838577" cy="3074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04766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quarter" idx="1"/>
          </p:nvPr>
        </p:nvSpPr>
        <p:spPr/>
        <p:txBody>
          <a:bodyPr/>
          <a:lstStyle/>
          <a:p>
            <a:endParaRPr lang="he-IL"/>
          </a:p>
        </p:txBody>
      </p:sp>
    </p:spTree>
    <p:extLst>
      <p:ext uri="{BB962C8B-B14F-4D97-AF65-F5344CB8AC3E}">
        <p14:creationId xmlns:p14="http://schemas.microsoft.com/office/powerpoint/2010/main" xmlns="" val="153354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3" name="Content Placeholder 2"/>
          <p:cNvSpPr>
            <a:spLocks noGrp="1"/>
          </p:cNvSpPr>
          <p:nvPr>
            <p:ph sz="quarter" idx="1"/>
          </p:nvPr>
        </p:nvSpPr>
        <p:spPr>
          <a:xfrm>
            <a:off x="457200" y="1600200"/>
            <a:ext cx="4618856" cy="4873752"/>
          </a:xfrm>
        </p:spPr>
        <p:txBody>
          <a:bodyPr>
            <a:normAutofit/>
          </a:bodyPr>
          <a:lstStyle/>
          <a:p>
            <a:pPr algn="l" rtl="0"/>
            <a:r>
              <a:rPr lang="en-US" dirty="0" err="1" smtClean="0"/>
              <a:t>miRNA</a:t>
            </a:r>
            <a:r>
              <a:rPr lang="en-US" dirty="0" smtClean="0"/>
              <a:t>-based regulation is affected by the total concentration of available targets (dilution effect).</a:t>
            </a:r>
          </a:p>
          <a:p>
            <a:pPr algn="l" rtl="0"/>
            <a:r>
              <a:rPr lang="en-US" dirty="0" smtClean="0"/>
              <a:t>The combination of: </a:t>
            </a:r>
          </a:p>
          <a:p>
            <a:pPr lvl="1" algn="l" rtl="0"/>
            <a:r>
              <a:rPr lang="en-US" dirty="0" smtClean="0"/>
              <a:t>Repressive effects of </a:t>
            </a:r>
            <a:r>
              <a:rPr lang="en-US" dirty="0" err="1" smtClean="0"/>
              <a:t>miRNAs</a:t>
            </a:r>
            <a:r>
              <a:rPr lang="en-US" dirty="0" smtClean="0"/>
              <a:t> on their targets</a:t>
            </a:r>
          </a:p>
          <a:p>
            <a:pPr lvl="1" algn="l" rtl="0"/>
            <a:r>
              <a:rPr lang="en-US" dirty="0" smtClean="0"/>
              <a:t>Weakening of such repression due to dilution effects</a:t>
            </a:r>
          </a:p>
          <a:p>
            <a:pPr algn="l" rtl="0"/>
            <a:r>
              <a:rPr lang="en-US" dirty="0" smtClean="0">
                <a:sym typeface="Wingdings" pitchFamily="2" charset="2"/>
              </a:rPr>
              <a:t> </a:t>
            </a:r>
            <a:r>
              <a:rPr lang="en-US" dirty="0" smtClean="0"/>
              <a:t>effective, positive interactions between joint targets of a given </a:t>
            </a:r>
            <a:r>
              <a:rPr lang="en-US" dirty="0" err="1" smtClean="0"/>
              <a:t>miRNA</a:t>
            </a:r>
            <a:r>
              <a:rPr lang="en-US" dirty="0" smtClean="0"/>
              <a:t>.</a:t>
            </a:r>
          </a:p>
        </p:txBody>
      </p:sp>
      <p:pic>
        <p:nvPicPr>
          <p:cNvPr id="3074" name="Picture 2" descr="Full-size image (27 K)"/>
          <p:cNvPicPr>
            <a:picLocks noChangeAspect="1" noChangeArrowheads="1"/>
          </p:cNvPicPr>
          <p:nvPr/>
        </p:nvPicPr>
        <p:blipFill>
          <a:blip r:embed="rId3" cstate="print"/>
          <a:srcRect/>
          <a:stretch>
            <a:fillRect/>
          </a:stretch>
        </p:blipFill>
        <p:spPr bwMode="auto">
          <a:xfrm>
            <a:off x="5076056" y="2204864"/>
            <a:ext cx="3562350" cy="2838450"/>
          </a:xfrm>
          <a:prstGeom prst="rect">
            <a:avLst/>
          </a:prstGeom>
          <a:noFill/>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3’UTR  Luciferase Reporter Assay</a:t>
            </a:r>
            <a:endParaRPr lang="he-IL" dirty="0"/>
          </a:p>
        </p:txBody>
      </p:sp>
      <p:pic>
        <p:nvPicPr>
          <p:cNvPr id="121858" name="Picture 2" descr="http://www.origene.com/Images/MicroRNA/3UTR_Clone_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000" y="2204864"/>
            <a:ext cx="8168072"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לחצן פעולה: בית 3">
            <a:hlinkClick r:id="" action="ppaction://hlinkshowjump?jump=lastslideviewed" highlightClick="1"/>
          </p:cNvPr>
          <p:cNvSpPr/>
          <p:nvPr/>
        </p:nvSpPr>
        <p:spPr>
          <a:xfrm>
            <a:off x="7400528" y="587115"/>
            <a:ext cx="1048544" cy="8640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887613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3" name="Content Placeholder 2"/>
          <p:cNvSpPr>
            <a:spLocks noGrp="1"/>
          </p:cNvSpPr>
          <p:nvPr>
            <p:ph sz="quarter" idx="1"/>
          </p:nvPr>
        </p:nvSpPr>
        <p:spPr>
          <a:xfrm>
            <a:off x="457200" y="1600200"/>
            <a:ext cx="4330824" cy="4873752"/>
          </a:xfrm>
        </p:spPr>
        <p:txBody>
          <a:bodyPr>
            <a:normAutofit/>
          </a:bodyPr>
          <a:lstStyle/>
          <a:p>
            <a:pPr algn="l" rtl="0"/>
            <a:r>
              <a:rPr lang="en-US" dirty="0" err="1" smtClean="0"/>
              <a:t>ceRNAs</a:t>
            </a:r>
            <a:r>
              <a:rPr lang="en-US" dirty="0" smtClean="0"/>
              <a:t> = </a:t>
            </a:r>
            <a:r>
              <a:rPr lang="en-US" u="sng" dirty="0" smtClean="0"/>
              <a:t>Competing</a:t>
            </a:r>
            <a:r>
              <a:rPr lang="en-US" dirty="0" smtClean="0"/>
              <a:t> </a:t>
            </a:r>
            <a:r>
              <a:rPr lang="en-US" u="sng" dirty="0" err="1" smtClean="0"/>
              <a:t>Endogeneous</a:t>
            </a:r>
            <a:r>
              <a:rPr lang="en-US" dirty="0" smtClean="0"/>
              <a:t> RNAs</a:t>
            </a:r>
          </a:p>
          <a:p>
            <a:pPr algn="l" rtl="0"/>
            <a:r>
              <a:rPr lang="en-US" dirty="0" smtClean="0"/>
              <a:t>First network was described for PTEN, a tumor suppressor gene</a:t>
            </a:r>
          </a:p>
          <a:p>
            <a:pPr algn="l" rtl="0"/>
            <a:r>
              <a:rPr lang="en-US" dirty="0" smtClean="0"/>
              <a:t>Included the pseudo gene PTENP1</a:t>
            </a:r>
          </a:p>
          <a:p>
            <a:pPr algn="l" rtl="0"/>
            <a:r>
              <a:rPr lang="en-US" dirty="0" smtClean="0"/>
              <a:t>Such interactions play a central role in –</a:t>
            </a:r>
          </a:p>
          <a:p>
            <a:pPr lvl="1" algn="l" rtl="0"/>
            <a:r>
              <a:rPr lang="en-US" dirty="0" smtClean="0"/>
              <a:t>cancer</a:t>
            </a:r>
          </a:p>
          <a:p>
            <a:pPr lvl="1" algn="l" rtl="0"/>
            <a:r>
              <a:rPr lang="en-US" dirty="0" smtClean="0"/>
              <a:t>muscle differentiation</a:t>
            </a:r>
          </a:p>
        </p:txBody>
      </p:sp>
      <p:pic>
        <p:nvPicPr>
          <p:cNvPr id="6" name="Picture 2"/>
          <p:cNvPicPr>
            <a:picLocks noChangeAspect="1" noChangeArrowheads="1"/>
          </p:cNvPicPr>
          <p:nvPr/>
        </p:nvPicPr>
        <p:blipFill>
          <a:blip r:embed="rId3" cstate="print"/>
          <a:srcRect/>
          <a:stretch>
            <a:fillRect/>
          </a:stretch>
        </p:blipFill>
        <p:spPr bwMode="auto">
          <a:xfrm>
            <a:off x="4716016" y="2492896"/>
            <a:ext cx="4020902" cy="2610832"/>
          </a:xfrm>
          <a:prstGeom prst="rect">
            <a:avLst/>
          </a:prstGeom>
          <a:noFill/>
          <a:ln w="9525">
            <a:noFill/>
            <a:miter lim="800000"/>
            <a:headEnd/>
            <a:tailEnd/>
          </a:ln>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3" name="Content Placeholder 2"/>
          <p:cNvSpPr>
            <a:spLocks noGrp="1"/>
          </p:cNvSpPr>
          <p:nvPr>
            <p:ph sz="quarter" idx="1"/>
          </p:nvPr>
        </p:nvSpPr>
        <p:spPr>
          <a:xfrm>
            <a:off x="457200" y="1600200"/>
            <a:ext cx="8147248" cy="4873752"/>
          </a:xfrm>
        </p:spPr>
        <p:txBody>
          <a:bodyPr>
            <a:normAutofit/>
          </a:bodyPr>
          <a:lstStyle/>
          <a:p>
            <a:pPr algn="l" rtl="0"/>
            <a:r>
              <a:rPr lang="en-US" dirty="0" smtClean="0"/>
              <a:t>Factors that may influence </a:t>
            </a:r>
            <a:r>
              <a:rPr lang="en-US" dirty="0" err="1" smtClean="0"/>
              <a:t>ceRNA</a:t>
            </a:r>
            <a:r>
              <a:rPr lang="en-US" dirty="0" smtClean="0"/>
              <a:t> effectiveness</a:t>
            </a:r>
          </a:p>
        </p:txBody>
      </p:sp>
      <p:pic>
        <p:nvPicPr>
          <p:cNvPr id="75778" name="Picture 2"/>
          <p:cNvPicPr>
            <a:picLocks noChangeAspect="1" noChangeArrowheads="1"/>
          </p:cNvPicPr>
          <p:nvPr/>
        </p:nvPicPr>
        <p:blipFill>
          <a:blip r:embed="rId3" cstate="print"/>
          <a:srcRect/>
          <a:stretch>
            <a:fillRect/>
          </a:stretch>
        </p:blipFill>
        <p:spPr bwMode="auto">
          <a:xfrm>
            <a:off x="1547664" y="2276872"/>
            <a:ext cx="5791200" cy="3819525"/>
          </a:xfrm>
          <a:prstGeom prst="rect">
            <a:avLst/>
          </a:prstGeom>
          <a:noFill/>
          <a:ln w="9525">
            <a:noFill/>
            <a:miter lim="800000"/>
            <a:headEnd/>
            <a:tailEnd/>
          </a:ln>
        </p:spPr>
      </p:pic>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err="1" smtClean="0"/>
              <a:t>ceRNAs</a:t>
            </a:r>
            <a:endParaRPr lang="en-US" dirty="0"/>
          </a:p>
        </p:txBody>
      </p:sp>
      <p:sp>
        <p:nvSpPr>
          <p:cNvPr id="5" name="Content Placeholder 4"/>
          <p:cNvSpPr>
            <a:spLocks noGrp="1"/>
          </p:cNvSpPr>
          <p:nvPr>
            <p:ph sz="quarter" idx="1"/>
          </p:nvPr>
        </p:nvSpPr>
        <p:spPr>
          <a:xfrm>
            <a:off x="457200" y="1600200"/>
            <a:ext cx="5194920" cy="4873752"/>
          </a:xfrm>
        </p:spPr>
        <p:txBody>
          <a:bodyPr>
            <a:normAutofit/>
          </a:bodyPr>
          <a:lstStyle/>
          <a:p>
            <a:pPr algn="l" rtl="0"/>
            <a:r>
              <a:rPr lang="en-US" dirty="0" smtClean="0"/>
              <a:t>Steady-state models were developed to describe this effect*</a:t>
            </a:r>
          </a:p>
          <a:p>
            <a:pPr algn="l" rtl="0"/>
            <a:r>
              <a:rPr lang="en-US" dirty="0" smtClean="0"/>
              <a:t>Coarse-graining of the real biological process</a:t>
            </a:r>
          </a:p>
          <a:p>
            <a:pPr algn="l" rtl="0"/>
            <a:r>
              <a:rPr lang="en-US" dirty="0" smtClean="0"/>
              <a:t>Very problematic to verify because the amount of parameters to estimate</a:t>
            </a:r>
          </a:p>
          <a:p>
            <a:pPr lvl="1" algn="l" rtl="0"/>
            <a:r>
              <a:rPr lang="en-US" dirty="0" smtClean="0"/>
              <a:t>Transcription \ </a:t>
            </a:r>
            <a:r>
              <a:rPr lang="en-US" dirty="0" err="1" smtClean="0"/>
              <a:t>Degredation</a:t>
            </a:r>
            <a:r>
              <a:rPr lang="en-US" dirty="0" smtClean="0"/>
              <a:t> rates of </a:t>
            </a:r>
            <a:r>
              <a:rPr lang="en-US" dirty="0" err="1" smtClean="0"/>
              <a:t>ceRNAs</a:t>
            </a:r>
            <a:r>
              <a:rPr lang="en-US" dirty="0" smtClean="0"/>
              <a:t> \ </a:t>
            </a:r>
            <a:r>
              <a:rPr lang="en-US" dirty="0" err="1" smtClean="0"/>
              <a:t>miRNA</a:t>
            </a:r>
            <a:r>
              <a:rPr lang="en-US" dirty="0" smtClean="0"/>
              <a:t>.</a:t>
            </a:r>
          </a:p>
          <a:p>
            <a:pPr lvl="1" algn="l" rtl="0"/>
            <a:r>
              <a:rPr lang="en-US" dirty="0" err="1" smtClean="0"/>
              <a:t>miRNA</a:t>
            </a:r>
            <a:r>
              <a:rPr lang="en-US" dirty="0" smtClean="0"/>
              <a:t> – </a:t>
            </a:r>
            <a:r>
              <a:rPr lang="en-US" dirty="0" err="1" smtClean="0"/>
              <a:t>ceRNA</a:t>
            </a:r>
            <a:r>
              <a:rPr lang="en-US" dirty="0" smtClean="0"/>
              <a:t> association rates</a:t>
            </a:r>
          </a:p>
          <a:p>
            <a:pPr lvl="1" algn="l" rtl="0"/>
            <a:r>
              <a:rPr lang="en-US" dirty="0" smtClean="0"/>
              <a:t>Catalytic \ </a:t>
            </a:r>
            <a:r>
              <a:rPr lang="en-US" dirty="0" err="1" smtClean="0"/>
              <a:t>Stochiometric</a:t>
            </a:r>
            <a:r>
              <a:rPr lang="en-US" dirty="0" smtClean="0"/>
              <a:t> Degradation rates of complexes</a:t>
            </a:r>
          </a:p>
          <a:p>
            <a:pPr lvl="1" algn="l" rtl="0"/>
            <a:endParaRPr lang="en-US" dirty="0" smtClean="0"/>
          </a:p>
          <a:p>
            <a:pPr lvl="1" algn="l" rtl="0"/>
            <a:endParaRPr lang="he-IL" dirty="0"/>
          </a:p>
        </p:txBody>
      </p:sp>
      <p:pic>
        <p:nvPicPr>
          <p:cNvPr id="6" name="Picture 2" descr="Full-size image (27 K)"/>
          <p:cNvPicPr>
            <a:picLocks noChangeAspect="1" noChangeArrowheads="1"/>
          </p:cNvPicPr>
          <p:nvPr/>
        </p:nvPicPr>
        <p:blipFill>
          <a:blip r:embed="rId3" cstate="print"/>
          <a:srcRect/>
          <a:stretch>
            <a:fillRect/>
          </a:stretch>
        </p:blipFill>
        <p:spPr bwMode="auto">
          <a:xfrm>
            <a:off x="5508104" y="2060848"/>
            <a:ext cx="3346326" cy="2666324"/>
          </a:xfrm>
          <a:prstGeom prst="rect">
            <a:avLst/>
          </a:prstGeom>
          <a:noFill/>
        </p:spPr>
      </p:pic>
      <p:sp>
        <p:nvSpPr>
          <p:cNvPr id="7" name="TextBox 6"/>
          <p:cNvSpPr txBox="1"/>
          <p:nvPr/>
        </p:nvSpPr>
        <p:spPr>
          <a:xfrm>
            <a:off x="5580112" y="4941168"/>
            <a:ext cx="3384376" cy="938719"/>
          </a:xfrm>
          <a:prstGeom prst="rect">
            <a:avLst/>
          </a:prstGeom>
          <a:noFill/>
        </p:spPr>
        <p:txBody>
          <a:bodyPr wrap="square" rtlCol="1">
            <a:spAutoFit/>
          </a:bodyPr>
          <a:lstStyle/>
          <a:p>
            <a:pPr marL="0" lvl="1"/>
            <a:r>
              <a:rPr lang="en-US" sz="1100" dirty="0" smtClean="0"/>
              <a:t>Ala, U., </a:t>
            </a:r>
            <a:r>
              <a:rPr lang="en-US" sz="1100" dirty="0" err="1" smtClean="0"/>
              <a:t>Karreth</a:t>
            </a:r>
            <a:r>
              <a:rPr lang="en-US" sz="1100" dirty="0" smtClean="0"/>
              <a:t>, F. A., </a:t>
            </a:r>
            <a:r>
              <a:rPr lang="en-US" sz="1100" dirty="0" err="1" smtClean="0"/>
              <a:t>Bosia</a:t>
            </a:r>
            <a:r>
              <a:rPr lang="en-US" sz="1100" dirty="0" smtClean="0"/>
              <a:t>, C., </a:t>
            </a:r>
            <a:r>
              <a:rPr lang="en-US" sz="1100" dirty="0" err="1" smtClean="0"/>
              <a:t>Pagnani</a:t>
            </a:r>
            <a:r>
              <a:rPr lang="en-US" sz="1100" dirty="0" smtClean="0"/>
              <a:t>, A., </a:t>
            </a:r>
            <a:r>
              <a:rPr lang="en-US" sz="1100" dirty="0" err="1" smtClean="0"/>
              <a:t>Taulli</a:t>
            </a:r>
            <a:r>
              <a:rPr lang="en-US" sz="1100" dirty="0" smtClean="0"/>
              <a:t>, R., </a:t>
            </a:r>
            <a:r>
              <a:rPr lang="en-US" sz="1100" dirty="0" err="1" smtClean="0"/>
              <a:t>Léopold</a:t>
            </a:r>
            <a:r>
              <a:rPr lang="en-US" sz="1100" dirty="0" smtClean="0"/>
              <a:t>, V., &amp; </a:t>
            </a:r>
            <a:r>
              <a:rPr lang="en-US" sz="1100" dirty="0" err="1" smtClean="0"/>
              <a:t>Tay</a:t>
            </a:r>
            <a:r>
              <a:rPr lang="en-US" sz="1100" dirty="0" smtClean="0"/>
              <a:t>, Y. (2013). Integrated transcriptional and competitive endogenous RNA networks are cross-regulated in permissive molecular environments. </a:t>
            </a:r>
          </a:p>
        </p:txBody>
      </p:sp>
    </p:spTree>
    <p:extLst>
      <p:ext uri="{BB962C8B-B14F-4D97-AF65-F5344CB8AC3E}">
        <p14:creationId xmlns:p14="http://schemas.microsoft.com/office/powerpoint/2010/main" xmlns="" val="1861078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1907</TotalTime>
  <Words>4205</Words>
  <Application>Microsoft Office PowerPoint</Application>
  <PresentationFormat>On-screen Show (4:3)</PresentationFormat>
  <Paragraphs>516</Paragraphs>
  <Slides>60</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Oriel</vt:lpstr>
      <vt:lpstr>Equation</vt:lpstr>
      <vt:lpstr>תמונת מפת סיביות</vt:lpstr>
      <vt:lpstr>ceRNA Networks Identification</vt:lpstr>
      <vt:lpstr>Articles</vt:lpstr>
      <vt:lpstr>The Plan</vt:lpstr>
      <vt:lpstr>Overview - microRNAs</vt:lpstr>
      <vt:lpstr>Overview - microRNAs</vt:lpstr>
      <vt:lpstr>Overview - ceRNAs</vt:lpstr>
      <vt:lpstr>Overview - ceRNAs</vt:lpstr>
      <vt:lpstr>Overview - ceRNAs</vt:lpstr>
      <vt:lpstr>Overview - ceRNAs</vt:lpstr>
      <vt:lpstr>Overview - ceRNAs</vt:lpstr>
      <vt:lpstr>Overview - ceRNAs</vt:lpstr>
      <vt:lpstr>Hermes - Goals</vt:lpstr>
      <vt:lpstr>Hermes - Goals</vt:lpstr>
      <vt:lpstr>Hermes - Goals</vt:lpstr>
      <vt:lpstr>Hermes - Goals</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 Statistic</vt:lpstr>
      <vt:lpstr>Hermes –Sponge Interactions</vt:lpstr>
      <vt:lpstr>Hermes –Sponge Interactions</vt:lpstr>
      <vt:lpstr>Hermes –Sponge Interactions</vt:lpstr>
      <vt:lpstr>Hermes –Sponge Interactions</vt:lpstr>
      <vt:lpstr>Hermes –Sponge Interactions</vt:lpstr>
      <vt:lpstr>Hermes – Full Algorithm</vt:lpstr>
      <vt:lpstr>Hermes - Results</vt:lpstr>
      <vt:lpstr>Hermes – ceRNA Network</vt:lpstr>
      <vt:lpstr>Hermes – ceRNA Network</vt:lpstr>
      <vt:lpstr>Hermes – PTEN Regulation</vt:lpstr>
      <vt:lpstr>Hermes – PTEN Regulation</vt:lpstr>
      <vt:lpstr>Hermes – PTEN Regulation</vt:lpstr>
      <vt:lpstr>Hermes – PTEN Regulation</vt:lpstr>
      <vt:lpstr>Hermes – Glioma Regulators Subgraph</vt:lpstr>
      <vt:lpstr>Hermes – Glioma Regulators Subgraph</vt:lpstr>
      <vt:lpstr>Hermes – Nonsponge Modulation</vt:lpstr>
      <vt:lpstr>Hermes – Nonsponge Modulation</vt:lpstr>
      <vt:lpstr>Discussion</vt:lpstr>
      <vt:lpstr>Discussion</vt:lpstr>
      <vt:lpstr>Availability</vt:lpstr>
      <vt:lpstr>New Article - CUPID</vt:lpstr>
      <vt:lpstr>New Article - CUPID</vt:lpstr>
      <vt:lpstr>New Article - CUPID</vt:lpstr>
      <vt:lpstr>Ear Project</vt:lpstr>
      <vt:lpstr>Slide 58</vt:lpstr>
      <vt:lpstr>Slide 59</vt:lpstr>
      <vt:lpstr>3’UTR  Luciferase Reporter Assay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kobiperl</cp:lastModifiedBy>
  <cp:revision>125</cp:revision>
  <dcterms:created xsi:type="dcterms:W3CDTF">2014-12-15T08:32:39Z</dcterms:created>
  <dcterms:modified xsi:type="dcterms:W3CDTF">2014-12-17T12:22:17Z</dcterms:modified>
</cp:coreProperties>
</file>