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A21B-4395-4356-8890-F289778D3D4C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ED40-A0C6-48C6-9A92-D12438562C9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A21B-4395-4356-8890-F289778D3D4C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ED40-A0C6-48C6-9A92-D12438562C9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A21B-4395-4356-8890-F289778D3D4C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ED40-A0C6-48C6-9A92-D12438562C9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A21B-4395-4356-8890-F289778D3D4C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ED40-A0C6-48C6-9A92-D12438562C9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A21B-4395-4356-8890-F289778D3D4C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ED40-A0C6-48C6-9A92-D12438562C9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A21B-4395-4356-8890-F289778D3D4C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ED40-A0C6-48C6-9A92-D12438562C9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A21B-4395-4356-8890-F289778D3D4C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ED40-A0C6-48C6-9A92-D12438562C9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A21B-4395-4356-8890-F289778D3D4C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ED40-A0C6-48C6-9A92-D12438562C9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A21B-4395-4356-8890-F289778D3D4C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ED40-A0C6-48C6-9A92-D12438562C9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A21B-4395-4356-8890-F289778D3D4C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ED40-A0C6-48C6-9A92-D12438562C9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A21B-4395-4356-8890-F289778D3D4C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ED40-A0C6-48C6-9A92-D12438562C9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BA21B-4395-4356-8890-F289778D3D4C}" type="datetimeFigureOut">
              <a:rPr lang="he-IL" smtClean="0"/>
              <a:pPr/>
              <a:t>י'/אב/תשע"ד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ED40-A0C6-48C6-9A92-D12438562C9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y5c.umassmed.edu/triangulation/dnatriang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7" y="260648"/>
            <a:ext cx="9089007" cy="51125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6021288"/>
          </a:xfrm>
        </p:spPr>
        <p:txBody>
          <a:bodyPr>
            <a:normAutofit/>
          </a:bodyPr>
          <a:lstStyle/>
          <a:p>
            <a:pPr rtl="0"/>
            <a:r>
              <a:rPr lang="en-US" sz="5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High-throughput genome scaffolding from </a:t>
            </a:r>
            <a:r>
              <a:rPr lang="en-US" sz="53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vivo </a:t>
            </a:r>
            <a:r>
              <a:rPr lang="en-US" sz="5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DNA interaction frequency</a:t>
            </a:r>
            <a:r>
              <a:rPr lang="en-US" sz="5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5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(Nature Biotechnology, Dec 2013)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Noam Kaplan &amp; Job Dekker</a:t>
            </a:r>
            <a:br>
              <a:rPr lang="en-US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University of Massachusetts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877272"/>
            <a:ext cx="6400800" cy="836712"/>
          </a:xfrm>
        </p:spPr>
        <p:txBody>
          <a:bodyPr>
            <a:normAutofit fontScale="85000" lnSpcReduction="20000"/>
          </a:bodyPr>
          <a:lstStyle/>
          <a:p>
            <a:pPr rtl="0"/>
            <a:r>
              <a:rPr lang="en-US" dirty="0" smtClean="0"/>
              <a:t>ACGT group meeting 6</a:t>
            </a:r>
            <a:r>
              <a:rPr lang="en-US" baseline="30000" dirty="0" smtClean="0"/>
              <a:t>th</a:t>
            </a:r>
            <a:r>
              <a:rPr lang="en-US" dirty="0" smtClean="0"/>
              <a:t> Aug 2014</a:t>
            </a:r>
          </a:p>
          <a:p>
            <a:pPr rtl="0"/>
            <a:r>
              <a:rPr lang="en-US" dirty="0" err="1" smtClean="0"/>
              <a:t>Yaron</a:t>
            </a:r>
            <a:r>
              <a:rPr lang="en-US" dirty="0" smtClean="0"/>
              <a:t> Orenstein</a:t>
            </a:r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0" y="5373216"/>
            <a:ext cx="4198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http://my5c.umassmed.edu/triangulation/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Chromosome prediction - classifier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l" rtl="0"/>
            <a:r>
              <a:rPr lang="en-US" dirty="0" smtClean="0"/>
              <a:t>(a</a:t>
            </a:r>
            <a:r>
              <a:rPr lang="en-US" baseline="-25000" dirty="0" smtClean="0"/>
              <a:t>1</a:t>
            </a:r>
            <a:r>
              <a:rPr lang="en-US" dirty="0" smtClean="0"/>
              <a:t>, …, a</a:t>
            </a:r>
            <a:r>
              <a:rPr lang="en-US" baseline="-25000" dirty="0" smtClean="0"/>
              <a:t>23</a:t>
            </a:r>
            <a:r>
              <a:rPr lang="en-US" dirty="0" smtClean="0"/>
              <a:t>) = mean interaction frequency.</a:t>
            </a:r>
          </a:p>
          <a:p>
            <a:pPr algn="l" rtl="0"/>
            <a:r>
              <a:rPr lang="en-US" dirty="0" smtClean="0"/>
              <a:t>A naïve </a:t>
            </a:r>
            <a:r>
              <a:rPr lang="en-US" dirty="0" err="1" smtClean="0"/>
              <a:t>Bayes</a:t>
            </a:r>
            <a:r>
              <a:rPr lang="en-US" dirty="0" smtClean="0"/>
              <a:t> classifier</a:t>
            </a:r>
          </a:p>
          <a:p>
            <a:pPr lvl="1" algn="l" rtl="0"/>
            <a:r>
              <a:rPr lang="en-US" dirty="0" smtClean="0"/>
              <a:t>c = chromosome; variables independent given c.</a:t>
            </a:r>
          </a:p>
          <a:p>
            <a:pPr lvl="1" algn="l" rtl="0"/>
            <a:r>
              <a:rPr lang="en-US" dirty="0" smtClean="0"/>
              <a:t>P(c) = prior prob. proportional to #</a:t>
            </a:r>
            <a:r>
              <a:rPr lang="en-US" dirty="0" err="1" smtClean="0"/>
              <a:t>contigs</a:t>
            </a:r>
            <a:r>
              <a:rPr lang="en-US" dirty="0" smtClean="0"/>
              <a:t> in c</a:t>
            </a:r>
          </a:p>
          <a:p>
            <a:pPr lvl="1" algn="l" rtl="0"/>
            <a:r>
              <a:rPr lang="en-US" dirty="0" smtClean="0"/>
              <a:t>Z = normalization factor</a:t>
            </a:r>
          </a:p>
          <a:p>
            <a:pPr lvl="1" algn="l" rtl="0"/>
            <a:endParaRPr lang="en-US" dirty="0"/>
          </a:p>
          <a:p>
            <a:pPr lvl="1" algn="l" rtl="0"/>
            <a:endParaRPr lang="en-US" dirty="0" smtClean="0"/>
          </a:p>
          <a:p>
            <a:pPr algn="l" rtl="0"/>
            <a:r>
              <a:rPr lang="en-US" dirty="0" smtClean="0"/>
              <a:t>Cross-validation – leaving out the </a:t>
            </a:r>
            <a:r>
              <a:rPr lang="en-US" dirty="0" err="1" smtClean="0"/>
              <a:t>contig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Posterior probability = confidence.</a:t>
            </a:r>
            <a:endParaRPr lang="he-I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95736" y="4293096"/>
          <a:ext cx="4659112" cy="1008112"/>
        </p:xfrm>
        <a:graphic>
          <a:graphicData uri="http://schemas.openxmlformats.org/presentationml/2006/ole">
            <p:oleObj spid="_x0000_s20483" name="Equation" r:id="rId3" imgW="217152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Results of classifier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Leaving </a:t>
            </a:r>
            <a:r>
              <a:rPr lang="en-US" sz="2800" dirty="0"/>
              <a:t>out a </a:t>
            </a:r>
            <a:r>
              <a:rPr lang="en-US" sz="2800" dirty="0" smtClean="0"/>
              <a:t>1-Mb </a:t>
            </a:r>
            <a:r>
              <a:rPr lang="en-US" sz="2800" dirty="0"/>
              <a:t>flanking region on each </a:t>
            </a:r>
            <a:r>
              <a:rPr lang="en-US" sz="2800" dirty="0" smtClean="0"/>
              <a:t>side. </a:t>
            </a:r>
          </a:p>
          <a:p>
            <a:pPr algn="l" rtl="0"/>
            <a:r>
              <a:rPr lang="en-US" sz="2800" dirty="0" smtClean="0"/>
              <a:t>NC = not confident (posterior &lt; 0.2).</a:t>
            </a:r>
            <a:endParaRPr lang="he-IL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96" y="2708920"/>
            <a:ext cx="89535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Locus prediction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5832"/>
          </a:xfrm>
        </p:spPr>
        <p:txBody>
          <a:bodyPr>
            <a:normAutofit fontScale="85000" lnSpcReduction="20000"/>
          </a:bodyPr>
          <a:lstStyle/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n interactions are sample out of m</a:t>
            </a:r>
            <a:r>
              <a:rPr lang="en-US" baseline="30000" dirty="0" smtClean="0"/>
              <a:t>2</a:t>
            </a:r>
            <a:r>
              <a:rPr lang="en-US" dirty="0" smtClean="0"/>
              <a:t> possible interactions (m = #</a:t>
            </a:r>
            <a:r>
              <a:rPr lang="en-US" dirty="0" err="1" smtClean="0"/>
              <a:t>contigs</a:t>
            </a:r>
            <a:r>
              <a:rPr lang="en-US" dirty="0" smtClean="0"/>
              <a:t>).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</a:t>
            </a:r>
            <a:r>
              <a:rPr lang="en-US" baseline="-25000" dirty="0" smtClean="0"/>
              <a:t>i,j</a:t>
            </a:r>
            <a:r>
              <a:rPr lang="en-US" dirty="0" smtClean="0"/>
              <a:t> = probability of interactions (</a:t>
            </a:r>
            <a:r>
              <a:rPr lang="en-US" dirty="0" err="1"/>
              <a:t>i</a:t>
            </a:r>
            <a:r>
              <a:rPr lang="en-US" dirty="0" err="1" smtClean="0"/>
              <a:t>,j</a:t>
            </a:r>
            <a:r>
              <a:rPr lang="en-US" dirty="0" smtClean="0"/>
              <a:t>)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x</a:t>
            </a:r>
            <a:r>
              <a:rPr lang="en-US" baseline="-25000" dirty="0" smtClean="0"/>
              <a:t>i,j</a:t>
            </a:r>
            <a:r>
              <a:rPr lang="en-US" dirty="0" smtClean="0"/>
              <a:t> = # sampled interactions (</a:t>
            </a:r>
            <a:r>
              <a:rPr lang="en-US" dirty="0" err="1" smtClean="0"/>
              <a:t>i,j</a:t>
            </a:r>
            <a:r>
              <a:rPr lang="en-US" dirty="0" smtClean="0"/>
              <a:t>)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The probability mass function: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endParaRPr lang="en-US" dirty="0" smtClean="0"/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Problem: m</a:t>
            </a:r>
            <a:r>
              <a:rPr lang="en-US" baseline="30000" dirty="0" smtClean="0"/>
              <a:t>2</a:t>
            </a:r>
            <a:r>
              <a:rPr lang="en-US" dirty="0" smtClean="0"/>
              <a:t> parameters!</a:t>
            </a:r>
            <a:endParaRPr lang="he-IL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4077072"/>
          <a:ext cx="9016630" cy="1478136"/>
        </p:xfrm>
        <a:graphic>
          <a:graphicData uri="http://schemas.openxmlformats.org/presentationml/2006/ole">
            <p:oleObj spid="_x0000_s23557" name="Equation" r:id="rId3" imgW="309852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Adding constraints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/>
          <a:lstStyle/>
          <a:p>
            <a:pPr marL="514350" indent="-514350" algn="l" rtl="0">
              <a:buNone/>
            </a:pPr>
            <a:r>
              <a:rPr lang="en-US" dirty="0" smtClean="0"/>
              <a:t>Exponential decay (</a:t>
            </a:r>
            <a:r>
              <a:rPr lang="el-GR" dirty="0" smtClean="0"/>
              <a:t>α</a:t>
            </a:r>
            <a:r>
              <a:rPr lang="en-US" dirty="0" smtClean="0"/>
              <a:t> &lt; 0):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None/>
            </a:pPr>
            <a:r>
              <a:rPr lang="en-US" dirty="0" smtClean="0"/>
              <a:t>Normalization </a:t>
            </a:r>
          </a:p>
          <a:p>
            <a:pPr marL="514350" indent="-514350" algn="l" rtl="0">
              <a:buNone/>
            </a:pPr>
            <a:endParaRPr lang="en-US" dirty="0"/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The complete model:</a:t>
            </a:r>
          </a:p>
          <a:p>
            <a:pPr marL="514350" indent="-514350" algn="l" rtl="0">
              <a:buNone/>
            </a:pPr>
            <a:endParaRPr lang="en-US" dirty="0"/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# parameters = m+1.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32040" y="1340768"/>
          <a:ext cx="3620323" cy="646487"/>
        </p:xfrm>
        <a:graphic>
          <a:graphicData uri="http://schemas.openxmlformats.org/presentationml/2006/ole">
            <p:oleObj spid="_x0000_s24578" name="Equation" r:id="rId3" imgW="1422360" imgH="25380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248895" y="2996952"/>
          <a:ext cx="7895105" cy="1264366"/>
        </p:xfrm>
        <a:graphic>
          <a:graphicData uri="http://schemas.openxmlformats.org/presentationml/2006/ole">
            <p:oleObj spid="_x0000_s24579" name="Equation" r:id="rId4" imgW="3174840" imgH="50796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73961" y="4797152"/>
          <a:ext cx="8970039" cy="1043872"/>
        </p:xfrm>
        <a:graphic>
          <a:graphicData uri="http://schemas.openxmlformats.org/presentationml/2006/ole">
            <p:oleObj spid="_x0000_s24582" name="Equation" r:id="rId5" imgW="458460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Estimating the parameters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69160"/>
          </a:xfrm>
        </p:spPr>
        <p:txBody>
          <a:bodyPr/>
          <a:lstStyle/>
          <a:p>
            <a:pPr algn="l" rtl="0"/>
            <a:r>
              <a:rPr lang="en-US" dirty="0" smtClean="0"/>
              <a:t>Maximum log-likelihood approach: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Optimization function: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For position </a:t>
            </a:r>
            <a:r>
              <a:rPr lang="el-GR" dirty="0" smtClean="0"/>
              <a:t>μ</a:t>
            </a:r>
            <a:r>
              <a:rPr lang="en-US" dirty="0" smtClean="0"/>
              <a:t> of  a new </a:t>
            </a:r>
            <a:r>
              <a:rPr lang="en-US" dirty="0" err="1" smtClean="0"/>
              <a:t>contig</a:t>
            </a:r>
            <a:r>
              <a:rPr lang="en-US" dirty="0" smtClean="0"/>
              <a:t>, optimize:</a:t>
            </a:r>
          </a:p>
          <a:p>
            <a:pPr lvl="1" algn="l" rtl="0"/>
            <a:r>
              <a:rPr lang="en-US" dirty="0" smtClean="0"/>
              <a:t>Estimate </a:t>
            </a:r>
            <a:r>
              <a:rPr lang="el-GR" dirty="0" smtClean="0"/>
              <a:t>α</a:t>
            </a:r>
            <a:r>
              <a:rPr lang="en-US" dirty="0" smtClean="0"/>
              <a:t> based on known positions and x</a:t>
            </a:r>
            <a:r>
              <a:rPr lang="en-US" baseline="-25000" dirty="0" smtClean="0"/>
              <a:t>i,j</a:t>
            </a:r>
            <a:r>
              <a:rPr lang="en-US" dirty="0" smtClean="0"/>
              <a:t>.</a:t>
            </a:r>
          </a:p>
          <a:p>
            <a:pPr lvl="1" algn="l" rtl="0"/>
            <a:r>
              <a:rPr lang="en-US" dirty="0" smtClean="0"/>
              <a:t>Optimize: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he-I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2132856"/>
          <a:ext cx="9144000" cy="562707"/>
        </p:xfrm>
        <a:graphic>
          <a:graphicData uri="http://schemas.openxmlformats.org/presentationml/2006/ole">
            <p:oleObj spid="_x0000_s25603" name="Equation" r:id="rId3" imgW="4952880" imgH="304560" progId="Equation.3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1547664" y="3284984"/>
          <a:ext cx="6376988" cy="1171575"/>
        </p:xfrm>
        <a:graphic>
          <a:graphicData uri="http://schemas.openxmlformats.org/presentationml/2006/ole">
            <p:oleObj spid="_x0000_s25606" name="Equation" r:id="rId4" imgW="3454200" imgH="634680" progId="Equation.3">
              <p:embed/>
            </p:oleObj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1139825" y="6165850"/>
          <a:ext cx="7339013" cy="539750"/>
        </p:xfrm>
        <a:graphic>
          <a:graphicData uri="http://schemas.openxmlformats.org/presentationml/2006/ole">
            <p:oleObj spid="_x0000_s25609" name="Equation" r:id="rId5" imgW="397476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Locus prediction – simulation 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Prediction error = | predicted  –  actual |</a:t>
            </a:r>
          </a:p>
          <a:p>
            <a:pPr algn="l" rtl="0"/>
            <a:r>
              <a:rPr lang="en-US" dirty="0" smtClean="0"/>
              <a:t>89% within 2Mb, 24% within 0.5Mb</a:t>
            </a:r>
            <a:endParaRPr lang="he-I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0850"/>
            <a:ext cx="9067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Real 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65 </a:t>
            </a:r>
            <a:r>
              <a:rPr lang="en-US" dirty="0" err="1" smtClean="0"/>
              <a:t>contigs</a:t>
            </a:r>
            <a:r>
              <a:rPr lang="en-US" dirty="0" smtClean="0"/>
              <a:t> </a:t>
            </a:r>
            <a:r>
              <a:rPr lang="en-US" smtClean="0"/>
              <a:t>(</a:t>
            </a:r>
            <a:r>
              <a:rPr lang="en-US" smtClean="0"/>
              <a:t>13.6Mb</a:t>
            </a:r>
            <a:r>
              <a:rPr lang="en-US" dirty="0" smtClean="0"/>
              <a:t>) that had sufficient Hi-C.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Used 100kb-bins– chose the bin with highest confidence for chromosome and locus pred..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Validation by study </a:t>
            </a:r>
            <a:r>
              <a:rPr lang="en-US" sz="2800" dirty="0" smtClean="0"/>
              <a:t>(Genovese, Nat. Gen. 2013)</a:t>
            </a:r>
            <a:r>
              <a:rPr lang="en-US" dirty="0" smtClean="0"/>
              <a:t> that used population admixture.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26 agreed out of 31 (placed by both methods)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24 out of 30 agreed with FISH localization.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Real data (figure)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7650" name="Picture 2" descr="Scaffold augmentation of the human genom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171575"/>
            <a:ext cx="9010650" cy="568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Problem 2</a:t>
            </a:r>
            <a:br>
              <a:rPr lang="en-US" dirty="0" smtClean="0"/>
            </a:br>
            <a:r>
              <a:rPr lang="en-US" i="1" dirty="0" smtClean="0"/>
              <a:t>de novo </a:t>
            </a:r>
            <a:r>
              <a:rPr lang="en-US" dirty="0" smtClean="0"/>
              <a:t>genome scaffolding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5141168"/>
          </a:xfrm>
        </p:spPr>
        <p:txBody>
          <a:bodyPr>
            <a:normAutofit/>
          </a:bodyPr>
          <a:lstStyle/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Determine the </a:t>
            </a:r>
            <a:r>
              <a:rPr lang="en-US" dirty="0" err="1" smtClean="0"/>
              <a:t>karyotype</a:t>
            </a:r>
            <a:r>
              <a:rPr lang="en-US" dirty="0" smtClean="0"/>
              <a:t>:</a:t>
            </a:r>
          </a:p>
          <a:p>
            <a:pPr marL="971550" lvl="1" indent="-51435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the number of chromosomes.</a:t>
            </a:r>
          </a:p>
          <a:p>
            <a:pPr marL="971550" lvl="1" indent="-51435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the chromosomal assignment and position of all </a:t>
            </a:r>
            <a:r>
              <a:rPr lang="en-US" dirty="0" err="1" smtClean="0"/>
              <a:t>contigs</a:t>
            </a:r>
            <a:r>
              <a:rPr lang="en-US" dirty="0" smtClean="0"/>
              <a:t>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Done simultaneously based on their mutual interaction frequencies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“Calculation of a global optimal solution cannot be guaranteed under most formulations”.</a:t>
            </a:r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De novo </a:t>
            </a:r>
            <a:r>
              <a:rPr lang="en-US" dirty="0" err="1" smtClean="0"/>
              <a:t>karyotyping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lnSpcReduction="10000"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Approximate distance = max {log(1+f)} - log (1 + f</a:t>
            </a:r>
            <a:r>
              <a:rPr lang="en-US" sz="2800" baseline="-25000" dirty="0" smtClean="0"/>
              <a:t>ij</a:t>
            </a:r>
            <a:r>
              <a:rPr lang="en-US" sz="2800" dirty="0" smtClean="0"/>
              <a:t>)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Average linkage clustering: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Merging the closest two at each step: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Distance defined as: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Determining #clusters: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Repeat 20 times: cluster 80% of the data.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Calculate the average </a:t>
            </a:r>
            <a:r>
              <a:rPr lang="en-US" sz="2400" i="1" dirty="0" smtClean="0"/>
              <a:t>cluster step</a:t>
            </a:r>
            <a:r>
              <a:rPr lang="en-US" sz="2400" dirty="0" smtClean="0"/>
              <a:t> for the final 1000 steps.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“Difference between average distances associated with consecutive clustering step”.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#chromosomes = average cluster step is maximum.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lvl="1" algn="l" rtl="0">
              <a:spcBef>
                <a:spcPts val="1200"/>
              </a:spcBef>
              <a:spcAft>
                <a:spcPts val="1200"/>
              </a:spcAft>
            </a:pPr>
            <a:endParaRPr lang="he-I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23928" y="2996952"/>
          <a:ext cx="2465208" cy="1100967"/>
        </p:xfrm>
        <a:graphic>
          <a:graphicData uri="http://schemas.openxmlformats.org/presentationml/2006/ole">
            <p:oleObj spid="_x0000_s46083" name="Equation" r:id="rId3" imgW="130788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514350" indent="-51435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Introduction:</a:t>
            </a:r>
          </a:p>
          <a:p>
            <a:pPr marL="914400" lvl="1" indent="-51435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Genome scaffolding.</a:t>
            </a:r>
          </a:p>
          <a:p>
            <a:pPr marL="914400" lvl="1" indent="-51435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Hi-C data.</a:t>
            </a:r>
          </a:p>
          <a:p>
            <a:pPr marL="514350" indent="-51435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Problems and solutions:</a:t>
            </a:r>
          </a:p>
          <a:p>
            <a:pPr marL="914400" lvl="1" indent="-51435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Contig chromosome prediction.</a:t>
            </a:r>
          </a:p>
          <a:p>
            <a:pPr marL="914400" lvl="1" indent="-51435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Contig positions prediction.</a:t>
            </a:r>
          </a:p>
          <a:p>
            <a:pPr marL="914400" lvl="1" indent="-51435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De novo </a:t>
            </a:r>
            <a:r>
              <a:rPr lang="en-US" dirty="0" err="1" smtClean="0"/>
              <a:t>karyotyping</a:t>
            </a:r>
            <a:r>
              <a:rPr lang="en-US" dirty="0" smtClean="0"/>
              <a:t>.</a:t>
            </a:r>
          </a:p>
          <a:p>
            <a:pPr marL="914400" lvl="1" indent="-51435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De novo scaffolding.</a:t>
            </a:r>
          </a:p>
          <a:p>
            <a:pPr marL="514350" indent="-51435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Summary.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Simulation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Contigs</a:t>
            </a:r>
            <a:r>
              <a:rPr lang="en-US" dirty="0" smtClean="0"/>
              <a:t> 100kb, with 900kb gaps </a:t>
            </a:r>
            <a:r>
              <a:rPr lang="en-US" dirty="0" err="1" smtClean="0"/>
              <a:t>inbetween</a:t>
            </a:r>
            <a:r>
              <a:rPr lang="en-US" dirty="0" smtClean="0"/>
              <a:t>.</a:t>
            </a: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852936"/>
            <a:ext cx="90011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Simulation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Chromosome placement:</a:t>
            </a:r>
            <a:endParaRPr lang="he-IL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71" y="2708920"/>
            <a:ext cx="89630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De novo chromosome scaffolding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Use the same model for locus prediction: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/>
              <a:t>							(</a:t>
            </a:r>
            <a:r>
              <a:rPr lang="en-US" dirty="0" err="1" smtClean="0"/>
              <a:t>nonconvex</a:t>
            </a:r>
            <a:r>
              <a:rPr lang="en-US" smtClean="0"/>
              <a:t>)</a:t>
            </a:r>
            <a:endParaRPr lang="en-US" dirty="0" smtClean="0"/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Initialize </a:t>
            </a:r>
            <a:r>
              <a:rPr lang="el-GR" dirty="0" smtClean="0"/>
              <a:t>α</a:t>
            </a:r>
            <a:r>
              <a:rPr lang="en-US" dirty="0" smtClean="0"/>
              <a:t> in [0,-1] and s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s</a:t>
            </a:r>
            <a:r>
              <a:rPr lang="en-US" baseline="-25000" dirty="0" err="1" smtClean="0"/>
              <a:t>m</a:t>
            </a:r>
            <a:r>
              <a:rPr lang="en-US" dirty="0" smtClean="0"/>
              <a:t> in [0,1].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Run L-BFGS numerical optimization.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Run multiple initialization (~2000 on ~1000 </a:t>
            </a:r>
            <a:r>
              <a:rPr lang="en-US" dirty="0" err="1" smtClean="0"/>
              <a:t>contigs</a:t>
            </a:r>
            <a:r>
              <a:rPr lang="en-US" dirty="0" smtClean="0"/>
              <a:t>) and choose the optimal solution.</a:t>
            </a:r>
            <a:endParaRPr lang="he-I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03648" y="2132856"/>
          <a:ext cx="4130690" cy="552698"/>
        </p:xfrm>
        <a:graphic>
          <a:graphicData uri="http://schemas.openxmlformats.org/presentationml/2006/ole">
            <p:oleObj spid="_x0000_s54275" name="Equation" r:id="rId3" imgW="18032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Simulation 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algn="l" rtl="0"/>
            <a:r>
              <a:rPr lang="en-US" dirty="0" err="1" smtClean="0"/>
              <a:t>Contigs</a:t>
            </a:r>
            <a:r>
              <a:rPr lang="en-US" dirty="0" smtClean="0"/>
              <a:t> 100kb, with 900kb gaps </a:t>
            </a:r>
            <a:r>
              <a:rPr lang="en-US" dirty="0" err="1" smtClean="0"/>
              <a:t>inbetween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 smtClean="0"/>
              <a:t>             Positions                                  Rank</a:t>
            </a:r>
          </a:p>
          <a:p>
            <a:pPr algn="l" rtl="0"/>
            <a:endParaRPr lang="he-IL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5590"/>
            <a:ext cx="8162120" cy="400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2348880"/>
            <a:ext cx="30963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Median error rate &lt; 2Mb</a:t>
            </a:r>
          </a:p>
          <a:p>
            <a:pPr algn="ctr" rtl="0"/>
            <a:r>
              <a:rPr lang="en-US" dirty="0" smtClean="0"/>
              <a:t>Error &lt; 10Mb in 93% of pred.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492896"/>
            <a:ext cx="30963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Median error rate = 1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Real data - 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Chr. 14 </a:t>
            </a:r>
            <a:r>
              <a:rPr lang="en-US" dirty="0" err="1" smtClean="0"/>
              <a:t>contigs</a:t>
            </a:r>
            <a:r>
              <a:rPr lang="en-US" dirty="0" smtClean="0"/>
              <a:t> by ALLPATH-LG (</a:t>
            </a:r>
            <a:r>
              <a:rPr lang="en-US" sz="1800" dirty="0" err="1" smtClean="0"/>
              <a:t>Salzberg</a:t>
            </a:r>
            <a:r>
              <a:rPr lang="en-US" sz="1800" dirty="0" smtClean="0"/>
              <a:t> </a:t>
            </a:r>
            <a:r>
              <a:rPr lang="en-US" sz="1800" i="1" dirty="0" smtClean="0"/>
              <a:t>et al</a:t>
            </a:r>
            <a:r>
              <a:rPr lang="en-US" sz="1800" dirty="0" smtClean="0"/>
              <a:t>. GR 2012</a:t>
            </a:r>
            <a:r>
              <a:rPr lang="en-US" dirty="0" smtClean="0"/>
              <a:t>): 1,016 </a:t>
            </a:r>
            <a:r>
              <a:rPr lang="en-US" dirty="0" err="1" smtClean="0"/>
              <a:t>contigs</a:t>
            </a:r>
            <a:r>
              <a:rPr lang="en-US" dirty="0" smtClean="0"/>
              <a:t>, median </a:t>
            </a:r>
            <a:r>
              <a:rPr lang="en-US" dirty="0" err="1" smtClean="0"/>
              <a:t>contig</a:t>
            </a:r>
            <a:r>
              <a:rPr lang="en-US" dirty="0" smtClean="0"/>
              <a:t> length of 20 kb.</a:t>
            </a:r>
            <a:endParaRPr lang="he-IL" dirty="0" smtClean="0"/>
          </a:p>
          <a:p>
            <a:pPr algn="l" rtl="0"/>
            <a:r>
              <a:rPr lang="en-US" dirty="0" smtClean="0"/>
              <a:t>All Hi-C data (~ 15M unique mapped reads).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88" y="2636912"/>
            <a:ext cx="8872708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2636912"/>
            <a:ext cx="30963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Median error &lt; 976kb</a:t>
            </a:r>
          </a:p>
          <a:p>
            <a:pPr algn="ctr" rtl="0"/>
            <a:r>
              <a:rPr lang="en-US" dirty="0" smtClean="0"/>
              <a:t>Error &lt; 10Mb in 96.4% of pred.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708920"/>
            <a:ext cx="30963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Median error rate = 6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Hi-C is useful for genome scaffolding thanks to the DDD and CTR properties.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Increased read coverage can help (for Hi-C)   (in contrast to assembly of short reads).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Can be applied to other problems requiring long-range linkage information:</a:t>
            </a:r>
          </a:p>
          <a:p>
            <a:pPr lvl="1"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Genome assembly and </a:t>
            </a:r>
            <a:r>
              <a:rPr lang="en-US" dirty="0" err="1" smtClean="0"/>
              <a:t>haplotyping</a:t>
            </a:r>
            <a:r>
              <a:rPr lang="en-US" dirty="0" smtClean="0"/>
              <a:t> with Hi-C,    </a:t>
            </a:r>
            <a:r>
              <a:rPr lang="en-US" dirty="0" err="1" smtClean="0"/>
              <a:t>Korbel</a:t>
            </a:r>
            <a:r>
              <a:rPr lang="en-US" dirty="0" smtClean="0"/>
              <a:t> and Lee, Nat. Biotech. 2013.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Possible extensions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Targeted assembly (4C).</a:t>
            </a:r>
          </a:p>
          <a:p>
            <a:pPr marL="514350" indent="-51435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Detecting assembly errors.</a:t>
            </a:r>
          </a:p>
          <a:p>
            <a:pPr marL="514350" indent="-51435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Detecting </a:t>
            </a:r>
            <a:r>
              <a:rPr lang="en-US" dirty="0" err="1" smtClean="0"/>
              <a:t>chromosmal</a:t>
            </a:r>
            <a:r>
              <a:rPr lang="en-US" dirty="0" smtClean="0"/>
              <a:t> aberrations.</a:t>
            </a:r>
          </a:p>
          <a:p>
            <a:pPr marL="514350" indent="-51435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Resolving non-unique genomic sequences.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Introduction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Current assembly method use short reads.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These are constructed into </a:t>
            </a:r>
            <a:r>
              <a:rPr lang="en-US" dirty="0" err="1" smtClean="0"/>
              <a:t>contigs</a:t>
            </a:r>
            <a:r>
              <a:rPr lang="en-US" dirty="0" smtClean="0"/>
              <a:t>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Putting </a:t>
            </a:r>
            <a:r>
              <a:rPr lang="en-US" dirty="0" err="1" smtClean="0"/>
              <a:t>contigs</a:t>
            </a:r>
            <a:r>
              <a:rPr lang="en-US" dirty="0" smtClean="0"/>
              <a:t> together </a:t>
            </a:r>
            <a:r>
              <a:rPr lang="en-US" dirty="0" smtClean="0"/>
              <a:t>is difficult due to repetitive sequences (</a:t>
            </a:r>
            <a:r>
              <a:rPr lang="en-US" sz="1800" dirty="0" smtClean="0"/>
              <a:t>Baker, Nat. Methods 2012</a:t>
            </a:r>
            <a:r>
              <a:rPr lang="en-US" dirty="0" smtClean="0"/>
              <a:t>).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 smtClean="0"/>
          </a:p>
        </p:txBody>
      </p:sp>
      <p:pic>
        <p:nvPicPr>
          <p:cNvPr id="1026" name="Picture 2" descr="Contig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221088"/>
            <a:ext cx="5734050" cy="22955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4008" y="6488668"/>
            <a:ext cx="321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http://gcat.davidson.edu/phast/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581128"/>
            <a:ext cx="280831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/>
              <a:t>Example</a:t>
            </a:r>
            <a:r>
              <a:rPr lang="en-US" sz="2400" dirty="0" smtClean="0"/>
              <a:t>: ~30 Mb of human </a:t>
            </a:r>
            <a:r>
              <a:rPr lang="en-US" sz="2400" dirty="0" err="1" smtClean="0"/>
              <a:t>euchromatic</a:t>
            </a:r>
            <a:r>
              <a:rPr lang="en-US" sz="2400" dirty="0" smtClean="0"/>
              <a:t> DNA remains unassembled.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Scaffolding of </a:t>
            </a:r>
            <a:r>
              <a:rPr lang="en-US" dirty="0" err="1" smtClean="0"/>
              <a:t>contigs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Scaffolding </a:t>
            </a:r>
            <a:r>
              <a:rPr lang="en-US" dirty="0"/>
              <a:t>is based on &lt;40 kb long-insert paired-end read </a:t>
            </a:r>
            <a:r>
              <a:rPr lang="en-US" dirty="0" smtClean="0"/>
              <a:t>libraries.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Improvements by FISH and BAC sequencing.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Longer read technologies cannot bridge the gap (</a:t>
            </a:r>
            <a:r>
              <a:rPr lang="en-US" sz="2000" dirty="0" err="1" smtClean="0"/>
              <a:t>Bradnam</a:t>
            </a:r>
            <a:r>
              <a:rPr lang="en-US" sz="2000" dirty="0" smtClean="0"/>
              <a:t> </a:t>
            </a:r>
            <a:r>
              <a:rPr lang="en-US" sz="2000" i="1" dirty="0" smtClean="0"/>
              <a:t>et al</a:t>
            </a:r>
            <a:r>
              <a:rPr lang="en-US" sz="2000" dirty="0" smtClean="0"/>
              <a:t>. </a:t>
            </a:r>
            <a:r>
              <a:rPr lang="en-US" sz="2000" dirty="0" err="1" smtClean="0"/>
              <a:t>Gigascience</a:t>
            </a:r>
            <a:r>
              <a:rPr lang="en-US" sz="2000" dirty="0" smtClean="0"/>
              <a:t> 2013, </a:t>
            </a:r>
            <a:r>
              <a:rPr lang="en-US" sz="2000" dirty="0" err="1" smtClean="0"/>
              <a:t>Salzberg</a:t>
            </a:r>
            <a:r>
              <a:rPr lang="en-US" sz="2000" dirty="0" smtClean="0"/>
              <a:t> </a:t>
            </a:r>
            <a:r>
              <a:rPr lang="en-US" sz="2000" i="1" dirty="0" smtClean="0"/>
              <a:t>et al</a:t>
            </a:r>
            <a:r>
              <a:rPr lang="en-US" sz="2000" dirty="0" smtClean="0"/>
              <a:t>. GR 2012</a:t>
            </a:r>
            <a:r>
              <a:rPr lang="en-US" dirty="0" smtClean="0"/>
              <a:t>).</a:t>
            </a:r>
            <a:endParaRPr lang="he-IL" dirty="0"/>
          </a:p>
        </p:txBody>
      </p:sp>
      <p:pic>
        <p:nvPicPr>
          <p:cNvPr id="15362" name="Picture 2" descr="http://bioops.info/images/uploads/2011/03/contigscaff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5074" y="4437112"/>
            <a:ext cx="3188925" cy="20162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48064" y="6525344"/>
            <a:ext cx="3995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400" dirty="0" smtClean="0"/>
              <a:t>http://bioops.info/2011/03/scaffold-or-supercontig/</a:t>
            </a:r>
            <a:endParaRPr lang="he-IL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2339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400" dirty="0" smtClean="0"/>
              <a:t>(</a:t>
            </a:r>
            <a:r>
              <a:rPr lang="en-US" sz="1400" dirty="0" err="1" smtClean="0"/>
              <a:t>Lepez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., </a:t>
            </a:r>
            <a:r>
              <a:rPr lang="en-US" sz="1400" dirty="0" err="1" smtClean="0"/>
              <a:t>PLoS</a:t>
            </a:r>
            <a:r>
              <a:rPr lang="en-US" sz="1400" dirty="0" smtClean="0"/>
              <a:t> one 2011)</a:t>
            </a:r>
            <a:endParaRPr lang="he-IL" sz="14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2011807" cy="206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pages.towson.edu/jdrawn/Chapter_1_Intro_to_Bioinfo_files/image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365104"/>
            <a:ext cx="3456384" cy="163218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339752" y="6021288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/>
              <a:t>http://pages.towson.edu/jdrawn/chapter_1_intro_to_bioinfo.htm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Hi-C: measure interaction freq.</a:t>
            </a:r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457200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600" dirty="0" smtClean="0"/>
              <a:t>(Lieberman-Aiden </a:t>
            </a:r>
            <a:r>
              <a:rPr lang="en-US" sz="1600" i="1" dirty="0" smtClean="0"/>
              <a:t>et al.</a:t>
            </a:r>
            <a:r>
              <a:rPr lang="en-US" sz="1600" dirty="0" smtClean="0"/>
              <a:t>, Science 2009)</a:t>
            </a:r>
            <a:endParaRPr lang="he-IL" sz="1600" dirty="0"/>
          </a:p>
        </p:txBody>
      </p:sp>
      <p:pic>
        <p:nvPicPr>
          <p:cNvPr id="16388" name="Picture 4" descr="http://soft-matter.seas.harvard.edu/images/b/b3/Aid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776081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Two canonical interaction patters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997152"/>
          </a:xfrm>
        </p:spPr>
        <p:txBody>
          <a:bodyPr>
            <a:normAutofit fontScale="925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Distance dependent decay (DDD) - </a:t>
            </a:r>
            <a:r>
              <a:rPr lang="en-US" dirty="0"/>
              <a:t> </a:t>
            </a:r>
            <a:endParaRPr lang="en-US" dirty="0" smtClean="0"/>
          </a:p>
          <a:p>
            <a:pPr marL="514350" indent="-514350" algn="l" rtl="0">
              <a:buNone/>
            </a:pPr>
            <a:r>
              <a:rPr lang="en-US" dirty="0"/>
              <a:t>	</a:t>
            </a:r>
            <a:r>
              <a:rPr lang="en-US" sz="2800" dirty="0" smtClean="0"/>
              <a:t>a general trend of decay </a:t>
            </a:r>
            <a:r>
              <a:rPr lang="en-US" sz="2800" dirty="0"/>
              <a:t>in interaction frequency as a function of genomic </a:t>
            </a:r>
            <a:r>
              <a:rPr lang="en-US" sz="2800" dirty="0" smtClean="0"/>
              <a:t>distance.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 startAt="2"/>
            </a:pPr>
            <a:r>
              <a:rPr lang="en-US" i="1" dirty="0" smtClean="0"/>
              <a:t>Cis</a:t>
            </a:r>
            <a:r>
              <a:rPr lang="en-US" dirty="0" smtClean="0"/>
              <a:t>-trans ratio (CTR) – </a:t>
            </a:r>
          </a:p>
          <a:p>
            <a:pPr marL="514350" indent="-514350" algn="l" rtl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a </a:t>
            </a:r>
            <a:r>
              <a:rPr lang="en-US" sz="2800" dirty="0"/>
              <a:t>significantly higher interaction frequency between loci located on the same </a:t>
            </a:r>
            <a:r>
              <a:rPr lang="en-US" sz="2800" dirty="0" smtClean="0"/>
              <a:t>chromosome </a:t>
            </a:r>
            <a:r>
              <a:rPr lang="en-US" sz="2800" dirty="0"/>
              <a:t>versus loci on different </a:t>
            </a:r>
            <a:r>
              <a:rPr lang="en-US" sz="2800" dirty="0" smtClean="0"/>
              <a:t>chromosomes.</a:t>
            </a:r>
            <a:endParaRPr lang="he-IL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340768"/>
            <a:ext cx="2343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933056"/>
            <a:ext cx="26574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660232" y="6519446"/>
            <a:ext cx="2483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600" dirty="0" smtClean="0"/>
              <a:t>(Sexton </a:t>
            </a:r>
            <a:r>
              <a:rPr lang="en-US" sz="1600" i="1" dirty="0" smtClean="0"/>
              <a:t>et al.</a:t>
            </a:r>
            <a:r>
              <a:rPr lang="en-US" sz="1600" dirty="0" smtClean="0"/>
              <a:t>, Cell 2012)</a:t>
            </a:r>
            <a:endParaRPr lang="he-I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Human genome:</a:t>
            </a:r>
          </a:p>
          <a:p>
            <a:pPr lvl="1" algn="l" rtl="0"/>
            <a:r>
              <a:rPr lang="en-US" dirty="0" smtClean="0"/>
              <a:t>Human genome assembly hg19.</a:t>
            </a:r>
          </a:p>
          <a:p>
            <a:pPr lvl="1" algn="l" rtl="0">
              <a:buNone/>
            </a:pPr>
            <a:r>
              <a:rPr lang="en-US" sz="1800" dirty="0"/>
              <a:t>	</a:t>
            </a:r>
            <a:r>
              <a:rPr lang="en-US" sz="1800" dirty="0" smtClean="0"/>
              <a:t>(international human genome consortium, Nature 2004)</a:t>
            </a:r>
          </a:p>
          <a:p>
            <a:pPr lvl="1" algn="l" rtl="0"/>
            <a:r>
              <a:rPr lang="en-US" dirty="0" smtClean="0"/>
              <a:t>Unplaced </a:t>
            </a:r>
            <a:r>
              <a:rPr lang="en-US" dirty="0" err="1" smtClean="0"/>
              <a:t>contigs</a:t>
            </a:r>
            <a:r>
              <a:rPr lang="en-US" dirty="0" smtClean="0"/>
              <a:t> from hg19 and </a:t>
            </a:r>
            <a:r>
              <a:rPr lang="en-US" dirty="0" err="1" smtClean="0"/>
              <a:t>HuRef</a:t>
            </a:r>
            <a:r>
              <a:rPr lang="en-US" dirty="0" smtClean="0"/>
              <a:t>.</a:t>
            </a:r>
          </a:p>
          <a:p>
            <a:pPr marL="342900" lvl="1" indent="-342900" algn="l" rtl="0">
              <a:buNone/>
            </a:pPr>
            <a:r>
              <a:rPr lang="en-US" sz="1800" dirty="0" smtClean="0"/>
              <a:t>		(Levy </a:t>
            </a:r>
            <a:r>
              <a:rPr lang="en-US" sz="1800" i="1" dirty="0" smtClean="0"/>
              <a:t>et al.</a:t>
            </a:r>
            <a:r>
              <a:rPr lang="en-US" sz="1800" dirty="0" smtClean="0"/>
              <a:t>, </a:t>
            </a:r>
            <a:r>
              <a:rPr lang="en-US" sz="1800" dirty="0" err="1" smtClean="0"/>
              <a:t>Plos</a:t>
            </a:r>
            <a:r>
              <a:rPr lang="en-US" sz="1800" dirty="0" smtClean="0"/>
              <a:t> Biology 2007)</a:t>
            </a:r>
          </a:p>
          <a:p>
            <a:pPr marL="342900" lvl="1" indent="-342900" algn="l" rtl="0">
              <a:buNone/>
            </a:pPr>
            <a:endParaRPr lang="en-US" sz="1800" dirty="0" smtClean="0"/>
          </a:p>
          <a:p>
            <a:pPr marL="342900" lvl="1" indent="-342900" algn="l" rtl="0">
              <a:buNone/>
            </a:pPr>
            <a:r>
              <a:rPr lang="en-US" sz="3200" dirty="0"/>
              <a:t>Hi-C </a:t>
            </a:r>
            <a:r>
              <a:rPr lang="en-US" sz="3200" dirty="0" smtClean="0"/>
              <a:t>data</a:t>
            </a:r>
            <a:r>
              <a:rPr lang="en-US" sz="3200" dirty="0"/>
              <a:t> </a:t>
            </a:r>
            <a:r>
              <a:rPr lang="en-US" sz="2000" dirty="0" smtClean="0"/>
              <a:t>(Dixon </a:t>
            </a:r>
            <a:r>
              <a:rPr lang="en-US" sz="2000" i="1" dirty="0" smtClean="0"/>
              <a:t>et al.</a:t>
            </a:r>
            <a:r>
              <a:rPr lang="en-US" sz="2000" dirty="0" smtClean="0"/>
              <a:t> Nature 2012)</a:t>
            </a:r>
            <a:r>
              <a:rPr lang="en-US" sz="3200" dirty="0" smtClean="0"/>
              <a:t>:</a:t>
            </a:r>
          </a:p>
          <a:p>
            <a:pPr marL="742950" lvl="2" indent="-342900" algn="l" rtl="0"/>
            <a:r>
              <a:rPr lang="en-US" sz="2800" dirty="0" smtClean="0"/>
              <a:t>Used </a:t>
            </a:r>
            <a:r>
              <a:rPr lang="en-US" sz="2800" dirty="0"/>
              <a:t>a third of the reads available for human H1 ESC, totaling ~248 M unique mapped </a:t>
            </a:r>
            <a:r>
              <a:rPr lang="en-US" sz="2800" dirty="0" smtClean="0"/>
              <a:t>reads.</a:t>
            </a:r>
          </a:p>
          <a:p>
            <a:pPr marL="742950" lvl="2" indent="-342900" algn="l" rtl="0"/>
            <a:r>
              <a:rPr lang="en-US" sz="2800" dirty="0" smtClean="0"/>
              <a:t>Normalization as in Dixon </a:t>
            </a:r>
            <a:r>
              <a:rPr lang="en-US" sz="2800" i="1" dirty="0" smtClean="0"/>
              <a:t>et al.</a:t>
            </a:r>
            <a:endParaRPr lang="en-US" sz="2800" dirty="0"/>
          </a:p>
          <a:p>
            <a:pPr marL="342900" lvl="1" indent="-342900" algn="l" rtl="0">
              <a:buNone/>
            </a:pPr>
            <a:r>
              <a:rPr lang="en-US" sz="3200" dirty="0"/>
              <a:t>	</a:t>
            </a:r>
          </a:p>
          <a:p>
            <a:pPr marL="342900" lvl="1" indent="-342900" algn="l" rtl="0">
              <a:buNone/>
            </a:pPr>
            <a:endParaRPr lang="en-US" sz="1800" dirty="0" smtClean="0"/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Problem 1</a:t>
            </a:r>
            <a:br>
              <a:rPr lang="en-US" dirty="0" smtClean="0"/>
            </a:br>
            <a:r>
              <a:rPr lang="en-US" dirty="0" smtClean="0"/>
              <a:t>Scaffold Augmentation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Most </a:t>
            </a:r>
            <a:r>
              <a:rPr lang="en-US" dirty="0"/>
              <a:t>of the genome is assumed to be correctly </a:t>
            </a:r>
            <a:r>
              <a:rPr lang="en-US" dirty="0" smtClean="0"/>
              <a:t>assembled.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The challenge: </a:t>
            </a:r>
            <a:r>
              <a:rPr lang="en-US" dirty="0"/>
              <a:t>predict both the chromosome and locus of an unplaced </a:t>
            </a:r>
            <a:r>
              <a:rPr lang="en-US" dirty="0" err="1" smtClean="0"/>
              <a:t>contig</a:t>
            </a:r>
            <a:r>
              <a:rPr lang="en-US" dirty="0" smtClean="0"/>
              <a:t>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Chromosome prediction - simulations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Partitioning </a:t>
            </a:r>
            <a:r>
              <a:rPr lang="en-US" dirty="0"/>
              <a:t>the human genome into 100-kb bins, each representing a </a:t>
            </a:r>
            <a:r>
              <a:rPr lang="en-US" dirty="0" smtClean="0"/>
              <a:t>large </a:t>
            </a:r>
            <a:r>
              <a:rPr lang="en-US" dirty="0"/>
              <a:t>virtual </a:t>
            </a:r>
            <a:r>
              <a:rPr lang="en-US" dirty="0" err="1" smtClean="0"/>
              <a:t>contig</a:t>
            </a:r>
            <a:r>
              <a:rPr lang="en-US" dirty="0" smtClean="0"/>
              <a:t>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Omitted its </a:t>
            </a:r>
            <a:r>
              <a:rPr lang="en-US" dirty="0"/>
              <a:t>flanking </a:t>
            </a:r>
            <a:r>
              <a:rPr lang="en-US" dirty="0" smtClean="0"/>
              <a:t>1mb </a:t>
            </a:r>
            <a:r>
              <a:rPr lang="en-US" dirty="0"/>
              <a:t>on each </a:t>
            </a:r>
            <a:r>
              <a:rPr lang="en-US" dirty="0" smtClean="0"/>
              <a:t>side.</a:t>
            </a:r>
            <a:endParaRPr lang="he-I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48291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0032" y="3933056"/>
            <a:ext cx="2304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Average AUC = 0.9998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835</Words>
  <Application>Microsoft Office PowerPoint</Application>
  <PresentationFormat>On-screen Show (4:3)</PresentationFormat>
  <Paragraphs>155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High-throughput genome scaffolding from in vivo DNA interaction frequency (Nature Biotechnology, Dec 2013)  Noam Kaplan &amp; Job Dekker University of Massachusetts </vt:lpstr>
      <vt:lpstr>Outline</vt:lpstr>
      <vt:lpstr>Introduction</vt:lpstr>
      <vt:lpstr>Scaffolding of contigs</vt:lpstr>
      <vt:lpstr>Hi-C: measure interaction freq.</vt:lpstr>
      <vt:lpstr>Two canonical interaction patters </vt:lpstr>
      <vt:lpstr>Data</vt:lpstr>
      <vt:lpstr>Problem 1 Scaffold Augmentation</vt:lpstr>
      <vt:lpstr>Chromosome prediction - simulations</vt:lpstr>
      <vt:lpstr>Chromosome prediction - classifier</vt:lpstr>
      <vt:lpstr>Results of classifier</vt:lpstr>
      <vt:lpstr>Locus prediction</vt:lpstr>
      <vt:lpstr>Adding constraints</vt:lpstr>
      <vt:lpstr>Estimating the parameters</vt:lpstr>
      <vt:lpstr>Locus prediction – simulation results</vt:lpstr>
      <vt:lpstr>Real data</vt:lpstr>
      <vt:lpstr>Real data (figure)</vt:lpstr>
      <vt:lpstr>Problem 2 de novo genome scaffolding</vt:lpstr>
      <vt:lpstr>De novo karyotyping</vt:lpstr>
      <vt:lpstr>Simulation</vt:lpstr>
      <vt:lpstr>Simulation</vt:lpstr>
      <vt:lpstr>De novo chromosome scaffolding</vt:lpstr>
      <vt:lpstr>Simulation results</vt:lpstr>
      <vt:lpstr>Real data - results</vt:lpstr>
      <vt:lpstr>Summary</vt:lpstr>
      <vt:lpstr>Possible extensions</vt:lpstr>
    </vt:vector>
  </TitlesOfParts>
  <Company>Tel-Aviv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ISMB 2014 conference report </dc:title>
  <dc:creator>yaronore</dc:creator>
  <cp:lastModifiedBy>yaronore</cp:lastModifiedBy>
  <cp:revision>114</cp:revision>
  <dcterms:created xsi:type="dcterms:W3CDTF">2014-08-03T11:06:29Z</dcterms:created>
  <dcterms:modified xsi:type="dcterms:W3CDTF">2014-08-06T07:42:51Z</dcterms:modified>
</cp:coreProperties>
</file>