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0" r:id="rId4"/>
    <p:sldId id="261" r:id="rId5"/>
    <p:sldId id="263" r:id="rId6"/>
    <p:sldId id="264" r:id="rId7"/>
    <p:sldId id="259" r:id="rId8"/>
    <p:sldId id="258" r:id="rId9"/>
    <p:sldId id="265" r:id="rId10"/>
    <p:sldId id="266" r:id="rId11"/>
    <p:sldId id="268" r:id="rId12"/>
    <p:sldId id="269" r:id="rId13"/>
    <p:sldId id="267" r:id="rId14"/>
    <p:sldId id="273" r:id="rId15"/>
    <p:sldId id="295" r:id="rId16"/>
    <p:sldId id="274" r:id="rId17"/>
    <p:sldId id="270" r:id="rId18"/>
    <p:sldId id="271" r:id="rId19"/>
    <p:sldId id="272" r:id="rId20"/>
    <p:sldId id="275" r:id="rId21"/>
    <p:sldId id="294" r:id="rId22"/>
    <p:sldId id="276" r:id="rId23"/>
    <p:sldId id="277" r:id="rId24"/>
    <p:sldId id="292" r:id="rId25"/>
    <p:sldId id="293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E4DD92-D742-4161-9FDD-646536F4E62B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C749A1-47CF-43FF-9D1A-6AA49738D9D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0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31B28-BEC8-4334-B947-CC6977F2294D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לציין שזה רק גרף</a:t>
            </a:r>
            <a:r>
              <a:rPr lang="he-IL" baseline="0" dirty="0" smtClean="0"/>
              <a:t> חלקי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31B28-BEC8-4334-B947-CC6977F2294D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31B28-BEC8-4334-B947-CC6977F2294D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D8AC-3A98-401D-8D48-E6F929A146CA}" type="datetimeFigureOut">
              <a:rPr lang="he-IL" smtClean="0"/>
              <a:pPr/>
              <a:t>כ"ג/ניסן/תשע"ד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21F0-590A-4F58-89C2-2D47AA260F8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6864" cy="2766169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The </a:t>
            </a:r>
            <a:r>
              <a:rPr lang="en-US" dirty="0"/>
              <a:t>longest sequence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does </a:t>
            </a:r>
            <a:r>
              <a:rPr lang="en-US" dirty="0"/>
              <a:t>not cover a k-mer and its reverse-complement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/>
          <a:lstStyle/>
          <a:p>
            <a:pPr rtl="0"/>
            <a:r>
              <a:rPr lang="en-US" dirty="0" err="1" smtClean="0"/>
              <a:t>Yaron</a:t>
            </a:r>
            <a:r>
              <a:rPr lang="en-US" dirty="0" smtClean="0"/>
              <a:t> Orenstein</a:t>
            </a:r>
          </a:p>
          <a:p>
            <a:pPr rtl="0"/>
            <a:r>
              <a:rPr lang="en-US" dirty="0" smtClean="0"/>
              <a:t>After Passover ACGT group meeting</a:t>
            </a:r>
            <a:br>
              <a:rPr lang="en-US" dirty="0" smtClean="0"/>
            </a:b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April, 2014</a:t>
            </a:r>
            <a:endParaRPr lang="he-IL" dirty="0"/>
          </a:p>
        </p:txBody>
      </p:sp>
      <p:pic>
        <p:nvPicPr>
          <p:cNvPr id="1026" name="Picture 2" descr="http://www.thecompetentcook.com/wp-content/uploads/2010/04/matzo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962524"/>
            <a:ext cx="2857500" cy="1895476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SEhUUExQWFhUWGCAbFxgXGCEgIBgeHRwcHhwbGx0ZHCggIh4lICIdITIhJSkrLi4uGx8zODcsNyktLisBCgoKDg0OGxAQGzcmICYsLTI0LTIsLDQsNCwxMjAsLCwtLCwsLDQsLywsLCw3LzQsLCwtLSwuLCwvLCwsLCwsLP/AABEIAMIBAwMBIgACEQEDEQH/xAAcAAACAgMBAQAAAAAAAAAAAAAEBQMGAAECBwj/xABCEAACAQMDAgQEBAQEBQIGAwABAhEDEiEABDEFQRMiUWEGMnGBI0KRoRRSscEzYnLwFYLR4fFDkiRzg6Kzwgc0U//EABsBAAMBAQEBAQAAAAAAAAAAAAIDBAEABQYH/8QAOhEAAQMCBAMGAwcDBAMAAAAAAQACEQMhBBIxQVFh8BMicYGRoTKxwQUUM0LR4fEjNFIVcoKSQ1Nz/9oADAMBAAIRAxEAPwDzLadQqBWRluQA4afLj8rLkDPBkHvoSvvGVwWwC0sAMxjg/SfvOrRQagUVmu8STBEyIggMA2VPrHrxGqx8SBBUApghAO/AY5IB9hH76WHNqC6QyCdEdu+o0q4MgYMK7CGCwAAc8TJ9tQ9T6aduyxxFwJgg+v1H2B+vOkOjdtSJiWNuQveO8R2nQClkiDbgjIhHdOBZmGD5DjHf0nPEnGdMd1QVaYAVQbZ57xzk+k4Hf9wejIHrLTGbsAjBj5jHvg/c6N6i4NsG8ryxBHEwuQCD7aU8nPCWUL4BADL5iykuAoMepGP3H9td7aJEFpJGAf8Av9+NYK4UQt6meQcGfSQCMfWdQUIDBVhQWOSOQTxAHYYiM55wNEZIKxWna7Bam1vusNIG4T5aiwSVmfK1sjODjiZFW3RC1GCFlQt5bjJCTKE5PaDg9/Qat/R92DRemtw5tUwQx586kAWRi2ZziYOkidJBNSk7hSgBA58jC5RJJOIYd+V1HQflc/N0EeyEq7EhRUJEzgzg4Bggdox2/XRtDdGv81q2YMmeALRzJB4BjtrmhtHCBQbg4JOIGGtiSPUH9PfXa7WogUoWJA4CC4hj5kJgyT2PYr2kaYXA6m+yEDZWGntqaUyoIIeyVDKSAYYsoZrp80YkEMZA5B+36TYuKodahUj1UDINskNMwY4xqv8ARqViw6wxwL+IaBcO0iBzg47xp3SWXZSYWIBYgeeBABkWhyD9JjuIgqZgTBsmNTOtQAVg7qniJcSZKpGZDhcYHBzII4OU3WyTWZqdUMAAfI5kAcKsZmWY2jMA4OpBWU7hQtQlakEHAOASlzeGFEHkZHHpq57TaN4aN4YNQEEuxEgmRkgEnBOJPAyY0BPYnOep/dGO9ZVXp2xaFxbcSZDRyA2CCbjAIAHmP6afbbZGtTcsLwxLIATcTEWwQo44PaDjSp9kaNfxShGfIoQMKjXSAsmFIxEGfIJg8v8Apm6k+FTUYkvkBsxzLYBBjtGgdWc3TQ/uPZcGjdImI8QwgpiBCgRZaotmVPEtwROZ50bTppSIbw7VScw/Y5IKRHsY9/WDaW1bcUXthD4jGoJmAJIWLSIKwMYMGInD07B6iK4AFRUkEqSThQyWgjymCMcyeIk9RcXHINVpbuiaHU6dZGRCysElVz5PfGJGDAP01C1W8TbAByoMR6jj1x/0zod9ktxtvZzwLWtCjvxAIJPlB7n11m7MeVnhHg9gTBVSBHAmD99ekatckN1NuGiABuqb7KofCYPgZJPp6kmee/00o+JXptbJKoAbyO69+TOZ5yJ99MalRQFgGJErPEgiT7czzkD00IaStUQMAQKbkoYIklBic47dsnHp6jmlzMpSt5QHS9xTKqKSlA4uzngCSSD6QATbkHTh9zJQASFhZnuARA94nSjpe1FFyHdndacngCCTcFMyTyJOBHbTPYpcTcBDPccfy+UATgSCOD6n10FBh7MAiD5fTmiJTb+IbwsSTE559f6ffSh7lZFpVUQuxYAxBBwFAPA44nJH3NqJcLRxJB9wefTAEjk4A9tIDv6L1R4ii+mCVNQEWLmWxgGMj0AEZGFYtoyRN9lrTdWHd/xFRKgK0vKRZJJDDhiwx+UnEjIGoF2NJqdNLEUopgrchvWB5ZhrZk8+n2lrMKm2HhVbVgFiIJMEAgkTwAQQOfXnQabgMlOoZdihpklQJEySTE2R6SMd+8YILmt1JA35zY2Nh6x6sOhKC2283FGg1xuZSE+UyJ+UD5eJOc/U51utSYFZQ3Wki3K3MCCBOSBAmM/rrvqZJNN6fzkAMJJkIC3kEwTIIyexHGdBUNwK1QE06tguYSxJ80A4Zojk+UnJ+2mVnmk402yRHPfeRM+0IG3unm3COoYqJInLFT/7SBGs1XtxWpBiCKg9IB4ORw47RrNa2s2BeP8Ak79VxB6heFbfftQe9Q1PBEVBgzyB6j/tpp0/qoqKVLSHMEBFwYjNwiIAz7nVd3xcmKlRn759uee8RJ1LUdKYIBPim0qygAAHlWBwcQQ66dUotfeLocvBOt58L02P4NanxNvDA+lucfeZ9phVV6ZX24irTNhPzRImDImOfb2nSw1HDBpMtJB9ZOT+urD0v4iqeEaNZ6jowjObYa4FTzI7z2+gjC2swa5h7rTolgcSGpk3YIHeR3HBnv8Ar7HRL1yC2QSWmTMnMyPc/wDXXH8AlylHJBEkRlfuMEd5gf30ZsCwYhSTcCMemeY4+nI+2tcREi6B3JceKpEdxAmMDHseZjP9sCKukqGAYEQAc9ouPv2xPfVj6Xs6dQkP5S+LRIz/APdiT/sai3lA0nhD5bYhjjzLJMYmRIng4zqYVxmgarIOqC6bt2ZKjqAWpwWHIycEDnnIweI1LQ33hVF3FRQ4UMjKwwtwwwGODBxPfRKNSYDDXUwFU9yffI8p7cYX11yu2e7zgU+OIYOZaSAIz7HJgkTnQlwJMhEBGizZ9SLtUcsoZjI+jZMZnkdp9NPtolJqZcAM1MzTUwOItuLQs+vEx+tUp7BqdXwwLVYEpfgMARgGD6z7TppsOohSq1aToLssGJW2T8/lUwoPzZPHvpNalN2dBE3W6dUdyatOqDQVFtkeQeRm8xIt7k2gxiRMcwCKK1LLrUFxtgE/KCIaD3PciRz30Zu6lAIwov4kmOx8OIggr5GSeF9gPoTt93twihUd2ZTe0RBIIIJgkmByMGZwCdTSWiWjrzRQN0mp0eGMhZAYjngkGAPTt/lOrPR6z4dJlphahgDzT8txMmDgiSZ5kKfbUG16TezIGaWciQfEiALFIUlfVZn29tSLSNKpNRacNBIDEEdgodhaFIBwT35Ol1KjXRyRNaQp0q1K5jw1UR86eYBs8uJIPIKjJIx6HKm1ak3hspqobQkG1hbaeIliRiM+Ya2OoKpqAU6ieXIB+U2gK8CSD5fTi6BnHX8KKoipUDlVcWAKrKcQxNxMzPMnzE+oJGoCDnHXXV12WNE+6QxqOajAIUa1zT/9S31wQVkgHIiCDmYJrKKT3gE+gMmSTIgQYgrzjtxOq30bf1Bzle6XqTbLST9wTOJk8zmw/wAfdNykYBTBJMExkTHnj/Z1PnIcZHVkyAQjGvR73VC0OZVmEY4jI/T657jfESDw5AghQ6SCsHAMTkc5zM513tt3TLgOfNMBSIPJNvGRiY9yMAa5+JWZaDrEwjRk4JBIIJ9D3/y693B12VDMQeB1vvKS5hCk3tVaQLTKsyiO2c3fpHf+bnQe46gtPcypi6kYHuGUyMQAZGcSB25Iu42niU6YSoqMYMkzcpJYmQOQAe0SRoipt6MpLSyghSzmSBbcMKBAMDH076e7GMIJbPkNFgp8VrddVl6hCG5z4aFeTC3GI9J59GAGmvS+pp2AIUBZMWrAyBHaIWf8re08bJUNMiUbGCg8sSQMjByOZj7ag3VO1WdxHnJSJI4JuIn6kMxxA76yljg498R11ouNPgud/wBTe6q1P5o8s/KkDCkTBYk/L9AeJ0t8at4gFFVICqpuAghSQVEwTI5nHPrGtHfC9FQtYzziTIhhE5ks2TMSdRKzCZ+dpJAMCCYicCQAQT7H66Gu4VhlaYWtbGqepvoLGLRw2YsGZ9v0/XXfTAhpIwMhQ0upAGRmMwZ4znJOO6np6eG4p+GWJywYYCDMnj2Pp5o7khp0/pCNMghDggCD8zELIEmJwJgYye3HCuqOaSdNetNlmaJTXdUKbUr4AcQUYyYIMwSpP0MfTMar21ZKPnkoCSbYMowNMFSB8wYwQJA5jDCHm/uRQruV8y22jE9pIyDMY44ic6pnxfuGWKgzYylhMhvNAu4EE9vQ/pdWaXUyAlt1TE9QZsrSxwPErhWgY8yuJB+utaqjdZK+VSIHqGJnuSQCJJk63rxTgaZOrvQJ0uXmtICTYL4BAzmR+ZcDj0z37aVuoL5HAz7n3/7acUkNrpTa9HiYTgiCD5hhhkY5k5jSTf0yrwRGP216bDJKBouprEYrBKHgqASJ9RyYPoP+2jKO3NJoqI30mM9iCJGllNSoDAZGf/OjNtvni1oIzF3aYmDrXgxbRcQToj2YXQpfzSRECZAx+oOnFPotW1SApyIKGCLoAJKmDyMwe+odrRJFJjaAEsQ9mNzFonBPmAg+g40dSZpBAYMpEkG2CTAEAH09wZBI0htRvwEIHSg9nsW8xJYGliVH5hEGefzGD6+2m/UaxqLeYLBsqnKr3LHvzx/pn362W8tLq7U5aGYoZIED+WYj0j09AdMOm0F8QsBTMg4m7tk4E8d5Jz3OpcSGB0zccbLm3SHdpTVk8K5zUhTTcwQ/r7iZgYMsvEZ6oq58tSTbkqTaYEzYRImT9ePfTzqq02UKabQVMNMXEx3IJGASAImMGI0n2tV2qItQ21IIm31xcwiWn6fbSGPls/yjIQW+W4LfN4uKPGSYpwSsGQVyR6Nz6lVd541C5ndaiVDK91QgEZGcEAg+hHprjc7Fg3iU2d6gJIyRIVZbjg9xmPLB7QNtty1QeMjt4gENM21Vg+Vv1K5/fjTrOaOXXp1xXcijtv0dCsioX8hIAIuBDZMGJEZHcgyJA0Mb0axSC/KtAhl7cjvMEHg9zg6l6epdTz4g4aSCowCjAYyYEY7euiFoeRhgmmRerT5Gk8H0ImcRnsRoZIJBuuDVYPhvqiL5K0ITALiZOTiVlvLOIkftLjc7ZtxZ4Z/DglbqRVQoIkkqRMevo5Htqr7XcXXU3cIxYQWS6PLkARH/ADfmzzyHlOu23RkLISIa4KQLQDkSsMDIMxj7Y82swh07pzTaCp69OrXoItQlGQvEgRUMhhgR6EgEzM/YBEsPhsBcfKQwyO+MZ7GAYngnOh6vWtxVwHhGE+YZAn5RMSRzJxA+uh6+0Y1Zq1iWwUaCZEG0EQI7GeIbvrWtIEH0WFWNNg6lAivUb85WeIKgiSpBiRkkZGcEa4oVW8aGR1SnNikZOcm4QCSYAJwYHpqWn1GuSjq2LfzK8VlAJmLeInMDtmdFje01dn8IIbPJUMYJPmuvdQB6R2nS2lwEFHAUVLdpWvpW1EeipJZmEG0z4fmgzJIU62et03VVqKReCmEB7zAESOeD7e2jukUkdmKSJBDrETM2FgMHHIwQfvMyUKqCFwIzkHIEqc/WJB55nOnU3vIABFtJPVvqsIUW12hQtSGGUAnyEA4zBT8xMNdOcD30P17bvVQGmaYqEOPxPzsVKparTmW74kAe+tHfimfEcM9t0mDcqt8zKewU54AgTHfXHWGV2K20/HXAU4a0QLkDLOCyy8iPMJ16DKdRwFQHeJhDmEwjdlWNSkUZmBKlVe6Gx6gESQYyfSO2ut1VNNPDWSRIgkxE3Ek8TGc8TiYkV5d4a7qq3NMMxBI8zFrVIi66AzYn5ACNC9Q6ozE3NLvIKxNgxMAACT5QB7T7GwYYE3Hd4c/05BAXeqJqdUrO0KhbCkYACkxBY5iBHEkzgehOz6WXRiHzbM2kkGApXuJES3E3DtjQHTpWb7kQ5PKgk5yQbucSDPb666Z1o7eUXIkea4wBxF2IM8TP11RTDaYAiEJkpnsOpur1QbbmAuIgSGHKAREyPWLDMwTqwdHplQrM4H4ZiZkYBEljEkGYj9Y1SNnUZ6pKojEYDhpnzEKCTyZUgDtE6sW633h0VVcsVnAiMKJPtH9RI5lrHC8oSF113rXiqqMuC0XE4cCfLAHPImPXVW+J6hUVkktaBEnyuFUuSwJg8rmCQfbTalXpFgzLddJY8DBP2HJz+WBob4gA/haxANwBuIIiCikcY4KIexNM99FIcCs0Kr226TUdFYJVhgD5GQLkdgxn9eedZphstluPDSyoQtoIFxMSOJGs0Ajh8l0qh9MqVIMKgEEKWB5E/wApwefMfX31XupVC1RrokYMcYxo6hujBCmOeIz6EAiO/p6aXb0y5PrnAj9hoGiCmN1RqAqwAEz+X1+nvqbw0Y2hihGVuGJ7jGRofo1WkGJrFrcfL83P5ZxjnTujU21VmVqgdjI8SqtvCiw3jzYIjI+2k1HFp0KzLdDbJGcWzKqMgQT2zHMT3HbTbaOmFeadQH0InI95mO+MfXQvwxvRTmaZYlWC8AiY5YkYweCfprt6V8hiBasKIn09YMfYET30uqwlAdUSm6qU2JFymZsZsusHPmkT9MiYjU2yqCo1xqKrhQEgCGOCADmG7cDjOoaTVSuWIGOY80nBBJnmDHvpjsaiBvOgkLAUqFErgeYCQe0gj699ZmNmv0XRuE521MVVfxWKPTpsvmEqAItYiAbeCT6D04V7lUMFCL5tYA8xBlZgk3ducd86m3++8MhkN1ndJlxIABzgrmDzAM+umULTrE2gq6Q13/puZm1iInBwDyIOoX0hTfmHw7cEwGQlq0WCJUUkkNaQpbJzJg8D0n25zpa9VdpUKFQy1F+UyCjAWhoAgYI8uYntOn2zpy+WUeRsLIkkFTM97gAOYMHmdLfizaFaYe5qtjBSXEwDMgNkxjjJGq2UWvaSNNN0JJCjXbPcDRYmrgMoMtVWCJEt/iKMAYwQD66Z0221VKbTdnPB+YC6RyCG7ROO+kuy6s1NFBEsGD3kkkcWiexxM86j3G5Z6rVAqqKmWRRCycXAZhsTd37+0mV0wbcD17Ig4bJ7W2KVXpqpDWCAym5mAJkANhYA4wcgDjTXZVmJFNpClCpqMST5/wApuBNx9zHJzjSXoeymFpsFjLLdJMkkDnMEmVUGY49bL0QG6wSoqA+GIm04hluxDEMDHpqXE1CdTMJjFtOm2Pa9XyuIZiODyCygkjAwxaffsF/U9k9FigrMkpgmoxBVBHzW8TiDwDpnsetAu1Ip5Wc+QEYyL/MMyI4jgkds58UF3QwoIEW1Qokq2LTOGGQpieZ9gqiHGpkfujMRIUfTNyUCqChVBBFp9QWIYGDBkExabRHIltUpruKRVePW3zKRP80e3ac49dJv+E3KyKzG0MoYNCjzG4nEAERicSe40Z0XpLUy48QENlYDH0hhdkQSMxi3PpocQxrXEbyuYSiKW18GxRTuppJJJE/KAGBHeTMDj9gQu5qIocp4nlVgbz5iJJJMkRgqR6D6RKAtNYI8QqFMNmYiYMRPeR30R/Bh1WLDAPlUkDPAj5Ti70MkemhoOaXQ8T69SiNtFU9n1ItuSny0qkqyEAAEEs6kGJVkIHsCONAHc1K28qqwualQem0sQAGNNVaTHmNvPqY1Zev0R4TGkBbRK1WECfDUBmKkgZtLCMmCecap1Wsj7reUgzedEF/8tMl3qE24tNyr/wAwjjH1NAEMuI635qZ2qL+G98fBr108t1QgKoJLMbAgWTFMOTB7mMRGZei7G4rewTuQQDDKJC+aePmIjPOTMC9GeqazqhgplSSMFgDcqTBqAFgCcLdMNMac7rZFgaYCBOcZsM+YXMD5mtBn6ycrLQ+AhKNpdRUruijC4ggSVGAquDJyWLORA7gCeRqpdSpmk4sptFSIkQbsZIBPPP1BHrp+lNQlSmVuVnEgqPTAJxCyAf8Al0k3tNmC1AzAAkkZ4uJBEkkesZ0qpVBC1oUew8Rq+BYrUg5ZRBNrMqHPFxtP2HedP9/0U01QCo0GZJgzgepgRg40N8Om7c7dDYyLTey2QC8o6q4JIx8w5yBxgas3xDt3F17l6anmM07lYXgzgeY+wMH306m0Fqwm6rR2TK9UliFVcCTICt8oHzEsxXHcR3jUFGjVZKishLVCkWkcBhM8cY7es9yD2og76iCfw6iDzAi0St5nOSVHJ4PE6bdIqJTr+KbSq00ammPnqXZEe5M8wGHEaa2AEBVE6L8RlKFJSjMVQCYPYQO/prNE/Du4pLQClFJD1OVSf8V4GTOBjW9YFh1XllPczhjEnOJn9Mn6e+oupMDUaFCf5QCI+zZ/XRm46cJa0z5oUZnie30j7/ou3DEsbjJ9f6aSE8RK4GpqPOoRqamJI+o1pRJ50LaJUqWsYAAk/Vgs4B4ntp49OFlltW6FECfqSDyfaAQD6DVf2TAPAEi0CWAxnJgyD2502qbhiYhYdhJzOI7nEcj76me4AhKdE3TbptPBmCIwR/N+nHpzo/8AgGKiWLScHOIkevt6DHfQG1UqqDLAmDB+n14nvj39DU382U5KkZa7MY4EH6fqNIeyQW76hEAAUK1S2pBLKBF5BM4PlbPp/udM6zvYaV0yMVfUZmQBnBxgQc4jUfxIypSV58oIHrksB3zEZ1vaUkFBKt0gM0emAIPseT7nIiRqV1B5IHXHoLVAFd6wJRvMsuPLiRxkDPqG9Yzg6I+IKJ8KmpiBWpg4HDOFkekhon0x3OpehdURy5cHsGJIF3y/N/WeIIxxqD4irLUotTVzaxUq6qSEKuI5PcxweCfYa9GnTYxmfTYjbrqFhmYSPpgK13UMvmLSYkAUyoMcZLD6GTqw1KFIbpkUhGQC8sRklQT8seYZNo9R9kOwopRYG8sES1oEwGMxDEQzzyQfbvp7uKbvJqGCqqXMAsLmaLTIMQIjtz21FUpl7szdOuXDitmES9OrAqUlDNf/AIkjzlQFhSTcTyWA9Zxxp5tN5FJalRi7oSWWoinE5saYkHOPcTpchYgAeVWKxE23NiWK9zAPfiIxAn2lb8QswBUC5lOYBgGCw8pi6SAOQex1PVwjnaN/ccNLImuRvU08Yo9C1qokOAwBbkyQeVMmT3iNaSstOVdC0JAVqYkFoJVxJERgf9tCdTottairTggTURgTNhBBUHi31Edu2gqhrU2VmYVAUJtJ8yBYg3sWvKgAkPaZIk8amNBxYOWh0PryRZrp9Qqoi00BaiTFyWYcn8qzOMGWXOAcwdQbWoSzU1pqjCQQ2DGZ5PtF0ScExjQ/T97SqUjIDsOVIJbFxBYSCPmwCMkGJidOdnvhUUpTp1Pw/mNxBuGGInkgmIYEYJzOirUntYCW+fnvuf0WtMla6MWIdG+ZvmHJnHryJBWB/TRrq6hqitwGgRmR+QsWOC047GRgqNQbcks2S4WCfN57uZBgRIBwB+Ueg1LX3NoKgMbu1gw1054JHaBM5mJnQMew3IkcPLXfXyhEQVJvKC1QQYW4MjCIKh6ZAJPosY/8a863e/UVNxVWn/jbbbSVIm5wxUG2MvAXnBC516LT2rLRUpJuKkAhVM5IDD8uREmTn115xuOoVa26qUjTKptlc2mFtdLxTvIkYQ2gARMxzdr1sFXqGmARpxOyU9omUV0DZ2JUSGqOGp1JjCs1PNUzIPMIuQZnzRiybMsK9q0mtCSFBBPmdgHLzFwaTgcjvjSLY9TsEK/ndad5bAlQRiMwAAABMAD0036XuAWImWK4XMTcQB5TkCQcz83vqllaYhKK4W1q25ZvJ4dFWIUDJ80mT80CSABMHPsk326/EhiYKsVnNpwBEAD2iBH7ac9R3606zeWIVbQORH0xn3jj21VOv9SV6pewgEHv9JGc8j7aE1tQRNyuRWz31j0KgaDTLSOCZGTA8uZB57HVp2nUmrU6geGG4Ph5jIIb5QftngY+uvPUdTngiIA4MEA9xyMfbT/p3VqKhlgyfQDHGQRmPaf+/Ua2XXRcRKH6ErIyMzWkbhgZwAppFAR7AThRycRwLZ8Plmq+K91NBQSCwGILiZgACCsZPA4gaSNtKZDPUchQ0C3M+XA5wJIEj20/ZrSULhUK2/Ie2MkgY9sH69jbiHD4gj7KdV45vtoxq1SCYNR4wf5jrNexL0qiQD5PsGHGOAY1muNV/D3/AGTOzXjtDegSxuJJLETBuIgmecY9hadV3qlS6q5Hr/QRHOne5SwlgZgm6fZVPv6xPtxqtT302mZulgXXSidE03gn1mPX6/vqCmTBA76yjzoyiVk6ZuwWVSFACEel3mkBiSABGPsPsZ4rrctsrBI8vH8w8wmJiQe49dK+ioGqlTgFefT0n2mP951YtpXRyiqq+hBDYHMlpmTB9gOdRVgRtKU8XWukbgH8Phgpho45JnPb24xrqjTkgk2heCfQ5kwCeZH7YHHe2ppTdHI7kMpkmABkFYDD9PvpzRp0qhdVu8NaJJBgE/yniYE4gcjtGgADyWmxXA2goX4iE0KQeYZkmPYEjj83l1FTfwts1OC1zmAP8gKMx9hjOJ4B4GmvUun1dxQ27qs+C3nQSGNqsogRJ7YmRkRxNfG6lHaDA8SR9Xl+cj+WPbQ0azKjROoifHr1TgLJ30Xb0zRuMSCZEnnykkDjEgE441F8S0FSmGmPM08x8xFpg455x29MS0qy0adNBdJxmMtIYsR6nOONLfirqhaksj/1BM8Q1QN/af01X2tNzMm8IC0yu+l7FW3fjPdzTtW0gAraGYg/NifN6MdOlVTua9xJVQggMRILPP7dvU6h+Him4ohgSCDcsmIMSymBxwRicaAqOGqFp5ppInvdUn/f01LRrEsLd28VrgrJW3QUMgAILgqZ7C0gYmMmJ++InWujuoYeJmblxjzXKR6yYWPafbVabegc4jHPA+us2fUQGmft6zz/AF0H3txdcW0QwrNs3l0AYsr5tmCCI5LYI59e+JEk74o3I29JaqhTUpNDKCCpnlcfLMEkYMSY0kov4kAPbTBi0Nkj+Yk957e3adOlUVUq7ZoemUABDBmkAM0Aki7kwTwMTqMVmsLpEgi/1MdFMAnRR9KpUqpVvD8pYFVGfMzEkr3AxgACJPoIA6FuKpBINUqxZFgklQzGCCJyFX0nnORPbPU2lRKbE2iDTYCJWGAgTg/NIk99A9E2pG28VzAVbYJ4LWqDET/McZ8p4xqvEVKdSgCzUQJ4+aEAh10/6BvCLUqIA1M4LoUNQBTJCOc5xgkARyTpw9VmVCgWohe4mQHAJYwDxgkHgR/SkdY6gyOBVUVAfNSDFij4OUafmzkTM/ron4Z3lZr6jFlQEXBRLfMQTPBM5nnDGczrz3zHaAAWj+EwOvCttXqPgssunzgMCQsgfymZMA/lzzzg6Ar/AA8rbnebhOK1MBUcFfOozEmSsd4+x0L1DriokmWZkuAVzBmbm8xggSDwRgfXQ/wp1gV1ex/MCA1vKzkPZGfseQY7jXU6r6bc9MW3nTrzXGCYK56L0CvTlatn4oUOJJ4mABbJgmSBAODONFDo1V6tRkIwfKbSJCqJM2+ncA5PfThtzbUPiwBClmEZuBI+ZcLg5kntnOlWw3tM3EVQygWmxpttOZJNpSJzIkT5RoqeMqRcTCw02ykroP40pUpOUAClgxMkgRBCi6ccevvoP4k6Xcqtt6bsRdfIbyxbOCIA+bB/lGrhud2aTsjVlpXrNImADkFgxYNmMyAJDE8mQE5Y1VZad9ODf+LIkzPmkYHqAeDGntx9vhCHswqT07oFZ7gWRQVPM4kwCQs4OZOYgzp5/wALpUyS6lqiqG80xgDIUrmTxM6bv08UGUutW9QSWpCZBLAT5cHE4nvIxA34FeGserTCowPii8Nk5iJExkjvOu++NDpiyINA2S+r4OKrsZtxTf8APFpGAZGeccj6ayt1SneQahUFoBM+aCCLQVyYI47DHY6Xdf6QKJ829AqrYVQAGQRFxE4GMTODE99VXcV6viEXSZkEQBaMjHA+gOZ1bTqsqXauc6Fd3+Ia6G1VqR2giM5xInWapz1KhMjcBQewxH2nGs0WcLM5SreuAlXBl7gPT5Rx2xn9tVXVm6optI5tuOB7D+mqyNUURZYpF4OpaOoRxqWnphXJt0MzVMA/IYjmft+nbnVipU0FMKoK1AZC8T/lMiSY9/Ueo1Wei7zwqocdgQfuIE/eNXCgUa0VD8ygAgfITAzOYmIPpqDFEh3JCQia9V2UMSrMouW5QSFZe4bEj3Hee86k2dN6xcT51mbjMrGQQBkz9ojGNAVqDUiFdi4Jm4ZOSJ4wV5z/AEg6Ko7ipSDAGDEM3MiQRaTzP65j1Goalx3fJZumux3rUlvWSnoexMNcPQc8zn141D1j8ZQVZTUdT3FxGImADxjPOdaO9Em1lAsgefKkQO0D3ng63uN1t3+X/EEAQkEEEdxIOe4P3M5naC12aOuaYClbNhf1+31H++NKPiTzqiAgFmkyYkiZz9T99GbrcEErMnEz95Pt/wCdB1Nqam52ydmJMR6Rz+mdX0R3gfFZMlO+krarU5IFyqwiQGAWComDP83InQO8rFGYkwRGR6CTm768a7pV/PUkkeYHGJ+UCZ9J0p3r+dyZKEiCV5wODHbP76xjCXkz1ZcbhdbzemoYVQPSOfvGiOnrMeoA5n/Z0PstmSTfmflEH9fbTmiigecZkRbiRxBPronkDuNQhp1UyVgp+cYI7H/f9NWnpHVR8tQA04hmKiWQnAB5JWe/0zpHtkpiTAk4mMx6ccZPM9vpoipugItJ+5aPXjif941LUwlapYMKMEDdQfGPU0oV1RGDgqCpM+WQcG48D0jv9dVGr19iIuYK0gkAEleSSJ5xgGB+mrv1fpm13dGoGVKNc2stZVJggQVIEEq0R6SQdVTf/wD8e1kIIr0KimSChZsA9x2/X1zq/C0GtAY8Q7n+uixwkyrC38RU2q06dlQKbgXYIVUTMMCDIPI+/wBUGy+Jq20q1KdQW+JIewBmEqQr0qjMVnMzkf2N+FumVtjWDeIpUggpmM9wDifr/wCIep/DNLxVrbWp4SXeWmVvCMpGRe2VPMGcyMgaFtBrKhpvgg3Bt73gel13NNt09LcbNya9RvwA9BbZcuFaVq2SIMpLQvMXQNU/4f68u1LEMxFQQ6FZWIMQysDI9fScatu2TceKDW3iqhZWKiiAsoI4RpAMCQIBzjUHxZ8J0KlRalF1phxDIqLEj8xAcQT/AKVGOJnW06bWk0XkQb6iPCbdeIWmDdW2jXWvQNRrAAVT5yFqI0nzASVuUk5UHAnGs6T09duTSpUbadt5JIamZkra1xNsqcGbZ9GWEOyVhQZDVrVKrYFV2uE3SvkckY9QQf20VR6Vv3pMh3eKhDQKSAtawYQUfBkDAXifpqCphcgyuqNAJj4h62n3jyTqbXP+ESiU6srVKivt6VOmkCm1eIVwxi0WljMyGETcDH8vHXPinb7W0vFUtKxTaSVKiTYSqWniSD83aNAdU6TUq0jR3DG4G7xCtriJKrMEESZAGR7ToHefBqvTXxGb8PmqsF7RwGQkAgHuBPbOjbQoSC94jk73Hn58kfYVv8T6Kfrvxe9QVHoGiKApEKabC9SCRw6gzmLRg8gmTFR2Xxlu1Zb61QqoIGSIJB7pBOfWe+NPW+CtmAs16ytALEqn5uLQBgmDBYif1OmFP4H2MwlZ7TDA1HQA+qSEBUwYmCJ+kG9tHD0xFjP8apRpum6qdf4j/iI/iZYgRdOSM4HoP66UbOq1wyT9Dr2zb9F6ZerU6G2N4iPEkKwH5aZIkHgnBMTHOiKqbSmi+HsqLfiGPDpEw8YJqOBMY+hgYjSzi6NMQ0eVv1st7AxJXjK1vRh921mvoLaVUZFJqBDEWY8sYjz07u3fWaX/AKzFsnXohOAJvmPuvCPiXplbbUB4gIu5MMBLGbciJgH2xqnjTnr/AFp69tMuWVDOe5iP240mGvUptLRf2S7bLtzraHUbanWngGRn9tGuWhWIkDvg6sGy6mCoDAXBLZ5ySIMfb+vrqtqhng6L2wqU3BWQQe//AEP99LqMDguMbqzbU1haQjRBhWBgg9hjgj+unuwpuQVNIweCWAETwVMCIAMiD7aqu16tV5qNKgzGB/b+2mlLe1ahJCPVEZJUlY+rYH7a86vTedh16JZcEdvdoo8iPRCSxKM5YziCttxAxMYOT66BPSHUqTXA7zaeYA/MVOjembEEEOlOn2v8VRn0hWOiNtt9qGg1KUzmC7T9AIA/XSO2LbA+wP6rQShf+Dq1qvWc/wClR/WeP399FbHYbajVFRarMyqQCbQskRwYM/fVn2+36ehF5RnjuSf1Of66Jr9V2lJIpimeSACMY582MfUfvqU4qo6wn2CYBF1UKe7Ct5aADYhjJtYcG48gxxHrzxoymxDE1WYKAGVlUlZxDLIGDdzOP6VdPiSoVJLw7vczQMA8hQRA7tiOfXOtU+qxSNO9jdDCWJABE2WkwVkj9+Z1acG469eqtZjy0ABoVnq7m6ILFWUFQSVuK5i2eO+DqfY9PYsJUOQvcsssTi4gWwB7c6BodXkS6ta1OFd0LFWgGwWkAoYuGDEjvOm+364tCkq01CsxlmYcCBaoyfMBEycHOZ1NVpPpjuoamNfUNwI4be6Pb4eE5NZW58gUqD6jykx+n01pPgt5ks5jgs6/XAFMgH31lT4scoINrR2SbvQrcYz9DqSn8YMLS6qBHyjJzxJmB+mpQcQktbmdAF/BH7HpD0Q11zX2/wDqAFbTOCiCTE+pwNFnb7arVKmoS2PLcByIEgAemDk8GeNUT4s67u/EpU3fwxVJtCwLYa1ricyAZnAiCJnQDbC4j8ZcsbmEL25xj0IGZGe2q6eDf8TnQSmtoVzOVuhjbVen/wDD9mzRFNmPaZPaZz9P21I3QNtzYAoUgqvBzMwMyM8fzHXlWwBr0wyEghZbynJIm0GTMgzJA5Pppwm/qeGgZmtUAHyiFMESoMFu0988HB0FXCvaJDvVF91qkZiLQDN4v5dQr7S6bs3gChTbH5qZPHqWGPvrtuhbThqNL6Wj9o1Ut11CoFtrNUuzCAkcQDg/IPQkHke+gn3h8r3GmSADNQE3ZwwkFQR98DkaSKNX/JO+4VZg6343jha/gLq19V6VsaVMs4RAR5SahH/tzyAZEapnUOsbcVahohjYwAa9lgNE2SYIn19R24k3yA06mDaoC1CHBU3CYYiJnBA580TOlHTzTam9QUmS2palzArxKzAVmJcmDAB4znVlLD92XmU1uFqNgCpEzoTt7e/yRO4319NVZq4AMMLw6/mUQO4IJzInH11Jsur1KhVYNUqR4ahYNxEcLLWjOMZImNRbLa206bVKaiZYM6XB2WQ4a0E9sCSJ5GjxURFqVEYBfNabTAiWHhlYYXGTBURjMnRuosBiEwYevGZ1SBzn0uPVLOtVjYrjb1qdyq2FZ1JwVa/JggkQZ7EaV7XrrAkFLwG4AAtH8siRMn2+XOrzv6yVWp0xUZQ+W8T5WE8GmQVJHqIg8ezav8NpuPxrQpaT4c+R4HluxIkWk2xH1zpQxFGk0CoInx8kipgGGHPMEidPS0738OAXm9TrIUg2sAy+YxhpCyJiImOJ4GizvZpgAxd5grr+UEx9MgjGrZ1L4WSmiLUtipUtmiItY8XrULCDAAYZE5Gu+o/C7qi+AUJAUXNhrgfXMAjBiPtojiMOcoB10681w+zqcfix5W9Z8Eiob6sVUmpXyoOGYiCJAmfTWaet8K7hvMKdAg5nxHHPqI51rWdthd49UYwQj8fr/svAtS0EJ+UEn2H/AE0xrBad1Ozvg4M5wZ/0/wBdQio35SY9sf017uaQvHf3TC4qbFliRbP8xH9NSpRgiCD6wf8AY1paTMcc62arrKyR6gGJ/TQ30SiSURUVQZmfWOx+pAH6DWBWAHIDcenJGTojbbamELNU/FuAVeRn5iwZcEdge5HpBGfdKV5MCfKDgTGROROcziB7a4NQ5Uy2u4NIrFimYVwBJznzPx9ccZ11X3zVha9WoSFyJJUxJmJgACPbQKAtT8i+ICV4JJUgEsIiYOft66cdPo0l27POSVDqPJaoyy+YjOIjM49DpDmMBmLo205IBsDudFDS2YZbnAAxaLwBHqRkmdG1Kan/AAlh4jBA/Q9v0n30r2sAL5ePcEE5F0jt3EGDp9R6w6U7YINQGGiTjGJP6nPfUtUOBtdV08JmbAPetbkefHiEOd9RRYrIWaBIUow9/M5J+0/bSrZ1qlRraUKtwH4jGBOQGtEkcYA/rq17T4cqTSqMVDrU+Y5Np5HBE+n10NvK9Ni0MQ3m81x7liBbxgyPa6ZxoKdWncNufZPp4Wjmu7NfYHTiT4+qqe56YyVWSrURXDWm0yo8txII59PSdR7C2mjuQWIJUBhC5gBjI9xj/pq57rpflpsSlS1gYGSxtUSIzbEn7TrW02SOpQKbmEtibPOvEdwYwcZ5xqhuKBCeylQzOyHTeJGmpBO3hCBo9Kq1tujPUUvAZFJNwVRECSAxAkRppS2IIWnVjyyDaWBu4PIgnCk9wCROpqUB6htULeUSmrgx5jbiYx5pPGPfJe6qqSrk+cs0iT5bgFNpAgwbiT/p9yEVHuKflptGVoFwQbiOLZuL21/ZD01Krc4Vo4WQDTGPOQMwPoSZOiVpmo10im8MSQfKZu5MEjtI9OIzOhWsYF4qMZzTXIJkiQ+PeI5MATnUW3IV3FRmU1HVikTAaWgn+S3kD0GcRpDnRoU+lVqVTFJwzDWxM7GOURsLqSn0As616pLMsEG5sTJi9SCJJjtIBGIyY+wFVWRAFVrVUxKMOVABlgxMiZjnjg9pSNYPSpkQTLh34GQoVuSYBiO0eml+76giUyt6sykCmAuB5vMLjAMBhmMQcnSvvDi7KDKOlQruYNGuzXEWg8dfKdt0btulhEXw8Bzah9DEWwBBWJi4ZnOu6GytDGkgEg4DZEtb8ucEmcH9MaCqbgqjuQxIlxkhYggSRnj9c6X0/iJiAoIpo0q5nLC0zJ5mSTPfvoAar5m62rhnVgQHSBY6xyygb8Nk9AYVWp11ikWCsL7xIEkfNyIx7zzGINrUVS9wslMk21FETBWFggwSBn2njUu2qMn4tl6sqlQBdMzdd5YyGBHtqDbq+4psyqD4ZIwAC8DKxMGTmPc99C2rG1vFKqtrdnmbH5eP1sDpPh4qeh0TxqKMKbAjEQFa6ROHmVBAwYJ0wo/w3gCkFUPlVDrY9+CGMZm63JxjGu/hbeOy1ENwVGPziDkzBPfk/tqA7d2rk1GUNbJ8MgkSSFycqMd4myfqk13do9pMBt7e1kFQ9n3cup0G1uMbIip0CSKgqMjSDepN88GXclm+pJ1z13a+AE8BPFDpChrmFJlMkyPNaQRgyBxjGp6aViwpmqD5QRUtgiD8toaPMPzd841pupfwz21wSzAkMgmAIhbeQx83aOProKeKrSbhxjQWQmp2YDTIF/fieuG6yn0Y1VZnrVIIkIxBVSBi0QTA9JHpoijtBRpjw2q11WpDqXDQRkEDAlT2957a5+JqRRDWDKFggqSRIPYMpGZj/fNd6X1k7YSQpUhcZEGTJMcmCc44GgY6tWpl4M8tPdJfXayGu5eg005pp1vqZrVxRBNJVIvLxPmOcODyBIJ/vpu24oKtPzEkG1LWIB7TBIDdjPGCe2Bau4TdLlwwJwV4SY4PYxqXpW4TbKyr8kTLZIAHccGBiBpbntyhoBEbceKe5/cGW0D1O5R79cogkeJSwfU6zVG63XpvXdlQwSDzEmBJj3MnWaJuBpEA39l55xMcF5Tu65Jj09NcAEgempawUBQLw/5gYgzwRgH6gz7HU1XpxAB8SmJ7X5+ka+xzBsBebqhVZZzd9o0VV2J8MvTpswXJYlcYngZPrph0zoK1Jks0fyiBxPJB5+mpd2BQvQgeaMzMAfvjGdIdXBdDdVZSwoEmrIH1SOkayypCjxIIZlBKj1VuR9AfrqTd7NVpiLmc9vbHYf7xpk1NFPmucRg8QZkj9u+j+itTZpelfCzhclpAjPYAzrn1yBmAVNOhTLHwIjd3h8/2Sbp21qJSNWQF4MjPJFsg8RmffTal0/xqT3mVQljETLQQCR2PrHqJ1L1aqC4CqEW+bVJyvYMryC8GDmMnidQUnKqlqsVcnxh+WZNsEcwOfqR30JeXidCl/wBRtL4TlseR4+ATgVaSbVFpMFqqR5QJZQckSRiWkweTOnNbqVMpQJYwHhwoFwkkkDOD5SwzwPfVJqOKjVnVCA8KoJkrbYAAQfr3/trnb7oKAqtL5kQCT8xlIEkRJzOY9tTnDAnNNwZ65LcjHBswM0m0/wDXTXgrZuN7Vq1VFJiQwBQHHKmQD/MCpM8+ZfXSzZU72VnWEuZwYtYiLhM8icAgZnR2x2FamEapBRVwqfOpK+U4XAuukg9+86i6z06krzTqRSqgn+YhhIkhY8hW0RIOccaW2pTByt/b+VYRXAa6kyCJbBsZOmm4B33UzM7S9xUOkql2RKyCR/NbcIzIg/SBKRK1WRwCoLhUxywY45wuc9gdM+lbSk9YK1MUwq9nZkewWcnK/MDEmAG1BuatFJTbMQ1UqWZ4gCWS4QAOBPvcNKNbvFgvvpb18lpoZckd0CAS4CZ191sU/BYWoRc1RwecAyGE8yLTI40HvU80qLA1psABMYPc4U3niTwCMzrrd72nLNUpKWtuuBgyxEQQcyAcngH20ZsqNNt141IVCtNhbdkmADgL3EYB7RyQdc1+XvnrwVFfCVnyx+zdW6m4jNPWq5rVmqVwTRqlagABM5AVBdaoghUzgcEdzqfp9IDw0qkX/QGAWgJ798/6pxkA/EvWCGAmqKyMAFVzhVtJYBTAngdsfWIum7lWqg1muVmIUhjBb8sH0jtgwQMDXODizO2QPUrKVCjmcKoaCABYxM/XT1RXXutIiMUVfEDSrK0WsSqEKxgxF3zQbYnnUGypeJRNtNnYMFJHDMT5iZIGMAjkhvXTbbbDZ1ktqnzXsDGBIWe3cXESDnvMA62N0tBVWghZHiAB81RikLcO8Ad5IGp+2aBkpg5p30VDMNUc9wqNGgE323E9WXWxIamr1arKAsFSMkIGXKz3P/uwe+kfWRtUMO4LsTbbgFYVpjhQc59TGewlTcMa1UVAwqUy3iXcQHFgECRdJJ5nJHoF+560zlUbzBDKtmAbiYwYg+/1+ldPCuFSdBG38cVNUxrThj3pdMfo62it+9T+HcbdHkC4EO0EGIbiVgDiTOB6nTro3xJtKdJkkK6CWW3DTJ8nb27arPUt09RqzPTC1S7SvNjXpVYycfIWTB/JPcaV0aKVKoLWqLvxGjkKCeDOYxj10nEYNj5DvG31SKmPD6DYNxrJ35et5T9epOtVhTqQpOARM3XMPmMkyeefWONWLf8ATvFooaNULWAuWoMXyOHgGVP07AcaRfFjbcUVrUyniJBSAIcgDDACWEH2yRnOg9v12ptlakCCFBCm3K91VoObZC/VTk6n7J1Wm2pREGYIO/jxU9WuO0d2x10jb9066FubdzUNVrGU2kXABjMTBwTEQB6+2jutbK6qlSmA6rh1E3QMGwd2ycD0+uqX0Db+O1QsxyvmbEy0zniSD799WHqPU32yILRUuYBY8pH1AmcZke/Gl1abm1wWG+kaBBReDSJcLcdU56jvKW7oMtNlYi2QxyhJ7giQYBkfTQ3TPCpr/Dva1T5oMEOCTHzAg8ce2hPhzo705ZmVmcAkWwyt+YTMkaZ7nowrVKbZFgJLKQCTItg+2TqV7qbP6YccovM79fqnBjyO0i+kcuv0QT9MSiS9MgESYPoTJAI7jEffSn4j+KFFL8IZHzE8MOIEesiTqyV/hzxQEfcVQBysLke5jI9sH68iqV+mJQrGju7jTZCytSUMJny3g8KSsExjHbOqMGKdWoJOZw+SmxJfTaWtENKd7SptGRGLISVBkkTx9dZqiMgUlQFYAkTHMGJ1mnOwN7PKAYxgEZAuOnfDdN2nxLkyaalwSMAtgHkc/Ye+p9xsHptUdGpOFYK8KABPJkiYAn6wdC9XT+Ht+XzAOKqggxcyxmMwBIHtyIOnO83+3phrKdqkS10tIwv5jliDIPYyO86vc+oSDqDy6/lfQjDYZ7CyIi5vp4+Hp7KvU92VUinKqRJj18vcmQxjGrRtNjs2pr44HjPTLBiYt8pMmOAOc+n1mtUlpV1ZVZlsUMRjAUxgAC9vqR+2pNx0MlvCSuDi0tBAGJKRE88j7d40dZjXWzFp34qOk+rXBJp5mXy6ajxR3QOkpuKfmfDESSSPMSQsf8sc8H9NLes7NNrXNJXvwCrMAPzEERJGIznMj00parUos1K8EBhgE2yByJAyJI4HfR3UQrsajsbySbgMLJmQJj176cKb21JLu6dkdJxqNmm3vs1nTSPM/JENtzVl6YV2AFwDCFLMxBAmWAjNsgaM3rMjzuIe0HA9GySQsHGYGMx2xqP4VWmfFasPlAlhgwZMiDgyCMevOj/iKlQfzqzgtTBTIyQAWLiOQRnOY7d1VHjthTjTf903BsqHDurTJdJj8u9lBs+hVrPNUpi0KSikystjkRPrnE6a7zY0tuprqlOwF6ZJktfBCxMwAckA5E86Q7TfQniQ1xIW0mfN3mADI5HcTzrrd781PFVWZVcwMzgEXEDgkxE8mPfS3Mqufc2m/wBVQBSZSaaRzEDuz0I9o8VvrlKpUNB1cMlRS9IU7i4CwuVAJkCI5x99d0eotSUqASSGmQCytEdshrjn3A0x6VQclyXilSSxHA7PBMkepRgfQgidSjp9B6SMoKVEw1rYZTOGEQCZmBB0VV9NgDCLdQvNwQxby+uACT3b7H9rJZX6oFPzsFfsuLiRHY+hLE+p1vaUyHYimZW0UxUAyYywBzGZgTiPWNE9T6UXsih4bDBqYiTZLEExETBHJJ7DRlHe0MEkNUL05JBMYEBSTwIiRBwNLdUYKXdEk9bKvD0cRUxQdWuGCORtY/ugd702qanirSlTIVQBH0hRPB7du+NZ0ipX8FSZAYOBC8xarTYuSAsSc+umb13dnhLkWHplWgmTaTJzmTgemJjVc329ZhToqCFWWQOtpW/uCcGZOfroqQNVha8C2inq1G4XEio1xIOs8DpdM96q1XAamhcqwDTbkL5bzIDZgcgTjSHqm5qCnRo/lGbQSQSBF1vAZlCzAySfXUlBSblIzUUKCQZDAqwHOJttJ7Bic8FrvuiUiWem1xekrAySyFFF1MhVyLFciDd5QMTGn0YZDZQfa9F3aZmshsXI481F06kpRGd3Uzc4uBBDRkKRIIPJnIJ9Bq6fD7mjRp02emSqhrgQSfLPfmCG83J1RBurCjWFVpypI72iAPvj9RqVd0zFXp2hrZLSoCZzcfXiJ5uMDtqPE0H1+6r6LaHZteXfl3M3tNjz4I/qXTU3D1CGFOqWLVGLMQ4mciYGMgROCMTon4b2dGk1RXp0qoZURb1vK4a6+4AAlbQLfp2krulb4NSVmElWMsRlrmiSe475zjBGhutdQ/h2EOSDJIHEnBInuPUnXZapBog9Dn1wWChhXRXcIGvL0TbrFINVqOuZdwWB5IQkz7kftqtPRKrf5Yck4ZWIgAC4KTH3016eprbO5XyKz+WM/KihQSZyr8fTSRjeny2gZVQOFS4Ge85BJOdXU6WRoDjK+axdRlSo4sEDbrmj2oFqFWopghpieQIBPp6n7e2uK+4FNFVqcXAEPDAuJPykm3ynBgfvrS78eGppj5D3jMqe3cf9tcVev1Wo09uSQqkifVSGhT+4+gUdtExsi4UZKa7datN08DxCHnzMAFPBtE4Jnygk+uJOJN9v6yVaJ3NJlfzM9PIhAYGZiSRM8ZA+rn4HSslVg1MnbvSuN6mxnVQoycCVc57kp3jSOrsvEerUVzVCozCai3HICrc85UYPJYpI5GgNJrgHRdM7RwbllPuqfFoprYoD1LZDJ8lxWYDcmPoJj9Em6+JqylWp1iG8PzECBJPFsRiNAbbqVRaXgCBTqedlxMhWGSfTymMGR+q4edmshhEL6Zbn6d9TtwNBmjevNG/F1XG5VyX4/rKBfTpuWAJIkEQOTyPtjM6RJ1ypXrVDXNxIPmMABABCr6QbhPoz+p0rq0TelKmjPUZZIUEkjMQMn1/TU1fabjaENXo1KfLItRCt0LHcfT9dNpYOlTBdTbBjVBUr1XiHGy7hllahCuCQQDjk5HseR7HWa4XqTjBUMRgkNzHfGNZrSx06e4SUF1BzVdQ3zuwALA+sjn8pnRO+291FnhmyAKhwLokjJ9/6e2ojvgzu9S1qzUwqQICm7JA4HlgfrqXYb4U2c1M01klT69io9ZiD9NOdmAGUae/gvo8IylVa+tV/NPkkW03T0zK9xGRg5n+udeibFtvTVBUU31HUm7JyoJbmB5miRyAMevne6qIrfhsSRm8SDJnyjMQPXnVuTa1q3hlqh8VVUFrQQjWm2e5YhRmRn11mNY1zRJjmh+yqlbOQ0EtANpj5qT4g6fRZg4BXJWacQzK2WfGSRAxGZ9Mot9QUU5JLZANOYI5759sROD7aJ22zrWBZLZkgN8pjNw/mHtojp/Tae4XcIWZWSmKtMqAZAYqynvk57f0GhogtIbmmFVjDSZhS/Jlc43vvz5dQiaXw1VCXIVNRwQ9O7ghQSVJgFRJU5yysBMSVXVqTKpUsFAc3KBkAARksBBIyAZxMEa42sok0w1qkgsAfKYmLgIuI4jOdM+u9FIsdWhQPDrMCCfFKBmHOZZmE/wCQ+gGmCe0LjEeC857i2kynSeSTqNvD36lS0IO3RlUeJLXsbp4hSAOxBgn1kkidAWUVaj4lQ0lBCuIuKDuwgCeOI/l5nU2y3NlUSfLBDBQDHlKyA2CQDj7+upaOyXxlcw10MtxElQYItk/lDaX2gElyr/0ytRqDsTqLk6eCc1NxR26tT2pqBKoFSbg7Tk+ZRJBI+ZbuDkSI0urqtGqz06wqKCBBXLMD55gRBMlSJEMATIzxtfBpFiAQGZcmcqclbpkEA5iJjPbQ2/2zqzSvh+YqJ5HylW9eBnQGo15gjzTaP2fWw4z5u9rl2PjzWPviS1I1LUYu0jMXKY+U/tz7a46fuIo5UGpTa9e18FSUZsYi4yMjTHYfDtXw3qbhVsaiwouCB+IGJBgesNkjIII0p6NtxUrhGa1c3n2AM9xzxPv6wCwNDR3fFA2u3FZ6lZxbFoBj14o2hvxbSqhiXDG4t/mkxzmZP66gHUa1QKEwbfDuP8oDELJ/QxnK/exVN3QGLUKswCqRIDEgt+xz9tK+opmpS27KpKMzKIPhhFMQxypJnIObs8DUuHqBz/hIO3Xmm/aVWp92DXRtJ/RKNxtnpSSVaLQSpkKzAkKTxdAJxMR+nXTK9tQEMF8Pz+Zgs2g3KJ5JEgLy3GiPiGh4yVdxRREoUCqC0wfMFBYCYMmGJGfMBwDaH0TdqisjrcGtJnJZcyGkwM2wB6znVz2gNzQpMNjaldvYON3Wk+CcdW6Z+FRJa4VbnYKGFgVgFy4GWCtxMgTxnUdfp1EKoWSpAaAYhiSQSe4CDj2PrqFdzeRafObiSxgKSePrAgfU+upSrFAtVgFdR4ducAyZI7R9ZxqZz3CIsFbQ+y6LAQ85nD5RuPFCKkEUqbTdaPMQAzZPOABzk499G9OoDcFL2HdmtYEweTnECALR6/XQG56WAyw9wIByIMH2k/7xqXp/SmpOG8QFSIIAyGOLQODz6/bXPyZJDrpmGrVRVFJzIYLDlz5ordp/D7eKL3BjdFsAAG3BmZH9s6Vu4b5hJ7ffnn10421jpLv5gzUnQ+UIoMsZ9Xx+uouq9OTwLqdQAkQotH4kMcgnKyPfERoW1YhrjedUwUWte6synmaQBzMcvTnbRDbzbGmkVFZG8oAZSsk8YIGInPtpftepU1JVKALlGRqrm7BByikQmDE5PuJ1afhlKu6k1Kt/kC3MJzBNh9YBUH0PcxojqHwlTAPh2KLYJCkQcHABNwOTkzj9CGKpU3mm83XzbsHXqk1WssdhzKr25q1KqgDF0GAcCFE4nHAOPt2Gg9xtQziINOkw5A8yqY4PcicQedSbFmDVKZYRHlbtcQtpyOO+f7a4TcVKhVCZP5p7KRBOPYQPqNUDutkFQFrmuIOoWfEXUV8dKlAGmfnYejgn5f8ALMY11RclRUlSzv5ivAmTBA4IIJj01P1HaBqVRlVTYBJIJIAIm30Jk/pozpm1WnSLg/Ngjm44yT6iNLfWHZAwsQdX4kqJQFFKYpOPnqJIdl58xBA7950Tvvi3cEUKYg+AniIzCbiygFihJQgAsMgnn6aSdVr1aRDqGS4kXwCGgC5Qc+oke41vo8sqpdyCFuE2ywB+3fVBJDcxC1rSY5piKV/n8q3ZIWnAE9gFAAHsBrNc7jobhmA3lIZOM4/bWanFRhvPs5Xf6Vi/8VVkP4i/Uf10Rvz+HSPcrn389Tn9B+ms1mvQOoU87LjbqCwn2/tq57lzIyc1TOecvzrWs1Fi9W+a+h+w/hqeX1RfSlHhMYze+f8AlJ1XunORuBBI/wDhqvH+mof661rNIw3xPQ/bX4Y8foiNwIo7cjurz9qzxqC8ikQCQLz3/wBOtazT3alNwo/oU+uKmZvMp+n9tT1sVKR/yL/+MazWaRv5FerW/C8vohGY+JTHa4Y/TTTqn+M/+v8A/U63rNY74h4H5oxq5cdR3L/8OHnbLwcnIkiD7aQ9GOV966A+4ng+3trNZq6n8C+Nxv8AcVPFMdmZqbec+amM/UaJpUwlbfhQFApuAFECPLiB21rWaU34Vfi75P8A5/RAdYFtCkFwGaoWjFxWowUmOSASB6SfXQG3H+H9TrNZp2y86n9P0RtYQjkdrI9v8TTjZZXaT/8A5OPsC0DWazUeI+AefyK9T7LM4l/gULuD+O/1P9RrWwPlX/5y6zWaX+T0Xv8A5/T6ofeOTuNxJJ83f/WdMdkZ8AHIvOD9RrNZoqvwjwHyQ4D4D/ud8ynvwgIo1COfEq5/+oNWrqR85+v9xrWs14OM/uD4n6KXC/ht8/mvPujIDW3JIBIIj2zGPtjSPZ//ANlv9P8A01ms19N/4z4L5LF/3FTxPzXbVWA3ABMGg0iefOumOzX/AOGojtAx9xrNZpdb4G+P0Q4cTUZ/uH0QfxeoFHZ458WffzLqDo4/HUdvN/RtZrNOP4HkVc8AY0Af+z6pnRUWjHbWazWahK/Qhov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http://corner-house.co.uk/images/Spring_Breaks_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245" y="5085184"/>
            <a:ext cx="2363755" cy="1772816"/>
          </a:xfrm>
          <a:prstGeom prst="rect">
            <a:avLst/>
          </a:prstGeom>
          <a:noFill/>
        </p:spPr>
      </p:pic>
      <p:pic>
        <p:nvPicPr>
          <p:cNvPr id="1032" name="Picture 8" descr="http://www.alternativli.co.il/v/thumbnail.php?file=articles_images/300X170/kabala/kabbala_Holidays_43_740396541.jpg&amp;size=article_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3158643" cy="1700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case of even 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graph is not </a:t>
            </a:r>
            <a:r>
              <a:rPr lang="en-US" sz="2800" dirty="0" err="1" smtClean="0"/>
              <a:t>Eulerian</a:t>
            </a:r>
            <a:r>
              <a:rPr lang="en-US" sz="2800" dirty="0" smtClean="0"/>
              <a:t> due to unbalanced vertices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The problem: </a:t>
            </a:r>
            <a:r>
              <a:rPr lang="en-US" sz="2800" dirty="0" err="1" smtClean="0"/>
              <a:t>Eulerization</a:t>
            </a:r>
            <a:r>
              <a:rPr lang="en-US" sz="2800" dirty="0" smtClean="0"/>
              <a:t>-by-deletion.</a:t>
            </a:r>
          </a:p>
          <a:p>
            <a:pPr algn="l" rtl="0"/>
            <a:r>
              <a:rPr lang="en-US" sz="2800" dirty="0" smtClean="0"/>
              <a:t>Find an </a:t>
            </a:r>
            <a:r>
              <a:rPr lang="en-US" sz="2800" dirty="0" err="1" smtClean="0"/>
              <a:t>Eulerian</a:t>
            </a:r>
            <a:r>
              <a:rPr lang="en-US" sz="2800" dirty="0" smtClean="0"/>
              <a:t> graph G*=(V, E*) with E* subset of E </a:t>
            </a:r>
            <a:r>
              <a:rPr lang="en-US" sz="2800" dirty="0" err="1" smtClean="0"/>
              <a:t>s.t.</a:t>
            </a:r>
            <a:r>
              <a:rPr lang="en-US" sz="2800" dirty="0" smtClean="0"/>
              <a:t> |E \E*| is minimal.</a:t>
            </a:r>
          </a:p>
          <a:p>
            <a:pPr algn="l" rtl="0"/>
            <a:endParaRPr lang="he-I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175"/>
            <a:ext cx="9144000" cy="24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26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D’Addario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solution for even 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“solvable via minimum-weight matching, … weight corresponds to the path length between the matched odd-degree vertices”.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“cannot be directly applied to the DBQG because of … admissible edge pairs”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WRONG</a:t>
            </a:r>
            <a:r>
              <a:rPr lang="en-US" dirty="0" smtClean="0"/>
              <a:t>: this matching does not guarantee edges-disjoint paths.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9832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/>
              <a:t>D’Addario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solution for even 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91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For each pair of palindromes, which are cyclic shifts of each other, delete their cyclic shifts.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#</a:t>
            </a:r>
            <a:r>
              <a:rPr lang="en-US" dirty="0" err="1" smtClean="0"/>
              <a:t>deleted_edges</a:t>
            </a:r>
            <a:r>
              <a:rPr lang="en-US" dirty="0" smtClean="0"/>
              <a:t> = (4</a:t>
            </a:r>
            <a:r>
              <a:rPr lang="en-US" baseline="30000" dirty="0" smtClean="0"/>
              <a:t>k/2</a:t>
            </a:r>
            <a:r>
              <a:rPr lang="en-US" dirty="0" smtClean="0"/>
              <a:t>/2-2)(k/2-1)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Missing</a:t>
            </a:r>
            <a:r>
              <a:rPr lang="en-US" dirty="0" smtClean="0"/>
              <a:t>: a proof.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26575"/>
            <a:ext cx="5328592" cy="23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55989" y="4509120"/>
            <a:ext cx="3888432" cy="2327831"/>
            <a:chOff x="5855989" y="4509120"/>
            <a:chExt cx="3888432" cy="232783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722" y="4509120"/>
              <a:ext cx="212407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855989" y="6375286"/>
              <a:ext cx="38884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/>
                <a:t>(-2 due to TATA,ATAT</a:t>
              </a:r>
              <a:r>
                <a:rPr lang="en-US" sz="2400" dirty="0" smtClean="0"/>
                <a:t>)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271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/>
              <a:t>D’Addario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solution for even 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“For q=6, we can manually improve … due to the symmetry of some self-complementary edges … find an alternative shorter path”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En example for k = 6: alternative path.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24" y="3284984"/>
            <a:ext cx="9286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3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Our solution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solved the problem of the shortest sequence to cover all k-</a:t>
            </a:r>
            <a:r>
              <a:rPr lang="en-US" dirty="0" err="1" smtClean="0"/>
              <a:t>mers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Our algorithm works on de </a:t>
            </a:r>
            <a:r>
              <a:rPr lang="en-US" dirty="0" err="1" smtClean="0"/>
              <a:t>Bruijn</a:t>
            </a:r>
            <a:r>
              <a:rPr lang="en-US" dirty="0" smtClean="0"/>
              <a:t> graphs </a:t>
            </a:r>
            <a:r>
              <a:rPr lang="en-US" dirty="0" err="1" smtClean="0"/>
              <a:t>s.t.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Every vertex is balanced.</a:t>
            </a:r>
          </a:p>
          <a:p>
            <a:pPr lvl="1" algn="l" rtl="0"/>
            <a:r>
              <a:rPr lang="en-US" dirty="0" smtClean="0"/>
              <a:t>There is a perfect matching of the edges.</a:t>
            </a:r>
          </a:p>
          <a:p>
            <a:pPr lvl="1" algn="l" rtl="0"/>
            <a:r>
              <a:rPr lang="en-US" dirty="0" smtClean="0"/>
              <a:t>The graph is strongly connected.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57831" y="5930756"/>
            <a:ext cx="83529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(Orenstein </a:t>
            </a:r>
            <a:r>
              <a:rPr lang="en-US" dirty="0" err="1" smtClean="0"/>
              <a:t>Yaron</a:t>
            </a:r>
            <a:r>
              <a:rPr lang="en-US" dirty="0" smtClean="0"/>
              <a:t> and Ron Shamir, </a:t>
            </a:r>
            <a:r>
              <a:rPr lang="en-US" b="1" dirty="0"/>
              <a:t>Design of shortest double-stranded DNA sequences covering all </a:t>
            </a:r>
            <a:r>
              <a:rPr lang="en-US" b="1" i="1" dirty="0"/>
              <a:t>k</a:t>
            </a:r>
            <a:r>
              <a:rPr lang="en-US" b="1" dirty="0"/>
              <a:t>-</a:t>
            </a:r>
            <a:r>
              <a:rPr lang="en-US" b="1" dirty="0" err="1"/>
              <a:t>mers</a:t>
            </a:r>
            <a:r>
              <a:rPr lang="en-US" b="1" dirty="0"/>
              <a:t> with applications to protein-binding microarrays and synthetic </a:t>
            </a:r>
            <a:r>
              <a:rPr lang="en-US" b="1" dirty="0" smtClean="0"/>
              <a:t>enhancers</a:t>
            </a:r>
            <a:r>
              <a:rPr lang="en-US" dirty="0" smtClean="0"/>
              <a:t>, </a:t>
            </a:r>
            <a:r>
              <a:rPr lang="en-US" i="1" dirty="0" smtClean="0"/>
              <a:t>Bioinformatics</a:t>
            </a:r>
            <a:r>
              <a:rPr lang="en-US" dirty="0" smtClean="0"/>
              <a:t> 2013)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61431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</a:t>
            </a:r>
            <a:r>
              <a:rPr lang="he-IL" dirty="0" smtClean="0"/>
              <a:t>ur solution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l" rtl="0"/>
            <a:r>
              <a:rPr lang="en-US" dirty="0" smtClean="0"/>
              <a:t>For odd k, the de </a:t>
            </a:r>
            <a:r>
              <a:rPr lang="en-US" dirty="0" err="1" smtClean="0"/>
              <a:t>Bruijn</a:t>
            </a:r>
            <a:r>
              <a:rPr lang="en-US" dirty="0" smtClean="0"/>
              <a:t> graph satisfies these properties.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For even k, it does not due to palindromes, e.g. ACGT.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suggest two edge-augmentation:</a:t>
            </a:r>
          </a:p>
          <a:p>
            <a:pPr lvl="1" algn="l" rtl="0"/>
            <a:r>
              <a:rPr lang="en-US" dirty="0" smtClean="0"/>
              <a:t>Sub-optimal in linear time.</a:t>
            </a:r>
          </a:p>
          <a:p>
            <a:pPr lvl="1" algn="l" rtl="0"/>
            <a:r>
              <a:rPr lang="en-US" dirty="0" smtClean="0"/>
              <a:t>Optimal in polynomial time.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470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Algorithm 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l" rtl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Blue</a:t>
            </a:r>
            <a:r>
              <a:rPr lang="en-US" sz="2400" dirty="0" smtClean="0"/>
              <a:t> =</a:t>
            </a:r>
          </a:p>
          <a:p>
            <a:pPr algn="l" rtl="0">
              <a:buNone/>
            </a:pPr>
            <a:r>
              <a:rPr lang="en-US" sz="2400" dirty="0" smtClean="0"/>
              <a:t>forward path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Brown</a:t>
            </a:r>
            <a:r>
              <a:rPr lang="en-US" sz="2400" dirty="0" smtClean="0"/>
              <a:t> =</a:t>
            </a:r>
          </a:p>
          <a:p>
            <a:pPr algn="l" rtl="0">
              <a:buNone/>
            </a:pPr>
            <a:r>
              <a:rPr lang="en-US" sz="2400" dirty="0" smtClean="0"/>
              <a:t>reverse path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Numbers =</a:t>
            </a:r>
          </a:p>
          <a:p>
            <a:pPr algn="l" rtl="0">
              <a:buNone/>
            </a:pPr>
            <a:r>
              <a:rPr lang="en-US" sz="2400" dirty="0" smtClean="0"/>
              <a:t>order of </a:t>
            </a:r>
          </a:p>
          <a:p>
            <a:pPr algn="l" rtl="0">
              <a:buNone/>
            </a:pPr>
            <a:r>
              <a:rPr lang="en-US" sz="2400" dirty="0" smtClean="0"/>
              <a:t>traversal</a:t>
            </a: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9F59-0E53-42C2-B6C6-23669D46D56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268760"/>
            <a:ext cx="547775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816" y="6381328"/>
            <a:ext cx="5472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ACCGAATGCT  ,  AGCATTCGGT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427984" y="2060848"/>
            <a:ext cx="2448272" cy="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499992" y="5301208"/>
            <a:ext cx="2448272" cy="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Curved Down Arrow 20"/>
          <p:cNvSpPr/>
          <p:nvPr/>
        </p:nvSpPr>
        <p:spPr bwMode="auto">
          <a:xfrm rot="2975729">
            <a:off x="7264918" y="1768181"/>
            <a:ext cx="777253" cy="384355"/>
          </a:xfrm>
          <a:prstGeom prst="curved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524328" y="2636912"/>
            <a:ext cx="0" cy="244827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4283968" y="2636912"/>
            <a:ext cx="2664296" cy="2592288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4427984" y="2636912"/>
            <a:ext cx="2664296" cy="273630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380312" y="2636912"/>
            <a:ext cx="0" cy="244827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6" name="Curved Up Arrow 35"/>
          <p:cNvSpPr/>
          <p:nvPr/>
        </p:nvSpPr>
        <p:spPr bwMode="auto">
          <a:xfrm rot="18658886">
            <a:off x="7317577" y="5572993"/>
            <a:ext cx="792088" cy="576464"/>
          </a:xfrm>
          <a:prstGeom prst="curvedUpArrow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4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Our sub-optimal solution for even 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For each pair of palindromes, which are cyclic shifts of each other, delete their cyclic shifts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Contribution 1:	</a:t>
            </a:r>
          </a:p>
          <a:p>
            <a:pPr lvl="1" algn="l" rtl="0"/>
            <a:r>
              <a:rPr lang="en-US" dirty="0" smtClean="0"/>
              <a:t>A tighter bound for #</a:t>
            </a:r>
            <a:r>
              <a:rPr lang="en-US" dirty="0" err="1" smtClean="0"/>
              <a:t>deleted_edges</a:t>
            </a:r>
            <a:r>
              <a:rPr lang="en-US" dirty="0" smtClean="0"/>
              <a:t>: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 smtClean="0"/>
          </a:p>
          <a:p>
            <a:pPr marL="457200" lvl="1" indent="0" algn="l" rtl="0">
              <a:buNone/>
            </a:pPr>
            <a:r>
              <a:rPr lang="el-GR" dirty="0" smtClean="0"/>
              <a:t>Ψ</a:t>
            </a:r>
            <a:r>
              <a:rPr lang="en-US" dirty="0" smtClean="0"/>
              <a:t>(k) = set of even integers dividing k.</a:t>
            </a:r>
          </a:p>
          <a:p>
            <a:pPr marL="457200" lvl="1" indent="0" algn="l" rtl="0">
              <a:buNone/>
            </a:pPr>
            <a:r>
              <a:rPr lang="en-US" dirty="0" smtClean="0"/>
              <a:t>Example:  ACGTACGT -&gt; CGTACGTA -&gt; GTACGTAC -&gt;</a:t>
            </a:r>
          </a:p>
          <a:p>
            <a:pPr marL="457200" lvl="1" indent="0" algn="l" rtl="0">
              <a:buNone/>
            </a:pPr>
            <a:r>
              <a:rPr lang="en-US" dirty="0" smtClean="0"/>
              <a:t>                   TACGTACGT -&gt; ACGTACGT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3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0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Contribution 2: a proof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For our algorithm the graph has to follow:</a:t>
            </a:r>
          </a:p>
          <a:p>
            <a:pPr lvl="1" algn="l" rtl="0"/>
            <a:r>
              <a:rPr lang="en-US" dirty="0" smtClean="0"/>
              <a:t>Every vertex is balanced.</a:t>
            </a:r>
          </a:p>
          <a:p>
            <a:pPr lvl="1" algn="l" rtl="0"/>
            <a:r>
              <a:rPr lang="en-US" dirty="0" smtClean="0"/>
              <a:t>A perfect matching of the edges.</a:t>
            </a:r>
          </a:p>
          <a:p>
            <a:pPr lvl="1" algn="l" rtl="0"/>
            <a:r>
              <a:rPr lang="en-US" dirty="0" smtClean="0"/>
              <a:t>Strong connectivity.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 smtClean="0"/>
              <a:t>The first two properties:</a:t>
            </a:r>
          </a:p>
          <a:p>
            <a:pPr lvl="1" algn="l" rtl="0"/>
            <a:r>
              <a:rPr lang="en-US" dirty="0" smtClean="0"/>
              <a:t>Deleting cycles preserves the balance.</a:t>
            </a:r>
          </a:p>
          <a:p>
            <a:pPr lvl="1" algn="l" rtl="0"/>
            <a:r>
              <a:rPr lang="en-US" dirty="0" smtClean="0"/>
              <a:t>The perfect matching proved in our paper.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6891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 proof of the strong connectivity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set of deleted edges are cyclic shifts of palindromes (denote: </a:t>
            </a:r>
            <a:r>
              <a:rPr lang="en-US" i="1" dirty="0" smtClean="0"/>
              <a:t>shift edges</a:t>
            </a:r>
            <a:r>
              <a:rPr lang="en-US" dirty="0" smtClean="0"/>
              <a:t>).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dirty="0" smtClean="0"/>
              <a:t>For each two vertices – we start with a path in the original graph and replace shift edges.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Lemma: any edge that is either</a:t>
            </a:r>
          </a:p>
          <a:p>
            <a:pPr lvl="1" algn="l" rtl="0"/>
            <a:r>
              <a:rPr lang="en-US" sz="2400" dirty="0" smtClean="0"/>
              <a:t>in one hamming distance of a shift edge </a:t>
            </a:r>
          </a:p>
          <a:p>
            <a:pPr lvl="1" algn="l" rtl="0"/>
            <a:r>
              <a:rPr lang="en-US" sz="2400" dirty="0" smtClean="0"/>
              <a:t>has two adjacent equal positions different than a shift</a:t>
            </a:r>
          </a:p>
          <a:p>
            <a:pPr lvl="1" algn="l" rtl="0">
              <a:buNone/>
            </a:pPr>
            <a:r>
              <a:rPr lang="en-US" sz="3200" dirty="0" smtClean="0"/>
              <a:t>is a non-shift edge.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030234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Biological motivation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pPr algn="l" rtl="0"/>
            <a:r>
              <a:rPr lang="en-US" dirty="0" err="1" smtClean="0"/>
              <a:t>Oligo</a:t>
            </a:r>
            <a:r>
              <a:rPr lang="en-US" dirty="0" smtClean="0"/>
              <a:t> design that do not self-hybridize.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dirty="0" smtClean="0"/>
              <a:t>The desired property: </a:t>
            </a:r>
            <a:r>
              <a:rPr lang="en-US" i="1" dirty="0" smtClean="0"/>
              <a:t>k-uniqueness:</a:t>
            </a:r>
          </a:p>
          <a:p>
            <a:pPr lvl="1" algn="l" rtl="0"/>
            <a:r>
              <a:rPr lang="en-US" dirty="0" smtClean="0"/>
              <a:t>Every </a:t>
            </a:r>
            <a:r>
              <a:rPr lang="en-US" i="1" dirty="0" smtClean="0"/>
              <a:t>k</a:t>
            </a:r>
            <a:r>
              <a:rPr lang="en-US" dirty="0" smtClean="0"/>
              <a:t>-mer occurs at most once in 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dirty="0" smtClean="0"/>
              <a:t>If a </a:t>
            </a:r>
            <a:r>
              <a:rPr lang="en-US" i="1" dirty="0" smtClean="0"/>
              <a:t>k</a:t>
            </a:r>
            <a:r>
              <a:rPr lang="en-US" dirty="0" smtClean="0"/>
              <a:t>-mer occurs in </a:t>
            </a:r>
            <a:r>
              <a:rPr lang="en-US" i="1" dirty="0" smtClean="0"/>
              <a:t>s</a:t>
            </a:r>
            <a:r>
              <a:rPr lang="en-US" dirty="0" smtClean="0"/>
              <a:t>, then its reverse complement does not.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831" y="6201421"/>
            <a:ext cx="83529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(Marianna </a:t>
            </a:r>
            <a:r>
              <a:rPr lang="en-US" dirty="0" err="1" smtClean="0"/>
              <a:t>D’Addario</a:t>
            </a:r>
            <a:r>
              <a:rPr lang="en-US" dirty="0" smtClean="0"/>
              <a:t>, Nils </a:t>
            </a:r>
            <a:r>
              <a:rPr lang="en-US" dirty="0" err="1" smtClean="0"/>
              <a:t>Kriege</a:t>
            </a:r>
            <a:r>
              <a:rPr lang="en-US" dirty="0" smtClean="0"/>
              <a:t> and Sven </a:t>
            </a:r>
            <a:r>
              <a:rPr lang="en-US" dirty="0" err="1" smtClean="0"/>
              <a:t>Rahmann</a:t>
            </a:r>
            <a:r>
              <a:rPr lang="en-US" dirty="0" smtClean="0"/>
              <a:t>, </a:t>
            </a:r>
            <a:r>
              <a:rPr lang="en-US" b="1" dirty="0" smtClean="0"/>
              <a:t>Designing q-Unique DNA sequences with Integer Linear Programs and Euler Tours in De </a:t>
            </a:r>
            <a:r>
              <a:rPr lang="en-US" b="1" dirty="0" err="1" smtClean="0"/>
              <a:t>Bruijn</a:t>
            </a:r>
            <a:r>
              <a:rPr lang="en-US" b="1" dirty="0" smtClean="0"/>
              <a:t> Graph</a:t>
            </a:r>
            <a:r>
              <a:rPr lang="en-US" dirty="0" smtClean="0"/>
              <a:t>, </a:t>
            </a:r>
            <a:r>
              <a:rPr lang="en-US" i="1" dirty="0"/>
              <a:t>GCB</a:t>
            </a:r>
            <a:r>
              <a:rPr lang="en-US" dirty="0"/>
              <a:t> 2012)</a:t>
            </a:r>
            <a:endParaRPr lang="he-IL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4669375"/>
            <a:ext cx="8772872" cy="1574907"/>
            <a:chOff x="179512" y="4669375"/>
            <a:chExt cx="8772872" cy="1574907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5013176"/>
              <a:ext cx="2736304" cy="12311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dirty="0" smtClean="0"/>
                <a:t>Violations of       </a:t>
              </a:r>
              <a:r>
                <a:rPr lang="en-US" sz="2800" i="1" dirty="0" smtClean="0"/>
                <a:t>k</a:t>
              </a:r>
              <a:r>
                <a:rPr lang="en-US" sz="2800" dirty="0" smtClean="0"/>
                <a:t>-uniqueness:</a:t>
              </a:r>
              <a:endParaRPr lang="he-IL" sz="2800" dirty="0" smtClean="0"/>
            </a:p>
            <a:p>
              <a:pPr algn="l" rtl="0"/>
              <a:endParaRPr lang="he-I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669375"/>
              <a:ext cx="632460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How to replace a shift edge?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Denote the edge (x</a:t>
            </a:r>
            <a:r>
              <a:rPr lang="en-US" sz="2800" baseline="-25000" dirty="0"/>
              <a:t>0</a:t>
            </a:r>
            <a:r>
              <a:rPr lang="en-US" dirty="0" smtClean="0"/>
              <a:t>,…,x</a:t>
            </a:r>
            <a:r>
              <a:rPr lang="en-US" sz="2800" baseline="-25000" dirty="0"/>
              <a:t>k-1</a:t>
            </a:r>
            <a:r>
              <a:rPr lang="en-US" dirty="0" smtClean="0"/>
              <a:t>).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dirty="0" smtClean="0"/>
              <a:t>From vertex (x</a:t>
            </a:r>
            <a:r>
              <a:rPr lang="en-US" sz="2800" baseline="-25000" dirty="0" smtClean="0"/>
              <a:t>0</a:t>
            </a:r>
            <a:r>
              <a:rPr lang="en-US" dirty="0" smtClean="0"/>
              <a:t>,…,x</a:t>
            </a:r>
            <a:r>
              <a:rPr lang="en-US" sz="2800" baseline="-25000" dirty="0" smtClean="0"/>
              <a:t>k-2</a:t>
            </a:r>
            <a:r>
              <a:rPr lang="en-US" dirty="0" smtClean="0"/>
              <a:t>) traverse (x</a:t>
            </a:r>
            <a:r>
              <a:rPr lang="en-US" sz="2800" baseline="-25000" dirty="0" smtClean="0"/>
              <a:t>0</a:t>
            </a:r>
            <a:r>
              <a:rPr lang="en-US" dirty="0" smtClean="0"/>
              <a:t>,…,x</a:t>
            </a:r>
            <a:r>
              <a:rPr lang="en-US" sz="2800" baseline="-25000" dirty="0" smtClean="0"/>
              <a:t>k-2</a:t>
            </a:r>
            <a:r>
              <a:rPr lang="en-US" dirty="0" smtClean="0"/>
              <a:t>,y) and then (x</a:t>
            </a:r>
            <a:r>
              <a:rPr lang="en-US" sz="2800" baseline="-25000" dirty="0" smtClean="0"/>
              <a:t>1</a:t>
            </a:r>
            <a:r>
              <a:rPr lang="en-US" dirty="0" smtClean="0"/>
              <a:t>,…,x</a:t>
            </a:r>
            <a:r>
              <a:rPr lang="en-US" sz="2800" baseline="-25000" dirty="0" smtClean="0"/>
              <a:t>k-2</a:t>
            </a:r>
            <a:r>
              <a:rPr lang="en-US" dirty="0" smtClean="0"/>
              <a:t>,y,y) </a:t>
            </a:r>
            <a:r>
              <a:rPr lang="en-US" dirty="0" err="1" smtClean="0"/>
              <a:t>s.t</a:t>
            </a:r>
            <a:r>
              <a:rPr lang="en-US" dirty="0" smtClean="0"/>
              <a:t>. y≠x</a:t>
            </a:r>
            <a:r>
              <a:rPr lang="en-US" sz="2800" baseline="-25000" dirty="0" smtClean="0"/>
              <a:t>k-1 </a:t>
            </a:r>
            <a:r>
              <a:rPr lang="en-US" dirty="0" smtClean="0"/>
              <a:t>and y≠x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algn="l" rtl="0"/>
            <a:endParaRPr lang="en-US" sz="2000" baseline="-25000" dirty="0"/>
          </a:p>
          <a:p>
            <a:pPr algn="l" rtl="0"/>
            <a:r>
              <a:rPr lang="en-US" dirty="0" smtClean="0"/>
              <a:t>Continue on shortest path till (y,x</a:t>
            </a:r>
            <a:r>
              <a:rPr lang="en-US" sz="2800" baseline="-25000" dirty="0" smtClean="0"/>
              <a:t>1</a:t>
            </a:r>
            <a:r>
              <a:rPr lang="en-US" dirty="0" smtClean="0"/>
              <a:t>,…,x</a:t>
            </a:r>
            <a:r>
              <a:rPr lang="en-US" sz="2800" baseline="-25000" dirty="0" smtClean="0"/>
              <a:t>k-1</a:t>
            </a:r>
            <a:r>
              <a:rPr lang="en-US" dirty="0" smtClean="0"/>
              <a:t>).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dirty="0" smtClean="0"/>
              <a:t>Each edge on the path is either:</a:t>
            </a:r>
          </a:p>
          <a:p>
            <a:pPr lvl="1" algn="l" rtl="0"/>
            <a:r>
              <a:rPr lang="en-US" sz="2400" dirty="0" smtClean="0"/>
              <a:t>in one hamming distance from a shift edge</a:t>
            </a:r>
          </a:p>
          <a:p>
            <a:pPr lvl="1" algn="l" rtl="0"/>
            <a:r>
              <a:rPr lang="en-US" sz="2400" dirty="0" smtClean="0"/>
              <a:t>has two adjacent equal positions different than a shift.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Overview of Lemma proof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Denote palindrome X-Y-RC(Y)-RC(X)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Assume mutations in Y are still palindrome:        Y’-RC(Y)-RC(X)-X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=&gt; Y’ = RC(X)  AND  X = RC(Y)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=&gt; Y’ = RC(X) = Y - contradiction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2358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l" rtl="0"/>
            <a:r>
              <a:rPr lang="en-US" dirty="0" smtClean="0"/>
              <a:t>All </a:t>
            </a:r>
            <a:r>
              <a:rPr lang="en-US" dirty="0"/>
              <a:t>edges in one hamming-distance of a shift edge </a:t>
            </a:r>
            <a:r>
              <a:rPr lang="en-US" dirty="0" smtClean="0"/>
              <a:t>are non-shift edges.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Proof: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1. (all indices are modulo k)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2. denote the palindrome (x</a:t>
            </a:r>
            <a:r>
              <a:rPr lang="en-US" baseline="-25000" dirty="0" smtClean="0"/>
              <a:t>0</a:t>
            </a:r>
            <a:r>
              <a:rPr lang="en-US" dirty="0" smtClean="0"/>
              <a:t>,…,x</a:t>
            </a:r>
            <a:r>
              <a:rPr lang="en-US" baseline="-25000" dirty="0"/>
              <a:t>k-1</a:t>
            </a:r>
            <a:r>
              <a:rPr lang="en-US" dirty="0" smtClean="0"/>
              <a:t>) </a:t>
            </a:r>
            <a:r>
              <a:rPr lang="en-US" dirty="0" err="1" smtClean="0"/>
              <a:t>s.t</a:t>
            </a:r>
            <a:r>
              <a:rPr lang="en-US" dirty="0" smtClean="0"/>
              <a:t>.         (x</a:t>
            </a:r>
            <a:r>
              <a:rPr lang="en-US" baseline="-25000" dirty="0"/>
              <a:t>0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/2-1</a:t>
            </a:r>
            <a:r>
              <a:rPr lang="en-US" dirty="0" smtClean="0"/>
              <a:t>)=RC(</a:t>
            </a:r>
            <a:r>
              <a:rPr lang="en-US" dirty="0" err="1" smtClean="0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/2</a:t>
            </a:r>
            <a:r>
              <a:rPr lang="en-US" dirty="0" smtClean="0"/>
              <a:t>,…,x</a:t>
            </a:r>
            <a:r>
              <a:rPr lang="en-US" baseline="-25000" dirty="0"/>
              <a:t>k-1</a:t>
            </a:r>
            <a:r>
              <a:rPr lang="en-US" dirty="0" smtClean="0"/>
              <a:t>)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3. In other words: x</a:t>
            </a:r>
            <a:r>
              <a:rPr lang="en-US" baseline="-25000" dirty="0"/>
              <a:t>i</a:t>
            </a:r>
            <a:r>
              <a:rPr lang="en-US" dirty="0" smtClean="0"/>
              <a:t>=C(x</a:t>
            </a:r>
            <a:r>
              <a:rPr lang="en-US" baseline="-25000" dirty="0"/>
              <a:t>k-i-1</a:t>
            </a:r>
            <a:r>
              <a:rPr lang="en-US" dirty="0" smtClean="0"/>
              <a:t>)</a:t>
            </a:r>
          </a:p>
          <a:p>
            <a:pPr lvl="1"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9048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1 - continued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4. Assume </a:t>
            </a:r>
            <a:r>
              <a:rPr lang="en-US" dirty="0"/>
              <a:t>contrary to the claim that (x</a:t>
            </a:r>
            <a:r>
              <a:rPr lang="en-US" baseline="-25000" dirty="0"/>
              <a:t>0</a:t>
            </a:r>
            <a:r>
              <a:rPr lang="en-US" dirty="0"/>
              <a:t>,..,</a:t>
            </a:r>
            <a:r>
              <a:rPr lang="en-US" dirty="0" smtClean="0"/>
              <a:t>y</a:t>
            </a:r>
            <a:r>
              <a:rPr lang="en-US" baseline="-25000" dirty="0" smtClean="0"/>
              <a:t>l</a:t>
            </a:r>
            <a:r>
              <a:rPr lang="en-US" dirty="0" smtClean="0"/>
              <a:t>,..,</a:t>
            </a:r>
            <a:r>
              <a:rPr lang="en-US" dirty="0"/>
              <a:t>x</a:t>
            </a:r>
            <a:r>
              <a:rPr lang="en-US" baseline="-25000" dirty="0"/>
              <a:t>k-1</a:t>
            </a:r>
            <a:r>
              <a:rPr lang="en-US" dirty="0"/>
              <a:t>) is a shift edge =&gt; (x</a:t>
            </a:r>
            <a:r>
              <a:rPr lang="en-US" baseline="-25000" dirty="0"/>
              <a:t>i</a:t>
            </a:r>
            <a:r>
              <a:rPr lang="en-US" dirty="0"/>
              <a:t>,..,</a:t>
            </a:r>
            <a:r>
              <a:rPr lang="en-US" dirty="0" smtClean="0"/>
              <a:t>y</a:t>
            </a:r>
            <a:r>
              <a:rPr lang="en-US" baseline="-25000" dirty="0" smtClean="0"/>
              <a:t>l</a:t>
            </a:r>
            <a:r>
              <a:rPr lang="en-US" dirty="0" smtClean="0"/>
              <a:t>,..,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) is a </a:t>
            </a:r>
            <a:r>
              <a:rPr lang="en-US" dirty="0" smtClean="0"/>
              <a:t>palindrome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5. Ǝ i≠0,k/2, </a:t>
            </a:r>
            <a:r>
              <a:rPr lang="en-US" dirty="0"/>
              <a:t>Ǝ </a:t>
            </a:r>
            <a:r>
              <a:rPr lang="en-US" dirty="0" smtClean="0"/>
              <a:t>l </a:t>
            </a:r>
            <a:r>
              <a:rPr lang="en-US" dirty="0" err="1" smtClean="0"/>
              <a:t>s.t.</a:t>
            </a:r>
            <a:r>
              <a:rPr lang="en-US" dirty="0" smtClean="0"/>
              <a:t> (x</a:t>
            </a:r>
            <a:r>
              <a:rPr lang="en-US" baseline="-25000" dirty="0" smtClean="0"/>
              <a:t>i</a:t>
            </a:r>
            <a:r>
              <a:rPr lang="en-US" dirty="0"/>
              <a:t>,...,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l</a:t>
            </a:r>
            <a:r>
              <a:rPr lang="en-US" dirty="0" smtClean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i+k</a:t>
            </a:r>
            <a:r>
              <a:rPr lang="en-US" baseline="-25000" dirty="0"/>
              <a:t>/2-1</a:t>
            </a:r>
            <a:r>
              <a:rPr lang="en-US" dirty="0"/>
              <a:t>)=RC(</a:t>
            </a:r>
            <a:r>
              <a:rPr lang="en-US" dirty="0" err="1"/>
              <a:t>x</a:t>
            </a:r>
            <a:r>
              <a:rPr lang="en-US" baseline="-25000" dirty="0" err="1"/>
              <a:t>i+k</a:t>
            </a:r>
            <a:r>
              <a:rPr lang="en-US" baseline="-25000" dirty="0"/>
              <a:t>/2</a:t>
            </a:r>
            <a:r>
              <a:rPr lang="en-US" dirty="0"/>
              <a:t>,…,x</a:t>
            </a:r>
            <a:r>
              <a:rPr lang="en-US" baseline="-25000" dirty="0"/>
              <a:t>i+k-1</a:t>
            </a:r>
            <a:r>
              <a:rPr lang="en-US" dirty="0" smtClean="0"/>
              <a:t>)</a:t>
            </a:r>
            <a:endParaRPr lang="en-US" dirty="0"/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6.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i+j</a:t>
            </a:r>
            <a:r>
              <a:rPr lang="en-US" dirty="0" smtClean="0"/>
              <a:t> </a:t>
            </a:r>
            <a:r>
              <a:rPr lang="en-US" dirty="0"/>
              <a:t>= C(x</a:t>
            </a:r>
            <a:r>
              <a:rPr lang="en-US" baseline="-25000" dirty="0"/>
              <a:t>i+k-j-1</a:t>
            </a:r>
            <a:r>
              <a:rPr lang="en-US" dirty="0"/>
              <a:t>) = </a:t>
            </a:r>
            <a:r>
              <a:rPr lang="en-US" dirty="0" smtClean="0"/>
              <a:t>C(x</a:t>
            </a:r>
            <a:r>
              <a:rPr lang="en-US" baseline="-25000" dirty="0" smtClean="0"/>
              <a:t>i-j-1</a:t>
            </a:r>
            <a:r>
              <a:rPr lang="en-US" dirty="0"/>
              <a:t>) = </a:t>
            </a:r>
            <a:r>
              <a:rPr lang="en-US" dirty="0" err="1"/>
              <a:t>x</a:t>
            </a:r>
            <a:r>
              <a:rPr lang="en-US" baseline="-25000" dirty="0" err="1"/>
              <a:t>j-i</a:t>
            </a:r>
            <a:r>
              <a:rPr lang="en-US" dirty="0"/>
              <a:t>, </a:t>
            </a:r>
            <a:r>
              <a:rPr lang="en-US" dirty="0" smtClean="0"/>
              <a:t>except for j=l-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 algn="l" rtl="0">
              <a:spcAft>
                <a:spcPts val="1200"/>
              </a:spcAft>
              <a:buNone/>
            </a:pPr>
            <a:r>
              <a:rPr lang="en-US" sz="2400" dirty="0" smtClean="0"/>
              <a:t>	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= by 5,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= by 1,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= by 3</a:t>
            </a:r>
            <a:endParaRPr lang="en-US" dirty="0" smtClean="0"/>
          </a:p>
          <a:p>
            <a:pPr lvl="1" algn="l" rtl="0">
              <a:spcAft>
                <a:spcPts val="1200"/>
              </a:spcAft>
              <a:buNone/>
            </a:pPr>
            <a:r>
              <a:rPr lang="en-US" sz="2800" dirty="0" smtClean="0"/>
              <a:t>7. For </a:t>
            </a:r>
            <a:r>
              <a:rPr lang="en-US" sz="2800" dirty="0"/>
              <a:t>j = </a:t>
            </a:r>
            <a:r>
              <a:rPr lang="en-US" sz="2800" dirty="0" smtClean="0"/>
              <a:t>l-</a:t>
            </a:r>
            <a:r>
              <a:rPr lang="en-US" sz="2800" dirty="0" err="1" smtClean="0"/>
              <a:t>i</a:t>
            </a:r>
            <a:r>
              <a:rPr lang="en-US" sz="2800" dirty="0" smtClean="0"/>
              <a:t>:  </a:t>
            </a:r>
            <a:r>
              <a:rPr lang="en-US" sz="2800" dirty="0" err="1" smtClean="0"/>
              <a:t>y</a:t>
            </a:r>
            <a:r>
              <a:rPr lang="en-US" baseline="-25000" dirty="0" err="1" smtClean="0"/>
              <a:t>l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C(x</a:t>
            </a:r>
            <a:r>
              <a:rPr lang="en-US" baseline="-25000" dirty="0" smtClean="0"/>
              <a:t>2i+k-l-1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smtClean="0"/>
              <a:t>C(x</a:t>
            </a:r>
            <a:r>
              <a:rPr lang="en-US" baseline="-25000" dirty="0" smtClean="0"/>
              <a:t>2i-l-1</a:t>
            </a:r>
            <a:r>
              <a:rPr lang="en-US" sz="2800" dirty="0" smtClean="0"/>
              <a:t>) = x</a:t>
            </a:r>
            <a:r>
              <a:rPr lang="en-US" baseline="-25000" dirty="0" smtClean="0"/>
              <a:t>l-2i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8. </a:t>
            </a:r>
            <a:r>
              <a:rPr lang="en-US" sz="2400" dirty="0" smtClean="0"/>
              <a:t>By 6</a:t>
            </a:r>
            <a:r>
              <a:rPr lang="en-US" dirty="0" smtClean="0"/>
              <a:t>, x</a:t>
            </a:r>
            <a:r>
              <a:rPr lang="en-US" baseline="-25000" dirty="0" smtClean="0"/>
              <a:t>l-2i</a:t>
            </a:r>
            <a:r>
              <a:rPr lang="en-US" dirty="0" smtClean="0"/>
              <a:t> = x</a:t>
            </a:r>
            <a:r>
              <a:rPr lang="en-US" baseline="-25000" dirty="0" smtClean="0"/>
              <a:t>l-4i</a:t>
            </a:r>
            <a:r>
              <a:rPr lang="en-US" dirty="0" smtClean="0"/>
              <a:t> = x</a:t>
            </a:r>
            <a:r>
              <a:rPr lang="en-US" baseline="-25000" dirty="0" smtClean="0"/>
              <a:t>l-6i</a:t>
            </a:r>
            <a:r>
              <a:rPr lang="en-US" dirty="0" smtClean="0"/>
              <a:t> = … = x</a:t>
            </a:r>
            <a:r>
              <a:rPr lang="en-US" baseline="-25000" dirty="0" smtClean="0"/>
              <a:t>l-2ki</a:t>
            </a:r>
            <a:r>
              <a:rPr lang="en-US" dirty="0" smtClean="0"/>
              <a:t> = x</a:t>
            </a:r>
            <a:r>
              <a:rPr lang="en-US" baseline="-25000" dirty="0" smtClean="0"/>
              <a:t>l   </a:t>
            </a:r>
            <a:r>
              <a:rPr lang="en-US" dirty="0" smtClean="0"/>
              <a:t>(</a:t>
            </a:r>
            <a:r>
              <a:rPr lang="en-US" sz="2400" dirty="0" smtClean="0"/>
              <a:t>last = by 1</a:t>
            </a:r>
            <a:r>
              <a:rPr lang="en-US" dirty="0" smtClean="0"/>
              <a:t>)</a:t>
            </a:r>
            <a:endParaRPr lang="en-US" dirty="0"/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9. Contradiction: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l</a:t>
            </a:r>
            <a:r>
              <a:rPr lang="en-US" dirty="0" smtClean="0"/>
              <a:t> ≠ x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3325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All </a:t>
            </a:r>
            <a:r>
              <a:rPr lang="en-US" dirty="0"/>
              <a:t>edges </a:t>
            </a:r>
            <a:r>
              <a:rPr lang="en-US" dirty="0" smtClean="0"/>
              <a:t>that have two adjacent equal positions different than a shift are non-shift edges.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Proof: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1. (all indices are modulo k)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2. denote the palindrome (x</a:t>
            </a:r>
            <a:r>
              <a:rPr lang="en-US" baseline="-25000" dirty="0" smtClean="0"/>
              <a:t>0</a:t>
            </a:r>
            <a:r>
              <a:rPr lang="en-US" dirty="0" smtClean="0"/>
              <a:t>,…,x</a:t>
            </a:r>
            <a:r>
              <a:rPr lang="en-US" baseline="-25000" dirty="0"/>
              <a:t>k-1</a:t>
            </a:r>
            <a:r>
              <a:rPr lang="en-US" dirty="0" smtClean="0"/>
              <a:t>) </a:t>
            </a:r>
            <a:r>
              <a:rPr lang="en-US" dirty="0" err="1" smtClean="0"/>
              <a:t>s.t</a:t>
            </a:r>
            <a:r>
              <a:rPr lang="en-US" dirty="0" smtClean="0"/>
              <a:t>.         (x</a:t>
            </a:r>
            <a:r>
              <a:rPr lang="en-US" baseline="-25000" dirty="0"/>
              <a:t>0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/2-1</a:t>
            </a:r>
            <a:r>
              <a:rPr lang="en-US" dirty="0" smtClean="0"/>
              <a:t>)=RC(</a:t>
            </a:r>
            <a:r>
              <a:rPr lang="en-US" dirty="0" err="1" smtClean="0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/2</a:t>
            </a:r>
            <a:r>
              <a:rPr lang="en-US" dirty="0" smtClean="0"/>
              <a:t>,…,x</a:t>
            </a:r>
            <a:r>
              <a:rPr lang="en-US" baseline="-25000" dirty="0"/>
              <a:t>k-1</a:t>
            </a:r>
            <a:r>
              <a:rPr lang="en-US" dirty="0" smtClean="0"/>
              <a:t>)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3. In other words: x</a:t>
            </a:r>
            <a:r>
              <a:rPr lang="en-US" baseline="-25000" dirty="0"/>
              <a:t>i</a:t>
            </a:r>
            <a:r>
              <a:rPr lang="en-US" dirty="0" smtClean="0"/>
              <a:t>=C(x</a:t>
            </a:r>
            <a:r>
              <a:rPr lang="en-US" baseline="-25000" dirty="0"/>
              <a:t>k-i-1</a:t>
            </a:r>
            <a:r>
              <a:rPr lang="en-US" dirty="0" smtClean="0"/>
              <a:t>)</a:t>
            </a:r>
          </a:p>
          <a:p>
            <a:pPr lvl="1"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9048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2 - continued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4. Assume </a:t>
            </a:r>
            <a:r>
              <a:rPr lang="en-US" dirty="0"/>
              <a:t>contrary to the claim that (x</a:t>
            </a:r>
            <a:r>
              <a:rPr lang="en-US" baseline="-25000" dirty="0"/>
              <a:t>0</a:t>
            </a:r>
            <a:r>
              <a:rPr lang="en-US" dirty="0" smtClean="0"/>
              <a:t>,..y</a:t>
            </a:r>
            <a:r>
              <a:rPr lang="en-US" baseline="-25000" dirty="0" smtClean="0"/>
              <a:t>l</a:t>
            </a:r>
            <a:r>
              <a:rPr lang="en-US" dirty="0" smtClean="0"/>
              <a:t>,y</a:t>
            </a:r>
            <a:r>
              <a:rPr lang="en-US" baseline="-25000" dirty="0" smtClean="0"/>
              <a:t>l+1</a:t>
            </a:r>
            <a:r>
              <a:rPr lang="en-US" dirty="0" smtClean="0"/>
              <a:t>..,</a:t>
            </a:r>
            <a:r>
              <a:rPr lang="en-US" dirty="0"/>
              <a:t>x</a:t>
            </a:r>
            <a:r>
              <a:rPr lang="en-US" baseline="-25000" dirty="0"/>
              <a:t>k-1</a:t>
            </a:r>
            <a:r>
              <a:rPr lang="en-US" dirty="0"/>
              <a:t>) is a shift edge =&gt; (x</a:t>
            </a:r>
            <a:r>
              <a:rPr lang="en-US" baseline="-25000" dirty="0"/>
              <a:t>i</a:t>
            </a:r>
            <a:r>
              <a:rPr lang="en-US" dirty="0"/>
              <a:t>,..,</a:t>
            </a:r>
            <a:r>
              <a:rPr lang="en-US" dirty="0" smtClean="0"/>
              <a:t>y</a:t>
            </a:r>
            <a:r>
              <a:rPr lang="en-US" baseline="-25000" dirty="0" smtClean="0"/>
              <a:t>l</a:t>
            </a:r>
            <a:r>
              <a:rPr lang="en-US" dirty="0" smtClean="0"/>
              <a:t>,y</a:t>
            </a:r>
            <a:r>
              <a:rPr lang="en-US" baseline="-25000" dirty="0" smtClean="0"/>
              <a:t>l+1</a:t>
            </a:r>
            <a:r>
              <a:rPr lang="en-US" dirty="0" smtClean="0"/>
              <a:t>..,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) is a </a:t>
            </a:r>
            <a:r>
              <a:rPr lang="en-US" dirty="0" smtClean="0"/>
              <a:t>palindrome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5. Ǝ i≠0,k/2, </a:t>
            </a:r>
            <a:r>
              <a:rPr lang="en-US" dirty="0"/>
              <a:t>Ǝ </a:t>
            </a:r>
            <a:r>
              <a:rPr lang="en-US" dirty="0" smtClean="0"/>
              <a:t>l </a:t>
            </a:r>
            <a:r>
              <a:rPr lang="en-US" dirty="0" err="1" smtClean="0"/>
              <a:t>s.t.</a:t>
            </a:r>
            <a:r>
              <a:rPr lang="en-US" dirty="0" smtClean="0"/>
              <a:t> (x</a:t>
            </a:r>
            <a:r>
              <a:rPr lang="en-US" baseline="-25000" dirty="0" smtClean="0"/>
              <a:t>i</a:t>
            </a:r>
            <a:r>
              <a:rPr lang="en-US" dirty="0" smtClean="0"/>
              <a:t>..y</a:t>
            </a:r>
            <a:r>
              <a:rPr lang="en-US" baseline="-25000" dirty="0" smtClean="0"/>
              <a:t>l</a:t>
            </a:r>
            <a:r>
              <a:rPr lang="en-US" dirty="0" smtClean="0"/>
              <a:t>,y</a:t>
            </a:r>
            <a:r>
              <a:rPr lang="en-US" baseline="-25000" dirty="0" smtClean="0"/>
              <a:t>l+1</a:t>
            </a:r>
            <a:r>
              <a:rPr lang="en-US" dirty="0" smtClean="0"/>
              <a:t>..x</a:t>
            </a:r>
            <a:r>
              <a:rPr lang="en-US" baseline="-25000" dirty="0" smtClean="0"/>
              <a:t>i+k/2-1</a:t>
            </a:r>
            <a:r>
              <a:rPr lang="en-US" dirty="0"/>
              <a:t>)=RC(</a:t>
            </a:r>
            <a:r>
              <a:rPr lang="en-US" dirty="0" err="1"/>
              <a:t>x</a:t>
            </a:r>
            <a:r>
              <a:rPr lang="en-US" baseline="-25000" dirty="0" err="1"/>
              <a:t>i+k</a:t>
            </a:r>
            <a:r>
              <a:rPr lang="en-US" baseline="-25000" dirty="0"/>
              <a:t>/2</a:t>
            </a:r>
            <a:r>
              <a:rPr lang="en-US" dirty="0"/>
              <a:t>,…,x</a:t>
            </a:r>
            <a:r>
              <a:rPr lang="en-US" baseline="-25000" dirty="0"/>
              <a:t>i+k-1</a:t>
            </a:r>
            <a:r>
              <a:rPr lang="en-US" dirty="0" smtClean="0"/>
              <a:t>)</a:t>
            </a:r>
            <a:endParaRPr lang="en-US" dirty="0"/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6.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i+j</a:t>
            </a:r>
            <a:r>
              <a:rPr lang="en-US" dirty="0" smtClean="0"/>
              <a:t> </a:t>
            </a:r>
            <a:r>
              <a:rPr lang="en-US" dirty="0"/>
              <a:t>= C(x</a:t>
            </a:r>
            <a:r>
              <a:rPr lang="en-US" baseline="-25000" dirty="0"/>
              <a:t>i+k-j-1</a:t>
            </a:r>
            <a:r>
              <a:rPr lang="en-US" dirty="0"/>
              <a:t>) = </a:t>
            </a:r>
            <a:r>
              <a:rPr lang="en-US" dirty="0" smtClean="0"/>
              <a:t>C(x</a:t>
            </a:r>
            <a:r>
              <a:rPr lang="en-US" baseline="-25000" dirty="0" smtClean="0"/>
              <a:t>i-j-1</a:t>
            </a:r>
            <a:r>
              <a:rPr lang="en-US" dirty="0"/>
              <a:t>) = </a:t>
            </a:r>
            <a:r>
              <a:rPr lang="en-US" dirty="0" err="1"/>
              <a:t>x</a:t>
            </a:r>
            <a:r>
              <a:rPr lang="en-US" baseline="-25000" dirty="0" err="1"/>
              <a:t>j-i</a:t>
            </a:r>
            <a:r>
              <a:rPr lang="en-US" dirty="0"/>
              <a:t>, </a:t>
            </a:r>
            <a:r>
              <a:rPr lang="en-US" dirty="0" smtClean="0"/>
              <a:t>except for j=l-i,l-i+1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sz="2400" dirty="0" smtClean="0"/>
              <a:t>	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= by 5,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= by 1,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= by 3</a:t>
            </a:r>
            <a:endParaRPr lang="en-US" dirty="0" smtClean="0"/>
          </a:p>
          <a:p>
            <a:pPr lvl="1" algn="l" rtl="0">
              <a:spcAft>
                <a:spcPts val="1200"/>
              </a:spcAft>
              <a:buNone/>
            </a:pPr>
            <a:r>
              <a:rPr lang="en-US" sz="2800" dirty="0" smtClean="0"/>
              <a:t>7. For j=l-</a:t>
            </a:r>
            <a:r>
              <a:rPr lang="en-US" sz="2800" dirty="0" err="1" smtClean="0"/>
              <a:t>i</a:t>
            </a:r>
            <a:r>
              <a:rPr lang="en-US" sz="2800" dirty="0" smtClean="0"/>
              <a:t>:  </a:t>
            </a:r>
            <a:r>
              <a:rPr lang="en-US" sz="2800" dirty="0" err="1" smtClean="0"/>
              <a:t>y</a:t>
            </a:r>
            <a:r>
              <a:rPr lang="en-US" baseline="-25000" dirty="0" err="1" smtClean="0"/>
              <a:t>l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C(x</a:t>
            </a:r>
            <a:r>
              <a:rPr lang="en-US" baseline="-25000" dirty="0" smtClean="0"/>
              <a:t>2i+k-l-1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smtClean="0"/>
              <a:t>C(x</a:t>
            </a:r>
            <a:r>
              <a:rPr lang="en-US" baseline="-25000" dirty="0" smtClean="0"/>
              <a:t>2i-l-1</a:t>
            </a:r>
            <a:r>
              <a:rPr lang="en-US" sz="2800" dirty="0" smtClean="0"/>
              <a:t>) = x</a:t>
            </a:r>
            <a:r>
              <a:rPr lang="en-US" baseline="-25000" dirty="0" smtClean="0"/>
              <a:t>l-2i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8. For j=l-i+1: y</a:t>
            </a:r>
            <a:r>
              <a:rPr lang="en-US" baseline="-25000" dirty="0" smtClean="0"/>
              <a:t>l+1</a:t>
            </a:r>
            <a:r>
              <a:rPr lang="en-US" dirty="0" smtClean="0"/>
              <a:t> = C(x</a:t>
            </a:r>
            <a:r>
              <a:rPr lang="en-US" baseline="-25000" dirty="0" smtClean="0"/>
              <a:t>2i+k-l-2</a:t>
            </a:r>
            <a:r>
              <a:rPr lang="en-US" dirty="0" smtClean="0"/>
              <a:t>) = C(x</a:t>
            </a:r>
            <a:r>
              <a:rPr lang="en-US" baseline="-25000" dirty="0" smtClean="0"/>
              <a:t>2i-l-2</a:t>
            </a:r>
            <a:r>
              <a:rPr lang="en-US" dirty="0" smtClean="0"/>
              <a:t>) = x</a:t>
            </a:r>
            <a:r>
              <a:rPr lang="en-US" baseline="-25000" dirty="0" smtClean="0"/>
              <a:t>l-2i+1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9. </a:t>
            </a:r>
            <a:r>
              <a:rPr lang="en-US" sz="2400" dirty="0" smtClean="0"/>
              <a:t>By 6</a:t>
            </a:r>
            <a:r>
              <a:rPr lang="en-US" dirty="0" smtClean="0"/>
              <a:t>, x</a:t>
            </a:r>
            <a:r>
              <a:rPr lang="en-US" baseline="-25000" dirty="0" smtClean="0"/>
              <a:t>l-2i</a:t>
            </a:r>
            <a:r>
              <a:rPr lang="en-US" dirty="0" smtClean="0"/>
              <a:t> = x</a:t>
            </a:r>
            <a:r>
              <a:rPr lang="en-US" baseline="-25000" dirty="0" smtClean="0"/>
              <a:t>l-4i</a:t>
            </a:r>
            <a:r>
              <a:rPr lang="en-US" dirty="0" smtClean="0"/>
              <a:t> = x</a:t>
            </a:r>
            <a:r>
              <a:rPr lang="en-US" baseline="-25000" dirty="0" smtClean="0"/>
              <a:t>l-6i</a:t>
            </a:r>
            <a:r>
              <a:rPr lang="en-US" dirty="0" smtClean="0"/>
              <a:t> = … = x</a:t>
            </a:r>
            <a:r>
              <a:rPr lang="en-US" baseline="-25000" dirty="0" smtClean="0"/>
              <a:t>l-2ki</a:t>
            </a:r>
            <a:r>
              <a:rPr lang="en-US" dirty="0" smtClean="0"/>
              <a:t> = x</a:t>
            </a:r>
            <a:r>
              <a:rPr lang="en-US" baseline="-25000" dirty="0" smtClean="0"/>
              <a:t>l   </a:t>
            </a:r>
            <a:r>
              <a:rPr lang="en-US" dirty="0" smtClean="0"/>
              <a:t>(</a:t>
            </a:r>
            <a:r>
              <a:rPr lang="en-US" sz="2400" dirty="0" smtClean="0"/>
              <a:t>last = by 1</a:t>
            </a:r>
            <a:r>
              <a:rPr lang="en-US" dirty="0" smtClean="0"/>
              <a:t>)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dirty="0" smtClean="0"/>
              <a:t>10. </a:t>
            </a:r>
            <a:r>
              <a:rPr lang="en-US" sz="2400" dirty="0" smtClean="0"/>
              <a:t>By 6</a:t>
            </a:r>
            <a:r>
              <a:rPr lang="en-US" dirty="0" smtClean="0"/>
              <a:t>, x</a:t>
            </a:r>
            <a:r>
              <a:rPr lang="en-US" baseline="-25000" dirty="0" smtClean="0"/>
              <a:t>l-2i+1</a:t>
            </a:r>
            <a:r>
              <a:rPr lang="en-US" dirty="0" smtClean="0"/>
              <a:t> = x</a:t>
            </a:r>
            <a:r>
              <a:rPr lang="en-US" baseline="-25000" dirty="0" smtClean="0"/>
              <a:t>l-4i+1</a:t>
            </a:r>
            <a:r>
              <a:rPr lang="en-US" dirty="0" smtClean="0"/>
              <a:t> = x</a:t>
            </a:r>
            <a:r>
              <a:rPr lang="en-US" baseline="-25000" dirty="0" smtClean="0"/>
              <a:t>l-6i+1</a:t>
            </a:r>
            <a:r>
              <a:rPr lang="en-US" dirty="0" smtClean="0"/>
              <a:t> = … = x</a:t>
            </a:r>
            <a:r>
              <a:rPr lang="en-US" baseline="-25000" dirty="0" smtClean="0"/>
              <a:t>l-2ki+1</a:t>
            </a:r>
            <a:r>
              <a:rPr lang="en-US" dirty="0" smtClean="0"/>
              <a:t> = x</a:t>
            </a:r>
            <a:r>
              <a:rPr lang="en-US" baseline="-25000" dirty="0" smtClean="0"/>
              <a:t>l+1   </a:t>
            </a:r>
            <a:r>
              <a:rPr lang="en-US" dirty="0" smtClean="0"/>
              <a:t>(</a:t>
            </a:r>
            <a:r>
              <a:rPr lang="en-US" sz="2400" dirty="0" smtClean="0"/>
              <a:t>last = by 1</a:t>
            </a:r>
            <a:r>
              <a:rPr lang="en-US" dirty="0" smtClean="0"/>
              <a:t>)</a:t>
            </a:r>
          </a:p>
          <a:p>
            <a:pPr lvl="1" algn="l" rtl="0">
              <a:spcAft>
                <a:spcPts val="1200"/>
              </a:spcAft>
              <a:buNone/>
            </a:pPr>
            <a:r>
              <a:rPr lang="en-US" smtClean="0"/>
              <a:t>11. </a:t>
            </a:r>
            <a:r>
              <a:rPr lang="en-US" dirty="0" smtClean="0"/>
              <a:t>Contradiction: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l</a:t>
            </a:r>
            <a:r>
              <a:rPr lang="en-US" dirty="0" smtClean="0"/>
              <a:t> ≠ x</a:t>
            </a:r>
            <a:r>
              <a:rPr lang="en-US" baseline="-25000" dirty="0" smtClean="0"/>
              <a:t>l  </a:t>
            </a:r>
            <a:r>
              <a:rPr lang="en-US" dirty="0" smtClean="0"/>
              <a:t>and y</a:t>
            </a:r>
            <a:r>
              <a:rPr lang="en-US" baseline="-25000" dirty="0" smtClean="0"/>
              <a:t>l+1</a:t>
            </a:r>
            <a:r>
              <a:rPr lang="en-US" dirty="0" smtClean="0"/>
              <a:t> ≠ x</a:t>
            </a:r>
            <a:r>
              <a:rPr lang="en-US" baseline="-25000" dirty="0" smtClean="0"/>
              <a:t>l+1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3325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An optimal solution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After removing all </a:t>
            </a:r>
            <a:r>
              <a:rPr lang="en-US" dirty="0" err="1" smtClean="0"/>
              <a:t>palindromic</a:t>
            </a:r>
            <a:r>
              <a:rPr lang="en-US" dirty="0" smtClean="0"/>
              <a:t> edges, we are left with 4</a:t>
            </a:r>
            <a:r>
              <a:rPr lang="en-US" baseline="30000" dirty="0" smtClean="0"/>
              <a:t>k/2</a:t>
            </a:r>
            <a:r>
              <a:rPr lang="en-US" dirty="0" smtClean="0"/>
              <a:t>-4 unbalanced vertices.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dirty="0" smtClean="0"/>
              <a:t>Example:</a:t>
            </a:r>
            <a:endParaRPr lang="he-IL" dirty="0"/>
          </a:p>
        </p:txBody>
      </p:sp>
      <p:pic>
        <p:nvPicPr>
          <p:cNvPr id="1028" name="Picture 4" descr="http://bioinformatics.oxfordjournals.org/content/29/13/i71/F4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9167664" cy="220597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7784" y="2996952"/>
          <a:ext cx="60960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Indegree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Outdegree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Top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Bottom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An optimal solution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Finding minimum weighted matching will not work – since some edges may be repeated.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Need to find a set of edge-disjoint paths, whose total length is minimum.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Reduction to minimum cost flow.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Minimum-cost flow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 addition to edge capacities, edge costs.</a:t>
            </a:r>
          </a:p>
          <a:p>
            <a:pPr algn="l" rtl="0"/>
            <a:r>
              <a:rPr lang="en-US" dirty="0" smtClean="0"/>
              <a:t>Find flow of size F with minimum cost.</a:t>
            </a:r>
          </a:p>
          <a:p>
            <a:pPr algn="l" rtl="0"/>
            <a:r>
              <a:rPr lang="en-US" dirty="0" smtClean="0"/>
              <a:t>Cost of flow = sum over all edge (flow </a:t>
            </a:r>
            <a:r>
              <a:rPr lang="az-Cyrl-AZ" dirty="0" smtClean="0">
                <a:latin typeface="Calibri"/>
              </a:rPr>
              <a:t>х</a:t>
            </a:r>
            <a:r>
              <a:rPr lang="en-US" dirty="0" smtClean="0">
                <a:latin typeface="Calibri"/>
              </a:rPr>
              <a:t> cost).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In our case, both </a:t>
            </a:r>
          </a:p>
          <a:p>
            <a:pPr algn="l" rtl="0">
              <a:buNone/>
            </a:pPr>
            <a:r>
              <a:rPr lang="en-US" dirty="0" smtClean="0"/>
              <a:t>capacities and</a:t>
            </a:r>
          </a:p>
          <a:p>
            <a:pPr algn="l" rtl="0">
              <a:buNone/>
            </a:pPr>
            <a:r>
              <a:rPr lang="en-US" dirty="0" smtClean="0"/>
              <a:t>costs are 1.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 = (4</a:t>
            </a:r>
            <a:r>
              <a:rPr lang="en-US" baseline="30000" dirty="0" smtClean="0"/>
              <a:t>k/2</a:t>
            </a:r>
            <a:r>
              <a:rPr lang="en-US" dirty="0" smtClean="0"/>
              <a:t>-4) / 2</a:t>
            </a:r>
            <a:endParaRPr lang="he-IL" dirty="0"/>
          </a:p>
        </p:txBody>
      </p:sp>
      <p:pic>
        <p:nvPicPr>
          <p:cNvPr id="12290" name="Picture 2" descr="Minimum Cost Flow model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3409949"/>
            <a:ext cx="5543550" cy="3448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3429000"/>
            <a:ext cx="334786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(http://lpsolve.sourceforge.net/5.5/DIMACS_mcf.htm)</a:t>
            </a:r>
            <a:endParaRPr lang="he-IL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Algorithm for minimum cost flow:</a:t>
            </a:r>
            <a:br>
              <a:rPr lang="en-US" dirty="0" smtClean="0"/>
            </a:br>
            <a:r>
              <a:rPr lang="en-US" dirty="0" smtClean="0"/>
              <a:t>Successive Shortest Path (SSP)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While there exists an augmenting path:</a:t>
            </a:r>
          </a:p>
          <a:p>
            <a:pPr lvl="1" algn="l" rtl="0"/>
            <a:r>
              <a:rPr lang="en-US" dirty="0" smtClean="0"/>
              <a:t>Augment the flow by minimum-cost path.</a:t>
            </a:r>
          </a:p>
          <a:p>
            <a:pPr lvl="1" algn="l" rtl="0"/>
            <a:r>
              <a:rPr lang="en-US" dirty="0" smtClean="0"/>
              <a:t>Calculate residual graph:</a:t>
            </a:r>
          </a:p>
          <a:p>
            <a:pPr lvl="2" algn="l" rtl="0"/>
            <a:r>
              <a:rPr lang="en-US" dirty="0" smtClean="0"/>
              <a:t>Residual cost: if (</a:t>
            </a:r>
            <a:r>
              <a:rPr lang="en-US" dirty="0" err="1" smtClean="0"/>
              <a:t>u,v</a:t>
            </a:r>
            <a:r>
              <a:rPr lang="en-US" dirty="0" smtClean="0"/>
              <a:t>) had cost c, then (</a:t>
            </a:r>
            <a:r>
              <a:rPr lang="en-US" dirty="0" err="1" smtClean="0"/>
              <a:t>v,u</a:t>
            </a:r>
            <a:r>
              <a:rPr lang="en-US" dirty="0" smtClean="0"/>
              <a:t>) has cost -c.</a:t>
            </a:r>
          </a:p>
          <a:p>
            <a:pPr lvl="2" algn="l" rtl="0"/>
            <a:r>
              <a:rPr lang="en-US" dirty="0" smtClean="0"/>
              <a:t>Residual capacity: c‘(</a:t>
            </a:r>
            <a:r>
              <a:rPr lang="en-US" dirty="0" err="1" smtClean="0"/>
              <a:t>u,v</a:t>
            </a:r>
            <a:r>
              <a:rPr lang="en-US" dirty="0" smtClean="0"/>
              <a:t>) = c(</a:t>
            </a:r>
            <a:r>
              <a:rPr lang="en-US" dirty="0" err="1" smtClean="0"/>
              <a:t>u,v</a:t>
            </a:r>
            <a:r>
              <a:rPr lang="en-US" dirty="0" smtClean="0"/>
              <a:t>) – f(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Running time:</a:t>
            </a:r>
          </a:p>
          <a:p>
            <a:pPr lvl="1" algn="l" rtl="0"/>
            <a:r>
              <a:rPr lang="en-US" dirty="0" smtClean="0"/>
              <a:t>#iterations = F = </a:t>
            </a:r>
            <a:r>
              <a:rPr lang="el-GR" dirty="0" smtClean="0">
                <a:latin typeface="Calibri"/>
              </a:rPr>
              <a:t>θ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/>
              <a:t>4</a:t>
            </a:r>
            <a:r>
              <a:rPr lang="en-US" baseline="30000" dirty="0" smtClean="0"/>
              <a:t>k/2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Each iteration: Bellman-Ford = </a:t>
            </a:r>
            <a:r>
              <a:rPr lang="el-GR" dirty="0" smtClean="0">
                <a:latin typeface="Calibri"/>
              </a:rPr>
              <a:t>θ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mn</a:t>
            </a:r>
            <a:r>
              <a:rPr lang="en-US" dirty="0" smtClean="0">
                <a:latin typeface="Calibri"/>
              </a:rPr>
              <a:t>) = </a:t>
            </a:r>
            <a:r>
              <a:rPr lang="el-GR" dirty="0" smtClean="0"/>
              <a:t>θ</a:t>
            </a:r>
            <a:r>
              <a:rPr lang="en-US" dirty="0" smtClean="0"/>
              <a:t>(4</a:t>
            </a:r>
            <a:r>
              <a:rPr lang="en-US" baseline="30000" dirty="0" smtClean="0"/>
              <a:t>2k</a:t>
            </a:r>
            <a:r>
              <a:rPr lang="en-US" dirty="0" smtClean="0"/>
              <a:t>)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7152"/>
            <a:ext cx="8210872" cy="6096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De Bruijn sequence of order </a:t>
            </a:r>
            <a:r>
              <a:rPr lang="en-US" i="1" dirty="0" smtClean="0"/>
              <a:t>k</a:t>
            </a:r>
            <a:endParaRPr lang="he-I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cyclic sequence </a:t>
            </a:r>
            <a:r>
              <a:rPr lang="en-US" dirty="0" err="1" smtClean="0"/>
              <a:t>s.t</a:t>
            </a:r>
            <a:r>
              <a:rPr lang="en-US" dirty="0" smtClean="0"/>
              <a:t>. every possible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mer</a:t>
            </a:r>
            <a:r>
              <a:rPr lang="en-US" dirty="0" smtClean="0"/>
              <a:t> appears in it exactly once. </a:t>
            </a:r>
          </a:p>
          <a:p>
            <a:pPr algn="l" rtl="0"/>
            <a:r>
              <a:rPr lang="en-US" dirty="0" smtClean="0"/>
              <a:t>The most compact sequence to cover all </a:t>
            </a:r>
            <a:r>
              <a:rPr lang="en-US" i="1" dirty="0" smtClean="0"/>
              <a:t>k</a:t>
            </a:r>
            <a:r>
              <a:rPr lang="en-US" dirty="0" smtClean="0"/>
              <a:t>-mers.</a:t>
            </a:r>
          </a:p>
          <a:p>
            <a:pPr algn="l" rtl="0"/>
            <a:r>
              <a:rPr lang="en-US" dirty="0" smtClean="0"/>
              <a:t>Length: </a:t>
            </a:r>
            <a:r>
              <a:rPr lang="en-US" dirty="0" smtClean="0">
                <a:solidFill>
                  <a:srgbClr val="C00000"/>
                </a:solidFill>
              </a:rPr>
              <a:t>|∑|</a:t>
            </a:r>
            <a:r>
              <a:rPr lang="en-US" baseline="30000" dirty="0" smtClean="0">
                <a:solidFill>
                  <a:srgbClr val="C00000"/>
                </a:solidFill>
              </a:rPr>
              <a:t>k</a:t>
            </a:r>
            <a:endParaRPr lang="en-US" dirty="0" smtClean="0"/>
          </a:p>
          <a:p>
            <a:pPr algn="l" rtl="0"/>
            <a:endParaRPr lang="en-US" sz="2000" baseline="30000" dirty="0" smtClean="0"/>
          </a:p>
          <a:p>
            <a:pPr algn="l" rtl="0"/>
            <a:r>
              <a:rPr lang="en-US" dirty="0" smtClean="0"/>
              <a:t>DNA alphabet = {A, C, G, T}</a:t>
            </a:r>
          </a:p>
          <a:p>
            <a:pPr algn="l" rtl="0"/>
            <a:r>
              <a:rPr lang="en-US" dirty="0" smtClean="0"/>
              <a:t>dB sequence of order k=2:</a:t>
            </a:r>
          </a:p>
          <a:p>
            <a:pPr lvl="1" algn="l" rtl="0">
              <a:buNone/>
            </a:pPr>
            <a:r>
              <a:rPr lang="en-US" dirty="0" smtClean="0"/>
              <a:t>ACGTAGAATTGGCCTC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9F59-0E53-42C2-B6C6-23669D46D56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0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Correctness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Need to prove that the graph after deletion: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Every vertex is balanced.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Strongly connected.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A prefect matching of the edges.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dirty="0"/>
          </a:p>
          <a:p>
            <a:pPr marL="57150" indent="0" algn="l" rtl="0">
              <a:buNone/>
            </a:pPr>
            <a:r>
              <a:rPr lang="en-US" dirty="0" smtClean="0"/>
              <a:t>1. The graph is balanced before deletion.</a:t>
            </a:r>
          </a:p>
          <a:p>
            <a:pPr marL="57150" indent="0" algn="l" rtl="0">
              <a:buNone/>
            </a:pPr>
            <a:r>
              <a:rPr lang="en-US" dirty="0" smtClean="0"/>
              <a:t>Only cycles are removed, thus it is kept balanced.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742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Perfect matching of the edges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Need to modify algorithm to insure that.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Whenever augmenting a flow through a path, send flow through the RC path.</a:t>
            </a:r>
          </a:p>
          <a:p>
            <a:pPr marL="0" indent="0" algn="l" rtl="0">
              <a:buNone/>
            </a:pPr>
            <a:r>
              <a:rPr lang="en-US" sz="2600" dirty="0" smtClean="0"/>
              <a:t>(CTCATGAGC -&gt; TCATGAGCT -&gt; CATGAGCTC -&gt; ATGAGCTCA)</a:t>
            </a:r>
          </a:p>
          <a:p>
            <a:pPr marL="0" indent="0" algn="l" rtl="0">
              <a:buNone/>
            </a:pPr>
            <a:r>
              <a:rPr lang="en-US" sz="2600" dirty="0" smtClean="0"/>
              <a:t>(TGAGCTCAT -&gt; GAGCTCATG -&gt; AGCTCATGA -&gt; GCTCATGAG)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Need to prove that the RC path is also a shortest augmenting path.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7010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Lemma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Shortest paths are monotonically increasing.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Not difficult to prove.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Already proved in: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670921"/>
            <a:ext cx="83529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(Tobias </a:t>
            </a:r>
            <a:r>
              <a:rPr lang="en-US" dirty="0" err="1" smtClean="0"/>
              <a:t>Bruncsh</a:t>
            </a:r>
            <a:r>
              <a:rPr lang="en-US" dirty="0" smtClean="0"/>
              <a:t>, </a:t>
            </a:r>
            <a:r>
              <a:rPr lang="en-US" dirty="0" err="1" smtClean="0"/>
              <a:t>Kamiel</a:t>
            </a:r>
            <a:r>
              <a:rPr lang="en-US" dirty="0" smtClean="0"/>
              <a:t> </a:t>
            </a:r>
            <a:r>
              <a:rPr lang="en-US" dirty="0" err="1" smtClean="0"/>
              <a:t>cornleissen</a:t>
            </a:r>
            <a:r>
              <a:rPr lang="en-US" dirty="0" smtClean="0"/>
              <a:t>, </a:t>
            </a:r>
            <a:r>
              <a:rPr lang="en-US" dirty="0" err="1" smtClean="0"/>
              <a:t>Bodo</a:t>
            </a:r>
            <a:r>
              <a:rPr lang="en-US" dirty="0" smtClean="0"/>
              <a:t> </a:t>
            </a:r>
            <a:r>
              <a:rPr lang="en-US" dirty="0" err="1" smtClean="0"/>
              <a:t>Manthey</a:t>
            </a:r>
            <a:r>
              <a:rPr lang="en-US" dirty="0" smtClean="0"/>
              <a:t> and </a:t>
            </a:r>
            <a:r>
              <a:rPr lang="en-US" dirty="0" err="1" smtClean="0"/>
              <a:t>Heiko</a:t>
            </a:r>
            <a:r>
              <a:rPr lang="en-US" dirty="0" smtClean="0"/>
              <a:t> </a:t>
            </a:r>
            <a:r>
              <a:rPr lang="en-US" dirty="0" err="1" smtClean="0"/>
              <a:t>Roglin</a:t>
            </a:r>
            <a:r>
              <a:rPr lang="en-US" dirty="0" smtClean="0"/>
              <a:t>, </a:t>
            </a:r>
            <a:r>
              <a:rPr lang="en-US" b="1" dirty="0" smtClean="0"/>
              <a:t>Smoothed Analysis of the Successive Shortest Path Algorithm</a:t>
            </a:r>
            <a:r>
              <a:rPr lang="en-US" dirty="0" smtClean="0"/>
              <a:t>, </a:t>
            </a:r>
            <a:r>
              <a:rPr lang="en-US" i="1" dirty="0" smtClean="0"/>
              <a:t>SODA</a:t>
            </a:r>
            <a:r>
              <a:rPr lang="en-US" dirty="0" smtClean="0"/>
              <a:t> 2013)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331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Properties of RC path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shortest path and it RC path are edge-disjoint (not containing palindromes).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They have the </a:t>
            </a:r>
            <a:r>
              <a:rPr lang="en-US" dirty="0"/>
              <a:t>same (cost-wise) length.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Thus, the RC path is also a shortest path.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3745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Strong connectivity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Options: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Find properties of removed edges and prove that the remaining graph is strongly connected.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Modify algorithm to insure graph is connected.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Accept more than one strongly connected component.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303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Improving the running time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Use Johnson’s algorithm to run </a:t>
            </a:r>
            <a:r>
              <a:rPr lang="en-US" dirty="0" err="1" smtClean="0"/>
              <a:t>Dijkstra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Reduced cost c’(</a:t>
            </a:r>
            <a:r>
              <a:rPr lang="en-US" dirty="0" err="1" smtClean="0"/>
              <a:t>u,v</a:t>
            </a:r>
            <a:r>
              <a:rPr lang="en-US" dirty="0" smtClean="0"/>
              <a:t>) = c(</a:t>
            </a:r>
            <a:r>
              <a:rPr lang="en-US" dirty="0" err="1" smtClean="0"/>
              <a:t>u,v</a:t>
            </a:r>
            <a:r>
              <a:rPr lang="en-US" dirty="0" smtClean="0"/>
              <a:t>)+p(u)-p(v).</a:t>
            </a:r>
          </a:p>
          <a:p>
            <a:pPr algn="l" rtl="0"/>
            <a:r>
              <a:rPr lang="en-US" dirty="0" smtClean="0"/>
              <a:t>p(u) = shortest path from s to u.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Each edge on shortest augmenting path has reduced cost 0.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Iteration Running time: O(m + n log n) = O(k∙4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3553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Improving the running time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n-1 =&gt; Lengths by reduced costs &gt;= 0</a:t>
            </a:r>
          </a:p>
          <a:p>
            <a:pPr algn="l" rtl="0"/>
            <a:r>
              <a:rPr lang="en-US" dirty="0" smtClean="0"/>
              <a:t>Shortest paths are monotonically increasing.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priority queue with del-min and </a:t>
            </a:r>
            <a:r>
              <a:rPr lang="en-US" dirty="0" err="1" smtClean="0"/>
              <a:t>dec</a:t>
            </a:r>
            <a:r>
              <a:rPr lang="en-US" dirty="0" smtClean="0"/>
              <a:t>-key in O(1) amortized can be implemented.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 smtClean="0"/>
              <a:t>Dijkstra</a:t>
            </a:r>
            <a:r>
              <a:rPr lang="en-US" dirty="0" smtClean="0"/>
              <a:t> running time = O(</a:t>
            </a:r>
            <a:r>
              <a:rPr lang="en-US" dirty="0" err="1" smtClean="0"/>
              <a:t>m+n</a:t>
            </a:r>
            <a:r>
              <a:rPr lang="en-US" dirty="0" smtClean="0"/>
              <a:t>) = O(4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611560" y="551723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A scaling algorithm for the shortest path problem, http://www.stanford.edu/class/cs361b/files/cs361b-notes.pdf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4271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98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Results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842777"/>
              </p:ext>
            </p:extLst>
          </p:nvPr>
        </p:nvGraphicFramePr>
        <p:xfrm>
          <a:off x="464298" y="1124744"/>
          <a:ext cx="82296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521736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32274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1956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Linear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521754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32274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1956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Optimal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123" y="2389062"/>
            <a:ext cx="828741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Solution for covering all </a:t>
            </a:r>
            <a:r>
              <a:rPr lang="en-US" sz="2800" i="1" dirty="0" smtClean="0"/>
              <a:t>k</a:t>
            </a:r>
            <a:r>
              <a:rPr lang="en-US" sz="2800" dirty="0" smtClean="0"/>
              <a:t>-</a:t>
            </a:r>
            <a:r>
              <a:rPr lang="en-US" sz="2800" dirty="0" err="1" smtClean="0"/>
              <a:t>mers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	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9212" y="4733918"/>
            <a:ext cx="804523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err="1" smtClean="0"/>
              <a:t>D’Addario</a:t>
            </a:r>
            <a:r>
              <a:rPr lang="en-US" sz="2800" dirty="0" smtClean="0"/>
              <a:t> </a:t>
            </a:r>
            <a:r>
              <a:rPr lang="en-US" sz="2800" i="1" dirty="0" smtClean="0"/>
              <a:t>et al.</a:t>
            </a:r>
            <a:r>
              <a:rPr lang="en-US" sz="2800" dirty="0" smtClean="0"/>
              <a:t> results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	</a:t>
            </a:r>
            <a:endParaRPr lang="he-IL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950144"/>
            <a:ext cx="68865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49" y="5229225"/>
            <a:ext cx="4533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22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Empirical results for k=10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24 vertices with degree 2.</a:t>
            </a:r>
          </a:p>
          <a:p>
            <a:pPr algn="l" rtl="0">
              <a:buNone/>
            </a:pP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93586"/>
              </p:ext>
            </p:extLst>
          </p:nvPr>
        </p:nvGraphicFramePr>
        <p:xfrm>
          <a:off x="683568" y="2636912"/>
          <a:ext cx="3048000" cy="3962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0827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# cycles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Cycle length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2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2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6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4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30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6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108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8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252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10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72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12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36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14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16</a:t>
                      </a:r>
                      <a:endParaRPr lang="he-IL" sz="2000" dirty="0"/>
                    </a:p>
                  </a:txBody>
                  <a:tcPr/>
                </a:tc>
              </a:tr>
              <a:tr h="32229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6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18</a:t>
                      </a:r>
                      <a:endParaRPr lang="he-I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588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48064" y="1772816"/>
          <a:ext cx="3791744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95872"/>
                <a:gridCol w="1895872"/>
              </a:tblGrid>
              <a:tr h="343145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Vertices</a:t>
                      </a:r>
                      <a:r>
                        <a:rPr lang="en-US" baseline="0" dirty="0" smtClean="0"/>
                        <a:t> with degree 2</a:t>
                      </a:r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CGCGCGACG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ATCTATATA</a:t>
                      </a:r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GCGCGCCCG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ATGTATATA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CGACGCGCG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ATTTATATA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GCCCGCGCG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ATATATCTA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CGTCGCGCG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ATATATGTA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CGCGCGTCG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ATATATTTA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TATATAAAT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GCGCGCAGC</a:t>
                      </a:r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TATATACAT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GCAGCGCGC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TATATAGAT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CGGGCGCGC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TAAATATAT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GCTGCGCGC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TACATATAT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CGCGCGGGC</a:t>
                      </a:r>
                      <a:endParaRPr lang="he-IL" dirty="0"/>
                    </a:p>
                  </a:txBody>
                  <a:tcPr/>
                </a:tc>
              </a:tr>
              <a:tr h="3431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TAGATATAT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GCGCGCTGC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7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Conclusion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Proved the correctness of a linear time sub-optimal algorithm.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Gave an polynomial-time optimal solution for the problem.</a:t>
            </a:r>
          </a:p>
          <a:p>
            <a:pPr lvl="1" algn="l" rtl="0"/>
            <a:r>
              <a:rPr lang="en-US" dirty="0" smtClean="0"/>
              <a:t>Still need to prove the graph is strongly connected after removing the edges.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0132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De Bruijn graph of order </a:t>
            </a:r>
            <a:r>
              <a:rPr lang="en-US" i="1" dirty="0" smtClean="0"/>
              <a:t>k</a:t>
            </a:r>
            <a:endParaRPr lang="he-I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2989312"/>
          </a:xfrm>
        </p:spPr>
        <p:txBody>
          <a:bodyPr/>
          <a:lstStyle/>
          <a:p>
            <a:pPr algn="l" rtl="0"/>
            <a:r>
              <a:rPr lang="en-US" dirty="0" smtClean="0"/>
              <a:t>Vertex = </a:t>
            </a:r>
            <a:r>
              <a:rPr lang="en-US" i="1" dirty="0" smtClean="0"/>
              <a:t>k</a:t>
            </a:r>
            <a:r>
              <a:rPr lang="en-US" dirty="0" smtClean="0"/>
              <a:t>-mer 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     |V|=|∑|</a:t>
            </a:r>
            <a:r>
              <a:rPr lang="en-US" baseline="30000" dirty="0" smtClean="0"/>
              <a:t>k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dirty="0" smtClean="0"/>
              <a:t>Directed edge for overlap of (k-1):</a:t>
            </a:r>
          </a:p>
          <a:p>
            <a:pPr algn="l" rtl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,…,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,…,x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800" dirty="0" smtClean="0"/>
              <a:t>,x</a:t>
            </a:r>
            <a:r>
              <a:rPr lang="en-US" sz="2800" baseline="-25000" dirty="0" smtClean="0"/>
              <a:t>k+1</a:t>
            </a:r>
            <a:r>
              <a:rPr lang="en-US" sz="2800" dirty="0" smtClean="0"/>
              <a:t>)       </a:t>
            </a:r>
            <a:r>
              <a:rPr lang="en-US" dirty="0" smtClean="0"/>
              <a:t>|E|=|∑|</a:t>
            </a:r>
            <a:r>
              <a:rPr lang="en-US" baseline="30000" dirty="0" smtClean="0"/>
              <a:t>k+1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sz="1200" dirty="0" smtClean="0"/>
          </a:p>
          <a:p>
            <a:pPr algn="l" rtl="0"/>
            <a:r>
              <a:rPr lang="en-US" dirty="0" smtClean="0">
                <a:sym typeface="Symbol"/>
              </a:rPr>
              <a:t>v </a:t>
            </a:r>
            <a:r>
              <a:rPr lang="en-US" dirty="0" smtClean="0"/>
              <a:t>d</a:t>
            </a:r>
            <a:r>
              <a:rPr lang="en-US" baseline="30000" dirty="0" smtClean="0"/>
              <a:t>+</a:t>
            </a:r>
            <a:r>
              <a:rPr lang="en-US" dirty="0" smtClean="0"/>
              <a:t>(v)=d</a:t>
            </a:r>
            <a:r>
              <a:rPr lang="en-US" baseline="30000" dirty="0" smtClean="0"/>
              <a:t>-</a:t>
            </a:r>
            <a:r>
              <a:rPr lang="en-US" dirty="0" smtClean="0"/>
              <a:t>(v)=|∑|</a:t>
            </a:r>
            <a:endParaRPr lang="he-IL" dirty="0" smtClean="0"/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9F59-0E53-42C2-B6C6-23669D46D56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499992" y="3789040"/>
            <a:ext cx="3816424" cy="2952328"/>
            <a:chOff x="1403648" y="2780928"/>
            <a:chExt cx="3816424" cy="2952328"/>
          </a:xfrm>
        </p:grpSpPr>
        <p:sp>
          <p:nvSpPr>
            <p:cNvPr id="5" name="Oval 4"/>
            <p:cNvSpPr/>
            <p:nvPr/>
          </p:nvSpPr>
          <p:spPr bwMode="auto">
            <a:xfrm>
              <a:off x="1979712" y="2996952"/>
              <a:ext cx="648072" cy="57606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A</a:t>
              </a:r>
              <a:endParaRPr kumimoji="0" lang="he-IL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572000" y="2996952"/>
              <a:ext cx="648072" cy="57606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C</a:t>
              </a:r>
              <a:endParaRPr kumimoji="0" lang="he-IL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72000" y="5157192"/>
              <a:ext cx="648072" cy="57606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G</a:t>
              </a:r>
              <a:endParaRPr kumimoji="0" lang="he-IL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79712" y="5157192"/>
              <a:ext cx="648072" cy="57606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T</a:t>
              </a:r>
              <a:endParaRPr kumimoji="0" lang="he-IL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5" idx="7"/>
              <a:endCxn id="6" idx="1"/>
            </p:cNvCxnSpPr>
            <p:nvPr/>
          </p:nvCxnSpPr>
          <p:spPr bwMode="auto">
            <a:xfrm>
              <a:off x="2532876" y="3081315"/>
              <a:ext cx="2134032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6" idx="2"/>
              <a:endCxn id="5" idx="6"/>
            </p:cNvCxnSpPr>
            <p:nvPr/>
          </p:nvCxnSpPr>
          <p:spPr bwMode="auto">
            <a:xfrm flipH="1">
              <a:off x="2627784" y="3284984"/>
              <a:ext cx="1944216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059832" y="2852936"/>
              <a:ext cx="64807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>
                  <a:latin typeface="+mj-lt"/>
                </a:rPr>
                <a:t>AC</a:t>
              </a:r>
              <a:endParaRPr lang="he-IL" sz="14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9912" y="3068960"/>
              <a:ext cx="64807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>
                  <a:latin typeface="+mj-lt"/>
                </a:rPr>
                <a:t>CA</a:t>
              </a:r>
              <a:endParaRPr lang="he-IL" sz="1400" dirty="0">
                <a:latin typeface="+mj-lt"/>
              </a:endParaRPr>
            </a:p>
          </p:txBody>
        </p:sp>
        <p:cxnSp>
          <p:nvCxnSpPr>
            <p:cNvPr id="24" name="Straight Arrow Connector 23"/>
            <p:cNvCxnSpPr>
              <a:stCxn id="5" idx="6"/>
              <a:endCxn id="7" idx="0"/>
            </p:cNvCxnSpPr>
            <p:nvPr/>
          </p:nvCxnSpPr>
          <p:spPr bwMode="auto">
            <a:xfrm>
              <a:off x="2627784" y="3284984"/>
              <a:ext cx="2268252" cy="1872208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7" idx="1"/>
              <a:endCxn id="5" idx="5"/>
            </p:cNvCxnSpPr>
            <p:nvPr/>
          </p:nvCxnSpPr>
          <p:spPr bwMode="auto">
            <a:xfrm flipH="1" flipV="1">
              <a:off x="2532876" y="3488653"/>
              <a:ext cx="2134032" cy="1752902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 rot="2385351">
              <a:off x="3731394" y="4464739"/>
              <a:ext cx="64807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>
                  <a:latin typeface="+mj-lt"/>
                </a:rPr>
                <a:t>GA</a:t>
              </a:r>
              <a:endParaRPr lang="he-IL" sz="1400" dirty="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385351">
              <a:off x="3307730" y="3825053"/>
              <a:ext cx="64807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>
                  <a:latin typeface="+mj-lt"/>
                </a:rPr>
                <a:t>AG</a:t>
              </a:r>
              <a:endParaRPr lang="he-IL" sz="1400" dirty="0">
                <a:latin typeface="+mj-lt"/>
              </a:endParaRPr>
            </a:p>
          </p:txBody>
        </p:sp>
        <p:cxnSp>
          <p:nvCxnSpPr>
            <p:cNvPr id="34" name="Straight Arrow Connector 33"/>
            <p:cNvCxnSpPr>
              <a:stCxn id="5" idx="5"/>
              <a:endCxn id="8" idx="7"/>
            </p:cNvCxnSpPr>
            <p:nvPr/>
          </p:nvCxnSpPr>
          <p:spPr bwMode="auto">
            <a:xfrm>
              <a:off x="2532876" y="3488653"/>
              <a:ext cx="0" cy="1752902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8" idx="0"/>
              <a:endCxn id="5" idx="4"/>
            </p:cNvCxnSpPr>
            <p:nvPr/>
          </p:nvCxnSpPr>
          <p:spPr bwMode="auto">
            <a:xfrm flipV="1">
              <a:off x="2303748" y="3573016"/>
              <a:ext cx="0" cy="1584176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 rot="16200000">
              <a:off x="1861827" y="4293096"/>
              <a:ext cx="64807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>
                  <a:latin typeface="+mj-lt"/>
                </a:rPr>
                <a:t>TA</a:t>
              </a:r>
              <a:endParaRPr lang="he-IL" sz="14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2097597" y="3815171"/>
              <a:ext cx="64807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>
                  <a:latin typeface="+mj-lt"/>
                </a:rPr>
                <a:t>AT</a:t>
              </a:r>
              <a:endParaRPr lang="he-IL" sz="1400" dirty="0">
                <a:latin typeface="+mj-lt"/>
              </a:endParaRPr>
            </a:p>
          </p:txBody>
        </p:sp>
        <p:cxnSp>
          <p:nvCxnSpPr>
            <p:cNvPr id="40" name="Shape 39"/>
            <p:cNvCxnSpPr>
              <a:stCxn id="5" idx="2"/>
              <a:endCxn id="5" idx="0"/>
            </p:cNvCxnSpPr>
            <p:nvPr/>
          </p:nvCxnSpPr>
          <p:spPr bwMode="auto">
            <a:xfrm rot="10800000" flipH="1">
              <a:off x="1979712" y="2996952"/>
              <a:ext cx="324036" cy="288032"/>
            </a:xfrm>
            <a:prstGeom prst="curvedConnector4">
              <a:avLst>
                <a:gd name="adj1" fmla="val -70548"/>
                <a:gd name="adj2" fmla="val 179366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1403648" y="2780928"/>
              <a:ext cx="64807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>
                  <a:latin typeface="+mj-lt"/>
                </a:rPr>
                <a:t>AA</a:t>
              </a:r>
              <a:endParaRPr lang="he-IL" sz="14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9512" y="4606677"/>
            <a:ext cx="51125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+mj-lt"/>
              </a:rPr>
              <a:t>The graph is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strongly connected </a:t>
            </a:r>
            <a:endParaRPr lang="en-US" sz="2400" dirty="0" smtClean="0">
              <a:latin typeface="+mj-lt"/>
            </a:endParaRPr>
          </a:p>
          <a:p>
            <a:pPr algn="l" rtl="0"/>
            <a:r>
              <a:rPr lang="en-US" sz="2400" dirty="0" smtClean="0">
                <a:latin typeface="+mj-lt"/>
              </a:rPr>
              <a:t>and each vertex is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balanced</a:t>
            </a:r>
            <a:r>
              <a:rPr lang="en-US" sz="2400" dirty="0" smtClean="0">
                <a:latin typeface="+mj-lt"/>
              </a:rPr>
              <a:t> </a:t>
            </a:r>
            <a:endParaRPr lang="he-IL" sz="2400" dirty="0" smtClean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5661248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Euler tour </a:t>
            </a:r>
            <a:r>
              <a:rPr lang="en-US" sz="2400" dirty="0" smtClean="0">
                <a:latin typeface="+mj-lt"/>
              </a:rPr>
              <a:t>in a de Bruijn graph   to generate de Bruijn sequence.</a:t>
            </a:r>
          </a:p>
        </p:txBody>
      </p:sp>
    </p:spTree>
    <p:extLst>
      <p:ext uri="{BB962C8B-B14F-4D97-AF65-F5344CB8AC3E}">
        <p14:creationId xmlns:p14="http://schemas.microsoft.com/office/powerpoint/2010/main" val="463140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  <p:bldP spid="4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ILP on DBG by </a:t>
            </a:r>
            <a:r>
              <a:rPr lang="en-US" dirty="0" err="1" smtClean="0"/>
              <a:t>D’Addario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to find maximum-length </a:t>
            </a:r>
            <a:r>
              <a:rPr lang="en-US" i="1" dirty="0" smtClean="0"/>
              <a:t>k</a:t>
            </a:r>
            <a:r>
              <a:rPr lang="en-US" dirty="0" smtClean="0"/>
              <a:t>-unique sequence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61502"/>
            <a:ext cx="2746648" cy="472722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err="1" smtClean="0"/>
              <a:t>x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= e is selected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err="1" smtClean="0"/>
              <a:t>a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, 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 – start and end vertex of a path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γ(e) = RC of e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In(v), Out(v) = incoming and outgoing edges of 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22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The solution may consist of one or more cycles and at most one path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5" y="1628800"/>
            <a:ext cx="6153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14" y="2314795"/>
            <a:ext cx="6067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14" y="3520381"/>
            <a:ext cx="6591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23" y="3891856"/>
            <a:ext cx="6124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23" y="4528145"/>
            <a:ext cx="62579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00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ILP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Implemented with python-</a:t>
            </a:r>
            <a:r>
              <a:rPr lang="en-US" dirty="0" err="1" smtClean="0"/>
              <a:t>zibopt</a:t>
            </a:r>
            <a:r>
              <a:rPr lang="en-US" dirty="0" smtClean="0"/>
              <a:t> library.</a:t>
            </a:r>
          </a:p>
          <a:p>
            <a:pPr algn="l" rtl="0"/>
            <a:r>
              <a:rPr lang="en-US" dirty="0" smtClean="0"/>
              <a:t>Solved with the SCIP solver.</a:t>
            </a:r>
          </a:p>
          <a:p>
            <a:pPr algn="l" rtl="0"/>
            <a:r>
              <a:rPr lang="en-US" dirty="0" smtClean="0"/>
              <a:t>Single cycles for odd k.</a:t>
            </a:r>
          </a:p>
          <a:p>
            <a:pPr algn="l" rtl="0"/>
            <a:r>
              <a:rPr lang="en-US" dirty="0" smtClean="0"/>
              <a:t>Single paths for even k.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Upper bound: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(due to palindromes)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962400"/>
            <a:ext cx="4610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99041"/>
            <a:ext cx="3096345" cy="3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805264"/>
            <a:ext cx="4282381" cy="3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38000"/>
              </p:ext>
            </p:extLst>
          </p:nvPr>
        </p:nvGraphicFramePr>
        <p:xfrm>
          <a:off x="5076055" y="3284984"/>
          <a:ext cx="4067945" cy="731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3589"/>
                <a:gridCol w="813589"/>
                <a:gridCol w="813589"/>
                <a:gridCol w="813589"/>
                <a:gridCol w="813589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Upper - </a:t>
                      </a:r>
                      <a:r>
                        <a:rPr lang="en-US" sz="1400" dirty="0" smtClean="0"/>
                        <a:t>ILP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ILP solution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Upper bound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# palindromes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# edges</a:t>
                      </a:r>
                      <a:endParaRPr lang="he-I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65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Quotient Graph</a:t>
            </a:r>
            <a:br>
              <a:rPr lang="en-US" dirty="0" smtClean="0"/>
            </a:br>
            <a:r>
              <a:rPr lang="en-US" sz="2700" dirty="0" smtClean="0"/>
              <a:t>(Anderson </a:t>
            </a:r>
            <a:r>
              <a:rPr lang="en-US" sz="2700" i="1" dirty="0" smtClean="0"/>
              <a:t>et al</a:t>
            </a:r>
            <a:r>
              <a:rPr lang="en-US" sz="2700" dirty="0" smtClean="0"/>
              <a:t>., JMB 2006)</a:t>
            </a:r>
            <a:endParaRPr lang="he-IL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l" rtl="0"/>
            <a:r>
              <a:rPr lang="en-US" dirty="0" smtClean="0"/>
              <a:t>A vertex represents a (k-1)-</a:t>
            </a:r>
            <a:r>
              <a:rPr lang="en-US" dirty="0" err="1" smtClean="0"/>
              <a:t>mer</a:t>
            </a:r>
            <a:r>
              <a:rPr lang="en-US" dirty="0" smtClean="0"/>
              <a:t> and its RC.</a:t>
            </a:r>
          </a:p>
          <a:p>
            <a:pPr algn="l" rtl="0"/>
            <a:r>
              <a:rPr lang="en-US" dirty="0" smtClean="0"/>
              <a:t>An edge represents a k-</a:t>
            </a:r>
            <a:r>
              <a:rPr lang="en-US" dirty="0" err="1" smtClean="0"/>
              <a:t>mer</a:t>
            </a:r>
            <a:r>
              <a:rPr lang="en-US" dirty="0" smtClean="0"/>
              <a:t> and it RC.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6696744" cy="121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1440"/>
            <a:ext cx="3337354" cy="267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795" y="4293096"/>
            <a:ext cx="424847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Admissible edge pair (e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=</a:t>
            </a:r>
          </a:p>
          <a:p>
            <a:pPr algn="l" rtl="0"/>
            <a:r>
              <a:rPr lang="en-US" sz="2400" dirty="0" smtClean="0"/>
              <a:t>the (k-1)-suffix of a label of e</a:t>
            </a:r>
            <a:r>
              <a:rPr lang="en-US" sz="2400" baseline="-25000" dirty="0"/>
              <a:t>1</a:t>
            </a:r>
            <a:r>
              <a:rPr lang="en-US" sz="2400" dirty="0" smtClean="0"/>
              <a:t> is the (k-1)-prefix of a label of e</a:t>
            </a:r>
            <a:r>
              <a:rPr lang="en-US" sz="2400" baseline="-25000" dirty="0" smtClean="0"/>
              <a:t>2</a:t>
            </a:r>
          </a:p>
          <a:p>
            <a:pPr algn="l" rtl="0"/>
            <a:endParaRPr lang="en-US" sz="2400" baseline="-25000" dirty="0"/>
          </a:p>
          <a:p>
            <a:pPr algn="l" rtl="0"/>
            <a:r>
              <a:rPr lang="en-US" sz="2400" dirty="0"/>
              <a:t>A self-loop is </a:t>
            </a:r>
            <a:r>
              <a:rPr lang="en-US" sz="2400" dirty="0" smtClean="0"/>
              <a:t>in two pairs.</a:t>
            </a:r>
            <a:endParaRPr lang="en-US" sz="2400" baseline="-25000" dirty="0" smtClean="0"/>
          </a:p>
          <a:p>
            <a:pPr algn="l" rtl="0"/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6453336"/>
            <a:ext cx="3960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(</a:t>
            </a:r>
            <a:r>
              <a:rPr lang="en-US" dirty="0" err="1" smtClean="0"/>
              <a:t>D’Addario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GCB 2012)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4286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Euler Tours in DBQG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vertex is balanced if all incident edges can be arranged in admissible edge pairs.</a:t>
            </a:r>
          </a:p>
          <a:p>
            <a:pPr algn="l" rtl="0"/>
            <a:r>
              <a:rPr lang="en-US" dirty="0" smtClean="0"/>
              <a:t>Examples for odd k: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DBQG is </a:t>
            </a:r>
            <a:r>
              <a:rPr lang="en-US" dirty="0" err="1" smtClean="0"/>
              <a:t>Eulerian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each vertex is balanced.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Missing</a:t>
            </a:r>
            <a:r>
              <a:rPr lang="en-US" dirty="0" smtClean="0"/>
              <a:t>: it has to be connected as well.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3" y="3284984"/>
            <a:ext cx="7562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6453336"/>
            <a:ext cx="3960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(</a:t>
            </a:r>
            <a:r>
              <a:rPr lang="en-US" dirty="0" err="1" smtClean="0"/>
              <a:t>D’Addario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GCB 2012)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case of odd 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l" rtl="0"/>
            <a:r>
              <a:rPr lang="en-US" dirty="0" smtClean="0"/>
              <a:t>The DBGQ is an </a:t>
            </a:r>
            <a:r>
              <a:rPr lang="en-US" dirty="0" err="1" smtClean="0"/>
              <a:t>Eulerian</a:t>
            </a:r>
            <a:r>
              <a:rPr lang="en-US" dirty="0" smtClean="0"/>
              <a:t> graph.</a:t>
            </a:r>
          </a:p>
          <a:p>
            <a:pPr algn="l" rtl="0"/>
            <a:r>
              <a:rPr lang="en-US" dirty="0" smtClean="0"/>
              <a:t>Each Euler tour is a cycle whose overlapping concatenated edge labels specify a k-unique sequence of maximum length.</a:t>
            </a:r>
          </a:p>
          <a:p>
            <a:pPr algn="l" rtl="0"/>
            <a:r>
              <a:rPr lang="en-US" dirty="0" smtClean="0"/>
              <a:t>Each vertex is balanced: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9" y="4149080"/>
            <a:ext cx="7648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1970</Words>
  <Application>Microsoft Office PowerPoint</Application>
  <PresentationFormat>On-screen Show (4:3)</PresentationFormat>
  <Paragraphs>401</Paragraphs>
  <Slides>39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The longest sequence that  does not cover a k-mer and its reverse-complement</vt:lpstr>
      <vt:lpstr>Biological motivation</vt:lpstr>
      <vt:lpstr>De Bruijn sequence of order k</vt:lpstr>
      <vt:lpstr>De Bruijn graph of order k</vt:lpstr>
      <vt:lpstr>ILP on DBG by D’Addario et al. to find maximum-length k-unique sequence</vt:lpstr>
      <vt:lpstr>Results of ILP</vt:lpstr>
      <vt:lpstr>De Bruijn Quotient Graph (Anderson et al., JMB 2006)</vt:lpstr>
      <vt:lpstr>Euler Tours in DBQG</vt:lpstr>
      <vt:lpstr>The case of odd k</vt:lpstr>
      <vt:lpstr>The case of even k</vt:lpstr>
      <vt:lpstr>D’Addario et al. solution for even k</vt:lpstr>
      <vt:lpstr>D’Addario et al. solution for even k</vt:lpstr>
      <vt:lpstr>D’Addario et al. solution for even k</vt:lpstr>
      <vt:lpstr>Our solution</vt:lpstr>
      <vt:lpstr>Our solution</vt:lpstr>
      <vt:lpstr>Algorithm example</vt:lpstr>
      <vt:lpstr>Our sub-optimal solution for even k</vt:lpstr>
      <vt:lpstr>Contribution 2: a proof</vt:lpstr>
      <vt:lpstr>A proof of the strong connectivity</vt:lpstr>
      <vt:lpstr>How to replace a shift edge?</vt:lpstr>
      <vt:lpstr>Overview of Lemma proof</vt:lpstr>
      <vt:lpstr>Lemma 1</vt:lpstr>
      <vt:lpstr>Lemma 1 - continued</vt:lpstr>
      <vt:lpstr>Lemma 2</vt:lpstr>
      <vt:lpstr>Lemma 2 - continued</vt:lpstr>
      <vt:lpstr>An optimal solution</vt:lpstr>
      <vt:lpstr>An optimal solution</vt:lpstr>
      <vt:lpstr>Minimum-cost flow</vt:lpstr>
      <vt:lpstr>Algorithm for minimum cost flow: Successive Shortest Path (SSP)</vt:lpstr>
      <vt:lpstr>Correctness</vt:lpstr>
      <vt:lpstr>Perfect matching of the edges</vt:lpstr>
      <vt:lpstr>Lemma</vt:lpstr>
      <vt:lpstr>Properties of RC path</vt:lpstr>
      <vt:lpstr>Strong connectivity</vt:lpstr>
      <vt:lpstr>Improving the running time</vt:lpstr>
      <vt:lpstr>Improving the running time</vt:lpstr>
      <vt:lpstr>Results</vt:lpstr>
      <vt:lpstr>Empirical results for k=10</vt:lpstr>
      <vt:lpstr>Conclusion</vt:lpstr>
    </vt:vector>
  </TitlesOfParts>
  <Company>Tel-Aviv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longest sequence that  does not cover a k-mer and its reverse-complement</dc:title>
  <dc:creator>yaronore</dc:creator>
  <cp:lastModifiedBy>yarono</cp:lastModifiedBy>
  <cp:revision>127</cp:revision>
  <dcterms:created xsi:type="dcterms:W3CDTF">2014-04-13T13:24:58Z</dcterms:created>
  <dcterms:modified xsi:type="dcterms:W3CDTF">2014-04-23T06:32:58Z</dcterms:modified>
</cp:coreProperties>
</file>