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2" r:id="rId4"/>
    <p:sldId id="260" r:id="rId5"/>
    <p:sldId id="261" r:id="rId6"/>
    <p:sldId id="259" r:id="rId7"/>
    <p:sldId id="267" r:id="rId8"/>
    <p:sldId id="257" r:id="rId9"/>
    <p:sldId id="263" r:id="rId10"/>
    <p:sldId id="265" r:id="rId11"/>
    <p:sldId id="266" r:id="rId12"/>
    <p:sldId id="264" r:id="rId13"/>
    <p:sldId id="269" r:id="rId14"/>
    <p:sldId id="270" r:id="rId15"/>
    <p:sldId id="273" r:id="rId16"/>
    <p:sldId id="272" r:id="rId17"/>
    <p:sldId id="274" r:id="rId18"/>
    <p:sldId id="271" r:id="rId19"/>
    <p:sldId id="276" r:id="rId20"/>
    <p:sldId id="268" r:id="rId21"/>
    <p:sldId id="283" r:id="rId22"/>
    <p:sldId id="275" r:id="rId23"/>
    <p:sldId id="277" r:id="rId24"/>
    <p:sldId id="278" r:id="rId25"/>
    <p:sldId id="284" r:id="rId26"/>
    <p:sldId id="285" r:id="rId27"/>
    <p:sldId id="279" r:id="rId28"/>
    <p:sldId id="280" r:id="rId29"/>
    <p:sldId id="287" r:id="rId30"/>
    <p:sldId id="281" r:id="rId31"/>
    <p:sldId id="286" r:id="rId32"/>
    <p:sldId id="282" r:id="rId3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aronore\My%20Documents\Dropbox\HT-SELEX\meetings\050214\removed_km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aronore\My%20Documents\Dropbox\HT-SELEX\meetings\050214\chosen_cyc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title>
      <c:tx>
        <c:rich>
          <a:bodyPr/>
          <a:lstStyle/>
          <a:p>
            <a:pPr>
              <a:defRPr/>
            </a:pPr>
            <a:r>
              <a:rPr lang="en-US"/>
              <a:t>average</a:t>
            </a:r>
            <a:r>
              <a:rPr lang="en-US" baseline="0"/>
              <a:t> number of revmoed 8-mers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val>
            <c:numRef>
              <c:f>removed_kmers!$C$548:$G$548</c:f>
              <c:numCache>
                <c:formatCode>General</c:formatCode>
                <c:ptCount val="5"/>
                <c:pt idx="0">
                  <c:v>8900.5274725274721</c:v>
                </c:pt>
                <c:pt idx="1">
                  <c:v>6104.1465201465217</c:v>
                </c:pt>
                <c:pt idx="2">
                  <c:v>6305.5714285714303</c:v>
                </c:pt>
                <c:pt idx="3">
                  <c:v>7122.5842490842506</c:v>
                </c:pt>
                <c:pt idx="4">
                  <c:v>9234.6914062500036</c:v>
                </c:pt>
              </c:numCache>
            </c:numRef>
          </c:val>
        </c:ser>
        <c:axId val="98731136"/>
        <c:axId val="71745536"/>
      </c:barChart>
      <c:catAx>
        <c:axId val="98731136"/>
        <c:scaling>
          <c:orientation val="minMax"/>
        </c:scaling>
        <c:axPos val="b"/>
        <c:tickLblPos val="nextTo"/>
        <c:crossAx val="71745536"/>
        <c:crosses val="autoZero"/>
        <c:auto val="1"/>
        <c:lblAlgn val="ctr"/>
        <c:lblOffset val="100"/>
      </c:catAx>
      <c:valAx>
        <c:axId val="71745536"/>
        <c:scaling>
          <c:orientation val="minMax"/>
        </c:scaling>
        <c:axPos val="l"/>
        <c:majorGridlines/>
        <c:numFmt formatCode="General" sourceLinked="1"/>
        <c:tickLblPos val="nextTo"/>
        <c:crossAx val="9873113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title>
      <c:tx>
        <c:rich>
          <a:bodyPr/>
          <a:lstStyle/>
          <a:p>
            <a:pPr>
              <a:defRPr/>
            </a:pPr>
            <a:r>
              <a:rPr lang="en-US"/>
              <a:t>#times a cycle</a:t>
            </a:r>
            <a:r>
              <a:rPr lang="en-US" baseline="0"/>
              <a:t> is chosen</a:t>
            </a:r>
            <a:endParaRPr lang="en-US"/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val>
            <c:numRef>
              <c:f>chosen_cycle!$D$1:$H$1</c:f>
              <c:numCache>
                <c:formatCode>General</c:formatCode>
                <c:ptCount val="5"/>
                <c:pt idx="0">
                  <c:v>4</c:v>
                </c:pt>
                <c:pt idx="1">
                  <c:v>78</c:v>
                </c:pt>
                <c:pt idx="2">
                  <c:v>168</c:v>
                </c:pt>
                <c:pt idx="3">
                  <c:v>266</c:v>
                </c:pt>
                <c:pt idx="4">
                  <c:v>30</c:v>
                </c:pt>
              </c:numCache>
            </c:numRef>
          </c:val>
        </c:ser>
        <c:axId val="71709056"/>
        <c:axId val="71710592"/>
      </c:barChart>
      <c:catAx>
        <c:axId val="71709056"/>
        <c:scaling>
          <c:orientation val="minMax"/>
        </c:scaling>
        <c:axPos val="b"/>
        <c:tickLblPos val="nextTo"/>
        <c:crossAx val="71710592"/>
        <c:crosses val="autoZero"/>
        <c:auto val="1"/>
        <c:lblAlgn val="ctr"/>
        <c:lblOffset val="100"/>
      </c:catAx>
      <c:valAx>
        <c:axId val="71710592"/>
        <c:scaling>
          <c:orientation val="minMax"/>
        </c:scaling>
        <c:axPos val="l"/>
        <c:majorGridlines/>
        <c:numFmt formatCode="General" sourceLinked="1"/>
        <c:tickLblPos val="nextTo"/>
        <c:crossAx val="71709056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72DDC1-416F-4EC5-89C2-29735943BF46}" type="datetimeFigureOut">
              <a:rPr lang="he-IL" smtClean="0"/>
              <a:pPr/>
              <a:t>י"ט/אדר א/תשע"ד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DAEDE3-718A-4DA7-9BD8-A567943BF78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3C2E7-327B-4CDB-9D84-9EB0D0783933}" type="slidenum">
              <a:rPr lang="he-IL">
                <a:cs typeface="Arial" pitchFamily="34" charset="0"/>
              </a:rPr>
              <a:pPr/>
              <a:t>2</a:t>
            </a:fld>
            <a:endParaRPr lang="en-US"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5F7B-7B8E-4265-BD17-A589BE415F7C}" type="datetimeFigureOut">
              <a:rPr lang="he-IL" smtClean="0"/>
              <a:pPr/>
              <a:t>י"ט/אדר א/תשע"ד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803C-DD87-4DE0-A1B9-F3AE17733AE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5F7B-7B8E-4265-BD17-A589BE415F7C}" type="datetimeFigureOut">
              <a:rPr lang="he-IL" smtClean="0"/>
              <a:pPr/>
              <a:t>י"ט/אדר א/תשע"ד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803C-DD87-4DE0-A1B9-F3AE17733AE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5F7B-7B8E-4265-BD17-A589BE415F7C}" type="datetimeFigureOut">
              <a:rPr lang="he-IL" smtClean="0"/>
              <a:pPr/>
              <a:t>י"ט/אדר א/תשע"ד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803C-DD87-4DE0-A1B9-F3AE17733AE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5F7B-7B8E-4265-BD17-A589BE415F7C}" type="datetimeFigureOut">
              <a:rPr lang="he-IL" smtClean="0"/>
              <a:pPr/>
              <a:t>י"ט/אדר א/תשע"ד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803C-DD87-4DE0-A1B9-F3AE17733AE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5F7B-7B8E-4265-BD17-A589BE415F7C}" type="datetimeFigureOut">
              <a:rPr lang="he-IL" smtClean="0"/>
              <a:pPr/>
              <a:t>י"ט/אדר א/תשע"ד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803C-DD87-4DE0-A1B9-F3AE17733AE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5F7B-7B8E-4265-BD17-A589BE415F7C}" type="datetimeFigureOut">
              <a:rPr lang="he-IL" smtClean="0"/>
              <a:pPr/>
              <a:t>י"ט/אדר א/תשע"ד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803C-DD87-4DE0-A1B9-F3AE17733AE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5F7B-7B8E-4265-BD17-A589BE415F7C}" type="datetimeFigureOut">
              <a:rPr lang="he-IL" smtClean="0"/>
              <a:pPr/>
              <a:t>י"ט/אדר א/תשע"ד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803C-DD87-4DE0-A1B9-F3AE17733AE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5F7B-7B8E-4265-BD17-A589BE415F7C}" type="datetimeFigureOut">
              <a:rPr lang="he-IL" smtClean="0"/>
              <a:pPr/>
              <a:t>י"ט/אדר א/תשע"ד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803C-DD87-4DE0-A1B9-F3AE17733AE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5F7B-7B8E-4265-BD17-A589BE415F7C}" type="datetimeFigureOut">
              <a:rPr lang="he-IL" smtClean="0"/>
              <a:pPr/>
              <a:t>י"ט/אדר א/תשע"ד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803C-DD87-4DE0-A1B9-F3AE17733AE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5F7B-7B8E-4265-BD17-A589BE415F7C}" type="datetimeFigureOut">
              <a:rPr lang="he-IL" smtClean="0"/>
              <a:pPr/>
              <a:t>י"ט/אדר א/תשע"ד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803C-DD87-4DE0-A1B9-F3AE17733AE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5F7B-7B8E-4265-BD17-A589BE415F7C}" type="datetimeFigureOut">
              <a:rPr lang="he-IL" smtClean="0"/>
              <a:pPr/>
              <a:t>י"ט/אדר א/תשע"ד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803C-DD87-4DE0-A1B9-F3AE17733AE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5F7B-7B8E-4265-BD17-A589BE415F7C}" type="datetimeFigureOut">
              <a:rPr lang="he-IL" smtClean="0"/>
              <a:pPr/>
              <a:t>י"ט/אדר א/תשע"ד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D803C-DD87-4DE0-A1B9-F3AE17733AE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pPr rtl="0"/>
            <a:r>
              <a:rPr lang="en-US" dirty="0" smtClean="0"/>
              <a:t>Inferring binding site motifs from HT-SELEX data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3717032"/>
            <a:ext cx="6400800" cy="1752600"/>
          </a:xfrm>
        </p:spPr>
        <p:txBody>
          <a:bodyPr/>
          <a:lstStyle/>
          <a:p>
            <a:pPr rtl="0"/>
            <a:r>
              <a:rPr lang="en-US" dirty="0" smtClean="0"/>
              <a:t>ACGT group meeting</a:t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February, 2014</a:t>
            </a:r>
            <a:endParaRPr lang="he-IL" dirty="0" smtClean="0"/>
          </a:p>
          <a:p>
            <a:pPr rtl="0"/>
            <a:r>
              <a:rPr lang="en-US" dirty="0" err="1" smtClean="0"/>
              <a:t>Yaron</a:t>
            </a:r>
            <a:r>
              <a:rPr lang="en-US" dirty="0" smtClean="0"/>
              <a:t> Orenstein</a:t>
            </a:r>
            <a:endParaRPr lang="he-IL" dirty="0"/>
          </a:p>
        </p:txBody>
      </p:sp>
      <p:pic>
        <p:nvPicPr>
          <p:cNvPr id="4" name="Picture 3" descr="ey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5588" y="3252924"/>
            <a:ext cx="3199904" cy="2399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592" y="1268760"/>
            <a:ext cx="3672408" cy="314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Examples of disagreement</a:t>
            </a:r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3123540" cy="313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212976"/>
            <a:ext cx="3004520" cy="316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4509120"/>
            <a:ext cx="2771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 smtClean="0"/>
              <a:t>Similar to PBM1, but longer</a:t>
            </a:r>
            <a:endParaRPr lang="he-IL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915816" y="2492896"/>
            <a:ext cx="2771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 smtClean="0"/>
              <a:t>Similar to PBM2, but longer</a:t>
            </a:r>
            <a:endParaRPr lang="he-IL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940152" y="4437112"/>
            <a:ext cx="2771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 smtClean="0"/>
              <a:t>Not similar</a:t>
            </a:r>
            <a:endParaRPr lang="he-IL" sz="20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1700808"/>
            <a:ext cx="857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rtl="0"/>
            <a:r>
              <a:rPr lang="en-US" i="1" dirty="0" smtClean="0"/>
              <a:t>In vivo</a:t>
            </a:r>
            <a:r>
              <a:rPr lang="en-US" dirty="0" smtClean="0"/>
              <a:t> comparison</a:t>
            </a:r>
            <a:endParaRPr lang="he-IL" i="1" dirty="0"/>
          </a:p>
        </p:txBody>
      </p:sp>
      <p:pic>
        <p:nvPicPr>
          <p:cNvPr id="6" name="Content Placeholder 5" descr="Figure3A_dotplot_auc_in_viv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962131"/>
            <a:ext cx="5904656" cy="5895869"/>
          </a:xfrm>
        </p:spPr>
      </p:pic>
      <p:sp>
        <p:nvSpPr>
          <p:cNvPr id="7" name="TextBox 6"/>
          <p:cNvSpPr txBox="1"/>
          <p:nvPr/>
        </p:nvSpPr>
        <p:spPr>
          <a:xfrm>
            <a:off x="395536" y="1268760"/>
            <a:ext cx="280831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800" dirty="0" smtClean="0">
                <a:latin typeface="+mn-lt"/>
                <a:cs typeface="+mn-cs"/>
              </a:rPr>
              <a:t> 111 ChIP-</a:t>
            </a:r>
            <a:r>
              <a:rPr lang="en-US" sz="2800" dirty="0" err="1" smtClean="0">
                <a:latin typeface="+mn-lt"/>
                <a:cs typeface="+mn-cs"/>
              </a:rPr>
              <a:t>seq</a:t>
            </a:r>
            <a:r>
              <a:rPr lang="en-US" sz="2800" dirty="0" smtClean="0">
                <a:latin typeface="+mn-lt"/>
                <a:cs typeface="+mn-cs"/>
              </a:rPr>
              <a:t> experiments covering 15 TFs (downloaded from ENCODE).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4365104"/>
            <a:ext cx="2016224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Top 500 peaks as positive.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Sequences 300 </a:t>
            </a:r>
            <a:r>
              <a:rPr lang="en-US" dirty="0" err="1" smtClean="0">
                <a:latin typeface="+mj-lt"/>
              </a:rPr>
              <a:t>bp</a:t>
            </a:r>
            <a:r>
              <a:rPr lang="en-US" dirty="0" smtClean="0">
                <a:latin typeface="+mj-lt"/>
              </a:rPr>
              <a:t> downstream as control.</a:t>
            </a:r>
            <a:endParaRPr lang="he-IL" dirty="0" smtClean="0">
              <a:latin typeface="+mj-lt"/>
            </a:endParaRP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Biases in HT-SELEX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algn="l" rtl="0"/>
            <a:r>
              <a:rPr lang="en-US" sz="2800" dirty="0" smtClean="0"/>
              <a:t>Most frequent 8-mer identification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sz="2800" dirty="0" smtClean="0"/>
              <a:t>False </a:t>
            </a:r>
            <a:r>
              <a:rPr lang="en-US" sz="2800" dirty="0" err="1" smtClean="0"/>
              <a:t>oligos</a:t>
            </a:r>
            <a:r>
              <a:rPr lang="en-US" sz="2800" dirty="0" smtClean="0"/>
              <a:t> (ATF7 example)</a:t>
            </a:r>
            <a:endParaRPr lang="en-US" sz="2800" dirty="0"/>
          </a:p>
        </p:txBody>
      </p:sp>
      <p:pic>
        <p:nvPicPr>
          <p:cNvPr id="6" name="Picture 5" descr="Figure5_false_oligos_ATF7_exampl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3176"/>
            <a:ext cx="9144000" cy="1645920"/>
          </a:xfrm>
          <a:prstGeom prst="rect">
            <a:avLst/>
          </a:prstGeom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73542"/>
            <a:ext cx="7882483" cy="310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Statistics of k-mer counts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5728" y="1340768"/>
            <a:ext cx="2448272" cy="2592288"/>
          </a:xfrm>
        </p:spPr>
        <p:txBody>
          <a:bodyPr/>
          <a:lstStyle/>
          <a:p>
            <a:pPr marL="0" algn="ctr">
              <a:buNone/>
            </a:pPr>
            <a:r>
              <a:rPr lang="en-US" sz="2800" dirty="0" smtClean="0"/>
              <a:t>Median 8-mer counts over 520 experiments.</a:t>
            </a:r>
            <a:endParaRPr lang="he-IL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49F59-0E53-42C2-B6C6-23669D46D56C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9" name="Picture 5" descr="C:\Documents and Settings\yaronore\My Documents\Dropbox\HT-SELEX\sticky_kmers\smoothed_hist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2808312" cy="2808311"/>
          </a:xfrm>
          <a:prstGeom prst="rect">
            <a:avLst/>
          </a:prstGeom>
          <a:noFill/>
        </p:spPr>
      </p:pic>
      <p:grpSp>
        <p:nvGrpSpPr>
          <p:cNvPr id="6" name="Group 13"/>
          <p:cNvGrpSpPr/>
          <p:nvPr/>
        </p:nvGrpSpPr>
        <p:grpSpPr>
          <a:xfrm>
            <a:off x="1157958" y="4049688"/>
            <a:ext cx="3414042" cy="2808312"/>
            <a:chOff x="1157958" y="4049688"/>
            <a:chExt cx="3414042" cy="2808312"/>
          </a:xfrm>
        </p:grpSpPr>
        <p:pic>
          <p:nvPicPr>
            <p:cNvPr id="1030" name="Picture 6" descr="C:\Documents and Settings\yaronore\My Documents\Dropbox\HT-SELEX\sticky_kmers\smoothed_hist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4049688"/>
              <a:ext cx="2808312" cy="2808312"/>
            </a:xfrm>
            <a:prstGeom prst="rect">
              <a:avLst/>
            </a:prstGeom>
            <a:noFill/>
          </p:spPr>
        </p:pic>
        <p:sp>
          <p:nvSpPr>
            <p:cNvPr id="11" name="Right Arrow 10"/>
            <p:cNvSpPr/>
            <p:nvPr/>
          </p:nvSpPr>
          <p:spPr bwMode="auto">
            <a:xfrm rot="2760587">
              <a:off x="953423" y="4412542"/>
              <a:ext cx="970953" cy="561883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omic Sans MS" pitchFamily="66" charset="0"/>
                  <a:cs typeface="Arial" pitchFamily="34" charset="0"/>
                </a:rPr>
                <a:t>0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omic Sans MS" pitchFamily="66" charset="0"/>
                  <a:cs typeface="Arial" pitchFamily="34" charset="0"/>
                </a:rPr>
                <a:t> to 1</a:t>
              </a:r>
              <a:endParaRPr kumimoji="0" lang="he-IL" sz="1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5190404" y="4049688"/>
            <a:ext cx="3342036" cy="2808312"/>
            <a:chOff x="5190404" y="4049688"/>
            <a:chExt cx="3342036" cy="2808312"/>
          </a:xfrm>
        </p:grpSpPr>
        <p:pic>
          <p:nvPicPr>
            <p:cNvPr id="5" name="Picture 4" descr="smoothed_hist3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28" y="4049688"/>
              <a:ext cx="2808312" cy="2808312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 bwMode="auto">
            <a:xfrm rot="2760587">
              <a:off x="4985869" y="4340536"/>
              <a:ext cx="970953" cy="561883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omic Sans MS" pitchFamily="66" charset="0"/>
                  <a:cs typeface="Arial" pitchFamily="34" charset="0"/>
                </a:rPr>
                <a:t>2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omic Sans MS" pitchFamily="66" charset="0"/>
                  <a:cs typeface="Arial" pitchFamily="34" charset="0"/>
                </a:rPr>
                <a:t> to 3</a:t>
              </a:r>
              <a:endParaRPr kumimoji="0" lang="he-IL" sz="1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</p:grpSp>
      <p:grpSp>
        <p:nvGrpSpPr>
          <p:cNvPr id="8" name="Group 15"/>
          <p:cNvGrpSpPr/>
          <p:nvPr/>
        </p:nvGrpSpPr>
        <p:grpSpPr>
          <a:xfrm>
            <a:off x="3302036" y="1556792"/>
            <a:ext cx="3286188" cy="2808312"/>
            <a:chOff x="3302036" y="1556792"/>
            <a:chExt cx="3286188" cy="2808312"/>
          </a:xfrm>
        </p:grpSpPr>
        <p:pic>
          <p:nvPicPr>
            <p:cNvPr id="1028" name="Picture 4" descr="C:\Documents and Settings\yaronore\My Documents\Dropbox\HT-SELEX\sticky_kmers\smoothed_hist2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79912" y="1556792"/>
              <a:ext cx="2808312" cy="2808312"/>
            </a:xfrm>
            <a:prstGeom prst="rect">
              <a:avLst/>
            </a:prstGeom>
            <a:noFill/>
          </p:spPr>
        </p:pic>
        <p:sp>
          <p:nvSpPr>
            <p:cNvPr id="13" name="Right Arrow 12"/>
            <p:cNvSpPr/>
            <p:nvPr/>
          </p:nvSpPr>
          <p:spPr bwMode="auto">
            <a:xfrm rot="18527921">
              <a:off x="3097501" y="3342409"/>
              <a:ext cx="970953" cy="561883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omic Sans MS" pitchFamily="66" charset="0"/>
                  <a:cs typeface="Arial" pitchFamily="34" charset="0"/>
                </a:rPr>
                <a:t>1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omic Sans MS" pitchFamily="66" charset="0"/>
                  <a:cs typeface="Arial" pitchFamily="34" charset="0"/>
                </a:rPr>
                <a:t> to 2</a:t>
              </a:r>
              <a:endParaRPr kumimoji="0" lang="he-IL" sz="1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Inferring binding site motifs </a:t>
            </a:r>
            <a:br>
              <a:rPr lang="en-US" dirty="0" smtClean="0"/>
            </a:br>
            <a:r>
              <a:rPr lang="en-US" dirty="0" smtClean="0"/>
              <a:t>from HT-SELX data</a:t>
            </a:r>
            <a:endParaRPr lang="he-IL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156176" y="6381328"/>
            <a:ext cx="17999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(ongoing project)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Generation of Binding Models</a:t>
            </a:r>
            <a:br>
              <a:rPr lang="en-US" dirty="0" smtClean="0"/>
            </a:br>
            <a:r>
              <a:rPr lang="en-US" sz="2700" dirty="0" smtClean="0"/>
              <a:t>(</a:t>
            </a:r>
            <a:r>
              <a:rPr lang="en-US" sz="2700" dirty="0" err="1" smtClean="0"/>
              <a:t>Jolma</a:t>
            </a:r>
            <a:r>
              <a:rPr lang="en-US" sz="2700" dirty="0" smtClean="0"/>
              <a:t> </a:t>
            </a:r>
            <a:r>
              <a:rPr lang="en-US" sz="2700" i="1" dirty="0" smtClean="0"/>
              <a:t>et al.</a:t>
            </a:r>
            <a:r>
              <a:rPr lang="en-US" sz="2700" dirty="0" smtClean="0"/>
              <a:t>, GR 10)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 marL="514350" indent="-51435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Generate 5-12-long PWMs using k-mers W, for which d</a:t>
            </a:r>
            <a:r>
              <a:rPr lang="en-US" baseline="-25000" dirty="0" smtClean="0"/>
              <a:t>H</a:t>
            </a:r>
            <a:r>
              <a:rPr lang="en-US" dirty="0" smtClean="0"/>
              <a:t>(S, W) ≤ 1, where S is the consensus.</a:t>
            </a:r>
          </a:p>
          <a:p>
            <a:pPr marL="514350" indent="-51435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Correct for non-specific carryover.</a:t>
            </a:r>
          </a:p>
          <a:p>
            <a:pPr marL="514350" indent="-51435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Select PWM that was derived from at least 500 sequences (preferably, more than 3000), with highest information content. </a:t>
            </a:r>
          </a:p>
          <a:p>
            <a:pPr marL="514350" indent="-51435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Use earliest possible cycle (to avoid distortion caused by exponential enrichment).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03852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Our algorithm overview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780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Fix k-mer counts.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1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Choose cycle.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1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Find seed.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1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Build PWM based on seed.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1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Extend PWM to side positions.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1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Trim uninformative side positions.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Fix k-mers counts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/>
          <a:lstStyle/>
          <a:p>
            <a:pPr algn="l" rtl="0"/>
            <a:r>
              <a:rPr lang="en-US" dirty="0" smtClean="0"/>
              <a:t>Fix k-mers counts of each cycle.</a:t>
            </a:r>
          </a:p>
          <a:p>
            <a:pPr lvl="1" algn="l" rtl="0"/>
            <a:r>
              <a:rPr lang="en-US" dirty="0" smtClean="0"/>
              <a:t>For each k-mer:</a:t>
            </a:r>
          </a:p>
          <a:p>
            <a:pPr lvl="2" algn="l" rtl="0"/>
            <a:r>
              <a:rPr lang="en-US" dirty="0" smtClean="0"/>
              <a:t>If the k-mer count &gt; 5 * reverse complement count</a:t>
            </a:r>
          </a:p>
          <a:p>
            <a:pPr lvl="2" algn="l" rtl="0"/>
            <a:r>
              <a:rPr lang="en-US" dirty="0" smtClean="0"/>
              <a:t>Set k-mer count to the reverse complement count.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755576" y="3501008"/>
          <a:ext cx="4743450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63680" y="4077072"/>
            <a:ext cx="288032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Example: SOX4, cycle 3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40152" y="4581128"/>
          <a:ext cx="3120008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60004"/>
                <a:gridCol w="1560004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GGGGGGGG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CCCCCCCC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751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3,898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40152" y="5517232"/>
          <a:ext cx="3120008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60004"/>
                <a:gridCol w="1560004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TATCATTC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GAATGATA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982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3,183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Choosing the cycle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None/>
            </a:pPr>
            <a:r>
              <a:rPr lang="en-US" dirty="0" smtClean="0"/>
              <a:t>Using KL-diverge to choose the cycle.</a:t>
            </a:r>
          </a:p>
          <a:p>
            <a:pPr marL="514350" indent="-514350" algn="l" rtl="0">
              <a:buNone/>
            </a:pPr>
            <a:r>
              <a:rPr lang="en-US" dirty="0"/>
              <a:t>	</a:t>
            </a:r>
            <a:r>
              <a:rPr lang="en-US" sz="2800" dirty="0" smtClean="0"/>
              <a:t>First cycle for which KL-</a:t>
            </a:r>
            <a:r>
              <a:rPr lang="en-US" sz="2800" dirty="0" err="1" smtClean="0"/>
              <a:t>dis</a:t>
            </a:r>
            <a:r>
              <a:rPr lang="en-US" sz="2800" dirty="0" smtClean="0"/>
              <a:t> &gt; 0.1 (on top 100 8-mers) (or last if no cycle was chosen)</a:t>
            </a:r>
            <a:endParaRPr lang="en-US" dirty="0"/>
          </a:p>
          <a:p>
            <a:pPr marL="514350" indent="-514350" algn="l" rtl="0">
              <a:buNone/>
            </a:pPr>
            <a:endParaRPr lang="en-US" dirty="0"/>
          </a:p>
          <a:p>
            <a:pPr marL="514350" indent="-514350" algn="l" rtl="0">
              <a:buNone/>
            </a:pPr>
            <a:endParaRPr lang="en-US" dirty="0" smtClean="0"/>
          </a:p>
        </p:txBody>
      </p:sp>
      <p:pic>
        <p:nvPicPr>
          <p:cNvPr id="23554" name="Picture 2" descr="D_{\mathrm{KL}}(P\|Q) = \sum_i \ln\left(\frac{P(i)}{Q(i)}\right) P(i).\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40968"/>
            <a:ext cx="4680520" cy="8510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5" name="Chart 4"/>
          <p:cNvGraphicFramePr/>
          <p:nvPr/>
        </p:nvGraphicFramePr>
        <p:xfrm>
          <a:off x="2339752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8-mer model – DREAM paper</a:t>
            </a:r>
            <a:endParaRPr lang="he-IL" dirty="0"/>
          </a:p>
        </p:txBody>
      </p:sp>
      <p:pic>
        <p:nvPicPr>
          <p:cNvPr id="31746" name="Picture 2" descr="Comparison of algorithm performance by TF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7210450" cy="551835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26323" y="6488668"/>
            <a:ext cx="251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(</a:t>
            </a:r>
            <a:r>
              <a:rPr lang="en-US" dirty="0" err="1" smtClean="0"/>
              <a:t>Weirauch</a:t>
            </a:r>
            <a:r>
              <a:rPr lang="en-US" dirty="0" smtClean="0"/>
              <a:t> </a:t>
            </a:r>
            <a:r>
              <a:rPr lang="en-US" i="1" dirty="0" smtClean="0"/>
              <a:t>et al., NBT 13)</a:t>
            </a:r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7308304" y="1700808"/>
            <a:ext cx="2088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i="1" dirty="0" smtClean="0"/>
              <a:t>“k</a:t>
            </a:r>
            <a:r>
              <a:rPr lang="en-US" dirty="0" smtClean="0"/>
              <a:t>-mer–based </a:t>
            </a:r>
            <a:r>
              <a:rPr lang="en-US" dirty="0"/>
              <a:t>models score best overall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Other </a:t>
            </a:r>
            <a:r>
              <a:rPr lang="en-US" dirty="0"/>
              <a:t>approaches do nearly as </a:t>
            </a:r>
            <a:r>
              <a:rPr lang="en-US" dirty="0" smtClean="0"/>
              <a:t>well”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dirty="0" smtClean="0"/>
              <a:t>Gene expression regulation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30725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Transcription is regulated mainly by transcription factors (</a:t>
            </a:r>
            <a:r>
              <a:rPr lang="en-US" sz="2800" b="1" dirty="0" smtClean="0">
                <a:solidFill>
                  <a:srgbClr val="990000"/>
                </a:solidFill>
              </a:rPr>
              <a:t>TFs</a:t>
            </a:r>
            <a:r>
              <a:rPr lang="en-US" sz="2800" dirty="0" smtClean="0"/>
              <a:t>) - proteins that bind to DNA subsequences, called binding sites (</a:t>
            </a:r>
            <a:r>
              <a:rPr lang="en-US" sz="2800" b="1" dirty="0" smtClean="0">
                <a:solidFill>
                  <a:srgbClr val="A50021"/>
                </a:solidFill>
              </a:rPr>
              <a:t>BSs</a:t>
            </a:r>
            <a:r>
              <a:rPr lang="en-US" sz="2800" dirty="0" smtClean="0"/>
              <a:t>).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TFBSs are located mainly in the gene’s </a:t>
            </a:r>
            <a:r>
              <a:rPr lang="en-US" sz="2800" b="1" dirty="0" smtClean="0">
                <a:solidFill>
                  <a:srgbClr val="A50021"/>
                </a:solidFill>
              </a:rPr>
              <a:t>promoter</a:t>
            </a:r>
            <a:r>
              <a:rPr lang="en-US" sz="2800" dirty="0" smtClean="0"/>
              <a:t> – the DNA sequence upstream the gene’s transcription start site (</a:t>
            </a:r>
            <a:r>
              <a:rPr lang="en-US" sz="2800" b="1" dirty="0" smtClean="0">
                <a:solidFill>
                  <a:srgbClr val="A50021"/>
                </a:solidFill>
              </a:rPr>
              <a:t>TSS</a:t>
            </a:r>
            <a:r>
              <a:rPr lang="en-US" sz="2800" dirty="0" smtClean="0"/>
              <a:t>).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TFs can promote or repress transcription.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57192"/>
            <a:ext cx="7615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49F59-0E53-42C2-B6C6-23669D46D56C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8-mer model, predicting </a:t>
            </a:r>
            <a:r>
              <a:rPr lang="en-US" i="1" dirty="0" smtClean="0"/>
              <a:t>in vitro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For each HT-SELEX experiment, if it has a PBM experiment on the same TF:</a:t>
            </a:r>
          </a:p>
          <a:p>
            <a:pPr lvl="1" algn="l" rtl="0"/>
            <a:r>
              <a:rPr lang="en-US" dirty="0" smtClean="0"/>
              <a:t>Predict using 8-mer model and PWM model.</a:t>
            </a:r>
          </a:p>
          <a:p>
            <a:pPr lvl="1" algn="l" rtl="0"/>
            <a:endParaRPr lang="en-US" sz="1800" dirty="0"/>
          </a:p>
          <a:p>
            <a:pPr algn="l" rtl="0"/>
            <a:r>
              <a:rPr lang="en-US" dirty="0" smtClean="0"/>
              <a:t>Average AUC on 186 paired HT-SELEX and PBM experiments (paired):</a:t>
            </a:r>
          </a:p>
          <a:p>
            <a:pPr algn="l" rtl="0"/>
            <a:endParaRPr lang="en-US" dirty="0"/>
          </a:p>
          <a:p>
            <a:pPr algn="l" rtl="0"/>
            <a:endParaRPr lang="en-US" sz="1400" dirty="0" smtClean="0"/>
          </a:p>
          <a:p>
            <a:pPr algn="l" rtl="0"/>
            <a:r>
              <a:rPr lang="en-US" dirty="0" smtClean="0"/>
              <a:t>Average AUC on 344 paired HT-SELEX and PBM experiments (in cross-validation)</a:t>
            </a:r>
          </a:p>
          <a:p>
            <a:pPr algn="l" rtl="0">
              <a:buNone/>
            </a:pP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75656" y="4077072"/>
          <a:ext cx="60960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PWM SELEX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PWM PBM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8-mer SELEX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8-mer PBM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0.831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0.917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0.844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0.924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5656" y="6021288"/>
          <a:ext cx="60960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PWM SELEX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PWM PBM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8-mer SELEX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8-mer PBM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0.940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0.962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0.948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0.972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8-mer model, predicting </a:t>
            </a:r>
            <a:r>
              <a:rPr lang="en-US" i="1" dirty="0" smtClean="0"/>
              <a:t>in vitro</a:t>
            </a:r>
            <a:endParaRPr lang="he-IL" dirty="0"/>
          </a:p>
        </p:txBody>
      </p:sp>
      <p:pic>
        <p:nvPicPr>
          <p:cNvPr id="4" name="Content Placeholder 3" descr="SCI09_SELEX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4241907" cy="4525963"/>
          </a:xfrm>
        </p:spPr>
      </p:pic>
      <p:pic>
        <p:nvPicPr>
          <p:cNvPr id="5" name="Picture 4" descr="SCI09_PB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4212730" cy="4494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77272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/>
              <a:t>TO DO: color according to TF family.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8-mer model, predicting </a:t>
            </a:r>
            <a:r>
              <a:rPr lang="en-US" i="1" dirty="0" smtClean="0"/>
              <a:t>in vivo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01419"/>
          </a:xfrm>
        </p:spPr>
        <p:txBody>
          <a:bodyPr/>
          <a:lstStyle/>
          <a:p>
            <a:pPr algn="l" rtl="0"/>
            <a:r>
              <a:rPr lang="en-US" dirty="0" smtClean="0"/>
              <a:t>On 29 paired HT-SELEX and ENCODE ChIP-</a:t>
            </a:r>
            <a:r>
              <a:rPr lang="en-US" dirty="0" err="1" smtClean="0"/>
              <a:t>seq</a:t>
            </a:r>
            <a:r>
              <a:rPr lang="en-US" dirty="0" smtClean="0"/>
              <a:t> experiments on the same TF, average AUC:</a:t>
            </a:r>
          </a:p>
          <a:p>
            <a:pPr algn="l" rtl="0"/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75656" y="2132856"/>
          <a:ext cx="60960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PWM SELEX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PWM PBM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8-mer SELEX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8-mer PBM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0.779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0.741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0.728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0.670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2770" name="Picture 2" descr="Comparison of algorithm performance on in vivo dat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01008"/>
            <a:ext cx="5553935" cy="31409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3528" y="6488668"/>
            <a:ext cx="251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(</a:t>
            </a:r>
            <a:r>
              <a:rPr lang="en-US" dirty="0" err="1" smtClean="0"/>
              <a:t>Weirauch</a:t>
            </a:r>
            <a:r>
              <a:rPr lang="en-US" dirty="0" smtClean="0"/>
              <a:t> </a:t>
            </a:r>
            <a:r>
              <a:rPr lang="en-US" i="1" dirty="0" smtClean="0"/>
              <a:t>et al., NBT 13)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Testing improvements </a:t>
            </a:r>
            <a:br>
              <a:rPr lang="en-US" dirty="0" smtClean="0"/>
            </a:br>
            <a:r>
              <a:rPr lang="en-US" dirty="0" smtClean="0"/>
              <a:t>on 8-mer model</a:t>
            </a:r>
            <a:endParaRPr lang="he-I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8mer + fix + cycle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8-mer + cycle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8-mer + fix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Raw 8-mer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0.914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0.916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0.913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0.913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2564904"/>
            <a:ext cx="8208912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Average AUC over 518 profiles (some paired profiles and some cross-validated)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The difference between 8-mer and 8-mer + cycle is significant.</a:t>
            </a:r>
          </a:p>
          <a:p>
            <a:pPr algn="l" rtl="0">
              <a:buFont typeface="Arial" pitchFamily="34" charset="0"/>
              <a:buChar char="•"/>
            </a:pPr>
            <a:endParaRPr lang="en-US" dirty="0"/>
          </a:p>
          <a:p>
            <a:pPr algn="l" rtl="0"/>
            <a:r>
              <a:rPr lang="en-US" sz="2800" dirty="0" smtClean="0"/>
              <a:t>Conclusions: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800" dirty="0" smtClean="0"/>
              <a:t>Choosing the cycle helps.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800" dirty="0" smtClean="0"/>
              <a:t>Fixing k-mers does not improve                          (will improve seed selection).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Seed finding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l" rtl="0"/>
            <a:r>
              <a:rPr lang="en-US" dirty="0" smtClean="0"/>
              <a:t>The most frequent 8-mer in the a cycle (last or chosen) (with or without k-mer count fix)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sz="2400" dirty="0" smtClean="0"/>
              <a:t>For each HT-SELEX experiment, find the seed and test if it fits the PBM / </a:t>
            </a:r>
            <a:r>
              <a:rPr lang="en-US" sz="2400" dirty="0" err="1" smtClean="0"/>
              <a:t>Jolma</a:t>
            </a:r>
            <a:r>
              <a:rPr lang="en-US" sz="2400" dirty="0" smtClean="0"/>
              <a:t> seed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number of hits = at most 2 positions offset,</a:t>
            </a:r>
          </a:p>
          <a:p>
            <a:pPr lvl="1" algn="l" rtl="0"/>
            <a:r>
              <a:rPr lang="en-US" sz="2000" dirty="0" smtClean="0"/>
              <a:t>PBM seed: at most 2 mismatches</a:t>
            </a:r>
          </a:p>
          <a:p>
            <a:pPr lvl="1" algn="l" rtl="0"/>
            <a:r>
              <a:rPr lang="en-US" sz="2000" dirty="0" smtClean="0"/>
              <a:t>SELEX seed: at most 1 mismatch</a:t>
            </a:r>
            <a:endParaRPr lang="he-IL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7624" y="2348880"/>
          <a:ext cx="6744071" cy="1112520"/>
        </p:xfrm>
        <a:graphic>
          <a:graphicData uri="http://schemas.openxmlformats.org/drawingml/2006/table">
            <a:tbl>
              <a:tblPr rtl="1" firstRow="1" lastCol="1" bandRow="1">
                <a:tableStyleId>{5C22544A-7EE6-4342-B048-85BDC9FD1C3A}</a:tableStyleId>
              </a:tblPr>
              <a:tblGrid>
                <a:gridCol w="1348814"/>
                <a:gridCol w="1348814"/>
                <a:gridCol w="1304556"/>
                <a:gridCol w="1250956"/>
                <a:gridCol w="1490931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fix + cycle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cycle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fix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-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215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204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214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203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PBM (238)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517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506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516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507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Jolma</a:t>
                      </a:r>
                      <a:r>
                        <a:rPr lang="en-US" dirty="0" smtClean="0"/>
                        <a:t> (546)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39952" y="6101856"/>
            <a:ext cx="4896545" cy="927544"/>
          </a:xfrm>
          <a:prstGeom prst="rect">
            <a:avLst/>
          </a:prstGeom>
        </p:spPr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rtl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PWM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260648"/>
            <a:ext cx="46756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TAATGCGA       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150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3019" y="692696"/>
            <a:ext cx="50632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ATAATGCG      </a:t>
            </a:r>
            <a:r>
              <a:rPr lang="en-US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  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132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1800" y="1124744"/>
            <a:ext cx="43924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AATGCGAC   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 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98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2979" y="1556792"/>
            <a:ext cx="54003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GATAATGC          </a:t>
            </a:r>
            <a:r>
              <a:rPr lang="en-US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  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95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680" y="1988840"/>
            <a:ext cx="46946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TAATGTGC       </a:t>
            </a:r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85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31224" y="2420888"/>
            <a:ext cx="44201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ATGCGCC   </a:t>
            </a:r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 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76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7613" y="2852936"/>
            <a:ext cx="47431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TAATGTAC      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74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1898" y="3284984"/>
            <a:ext cx="39669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TGTAACC  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71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7236294" y="260648"/>
            <a:ext cx="1512170" cy="5400600"/>
            <a:chOff x="7236294" y="260648"/>
            <a:chExt cx="1512170" cy="5400600"/>
          </a:xfrm>
        </p:grpSpPr>
        <p:sp>
          <p:nvSpPr>
            <p:cNvPr id="16" name="Isosceles Triangle 15"/>
            <p:cNvSpPr/>
            <p:nvPr/>
          </p:nvSpPr>
          <p:spPr>
            <a:xfrm rot="10800000">
              <a:off x="7236294" y="260648"/>
              <a:ext cx="1512170" cy="54006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7077593" y="986825"/>
              <a:ext cx="18295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4000" dirty="0" smtClean="0"/>
                <a:t>Weight</a:t>
              </a:r>
              <a:endParaRPr lang="he-IL" sz="4000" dirty="0"/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624483"/>
              </p:ext>
            </p:extLst>
          </p:nvPr>
        </p:nvGraphicFramePr>
        <p:xfrm>
          <a:off x="611560" y="4725144"/>
          <a:ext cx="6228184" cy="1700808"/>
        </p:xfrm>
        <a:graphic>
          <a:graphicData uri="http://schemas.openxmlformats.org/drawingml/2006/table">
            <a:tbl>
              <a:tblPr rtl="1" bandRow="1">
                <a:tableStyleId>{125E5076-3810-47DD-B79F-674D7AD40C01}</a:tableStyleId>
              </a:tblPr>
              <a:tblGrid>
                <a:gridCol w="778523"/>
                <a:gridCol w="778523"/>
                <a:gridCol w="778523"/>
                <a:gridCol w="778523"/>
                <a:gridCol w="778523"/>
                <a:gridCol w="778523"/>
                <a:gridCol w="778523"/>
                <a:gridCol w="778523"/>
              </a:tblGrid>
              <a:tr h="425202">
                <a:tc>
                  <a:txBody>
                    <a:bodyPr/>
                    <a:lstStyle/>
                    <a:p>
                      <a:pPr rtl="1"/>
                      <a:endParaRPr lang="he-I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solidFill>
                            <a:sysClr val="windowText" lastClr="000000"/>
                          </a:solidFill>
                        </a:rPr>
                        <a:t>0.95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1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5202">
                <a:tc>
                  <a:txBody>
                    <a:bodyPr/>
                    <a:lstStyle/>
                    <a:p>
                      <a:pPr rtl="1"/>
                      <a:endParaRPr lang="he-IL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solidFill>
                            <a:sysClr val="windowText" lastClr="000000"/>
                          </a:solidFill>
                        </a:rPr>
                        <a:t>0.95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1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1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5202">
                <a:tc>
                  <a:txBody>
                    <a:bodyPr/>
                    <a:lstStyle/>
                    <a:p>
                      <a:pPr rtl="1"/>
                      <a:endParaRPr lang="he-IL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ysClr val="windowText" lastClr="000000"/>
                          </a:solidFill>
                        </a:rPr>
                        <a:t>0.9</a:t>
                      </a:r>
                      <a:endParaRPr lang="he-IL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10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5202">
                <a:tc>
                  <a:txBody>
                    <a:bodyPr/>
                    <a:lstStyle/>
                    <a:p>
                      <a:pPr rtl="1"/>
                      <a:endParaRPr lang="he-I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0.85</a:t>
                      </a:r>
                      <a:endParaRPr lang="he-IL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1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Right Arrow 19"/>
          <p:cNvSpPr/>
          <p:nvPr/>
        </p:nvSpPr>
        <p:spPr bwMode="auto">
          <a:xfrm rot="5400000">
            <a:off x="3689902" y="3879050"/>
            <a:ext cx="720080" cy="684076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572000" y="6488668"/>
            <a:ext cx="2787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(Orenstein </a:t>
            </a:r>
            <a:r>
              <a:rPr lang="en-US" i="1" dirty="0" smtClean="0"/>
              <a:t>et al</a:t>
            </a:r>
            <a:r>
              <a:rPr lang="en-US" dirty="0" smtClean="0"/>
              <a:t>., </a:t>
            </a:r>
            <a:r>
              <a:rPr lang="en-US" i="1" dirty="0" smtClean="0"/>
              <a:t>JCB </a:t>
            </a:r>
            <a:r>
              <a:rPr lang="en-US" dirty="0" smtClean="0"/>
              <a:t>13)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1412776"/>
            <a:ext cx="16196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dirty="0" smtClean="0"/>
              <a:t>RAP</a:t>
            </a:r>
            <a:endParaRPr lang="he-IL" sz="3600" dirty="0"/>
          </a:p>
        </p:txBody>
      </p:sp>
    </p:spTree>
    <p:extLst>
      <p:ext uri="{BB962C8B-B14F-4D97-AF65-F5344CB8AC3E}">
        <p14:creationId xmlns="" xmlns:p14="http://schemas.microsoft.com/office/powerpoint/2010/main" val="2985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en-US" dirty="0" smtClean="0"/>
              <a:t>BEEML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000" dirty="0" smtClean="0"/>
              <a:t>E</a:t>
            </a:r>
            <a:r>
              <a:rPr lang="en-US" sz="2000" baseline="-25000" dirty="0" smtClean="0"/>
              <a:t>sp</a:t>
            </a:r>
            <a:r>
              <a:rPr lang="en-US" sz="2000" dirty="0" smtClean="0"/>
              <a:t>(S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 = binding energy of sequence Si.</a:t>
            </a:r>
          </a:p>
          <a:p>
            <a:pPr algn="l" rtl="0">
              <a:buNone/>
            </a:pPr>
            <a:r>
              <a:rPr lang="el-GR" sz="2000" dirty="0" smtClean="0"/>
              <a:t>ε</a:t>
            </a:r>
            <a:r>
              <a:rPr lang="en-US" sz="2000" dirty="0" smtClean="0"/>
              <a:t>(b, k) = energy contribution of base b at position k</a:t>
            </a:r>
          </a:p>
          <a:p>
            <a:pPr algn="l" rtl="0">
              <a:buNone/>
            </a:pPr>
            <a:r>
              <a:rPr lang="en-US" sz="2000" dirty="0" smtClean="0"/>
              <a:t>Si(b, k) = indicator variable of base b in position k in sequence Si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>
              <a:buNone/>
            </a:pPr>
            <a:endParaRPr lang="en-US" sz="2000" dirty="0" smtClean="0"/>
          </a:p>
          <a:p>
            <a:pPr algn="l" rtl="0">
              <a:buNone/>
            </a:pPr>
            <a:endParaRPr lang="en-US" sz="2000" dirty="0" smtClean="0"/>
          </a:p>
          <a:p>
            <a:pPr algn="l" rtl="0">
              <a:buNone/>
            </a:pPr>
            <a:endParaRPr lang="en-US" sz="2000" dirty="0" smtClean="0"/>
          </a:p>
          <a:p>
            <a:pPr algn="l" rtl="0">
              <a:buNone/>
            </a:pPr>
            <a:r>
              <a:rPr lang="en-US" sz="2000" dirty="0" smtClean="0"/>
              <a:t>P(</a:t>
            </a:r>
            <a:r>
              <a:rPr lang="en-US" sz="2000" dirty="0" err="1" smtClean="0"/>
              <a:t>Si|s</a:t>
            </a:r>
            <a:r>
              <a:rPr lang="en-US" sz="2000" dirty="0" smtClean="0"/>
              <a:t>=1), P(Si) = proportion of sequence Si in cycle 1 / 0, respectively</a:t>
            </a:r>
          </a:p>
          <a:p>
            <a:pPr algn="l" rtl="0">
              <a:buNone/>
            </a:pPr>
            <a:r>
              <a:rPr lang="en-US" sz="2000" dirty="0" smtClean="0"/>
              <a:t>E</a:t>
            </a:r>
            <a:r>
              <a:rPr lang="en-US" sz="2000" baseline="-25000" dirty="0" smtClean="0"/>
              <a:t>ns</a:t>
            </a:r>
            <a:r>
              <a:rPr lang="en-US" sz="2000" dirty="0" smtClean="0"/>
              <a:t> = energy of non-specific binding.</a:t>
            </a:r>
          </a:p>
          <a:p>
            <a:pPr algn="l" rtl="0">
              <a:buNone/>
            </a:pPr>
            <a:r>
              <a:rPr lang="en-US" sz="2000" dirty="0" smtClean="0"/>
              <a:t>μ = TF not bound concentration.</a:t>
            </a:r>
          </a:p>
          <a:p>
            <a:pPr algn="l" rtl="0">
              <a:buNone/>
            </a:pPr>
            <a:endParaRPr lang="en-US" sz="2000" dirty="0" smtClean="0"/>
          </a:p>
          <a:p>
            <a:pPr algn="ctr" rtl="0">
              <a:buNone/>
            </a:pPr>
            <a:r>
              <a:rPr lang="en-US" sz="2000" dirty="0" smtClean="0"/>
              <a:t>Non-linear parameter estimation (μ, </a:t>
            </a:r>
            <a:r>
              <a:rPr lang="el-GR" sz="2000" dirty="0" smtClean="0"/>
              <a:t>ε</a:t>
            </a:r>
            <a:r>
              <a:rPr lang="en-US" sz="2000" dirty="0" smtClean="0"/>
              <a:t>, E</a:t>
            </a:r>
            <a:r>
              <a:rPr lang="en-US" sz="2000" baseline="-25000" dirty="0" smtClean="0"/>
              <a:t>ns</a:t>
            </a:r>
            <a:r>
              <a:rPr lang="en-US" sz="2000" dirty="0" smtClean="0"/>
              <a:t>)  – </a:t>
            </a:r>
            <a:r>
              <a:rPr lang="en-US" sz="2000" dirty="0" err="1" smtClean="0"/>
              <a:t>Levenberg</a:t>
            </a:r>
            <a:r>
              <a:rPr lang="en-US" sz="2000" dirty="0" smtClean="0"/>
              <a:t>-Marquardt algorithm</a:t>
            </a:r>
          </a:p>
          <a:p>
            <a:pPr algn="l" rtl="0">
              <a:buNone/>
            </a:pPr>
            <a:endParaRPr lang="en-US" sz="2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45339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80676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PWM generation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Possible options: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Using k-mers one hamming distance away.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RAP: using top 500 k-mers, aligning them.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BEEML: energy-based model.</a:t>
            </a: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7624" y="3861048"/>
          <a:ext cx="6552726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82500"/>
                <a:gridCol w="1682500"/>
                <a:gridCol w="1627293"/>
                <a:gridCol w="156043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BEEML (3)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Jolma</a:t>
                      </a:r>
                      <a:r>
                        <a:rPr lang="en-US" dirty="0" smtClean="0"/>
                        <a:t> style (1)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Rap style (2)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Jolma</a:t>
                      </a:r>
                      <a:r>
                        <a:rPr lang="en-US" dirty="0" smtClean="0"/>
                        <a:t> models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?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0.843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0.873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0.883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Model extensions and trimming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Extend 4 positions to each side.</a:t>
            </a:r>
          </a:p>
          <a:p>
            <a:pPr algn="l" rtl="0"/>
            <a:r>
              <a:rPr lang="en-US" dirty="0" smtClean="0"/>
              <a:t>Analyze all </a:t>
            </a:r>
            <a:r>
              <a:rPr lang="en-US" dirty="0" err="1" smtClean="0"/>
              <a:t>oligos</a:t>
            </a:r>
            <a:r>
              <a:rPr lang="en-US" dirty="0" smtClean="0"/>
              <a:t> that contain the seed.</a:t>
            </a:r>
          </a:p>
          <a:p>
            <a:pPr algn="l" rtl="0"/>
            <a:r>
              <a:rPr lang="en-US" dirty="0" smtClean="0"/>
              <a:t>Build the side positions by their counts.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Trimming side positions:</a:t>
            </a:r>
          </a:p>
          <a:p>
            <a:pPr lvl="1" algn="l" rtl="0"/>
            <a:r>
              <a:rPr lang="en-US" dirty="0" smtClean="0"/>
              <a:t>IC below 0.2 OR based on less than 1000 counts.</a:t>
            </a:r>
            <a:endParaRPr lang="he-IL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03648" y="5445224"/>
          <a:ext cx="6552726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45083"/>
                <a:gridCol w="320764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Rap style</a:t>
                      </a:r>
                      <a:r>
                        <a:rPr lang="en-US" baseline="0" dirty="0" smtClean="0"/>
                        <a:t> with trim and extend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Rap style no trim and extend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0.873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0.799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Examples</a:t>
            </a:r>
            <a:endParaRPr lang="he-IL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0" y="1700808"/>
            <a:ext cx="857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lnt weblogo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30670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429000"/>
            <a:ext cx="30194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4025" y="1196752"/>
            <a:ext cx="36099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372200" y="5517232"/>
            <a:ext cx="2771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1, 5 – ours is slightly better</a:t>
            </a:r>
          </a:p>
          <a:p>
            <a:pPr algn="l" rtl="0"/>
            <a:r>
              <a:rPr lang="en-US" dirty="0" smtClean="0"/>
              <a:t>3 – ours is worse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ChIP-</a:t>
            </a:r>
            <a:r>
              <a:rPr lang="en-US" dirty="0" err="1" smtClean="0"/>
              <a:t>seq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2" name="Picture 4" descr="ChIP-seq 和结果分析 - Lonely Winter - 我的博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140979" cy="4608512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03648" y="6381328"/>
            <a:ext cx="7638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(http://shengqingshibai.blog.163.com/blog/static/1310065201258113020325/)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Future plans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Run BEEML.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Choose k depending on the read coverage.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Test on ChIP data.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Use all cycles to generate a robust score.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Using all cycles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Denote, p = BS binding, q = non-BS binding.</a:t>
            </a:r>
          </a:p>
          <a:p>
            <a:pPr algn="l" rtl="0"/>
            <a:endParaRPr lang="en-US" sz="1400" dirty="0" smtClean="0"/>
          </a:p>
          <a:p>
            <a:pPr algn="l" rtl="0"/>
            <a:r>
              <a:rPr lang="en-US" dirty="0" smtClean="0"/>
              <a:t>N = N</a:t>
            </a:r>
            <a:r>
              <a:rPr lang="en-US" baseline="-25000" dirty="0" smtClean="0"/>
              <a:t>S</a:t>
            </a:r>
            <a:r>
              <a:rPr lang="en-US" dirty="0" smtClean="0"/>
              <a:t> + N</a:t>
            </a:r>
            <a:r>
              <a:rPr lang="en-US" baseline="-25000" dirty="0" smtClean="0"/>
              <a:t>N</a:t>
            </a:r>
            <a:r>
              <a:rPr lang="en-US" dirty="0" smtClean="0"/>
              <a:t> = sites in cycle 0.</a:t>
            </a:r>
          </a:p>
          <a:p>
            <a:pPr algn="l" rtl="0"/>
            <a:endParaRPr lang="en-US" sz="1400" dirty="0" smtClean="0"/>
          </a:p>
          <a:p>
            <a:pPr algn="l" rtl="0"/>
            <a:r>
              <a:rPr lang="en-US" dirty="0" smtClean="0"/>
              <a:t>Sites in cycle </a:t>
            </a:r>
            <a:r>
              <a:rPr lang="en-US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p</a:t>
            </a:r>
            <a:r>
              <a:rPr lang="en-US" baseline="30000" dirty="0" err="1" smtClean="0"/>
              <a:t>i</a:t>
            </a:r>
            <a:r>
              <a:rPr lang="en-US" dirty="0" err="1" smtClean="0"/>
              <a:t>·N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q</a:t>
            </a:r>
            <a:r>
              <a:rPr lang="en-US" baseline="30000" dirty="0" err="1" smtClean="0"/>
              <a:t>i</a:t>
            </a:r>
            <a:r>
              <a:rPr lang="en-US" dirty="0" err="1" smtClean="0"/>
              <a:t>·N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pPr algn="l" rtl="0"/>
            <a:endParaRPr lang="en-US" sz="1400" dirty="0" smtClean="0"/>
          </a:p>
          <a:p>
            <a:pPr algn="l" rtl="0"/>
            <a:r>
              <a:rPr lang="en-US" dirty="0" smtClean="0"/>
              <a:t>Frequency in cycle </a:t>
            </a:r>
            <a:r>
              <a:rPr lang="en-US" dirty="0" err="1" smtClean="0"/>
              <a:t>i</a:t>
            </a:r>
            <a:r>
              <a:rPr lang="en-US" dirty="0" smtClean="0"/>
              <a:t> (F</a:t>
            </a:r>
            <a:r>
              <a:rPr lang="en-US" baseline="-25000" dirty="0" smtClean="0"/>
              <a:t>i</a:t>
            </a:r>
            <a:r>
              <a:rPr lang="en-US" dirty="0" smtClean="0"/>
              <a:t>) = </a:t>
            </a:r>
            <a:r>
              <a:rPr lang="en-US" dirty="0" err="1" smtClean="0"/>
              <a:t>p</a:t>
            </a:r>
            <a:r>
              <a:rPr lang="en-US" baseline="30000" dirty="0" err="1" smtClean="0"/>
              <a:t>i</a:t>
            </a:r>
            <a:r>
              <a:rPr lang="en-US" dirty="0" err="1" smtClean="0"/>
              <a:t>·N</a:t>
            </a:r>
            <a:r>
              <a:rPr lang="en-US" baseline="-25000" dirty="0" err="1" smtClean="0"/>
              <a:t>S</a:t>
            </a:r>
            <a:r>
              <a:rPr lang="en-US" dirty="0" smtClean="0"/>
              <a:t>/(</a:t>
            </a:r>
            <a:r>
              <a:rPr lang="en-US" dirty="0" err="1" smtClean="0"/>
              <a:t>p</a:t>
            </a:r>
            <a:r>
              <a:rPr lang="en-US" baseline="30000" dirty="0" err="1" smtClean="0"/>
              <a:t>i</a:t>
            </a:r>
            <a:r>
              <a:rPr lang="en-US" dirty="0" err="1" smtClean="0"/>
              <a:t>·N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q</a:t>
            </a:r>
            <a:r>
              <a:rPr lang="en-US" baseline="30000" dirty="0" err="1" smtClean="0"/>
              <a:t>i</a:t>
            </a:r>
            <a:r>
              <a:rPr lang="en-US" dirty="0" err="1" smtClean="0"/>
              <a:t>·N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algn="l" rtl="0"/>
            <a:endParaRPr lang="en-US" sz="1400" dirty="0" smtClean="0"/>
          </a:p>
          <a:p>
            <a:pPr algn="l" rtl="0"/>
            <a:r>
              <a:rPr lang="en-US" dirty="0" smtClean="0"/>
              <a:t>p/q = (N</a:t>
            </a:r>
            <a:r>
              <a:rPr lang="en-US" baseline="-25000" dirty="0" smtClean="0"/>
              <a:t>N</a:t>
            </a:r>
            <a:r>
              <a:rPr lang="en-US" dirty="0" smtClean="0"/>
              <a:t>/(N</a:t>
            </a:r>
            <a:r>
              <a:rPr lang="en-US" baseline="-25000" dirty="0" smtClean="0"/>
              <a:t>S</a:t>
            </a:r>
            <a:r>
              <a:rPr lang="en-US" dirty="0" smtClean="0"/>
              <a:t>(1- F</a:t>
            </a:r>
            <a:r>
              <a:rPr lang="en-US" baseline="-25000" dirty="0" smtClean="0"/>
              <a:t>i</a:t>
            </a:r>
            <a:r>
              <a:rPr lang="en-US" dirty="0" smtClean="0"/>
              <a:t>)))</a:t>
            </a:r>
            <a:r>
              <a:rPr lang="en-US" baseline="30000" dirty="0" smtClean="0"/>
              <a:t>1/k</a:t>
            </a:r>
          </a:p>
          <a:p>
            <a:pPr algn="l" rtl="0"/>
            <a:endParaRPr lang="he-IL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Conclusions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Algorithm that automatically overcomes biases in the technology.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Data is explained by a single non-redundant model.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Performance – to be improved…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Protein binding microarray</a:t>
            </a:r>
            <a:endParaRPr lang="he-IL" dirty="0"/>
          </a:p>
        </p:txBody>
      </p:sp>
      <p:pic>
        <p:nvPicPr>
          <p:cNvPr id="4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327874" cy="524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300192" y="6488668"/>
            <a:ext cx="2501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/>
              <a:t>(Berger </a:t>
            </a:r>
            <a:r>
              <a:rPr lang="en-US" i="1" dirty="0"/>
              <a:t>et al</a:t>
            </a:r>
            <a:r>
              <a:rPr lang="en-US" dirty="0" smtClean="0"/>
              <a:t>., </a:t>
            </a:r>
            <a:r>
              <a:rPr lang="en-US" i="1" dirty="0" smtClean="0"/>
              <a:t>NBT</a:t>
            </a:r>
            <a:r>
              <a:rPr lang="en-US" dirty="0" smtClean="0"/>
              <a:t> </a:t>
            </a:r>
            <a:r>
              <a:rPr lang="en-US" dirty="0"/>
              <a:t>06)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49F59-0E53-42C2-B6C6-23669D46D56C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High-throughput SELEX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49F59-0E53-42C2-B6C6-23669D46D56C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328592" cy="479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88024" y="6488668"/>
            <a:ext cx="4052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Jolma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et al</a:t>
            </a:r>
            <a:r>
              <a:rPr lang="en-US" dirty="0" smtClean="0">
                <a:latin typeface="+mn-lt"/>
              </a:rPr>
              <a:t>., </a:t>
            </a:r>
            <a:r>
              <a:rPr lang="en-US" i="1" dirty="0" smtClean="0">
                <a:latin typeface="+mn-lt"/>
              </a:rPr>
              <a:t>Genome Research </a:t>
            </a:r>
            <a:r>
              <a:rPr lang="en-US" dirty="0" smtClean="0">
                <a:latin typeface="+mn-lt"/>
              </a:rPr>
              <a:t>10)</a:t>
            </a:r>
            <a:endParaRPr lang="en-US" dirty="0">
              <a:latin typeface="+mn-lt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9096" y="1747664"/>
            <a:ext cx="1676400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496" y="1900064"/>
            <a:ext cx="1676400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3896" y="2052464"/>
            <a:ext cx="1676400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204864"/>
            <a:ext cx="1676400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 bwMode="auto">
          <a:xfrm>
            <a:off x="5868144" y="3645024"/>
            <a:ext cx="864096" cy="43204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1412776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cycles 0-3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TFBS models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			PWM			K-mer list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Logo format:</a:t>
            </a:r>
          </a:p>
          <a:p>
            <a:pPr algn="l" rtl="0">
              <a:buNone/>
            </a:pPr>
            <a:endParaRPr lang="he-IL" dirty="0"/>
          </a:p>
        </p:txBody>
      </p:sp>
      <p:pic>
        <p:nvPicPr>
          <p:cNvPr id="4" name="Picture 3" descr="https://portal.biobase-international.com/cgi-bin/build_t/idb/1.0/statichandler.cgi?file=gifs/matrixlogos/M0095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796589"/>
            <a:ext cx="7344816" cy="106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780"/>
          <p:cNvGraphicFramePr>
            <a:graphicFrameLocks/>
          </p:cNvGraphicFramePr>
          <p:nvPr/>
        </p:nvGraphicFramePr>
        <p:xfrm>
          <a:off x="899592" y="1988840"/>
          <a:ext cx="3960440" cy="1946153"/>
        </p:xfrm>
        <a:graphic>
          <a:graphicData uri="http://schemas.openxmlformats.org/drawingml/2006/table">
            <a:tbl>
              <a:tblPr rtl="1"/>
              <a:tblGrid>
                <a:gridCol w="564986"/>
                <a:gridCol w="566371"/>
                <a:gridCol w="564986"/>
                <a:gridCol w="567755"/>
                <a:gridCol w="564986"/>
                <a:gridCol w="566370"/>
                <a:gridCol w="564986"/>
              </a:tblGrid>
              <a:tr h="348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AC2485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029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4015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029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2533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Comparing PBM and HT-SELEX</a:t>
            </a:r>
            <a:endParaRPr lang="he-IL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788024" y="6381328"/>
            <a:ext cx="33788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(Orenstein and Shamir, </a:t>
            </a:r>
            <a:r>
              <a:rPr lang="en-US" i="1" dirty="0" smtClean="0">
                <a:latin typeface="+mn-lt"/>
              </a:rPr>
              <a:t>NAR </a:t>
            </a:r>
            <a:r>
              <a:rPr lang="en-US" dirty="0" smtClean="0">
                <a:latin typeface="+mn-lt"/>
              </a:rPr>
              <a:t>2014)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HT-SELEX predicts PBM binding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514350" indent="-514350" algn="l" rtl="0"/>
            <a:r>
              <a:rPr lang="en-US" dirty="0" smtClean="0"/>
              <a:t>HT-SELEX and PBM mostly agree</a:t>
            </a:r>
          </a:p>
          <a:p>
            <a:pPr marL="514350" indent="-514350" algn="l" rtl="0">
              <a:buNone/>
            </a:pPr>
            <a:r>
              <a:rPr lang="en-US" sz="2400" dirty="0" smtClean="0"/>
              <a:t>Average AUC over 128 PBM profiles:</a:t>
            </a:r>
          </a:p>
          <a:p>
            <a:pPr marL="514350" indent="-514350" algn="l" rtl="0">
              <a:buNone/>
            </a:pPr>
            <a:endParaRPr lang="en-US" sz="2400" dirty="0"/>
          </a:p>
          <a:p>
            <a:pPr marL="514350" indent="-514350" algn="l" rtl="0">
              <a:buNone/>
            </a:pPr>
            <a:endParaRPr lang="en-US" sz="2400" dirty="0" smtClean="0"/>
          </a:p>
          <a:p>
            <a:pPr marL="514350" indent="-514350" algn="l" rtl="0">
              <a:buNone/>
            </a:pPr>
            <a:endParaRPr lang="en-US" sz="2400" dirty="0"/>
          </a:p>
          <a:p>
            <a:pPr marL="514350" indent="-514350" algn="l" rtl="0">
              <a:buNone/>
            </a:pPr>
            <a:r>
              <a:rPr lang="en-US" sz="2400" dirty="0" smtClean="0"/>
              <a:t>On 118 (unpaired) PBM profiles: average AUC </a:t>
            </a:r>
          </a:p>
          <a:p>
            <a:pPr marL="514350" indent="-514350" algn="l" rtl="0">
              <a:buNone/>
            </a:pPr>
            <a:endParaRPr lang="en-US" sz="2400" dirty="0"/>
          </a:p>
          <a:p>
            <a:pPr marL="514350" indent="-514350" algn="l" rtl="0">
              <a:buNone/>
            </a:pPr>
            <a:endParaRPr lang="en-US" sz="2400" dirty="0" smtClean="0"/>
          </a:p>
          <a:p>
            <a:pPr marL="514350" indent="-514350" algn="l" rtl="0">
              <a:buNone/>
            </a:pPr>
            <a:endParaRPr lang="en-US" sz="2400" dirty="0"/>
          </a:p>
          <a:p>
            <a:pPr marL="514350" indent="-514350" algn="l" rtl="0">
              <a:buNone/>
            </a:pPr>
            <a:r>
              <a:rPr lang="en-US" sz="2400" dirty="0" smtClean="0"/>
              <a:t>Together: 0.875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2276872"/>
          <a:ext cx="8712970" cy="823112"/>
        </p:xfrm>
        <a:graphic>
          <a:graphicData uri="http://schemas.openxmlformats.org/drawingml/2006/table">
            <a:tbl>
              <a:tblPr rtl="1">
                <a:tableStyleId>{1E171933-4619-4E11-9A3F-F7608DF75F80}</a:tableStyleId>
              </a:tblPr>
              <a:tblGrid>
                <a:gridCol w="1445754"/>
                <a:gridCol w="1445754"/>
                <a:gridCol w="1445754"/>
                <a:gridCol w="1445754"/>
                <a:gridCol w="1445754"/>
                <a:gridCol w="1484200"/>
              </a:tblGrid>
              <a:tr h="361308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PBM-derived models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he-IL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he-IL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he-IL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he-IL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HT-SELEX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74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AmadeusPBM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Seed-and-Wobble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RankMotif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++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BEEML-PBM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RAP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Jolma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et al.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34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u="none" strike="noStrike" dirty="0" smtClean="0"/>
                        <a:t>0.877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1031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u="none" strike="noStrike" dirty="0" smtClean="0"/>
                        <a:t>0.872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1031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u="none" strike="noStrike" dirty="0" smtClean="0"/>
                        <a:t>0.882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1031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u="none" strike="noStrike" dirty="0" smtClean="0"/>
                        <a:t>0.899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1031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u="none" strike="noStrike" dirty="0" smtClean="0"/>
                        <a:t>0.898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1031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u="none" strike="noStrike" dirty="0" smtClean="0"/>
                        <a:t>0.825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1031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27784" y="4149080"/>
          <a:ext cx="4104456" cy="1019969"/>
        </p:xfrm>
        <a:graphic>
          <a:graphicData uri="http://schemas.openxmlformats.org/drawingml/2006/table">
            <a:tbl>
              <a:tblPr rtl="1">
                <a:tableStyleId>{1E171933-4619-4E11-9A3F-F7608DF75F80}</a:tableStyleId>
              </a:tblPr>
              <a:tblGrid>
                <a:gridCol w="2025299"/>
                <a:gridCol w="2079157"/>
              </a:tblGrid>
              <a:tr h="3613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PBM-derived models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HT-SELEX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74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RAP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Jolma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et al.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34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u="none" strike="noStrike" dirty="0" smtClean="0"/>
                        <a:t>0.945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1031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u="none" strike="noStrike" dirty="0" smtClean="0"/>
                        <a:t>0.928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10319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/>
              <a:t>Comparing PBM and HT-SELEX top 8-mers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952925"/>
            <a:ext cx="8229600" cy="1905075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PBM ranks 8-mers better.</a:t>
            </a:r>
          </a:p>
          <a:p>
            <a:pPr algn="l" rtl="0"/>
            <a:r>
              <a:rPr lang="en-US" sz="2800" dirty="0" smtClean="0"/>
              <a:t>Frequency is better for HT-SELEX scores.</a:t>
            </a:r>
          </a:p>
          <a:p>
            <a:pPr algn="l" rtl="0"/>
            <a:r>
              <a:rPr lang="en-US" sz="2800" dirty="0" smtClean="0"/>
              <a:t>Over-specification in the last cycles.</a:t>
            </a:r>
            <a:endParaRPr lang="he-IL" sz="2800" dirty="0"/>
          </a:p>
        </p:txBody>
      </p:sp>
      <p:pic>
        <p:nvPicPr>
          <p:cNvPr id="4" name="Picture 3" descr="Figure2A_average_correlation_over_cycl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192688" cy="3765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3399</TotalTime>
  <Words>1133</Words>
  <Application>Microsoft Office PowerPoint</Application>
  <PresentationFormat>On-screen Show (4:3)</PresentationFormat>
  <Paragraphs>316</Paragraphs>
  <Slides>32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Inferring binding site motifs from HT-SELEX data</vt:lpstr>
      <vt:lpstr>Gene expression regulation</vt:lpstr>
      <vt:lpstr>ChIP-seq</vt:lpstr>
      <vt:lpstr>Protein binding microarray</vt:lpstr>
      <vt:lpstr>High-throughput SELEX</vt:lpstr>
      <vt:lpstr>TFBS models</vt:lpstr>
      <vt:lpstr>Comparing PBM and HT-SELEX</vt:lpstr>
      <vt:lpstr>HT-SELEX predicts PBM binding</vt:lpstr>
      <vt:lpstr>Comparing PBM and HT-SELEX top 8-mers</vt:lpstr>
      <vt:lpstr>Examples of disagreement</vt:lpstr>
      <vt:lpstr>In vivo comparison</vt:lpstr>
      <vt:lpstr>Biases in HT-SELEX</vt:lpstr>
      <vt:lpstr>Statistics of k-mer counts</vt:lpstr>
      <vt:lpstr>Inferring binding site motifs  from HT-SELX data</vt:lpstr>
      <vt:lpstr>Generation of Binding Models (Jolma et al., GR 10)</vt:lpstr>
      <vt:lpstr>Our algorithm overview</vt:lpstr>
      <vt:lpstr>Fix k-mers counts</vt:lpstr>
      <vt:lpstr>Choosing the cycle</vt:lpstr>
      <vt:lpstr>8-mer model – DREAM paper</vt:lpstr>
      <vt:lpstr>8-mer model, predicting in vitro</vt:lpstr>
      <vt:lpstr>8-mer model, predicting in vitro</vt:lpstr>
      <vt:lpstr>8-mer model, predicting in vivo</vt:lpstr>
      <vt:lpstr>Testing improvements  on 8-mer model</vt:lpstr>
      <vt:lpstr>Seed finding</vt:lpstr>
      <vt:lpstr>Slide 25</vt:lpstr>
      <vt:lpstr>BEEML</vt:lpstr>
      <vt:lpstr>PWM generation</vt:lpstr>
      <vt:lpstr>Model extensions and trimming</vt:lpstr>
      <vt:lpstr>Examples</vt:lpstr>
      <vt:lpstr>Future plans</vt:lpstr>
      <vt:lpstr>Using all cycles</vt:lpstr>
      <vt:lpstr>Conclusions</vt:lpstr>
    </vt:vector>
  </TitlesOfParts>
  <Company>Tel-Aviv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binding site motifs from HT-SELEX data</dc:title>
  <dc:creator>yaronore</dc:creator>
  <cp:lastModifiedBy>yaronore</cp:lastModifiedBy>
  <cp:revision>134</cp:revision>
  <dcterms:created xsi:type="dcterms:W3CDTF">2014-02-02T08:31:19Z</dcterms:created>
  <dcterms:modified xsi:type="dcterms:W3CDTF">2014-02-19T08:48:01Z</dcterms:modified>
</cp:coreProperties>
</file>