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1" r:id="rId9"/>
    <p:sldId id="262" r:id="rId10"/>
    <p:sldId id="266" r:id="rId11"/>
    <p:sldId id="267" r:id="rId12"/>
    <p:sldId id="274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9" r:id="rId32"/>
    <p:sldId id="287" r:id="rId33"/>
    <p:sldId id="290" r:id="rId34"/>
    <p:sldId id="291" r:id="rId35"/>
    <p:sldId id="288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6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4AB86-2379-614E-A09C-1E46D79E98BD}" type="datetimeFigureOut">
              <a:rPr lang="en-US" smtClean="0"/>
              <a:t>6/30/14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DC4CE-7F64-1242-BC7F-C3D7F13FC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57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slides from </a:t>
            </a:r>
            <a:r>
              <a:rPr lang="en-US" dirty="0" err="1" smtClean="0"/>
              <a:t>Rayan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Chikhi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C4CE-7F64-1242-BC7F-C3D7F13FC9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82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C4CE-7F64-1242-BC7F-C3D7F13FC9D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68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C4CE-7F64-1242-BC7F-C3D7F13FC9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0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Construct a specific</a:t>
            </a:r>
            <a:r>
              <a:rPr lang="en-US" baseline="0" dirty="0" smtClean="0"/>
              <a:t> family for which this bound holds, implies lower bound holds generally for </a:t>
            </a:r>
            <a:r>
              <a:rPr lang="en-US" baseline="0" dirty="0" err="1" smtClean="0"/>
              <a:t>dBGs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C4CE-7F64-1242-BC7F-C3D7F13FC9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6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Genomes are mostly linear stretches interrupted</a:t>
            </a:r>
            <a:r>
              <a:rPr lang="en-US" baseline="0" dirty="0" smtClean="0"/>
              <a:t> with bubbles due to diploid structure, sequencing errors,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C4CE-7F64-1242-BC7F-C3D7F13FC9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81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www.codecogs.com</a:t>
            </a:r>
            <a:r>
              <a:rPr lang="en-US" dirty="0" smtClean="0"/>
              <a:t>/latex/</a:t>
            </a:r>
            <a:r>
              <a:rPr lang="en-US" dirty="0" err="1" smtClean="0"/>
              <a:t>eqneditor.php</a:t>
            </a:r>
            <a:endParaRPr lang="en-US" dirty="0" smtClean="0"/>
          </a:p>
          <a:p>
            <a:r>
              <a:rPr lang="en-US" dirty="0" smtClean="0"/>
              <a:t>\\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mbox</a:t>
            </a:r>
            <a:r>
              <a:rPr lang="en-US" dirty="0" smtClean="0"/>
              <a:t>{let } \bar{s}^k \</a:t>
            </a:r>
            <a:r>
              <a:rPr lang="en-US" dirty="0" err="1" smtClean="0"/>
              <a:t>mbox</a:t>
            </a:r>
            <a:r>
              <a:rPr lang="en-US" dirty="0" smtClean="0"/>
              <a:t>{ be the string obtained by repeating the pattern s as many times}\\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mbox</a:t>
            </a:r>
            <a:r>
              <a:rPr lang="en-US" dirty="0" smtClean="0"/>
              <a:t>{as needed to obtain a string of length exactly k, possibly truncating the last occurrence.}</a:t>
            </a:r>
          </a:p>
          <a:p>
            <a:endParaRPr lang="en-US" dirty="0" smtClean="0"/>
          </a:p>
          <a:p>
            <a:r>
              <a:rPr lang="en-US" dirty="0" smtClean="0"/>
              <a:t>\\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mbox</a:t>
            </a:r>
            <a:r>
              <a:rPr lang="en-US" dirty="0" smtClean="0"/>
              <a:t>{we will show that S contains all strings with at least one repeated k-</a:t>
            </a:r>
            <a:r>
              <a:rPr lang="en-US" dirty="0" err="1" smtClean="0"/>
              <a:t>mer</a:t>
            </a:r>
            <a:r>
              <a:rPr lang="en-US" dirty="0" smtClean="0"/>
              <a:t>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C4CE-7F64-1242-BC7F-C3D7F13FC9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68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\\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mbox</a:t>
            </a:r>
            <a:r>
              <a:rPr lang="en-US" dirty="0" smtClean="0"/>
              <a:t>{since there are } \</a:t>
            </a:r>
            <a:r>
              <a:rPr lang="en-US" dirty="0" err="1" smtClean="0"/>
              <a:t>binom</a:t>
            </a:r>
            <a:r>
              <a:rPr lang="en-US" dirty="0" smtClean="0"/>
              <a:t>{n}{2} \\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mbox</a:t>
            </a:r>
            <a:r>
              <a:rPr lang="en-US" dirty="0" smtClean="0"/>
              <a:t>{choices for (</a:t>
            </a:r>
            <a:r>
              <a:rPr lang="en-US" dirty="0" err="1" smtClean="0"/>
              <a:t>i,j</a:t>
            </a:r>
            <a:r>
              <a:rPr lang="en-US" dirty="0" smtClean="0"/>
              <a:t>) and 4^{m-k}} \\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mbox</a:t>
            </a:r>
            <a:r>
              <a:rPr lang="en-US" dirty="0" smtClean="0"/>
              <a:t>{ choices for t, the }\\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mbox</a:t>
            </a:r>
            <a:r>
              <a:rPr lang="en-US" dirty="0" smtClean="0"/>
              <a:t>{cardinality of S is at most } \</a:t>
            </a:r>
            <a:r>
              <a:rPr lang="en-US" dirty="0" err="1" smtClean="0"/>
              <a:t>binom</a:t>
            </a:r>
            <a:r>
              <a:rPr lang="en-US" dirty="0" smtClean="0"/>
              <a:t>{m}{2}4^{m-k} \ \square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C4CE-7F64-1242-BC7F-C3D7F13FC9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66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Intuition:</a:t>
            </a:r>
            <a:r>
              <a:rPr lang="en-US" baseline="0" dirty="0" smtClean="0"/>
              <a:t> for given </a:t>
            </a:r>
            <a:r>
              <a:rPr lang="en-US" baseline="0" dirty="0" err="1" smtClean="0"/>
              <a:t>epsion</a:t>
            </a:r>
            <a:r>
              <a:rPr lang="en-US" baseline="0" dirty="0" smtClean="0"/>
              <a:t>, the number of strings starting with a chosen k-</a:t>
            </a:r>
            <a:r>
              <a:rPr lang="en-US" baseline="0" dirty="0" err="1" smtClean="0"/>
              <a:t>mer</a:t>
            </a:r>
            <a:r>
              <a:rPr lang="en-US" baseline="0" dirty="0" smtClean="0"/>
              <a:t> and not containing any repeated (k-1)-</a:t>
            </a:r>
            <a:r>
              <a:rPr lang="en-US" baseline="0" dirty="0" err="1" smtClean="0"/>
              <a:t>mer</a:t>
            </a:r>
            <a:r>
              <a:rPr lang="en-US" baseline="0" dirty="0" smtClean="0"/>
              <a:t> is greater than 4^n(1-eps)</a:t>
            </a:r>
            <a:endParaRPr lang="en-US" dirty="0" smtClean="0"/>
          </a:p>
          <a:p>
            <a:endParaRPr lang="en-US" dirty="0" smtClean="0"/>
          </a:p>
          <a:p>
            <a:r>
              <a:rPr lang="en-US" baseline="0" dirty="0" smtClean="0"/>
              <a:t>point out that it’s an arithmetic argument</a:t>
            </a:r>
          </a:p>
          <a:p>
            <a:r>
              <a:rPr lang="en-US" dirty="0" smtClean="0"/>
              <a:t>Explain</a:t>
            </a:r>
            <a:r>
              <a:rPr lang="en-US" baseline="0" dirty="0" smtClean="0"/>
              <a:t> less obvious lines if needed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C4CE-7F64-1242-BC7F-C3D7F13FC9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74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e.g.,</a:t>
            </a:r>
            <a:r>
              <a:rPr lang="en-US" baseline="0" dirty="0" smtClean="0"/>
              <a:t> 2 bits per k-</a:t>
            </a:r>
            <a:r>
              <a:rPr lang="en-US" baseline="0" dirty="0" err="1" smtClean="0"/>
              <a:t>mer</a:t>
            </a:r>
            <a:r>
              <a:rPr lang="en-US" baseline="0" dirty="0" smtClean="0"/>
              <a:t> is the lower bound for linear </a:t>
            </a:r>
            <a:r>
              <a:rPr lang="en-US" baseline="0" dirty="0" err="1" smtClean="0"/>
              <a:t>dBGs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C4CE-7F64-1242-BC7F-C3D7F13FC9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71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C4CE-7F64-1242-BC7F-C3D7F13FC9D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6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C5D4-91F1-2342-A8DC-EDB5684438EC}" type="datetimeFigureOut">
              <a:rPr lang="en-US" smtClean="0"/>
              <a:t>6/30/14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5F6B-81CE-A04D-BE86-85BCFA2FE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5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C5D4-91F1-2342-A8DC-EDB5684438EC}" type="datetimeFigureOut">
              <a:rPr lang="en-US" smtClean="0"/>
              <a:t>6/30/14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5F6B-81CE-A04D-BE86-85BCFA2FE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51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C5D4-91F1-2342-A8DC-EDB5684438EC}" type="datetimeFigureOut">
              <a:rPr lang="en-US" smtClean="0"/>
              <a:t>6/30/14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5F6B-81CE-A04D-BE86-85BCFA2FE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11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C5D4-91F1-2342-A8DC-EDB5684438EC}" type="datetimeFigureOut">
              <a:rPr lang="en-US" smtClean="0"/>
              <a:t>6/30/14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5F6B-81CE-A04D-BE86-85BCFA2FE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39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C5D4-91F1-2342-A8DC-EDB5684438EC}" type="datetimeFigureOut">
              <a:rPr lang="en-US" smtClean="0"/>
              <a:t>6/30/14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5F6B-81CE-A04D-BE86-85BCFA2FE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49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C5D4-91F1-2342-A8DC-EDB5684438EC}" type="datetimeFigureOut">
              <a:rPr lang="en-US" smtClean="0"/>
              <a:t>6/30/14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5F6B-81CE-A04D-BE86-85BCFA2FE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9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C5D4-91F1-2342-A8DC-EDB5684438EC}" type="datetimeFigureOut">
              <a:rPr lang="en-US" smtClean="0"/>
              <a:t>6/30/14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5F6B-81CE-A04D-BE86-85BCFA2FE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09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C5D4-91F1-2342-A8DC-EDB5684438EC}" type="datetimeFigureOut">
              <a:rPr lang="en-US" smtClean="0"/>
              <a:t>6/30/14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5F6B-81CE-A04D-BE86-85BCFA2FE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80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C5D4-91F1-2342-A8DC-EDB5684438EC}" type="datetimeFigureOut">
              <a:rPr lang="en-US" smtClean="0"/>
              <a:t>6/30/14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5F6B-81CE-A04D-BE86-85BCFA2FE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9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C5D4-91F1-2342-A8DC-EDB5684438EC}" type="datetimeFigureOut">
              <a:rPr lang="en-US" smtClean="0"/>
              <a:t>6/30/14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5F6B-81CE-A04D-BE86-85BCFA2FE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92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C5D4-91F1-2342-A8DC-EDB5684438EC}" type="datetimeFigureOut">
              <a:rPr lang="en-US" smtClean="0"/>
              <a:t>6/30/14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5F6B-81CE-A04D-BE86-85BCFA2FE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83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4C5D4-91F1-2342-A8DC-EDB5684438EC}" type="datetimeFigureOut">
              <a:rPr lang="en-US" smtClean="0"/>
              <a:t>6/30/14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A5F6B-81CE-A04D-BE86-85BCFA2FE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7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emf"/><Relationship Id="rId6" Type="http://schemas.openxmlformats.org/officeDocument/2006/relationships/image" Target="../media/image15.png"/><Relationship Id="rId7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974" y="2380734"/>
            <a:ext cx="5923727" cy="1470025"/>
          </a:xfrm>
        </p:spPr>
        <p:txBody>
          <a:bodyPr/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4150" y="4115752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marL="514350" indent="-514350" algn="l">
              <a:buAutoNum type="arabicPeriod"/>
            </a:pPr>
            <a:r>
              <a:rPr lang="en-US" dirty="0" smtClean="0"/>
              <a:t>On the representation of de </a:t>
            </a:r>
            <a:r>
              <a:rPr lang="en-US" dirty="0" err="1" smtClean="0"/>
              <a:t>Bruijn</a:t>
            </a:r>
            <a:r>
              <a:rPr lang="en-US" dirty="0" smtClean="0"/>
              <a:t> graphs</a:t>
            </a:r>
          </a:p>
          <a:p>
            <a:pPr marL="514350" indent="-514350" algn="l">
              <a:buAutoNum type="arabicPeriod"/>
            </a:pPr>
            <a:r>
              <a:rPr lang="en-US" dirty="0" err="1" smtClean="0"/>
              <a:t>Changepoint</a:t>
            </a:r>
            <a:r>
              <a:rPr lang="en-US" dirty="0" smtClean="0"/>
              <a:t> analysis for efficient variant calling</a:t>
            </a:r>
          </a:p>
          <a:p>
            <a:pPr algn="l"/>
            <a:endParaRPr lang="en-US" dirty="0" smtClean="0"/>
          </a:p>
          <a:p>
            <a:r>
              <a:rPr lang="en-US" dirty="0" smtClean="0"/>
              <a:t>Roye </a:t>
            </a:r>
            <a:r>
              <a:rPr lang="en-US" dirty="0" err="1" smtClean="0"/>
              <a:t>Rozov</a:t>
            </a:r>
            <a:r>
              <a:rPr lang="en-US" dirty="0" smtClean="0"/>
              <a:t>, 2/7/14</a:t>
            </a:r>
            <a:endParaRPr lang="en-US" dirty="0"/>
          </a:p>
        </p:txBody>
      </p:sp>
      <p:pic>
        <p:nvPicPr>
          <p:cNvPr id="4" name="Picture 3" descr="Screen Shot 2014-07-01 at 5.21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5868352"/>
            <a:ext cx="2705100" cy="9896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" y="5868353"/>
            <a:ext cx="27964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Gray colored slides </a:t>
            </a:r>
          </a:p>
          <a:p>
            <a:r>
              <a:rPr lang="en-US" dirty="0" smtClean="0"/>
              <a:t>sourced from R. </a:t>
            </a:r>
            <a:r>
              <a:rPr lang="en-US" dirty="0" err="1" smtClean="0"/>
              <a:t>Chikhi</a:t>
            </a:r>
            <a:r>
              <a:rPr lang="en-US" dirty="0" smtClean="0"/>
              <a:t>, </a:t>
            </a:r>
          </a:p>
          <a:p>
            <a:r>
              <a:rPr lang="en-US" dirty="0" smtClean="0"/>
              <a:t>RECOMB 2014 presentation</a:t>
            </a:r>
            <a:endParaRPr lang="en-US" dirty="0"/>
          </a:p>
        </p:txBody>
      </p:sp>
      <p:pic>
        <p:nvPicPr>
          <p:cNvPr id="7" name="Picture 6" descr="Screen Shot 2014-07-01 at 5.25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0"/>
            <a:ext cx="9144000" cy="259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6-30 at 3.46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72993" y="6488668"/>
            <a:ext cx="517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RR: Full proof in the paper – not enough time today…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25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6-30 at 3.48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37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NDS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Constructor </a:t>
            </a:r>
            <a:r>
              <a:rPr lang="en-US" b="1" dirty="0" smtClean="0"/>
              <a:t>CONST(S)</a:t>
            </a:r>
            <a:r>
              <a:rPr lang="en-US" dirty="0" smtClean="0"/>
              <a:t> – algorithm that, given a set of k-</a:t>
            </a:r>
            <a:r>
              <a:rPr lang="en-US" dirty="0" err="1" smtClean="0"/>
              <a:t>mers</a:t>
            </a:r>
            <a:r>
              <a:rPr lang="en-US" dirty="0"/>
              <a:t> </a:t>
            </a:r>
            <a:r>
              <a:rPr lang="en-US" dirty="0" smtClean="0"/>
              <a:t>S (a </a:t>
            </a:r>
            <a:r>
              <a:rPr lang="en-US" dirty="0" err="1" smtClean="0"/>
              <a:t>dBG</a:t>
            </a:r>
            <a:r>
              <a:rPr lang="en-US" dirty="0" smtClean="0"/>
              <a:t>) outputs a bit string</a:t>
            </a:r>
          </a:p>
          <a:p>
            <a:r>
              <a:rPr lang="en-US" dirty="0" smtClean="0"/>
              <a:t>Neighborhood </a:t>
            </a:r>
            <a:r>
              <a:rPr lang="en-US" b="1" dirty="0" smtClean="0"/>
              <a:t>NBR(CONST(S), k)</a:t>
            </a:r>
            <a:r>
              <a:rPr lang="en-US" dirty="0" smtClean="0"/>
              <a:t> – algorithm that takes a bit string and a k-</a:t>
            </a:r>
            <a:r>
              <a:rPr lang="en-US" dirty="0" err="1" smtClean="0"/>
              <a:t>mer</a:t>
            </a:r>
            <a:r>
              <a:rPr lang="en-US" dirty="0" smtClean="0"/>
              <a:t>, and outputs a set of k-</a:t>
            </a:r>
            <a:r>
              <a:rPr lang="en-US" dirty="0" err="1" smtClean="0"/>
              <a:t>mers</a:t>
            </a:r>
            <a:r>
              <a:rPr lang="en-US" dirty="0"/>
              <a:t> </a:t>
            </a:r>
            <a:r>
              <a:rPr lang="en-US" dirty="0" smtClean="0"/>
              <a:t>(e.g., neighbors sharing the same (k-1)-</a:t>
            </a:r>
            <a:r>
              <a:rPr lang="en-US" dirty="0" err="1" smtClean="0"/>
              <a:t>mers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If x is not in S, NBR(CONST(S), x) is undefined</a:t>
            </a:r>
          </a:p>
        </p:txBody>
      </p:sp>
    </p:spTree>
    <p:extLst>
      <p:ext uri="{BB962C8B-B14F-4D97-AF65-F5344CB8AC3E}">
        <p14:creationId xmlns:p14="http://schemas.microsoft.com/office/powerpoint/2010/main" val="434568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NDS for linear </a:t>
            </a:r>
            <a:r>
              <a:rPr lang="en-US" dirty="0" err="1" smtClean="0"/>
              <a:t>dBG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string! Length = n+k-1</a:t>
            </a:r>
          </a:p>
          <a:p>
            <a:r>
              <a:rPr lang="en-US" dirty="0" smtClean="0"/>
              <a:t>2 bits per DNA character –&gt; 2(n+k-1)  bits total</a:t>
            </a:r>
          </a:p>
          <a:p>
            <a:r>
              <a:rPr lang="en-US" dirty="0" smtClean="0"/>
              <a:t>Scan length of string to find desired k-</a:t>
            </a:r>
            <a:r>
              <a:rPr lang="en-US" dirty="0" err="1" smtClean="0"/>
              <a:t>mer</a:t>
            </a:r>
            <a:endParaRPr lang="en-US" dirty="0" smtClean="0"/>
          </a:p>
          <a:p>
            <a:r>
              <a:rPr lang="en-US" dirty="0" smtClean="0"/>
              <a:t>Not all strings of this length represent linear </a:t>
            </a:r>
            <a:r>
              <a:rPr lang="en-US" dirty="0" err="1" smtClean="0"/>
              <a:t>dBGs</a:t>
            </a:r>
            <a:r>
              <a:rPr lang="en-US" dirty="0" smtClean="0"/>
              <a:t>, need to show this is the amount of space needed in general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898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7-01 at 10.32.1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029"/>
            <a:ext cx="9144000" cy="1428562"/>
          </a:xfrm>
          <a:prstGeom prst="rect">
            <a:avLst/>
          </a:prstGeom>
        </p:spPr>
      </p:pic>
      <p:pic>
        <p:nvPicPr>
          <p:cNvPr id="5" name="Picture 4" descr="Screen Shot 2014-07-01 at 10.34.0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6524"/>
            <a:ext cx="9144000" cy="777551"/>
          </a:xfrm>
          <a:prstGeom prst="rect">
            <a:avLst/>
          </a:prstGeom>
        </p:spPr>
      </p:pic>
      <p:pic>
        <p:nvPicPr>
          <p:cNvPr id="6" name="Picture 5" descr="CodeCogsEqn (2)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29" y="3628571"/>
            <a:ext cx="8303756" cy="531587"/>
          </a:xfrm>
          <a:prstGeom prst="rect">
            <a:avLst/>
          </a:prstGeom>
        </p:spPr>
      </p:pic>
      <p:pic>
        <p:nvPicPr>
          <p:cNvPr id="8" name="Picture 7" descr="Screen Shot 2014-07-01 at 10.51.50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0743"/>
            <a:ext cx="9144000" cy="12841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81214" y="2540000"/>
            <a:ext cx="8369071" cy="90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CodeCogsEqn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29" y="5832929"/>
            <a:ext cx="6248684" cy="41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15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8000" y="2013857"/>
            <a:ext cx="796038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 s’ be a string which contains at least one repeated k-</a:t>
            </a:r>
            <a:r>
              <a:rPr lang="en-US" dirty="0" err="1" smtClean="0"/>
              <a:t>mer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Assume that </a:t>
            </a:r>
            <a:r>
              <a:rPr lang="en-US" dirty="0" err="1" smtClean="0"/>
              <a:t>i</a:t>
            </a:r>
            <a:r>
              <a:rPr lang="en-US" dirty="0" smtClean="0"/>
              <a:t> &lt; j are starting positions of identical k-</a:t>
            </a:r>
            <a:r>
              <a:rPr lang="en-US" dirty="0" err="1" smtClean="0"/>
              <a:t>mers</a:t>
            </a:r>
            <a:r>
              <a:rPr lang="en-US" dirty="0" smtClean="0"/>
              <a:t> (s’[j+1…</a:t>
            </a:r>
            <a:r>
              <a:rPr lang="en-US" dirty="0" err="1" smtClean="0"/>
              <a:t>j+k</a:t>
            </a:r>
            <a:r>
              <a:rPr lang="en-US" dirty="0" smtClean="0"/>
              <a:t>] = s’[</a:t>
            </a:r>
            <a:r>
              <a:rPr lang="en-US" dirty="0" err="1" smtClean="0"/>
              <a:t>i</a:t>
            </a:r>
            <a:r>
              <a:rPr lang="en-US" dirty="0" smtClean="0"/>
              <a:t>...i+k-1])</a:t>
            </a:r>
          </a:p>
          <a:p>
            <a:endParaRPr lang="en-US" dirty="0" smtClean="0"/>
          </a:p>
          <a:p>
            <a:r>
              <a:rPr lang="en-US" dirty="0" smtClean="0"/>
              <a:t>Setting t to be the concatenation of s’[1..j] and s’[j+k+1…m], it is clear s’ is in 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Screen Shot 2014-07-01 at 10.51.5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028"/>
            <a:ext cx="9144000" cy="128413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81214" y="1787071"/>
            <a:ext cx="8369071" cy="90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1214" y="3846285"/>
            <a:ext cx="8369071" cy="90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CodeCogsEqn (6)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71" y="4136572"/>
            <a:ext cx="8138099" cy="8998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54714" y="5914571"/>
            <a:ext cx="4777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Typos in paper: they say </a:t>
            </a:r>
            <a:r>
              <a:rPr lang="en-US" dirty="0" smtClean="0"/>
              <a:t>s’[j…j+k-1] = s’[</a:t>
            </a:r>
            <a:r>
              <a:rPr lang="en-US" dirty="0" err="1" smtClean="0"/>
              <a:t>i</a:t>
            </a:r>
            <a:r>
              <a:rPr lang="en-US" dirty="0" smtClean="0"/>
              <a:t>...i+k-1]</a:t>
            </a:r>
            <a:r>
              <a:rPr lang="en-US" dirty="0" smtClean="0"/>
              <a:t> , </a:t>
            </a:r>
          </a:p>
          <a:p>
            <a:r>
              <a:rPr lang="en-US" dirty="0" smtClean="0"/>
              <a:t>Switch between n and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489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7-01 at 11.52.1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900"/>
            <a:ext cx="9144000" cy="413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00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7-01 at 12.34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2900"/>
            <a:ext cx="9144000" cy="3632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6286" y="5608739"/>
            <a:ext cx="5285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Typo above (in paper): should be s1[i+k-1] !=  s2[i+k-1]</a:t>
            </a:r>
          </a:p>
          <a:p>
            <a:r>
              <a:rPr lang="en-US" dirty="0" smtClean="0"/>
              <a:t>instead of </a:t>
            </a:r>
            <a:r>
              <a:rPr lang="en-US" dirty="0" smtClean="0"/>
              <a:t>be s1[i-k+1] !=  s2[i-k+1]</a:t>
            </a:r>
          </a:p>
        </p:txBody>
      </p:sp>
    </p:spTree>
    <p:extLst>
      <p:ext uri="{BB962C8B-B14F-4D97-AF65-F5344CB8AC3E}">
        <p14:creationId xmlns:p14="http://schemas.microsoft.com/office/powerpoint/2010/main" val="2425231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7-01 at 1.11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886"/>
            <a:ext cx="9144000" cy="11806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1741714"/>
            <a:ext cx="8709686" cy="5078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For contradiction</a:t>
            </a:r>
            <a:r>
              <a:rPr lang="en-US" dirty="0" smtClean="0"/>
              <a:t>, assume for all linear </a:t>
            </a:r>
            <a:r>
              <a:rPr lang="en-US" dirty="0" err="1" smtClean="0"/>
              <a:t>dBGs</a:t>
            </a:r>
            <a:r>
              <a:rPr lang="en-US" dirty="0" smtClean="0"/>
              <a:t>, size of output of CONST is &lt; 2(1-e) per k-mer.</a:t>
            </a:r>
          </a:p>
          <a:p>
            <a:endParaRPr lang="en-US" dirty="0"/>
          </a:p>
          <a:p>
            <a:r>
              <a:rPr lang="en-US" dirty="0" smtClean="0"/>
              <a:t>For sets of k-</a:t>
            </a:r>
            <a:r>
              <a:rPr lang="en-US" dirty="0" err="1" smtClean="0"/>
              <a:t>mers</a:t>
            </a:r>
            <a:r>
              <a:rPr lang="en-US" dirty="0" smtClean="0"/>
              <a:t> of size n, at most 2^(2n(1-e)) possible outputs</a:t>
            </a:r>
          </a:p>
          <a:p>
            <a:endParaRPr lang="en-US" dirty="0"/>
          </a:p>
          <a:p>
            <a:r>
              <a:rPr lang="en-US" b="1" dirty="0" smtClean="0"/>
              <a:t>From lemma 6</a:t>
            </a:r>
            <a:r>
              <a:rPr lang="en-US" dirty="0" smtClean="0"/>
              <a:t>, there are (k, n, k0) for chosen e for which there are more </a:t>
            </a:r>
          </a:p>
          <a:p>
            <a:r>
              <a:rPr lang="en-US" dirty="0" smtClean="0"/>
              <a:t>than </a:t>
            </a:r>
            <a:r>
              <a:rPr lang="en-US" dirty="0" smtClean="0"/>
              <a:t>2^(2n(1-e)) linear </a:t>
            </a:r>
            <a:r>
              <a:rPr lang="en-US" dirty="0" err="1" smtClean="0"/>
              <a:t>dBGs</a:t>
            </a:r>
            <a:r>
              <a:rPr lang="en-US" dirty="0" smtClean="0"/>
              <a:t> starting with </a:t>
            </a:r>
            <a:r>
              <a:rPr lang="en-US" dirty="0" smtClean="0"/>
              <a:t>the same k-</a:t>
            </a:r>
            <a:r>
              <a:rPr lang="en-US" dirty="0" err="1" smtClean="0"/>
              <a:t>mer</a:t>
            </a:r>
            <a:r>
              <a:rPr lang="en-US" dirty="0" smtClean="0"/>
              <a:t> k0, having n k-</a:t>
            </a:r>
            <a:r>
              <a:rPr lang="en-US" dirty="0" err="1" smtClean="0"/>
              <a:t>mers</a:t>
            </a:r>
            <a:r>
              <a:rPr lang="en-US" dirty="0" smtClean="0"/>
              <a:t>, </a:t>
            </a:r>
          </a:p>
          <a:p>
            <a:r>
              <a:rPr lang="en-US" dirty="0" smtClean="0"/>
              <a:t>and no repeated (k-1)-</a:t>
            </a:r>
            <a:r>
              <a:rPr lang="en-US" dirty="0" err="1" smtClean="0"/>
              <a:t>mers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By the </a:t>
            </a:r>
            <a:r>
              <a:rPr lang="en-US" b="1" dirty="0" smtClean="0"/>
              <a:t>pigeonhole principle</a:t>
            </a:r>
            <a:r>
              <a:rPr lang="en-US" dirty="0" smtClean="0"/>
              <a:t>, there is an NDS constructor CONST(S) </a:t>
            </a:r>
          </a:p>
          <a:p>
            <a:r>
              <a:rPr lang="en-US" dirty="0" smtClean="0"/>
              <a:t>that </a:t>
            </a:r>
            <a:r>
              <a:rPr lang="en-US" b="1" dirty="0" smtClean="0"/>
              <a:t>returns*</a:t>
            </a:r>
            <a:r>
              <a:rPr lang="en-US" dirty="0" smtClean="0"/>
              <a:t> the same output on different inputs S1 (k-</a:t>
            </a:r>
            <a:r>
              <a:rPr lang="en-US" dirty="0" err="1" smtClean="0"/>
              <a:t>mers</a:t>
            </a:r>
            <a:r>
              <a:rPr lang="en-US" dirty="0" smtClean="0"/>
              <a:t> from s1) and S2, which </a:t>
            </a:r>
          </a:p>
          <a:p>
            <a:r>
              <a:rPr lang="en-US" dirty="0" smtClean="0"/>
              <a:t>both start at k0 and don’t contain any repeated (k-1)-</a:t>
            </a:r>
            <a:r>
              <a:rPr lang="en-US" dirty="0" err="1" smtClean="0"/>
              <a:t>mer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From lemma 7</a:t>
            </a:r>
            <a:r>
              <a:rPr lang="en-US" dirty="0" smtClean="0"/>
              <a:t>, the sets of k-</a:t>
            </a:r>
            <a:r>
              <a:rPr lang="en-US" dirty="0" err="1" smtClean="0"/>
              <a:t>mers</a:t>
            </a:r>
            <a:r>
              <a:rPr lang="en-US" dirty="0" smtClean="0"/>
              <a:t> in s1 and s2 are different.  Let p be the length of their </a:t>
            </a:r>
          </a:p>
          <a:p>
            <a:r>
              <a:rPr lang="en-US" dirty="0" smtClean="0"/>
              <a:t>longest common prefix.  Let k1 be the k-</a:t>
            </a:r>
            <a:r>
              <a:rPr lang="en-US" dirty="0" err="1" smtClean="0"/>
              <a:t>mer</a:t>
            </a:r>
            <a:r>
              <a:rPr lang="en-US" dirty="0" smtClean="0"/>
              <a:t> starting at position p-k+1.  Since each k-</a:t>
            </a:r>
            <a:r>
              <a:rPr lang="en-US" dirty="0" err="1" smtClean="0"/>
              <a:t>mer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Can occur only once (</a:t>
            </a:r>
            <a:r>
              <a:rPr lang="en-US" b="1" dirty="0" smtClean="0"/>
              <a:t>linear </a:t>
            </a:r>
            <a:r>
              <a:rPr lang="en-US" b="1" dirty="0" err="1" smtClean="0"/>
              <a:t>dBG</a:t>
            </a:r>
            <a:r>
              <a:rPr lang="en-US" dirty="0" smtClean="0"/>
              <a:t>), and the k-</a:t>
            </a:r>
            <a:r>
              <a:rPr lang="en-US" dirty="0" err="1" smtClean="0"/>
              <a:t>mer</a:t>
            </a:r>
            <a:r>
              <a:rPr lang="en-US" dirty="0"/>
              <a:t> </a:t>
            </a:r>
            <a:r>
              <a:rPr lang="en-US" dirty="0" smtClean="0"/>
              <a:t>starting at p-k differs between s1 and s2, </a:t>
            </a:r>
          </a:p>
          <a:p>
            <a:r>
              <a:rPr lang="en-US" dirty="0" smtClean="0"/>
              <a:t>NBR(CONST(S1), k1) != NBR(CONST(S2), k2) </a:t>
            </a:r>
            <a:r>
              <a:rPr lang="en-US" dirty="0" smtClean="0">
                <a:sym typeface="Wingdings"/>
              </a:rPr>
              <a:t> (because CONST(S1) = CONST(S2))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1973" y="6488668"/>
            <a:ext cx="2613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*Typo: paper says “takes”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589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maximal simple paths in low memory (BCALM)</a:t>
            </a:r>
          </a:p>
          <a:p>
            <a:r>
              <a:rPr lang="en-US" dirty="0" smtClean="0"/>
              <a:t>Construct FM index from paths to allow NBR queries, replace hash data structure from existing assembler (DBGFM)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289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thread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papers seek to scale down cost of deep sequencing data analysis</a:t>
            </a:r>
          </a:p>
          <a:p>
            <a:r>
              <a:rPr lang="en-US" dirty="0" smtClean="0"/>
              <a:t>1. aims to achieve the lower bound of memory use in de novo genome assembly</a:t>
            </a:r>
          </a:p>
          <a:p>
            <a:r>
              <a:rPr lang="en-US" dirty="0" smtClean="0"/>
              <a:t>2. aims to reduce run time of variant calling by utilizing change points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787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7-01 at 3.52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78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7-01 at 3.54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1174" y="2283587"/>
            <a:ext cx="479613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e.g., k = 7 here</a:t>
            </a:r>
          </a:p>
          <a:p>
            <a:endParaRPr lang="en-US" dirty="0" smtClean="0"/>
          </a:p>
          <a:p>
            <a:r>
              <a:rPr lang="en-US" dirty="0" smtClean="0"/>
              <a:t>Compaction functionality based on Observation:</a:t>
            </a:r>
          </a:p>
          <a:p>
            <a:r>
              <a:rPr lang="en-US" dirty="0" smtClean="0"/>
              <a:t>If u</a:t>
            </a:r>
            <a:r>
              <a:rPr lang="en-US" dirty="0" smtClean="0">
                <a:sym typeface="Wingdings"/>
              </a:rPr>
              <a:t> v, then </a:t>
            </a:r>
            <a:r>
              <a:rPr lang="en-US" dirty="0" err="1" smtClean="0">
                <a:sym typeface="Wingdings"/>
              </a:rPr>
              <a:t>Rmin</a:t>
            </a:r>
            <a:r>
              <a:rPr lang="en-US" dirty="0" smtClean="0">
                <a:sym typeface="Wingdings"/>
              </a:rPr>
              <a:t>(u) = </a:t>
            </a:r>
            <a:r>
              <a:rPr lang="en-US" dirty="0" err="1" smtClean="0">
                <a:sym typeface="Wingdings"/>
              </a:rPr>
              <a:t>Lmin</a:t>
            </a:r>
            <a:r>
              <a:rPr lang="en-US" dirty="0" smtClean="0">
                <a:sym typeface="Wingdings"/>
              </a:rPr>
              <a:t>(v)</a:t>
            </a:r>
            <a:endParaRPr lang="en-US" dirty="0" smtClean="0"/>
          </a:p>
          <a:p>
            <a:r>
              <a:rPr lang="en-US" dirty="0" smtClean="0"/>
              <a:t>where </a:t>
            </a:r>
            <a:r>
              <a:rPr lang="en-US" dirty="0" err="1" smtClean="0"/>
              <a:t>Rmin</a:t>
            </a:r>
            <a:r>
              <a:rPr lang="en-US" dirty="0" smtClean="0"/>
              <a:t>(u) is the l-minimizer of the (k-1)-</a:t>
            </a:r>
            <a:r>
              <a:rPr lang="en-US" dirty="0" err="1" smtClean="0"/>
              <a:t>mer</a:t>
            </a: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refix of 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079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07-01 at 4.52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97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7-01 at 5.13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0"/>
            <a:ext cx="9040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77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7-01 at 5.20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84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7-01 at 5.38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00"/>
            <a:ext cx="9144000" cy="494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06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7-01 at 5.52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300"/>
            <a:ext cx="9144000" cy="408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38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Variant calling is computationally demanding when high coverage deep sequencing is performed</a:t>
            </a:r>
          </a:p>
          <a:p>
            <a:r>
              <a:rPr lang="en-US" dirty="0" smtClean="0"/>
              <a:t>Holding files in memory is difficult; current compression methods rarely allow analysis on compressed data</a:t>
            </a:r>
          </a:p>
          <a:p>
            <a:r>
              <a:rPr lang="en-US" dirty="0" smtClean="0"/>
              <a:t>This work takes different approach: aims to focus heavy computation only on interesting parts of data - regions harboring variation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283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level view of </a:t>
            </a:r>
            <a:r>
              <a:rPr lang="en-US" b="1" dirty="0" smtClean="0"/>
              <a:t>C</a:t>
            </a:r>
            <a:r>
              <a:rPr lang="en-US" dirty="0" smtClean="0"/>
              <a:t>hange point </a:t>
            </a:r>
            <a:r>
              <a:rPr lang="en-US" b="1" dirty="0" smtClean="0"/>
              <a:t>A</a:t>
            </a:r>
            <a:r>
              <a:rPr lang="en-US" dirty="0" smtClean="0"/>
              <a:t>nalysis of </a:t>
            </a:r>
            <a:r>
              <a:rPr lang="en-US" b="1" dirty="0" smtClean="0"/>
              <a:t>Ge</a:t>
            </a:r>
            <a:r>
              <a:rPr lang="en-US" dirty="0" smtClean="0"/>
              <a:t>nomic reads (CAGE)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 a first-pass analysis to isolate a small fraction of the sampled genome which is “non-reference” and complex</a:t>
            </a:r>
          </a:p>
          <a:p>
            <a:r>
              <a:rPr lang="en-US" dirty="0" smtClean="0"/>
              <a:t>Pass high-complexity regions to computationally intensive variant detection</a:t>
            </a:r>
          </a:p>
          <a:p>
            <a:r>
              <a:rPr lang="en-US" dirty="0" smtClean="0"/>
              <a:t>Process remaining low-complexity regions using a fast algorithm designed to detect simple variation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026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07-01 at 6.31.5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23"/>
          <a:stretch/>
        </p:blipFill>
        <p:spPr>
          <a:xfrm>
            <a:off x="0" y="1066129"/>
            <a:ext cx="9144000" cy="2116747"/>
          </a:xfrm>
          <a:prstGeom prst="rect">
            <a:avLst/>
          </a:prstGeom>
        </p:spPr>
      </p:pic>
      <p:pic>
        <p:nvPicPr>
          <p:cNvPr id="7" name="Picture 6" descr="Screen Shot 2014-07-01 at 6.47.29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8"/>
          <a:stretch/>
        </p:blipFill>
        <p:spPr>
          <a:xfrm>
            <a:off x="0" y="3532137"/>
            <a:ext cx="9144000" cy="230822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81214" y="3299313"/>
            <a:ext cx="8369071" cy="90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030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6-30 at 2.18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263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7-01 at 6.50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94"/>
            <a:ext cx="9144000" cy="39131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1492" y="435722"/>
            <a:ext cx="632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Log – likelihood to be maximized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17165" y="5275936"/>
            <a:ext cx="3248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Simplified based on observation: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88511" y="5181266"/>
            <a:ext cx="8369071" cy="90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creen Shot 2014-07-01 at 6.53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455"/>
            <a:ext cx="9144000" cy="1074974"/>
          </a:xfrm>
          <a:prstGeom prst="rect">
            <a:avLst/>
          </a:prstGeom>
        </p:spPr>
      </p:pic>
      <p:pic>
        <p:nvPicPr>
          <p:cNvPr id="10" name="Picture 9" descr="Screen Shot 2014-07-01 at 6.57.5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072" y="5275936"/>
            <a:ext cx="3782285" cy="5045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18954" y="2688502"/>
            <a:ext cx="902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Poisson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4840" y="4162544"/>
            <a:ext cx="102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Bernoulli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47545" y="3388621"/>
            <a:ext cx="102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Bernoulli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2141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Augmented likelihood</a:t>
            </a:r>
            <a:endParaRPr lang="en-US" dirty="0"/>
          </a:p>
        </p:txBody>
      </p:sp>
      <p:pic>
        <p:nvPicPr>
          <p:cNvPr id="4" name="Picture 3" descr="Screen Shot 2014-07-02 at 8.13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7754"/>
            <a:ext cx="9144000" cy="16901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7067" y="3599650"/>
            <a:ext cx="7122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Add parameters to account for possible indels, poorly aligned reads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Based on counts of MAPQ = 0 alignments; small indels called by aligner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Tau, nu, Bernoulli distributed</a:t>
            </a:r>
          </a:p>
        </p:txBody>
      </p:sp>
    </p:spTree>
    <p:extLst>
      <p:ext uri="{BB962C8B-B14F-4D97-AF65-F5344CB8AC3E}">
        <p14:creationId xmlns:p14="http://schemas.microsoft.com/office/powerpoint/2010/main" val="37820575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Heuristics, simplifications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Assume mutations (</a:t>
            </a:r>
            <a:r>
              <a:rPr lang="en-US" dirty="0" err="1" smtClean="0"/>
              <a:t>M</a:t>
            </a:r>
            <a:r>
              <a:rPr lang="en-US" baseline="-25000" dirty="0" err="1" smtClean="0"/>
              <a:t>i</a:t>
            </a:r>
            <a:r>
              <a:rPr lang="en-US" dirty="0" smtClean="0"/>
              <a:t>) only at known variant positions (e.g., some variants will be considered as errors initially)</a:t>
            </a:r>
          </a:p>
          <a:p>
            <a:r>
              <a:rPr lang="en-US" dirty="0" smtClean="0"/>
              <a:t>Haploid genome assumed</a:t>
            </a:r>
          </a:p>
          <a:p>
            <a:r>
              <a:rPr lang="en-US" dirty="0" smtClean="0"/>
              <a:t>Genome is broken up into fixed length windows, parameters estimated for each separately</a:t>
            </a:r>
          </a:p>
          <a:p>
            <a:r>
              <a:rPr lang="en-US" dirty="0" smtClean="0"/>
              <a:t>Dynamic programming on constrained (reachable) search space defines path of change points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7762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71"/>
            <a:ext cx="8229600" cy="1143000"/>
          </a:xfrm>
        </p:spPr>
        <p:txBody>
          <a:bodyPr/>
          <a:lstStyle/>
          <a:p>
            <a:r>
              <a:rPr lang="en-US" dirty="0" smtClean="0"/>
              <a:t>Change point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5871"/>
            <a:ext cx="8229600" cy="230918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Estimate parameters for fixed size genome windows separately</a:t>
            </a:r>
          </a:p>
          <a:p>
            <a:r>
              <a:rPr lang="en-US" dirty="0" smtClean="0"/>
              <a:t>Penalize change point additions by regularization</a:t>
            </a:r>
          </a:p>
          <a:p>
            <a:r>
              <a:rPr lang="en-US" dirty="0" smtClean="0"/>
              <a:t>Minimize total cost by pruned dynamic programming (e.g., positions that are never optimal are not visited)</a:t>
            </a:r>
            <a:endParaRPr lang="en-US" dirty="0"/>
          </a:p>
        </p:txBody>
      </p:sp>
      <p:pic>
        <p:nvPicPr>
          <p:cNvPr id="4" name="Picture 3" descr="Screen Shot 2014-07-02 at 8.54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47" y="3421934"/>
            <a:ext cx="5790342" cy="1917761"/>
          </a:xfrm>
          <a:prstGeom prst="rect">
            <a:avLst/>
          </a:prstGeom>
        </p:spPr>
      </p:pic>
      <p:pic>
        <p:nvPicPr>
          <p:cNvPr id="5" name="Picture 4" descr="Screen Shot 2014-07-02 at 8.57.0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282" y="5255799"/>
            <a:ext cx="4501769" cy="133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952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heuristics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 tuned parameters used to find</a:t>
            </a:r>
            <a:r>
              <a:rPr lang="en-US" baseline="0" dirty="0" smtClean="0"/>
              <a:t> outlier values for windows, these are then treated as high complexity regions</a:t>
            </a:r>
            <a:endParaRPr lang="en-US" dirty="0" smtClean="0"/>
          </a:p>
          <a:p>
            <a:r>
              <a:rPr lang="en-US" dirty="0" smtClean="0"/>
              <a:t>Simple rule based classifier used for genotyping initialization – based on min. read counts, quality scores,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7972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Use either GATK simple </a:t>
            </a:r>
            <a:r>
              <a:rPr lang="en-US" dirty="0" err="1" smtClean="0"/>
              <a:t>genotyper</a:t>
            </a:r>
            <a:r>
              <a:rPr lang="en-US" dirty="0" smtClean="0"/>
              <a:t> or own heuristic (CAGE++) to call simple regions</a:t>
            </a:r>
          </a:p>
          <a:p>
            <a:r>
              <a:rPr lang="en-US" dirty="0" smtClean="0"/>
              <a:t>Use GATK assembly based method on high complexity regions</a:t>
            </a:r>
          </a:p>
          <a:p>
            <a:r>
              <a:rPr lang="en-US" dirty="0" smtClean="0"/>
              <a:t>Compare with running GATK-</a:t>
            </a:r>
            <a:r>
              <a:rPr lang="en-US" dirty="0" err="1" smtClean="0"/>
              <a:t>ug</a:t>
            </a:r>
            <a:r>
              <a:rPr lang="en-US" dirty="0" smtClean="0"/>
              <a:t> (simple) and GATK-</a:t>
            </a:r>
            <a:r>
              <a:rPr lang="en-US" dirty="0" err="1" smtClean="0"/>
              <a:t>ht</a:t>
            </a:r>
            <a:r>
              <a:rPr lang="en-US" dirty="0" smtClean="0"/>
              <a:t> alone and with considering each window separately (ALLCHANGE)</a:t>
            </a:r>
          </a:p>
          <a:p>
            <a:r>
              <a:rPr lang="en-US" dirty="0" smtClean="0"/>
              <a:t>Only report run time, memory use for their method: 13 </a:t>
            </a:r>
            <a:r>
              <a:rPr lang="en-US" dirty="0" err="1" smtClean="0"/>
              <a:t>mins</a:t>
            </a:r>
            <a:r>
              <a:rPr lang="en-US" dirty="0" smtClean="0"/>
              <a:t>, </a:t>
            </a:r>
            <a:r>
              <a:rPr lang="en-US" dirty="0" smtClean="0"/>
              <a:t>32 cores,</a:t>
            </a:r>
            <a:r>
              <a:rPr lang="en-US" dirty="0" smtClean="0"/>
              <a:t> 16 GB peak</a:t>
            </a:r>
          </a:p>
          <a:p>
            <a:r>
              <a:rPr lang="en-US" dirty="0" smtClean="0"/>
              <a:t>Use their own tool, SMASH, to validate</a:t>
            </a:r>
          </a:p>
          <a:p>
            <a:r>
              <a:rPr lang="en-US" dirty="0" smtClean="0"/>
              <a:t>Not clear what was training data used to achieve thresholds for heuristics</a:t>
            </a:r>
          </a:p>
        </p:txBody>
      </p:sp>
    </p:spTree>
    <p:extLst>
      <p:ext uri="{BB962C8B-B14F-4D97-AF65-F5344CB8AC3E}">
        <p14:creationId xmlns:p14="http://schemas.microsoft.com/office/powerpoint/2010/main" val="7460992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7-02 at 9.42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857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8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6-30 at 2.23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6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Lower bound of exact representation of a k-</a:t>
            </a:r>
            <a:r>
              <a:rPr lang="en-US" dirty="0" err="1" smtClean="0"/>
              <a:t>mer</a:t>
            </a:r>
            <a:r>
              <a:rPr lang="en-US" dirty="0" smtClean="0"/>
              <a:t> set</a:t>
            </a:r>
            <a:endParaRPr lang="en-US" dirty="0"/>
          </a:p>
        </p:txBody>
      </p:sp>
      <p:pic>
        <p:nvPicPr>
          <p:cNvPr id="7" name="Picture 6" descr="CodeCogsEqn (1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759" y="2378373"/>
            <a:ext cx="3530215" cy="18868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7854" y="4982745"/>
            <a:ext cx="721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human genome, k = 27 leads to n = 2.4 * 10^9 nodes </a:t>
            </a:r>
            <a:r>
              <a:rPr lang="en-US" dirty="0" smtClean="0">
                <a:sym typeface="Wingdings"/>
              </a:rPr>
              <a:t> ~28 bits/k-</a:t>
            </a:r>
            <a:r>
              <a:rPr lang="en-US" dirty="0" err="1" smtClean="0">
                <a:sym typeface="Wingdings"/>
              </a:rPr>
              <a:t>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087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6-30 at 3.37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23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6-30 at 3.43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1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Bloom filter NDS with </a:t>
            </a:r>
            <a:r>
              <a:rPr lang="en-US" dirty="0" err="1" smtClean="0"/>
              <a:t>cFPs</a:t>
            </a:r>
            <a:r>
              <a:rPr lang="en-US" dirty="0" smtClean="0"/>
              <a:t> in memory + real nodes on disk</a:t>
            </a:r>
            <a:endParaRPr lang="en-US" dirty="0"/>
          </a:p>
        </p:txBody>
      </p:sp>
      <p:pic>
        <p:nvPicPr>
          <p:cNvPr id="4" name="Picture 3" descr="Screen Shot 2014-06-30 at 3.03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28" y="1566099"/>
            <a:ext cx="7436815" cy="518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9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6-30 at 3.35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2712</TotalTime>
  <Words>1503</Words>
  <Application>Microsoft Macintosh PowerPoint</Application>
  <PresentationFormat>On-screen Show (4:3)</PresentationFormat>
  <Paragraphs>128</Paragraphs>
  <Slides>36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highlights</vt:lpstr>
      <vt:lpstr>Common thread</vt:lpstr>
      <vt:lpstr>PowerPoint Presentation</vt:lpstr>
      <vt:lpstr>PowerPoint Presentation</vt:lpstr>
      <vt:lpstr>Lower bound of exact representation of a k-mer set</vt:lpstr>
      <vt:lpstr>PowerPoint Presentation</vt:lpstr>
      <vt:lpstr>PowerPoint Presentation</vt:lpstr>
      <vt:lpstr>Example: Bloom filter NDS with cFPs in memory + real nodes on disk</vt:lpstr>
      <vt:lpstr>PowerPoint Presentation</vt:lpstr>
      <vt:lpstr>PowerPoint Presentation</vt:lpstr>
      <vt:lpstr>PowerPoint Presentation</vt:lpstr>
      <vt:lpstr>NDS Notation</vt:lpstr>
      <vt:lpstr>NDS for linear dBG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Implementation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Overview</vt:lpstr>
      <vt:lpstr>High level view of Change point Analysis of Genomic reads (CAGE)</vt:lpstr>
      <vt:lpstr>PowerPoint Presentation</vt:lpstr>
      <vt:lpstr>PowerPoint Presentation</vt:lpstr>
      <vt:lpstr>Augmented likelihood</vt:lpstr>
      <vt:lpstr>Heuristics, simplifications</vt:lpstr>
      <vt:lpstr>Change point detection</vt:lpstr>
      <vt:lpstr>More heuristics</vt:lpstr>
      <vt:lpstr>Notes on results</vt:lpstr>
      <vt:lpstr>PowerPoint Presentation</vt:lpstr>
    </vt:vector>
  </TitlesOfParts>
  <Company>tel aviv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RECOMB 2014</dc:title>
  <dc:creator>roye</dc:creator>
  <cp:lastModifiedBy>roye</cp:lastModifiedBy>
  <cp:revision>103</cp:revision>
  <dcterms:created xsi:type="dcterms:W3CDTF">2014-06-30T10:46:30Z</dcterms:created>
  <dcterms:modified xsi:type="dcterms:W3CDTF">2014-07-02T07:58:52Z</dcterms:modified>
</cp:coreProperties>
</file>