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4" r:id="rId4"/>
    <p:sldId id="262" r:id="rId5"/>
    <p:sldId id="266" r:id="rId6"/>
    <p:sldId id="259" r:id="rId7"/>
    <p:sldId id="267" r:id="rId8"/>
    <p:sldId id="268" r:id="rId9"/>
    <p:sldId id="271" r:id="rId10"/>
    <p:sldId id="270" r:id="rId11"/>
    <p:sldId id="261" r:id="rId12"/>
    <p:sldId id="279" r:id="rId13"/>
    <p:sldId id="272" r:id="rId14"/>
    <p:sldId id="278" r:id="rId15"/>
    <p:sldId id="273" r:id="rId16"/>
    <p:sldId id="274" r:id="rId17"/>
    <p:sldId id="258" r:id="rId18"/>
    <p:sldId id="257" r:id="rId19"/>
    <p:sldId id="26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500C-3970-B34C-9E55-9E3236BAAEAE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8AD5-6703-764E-9ACF-70CB6912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9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Non-essential – e.g., in contrast</a:t>
            </a:r>
            <a:r>
              <a:rPr lang="en-US" baseline="0" dirty="0" smtClean="0"/>
              <a:t> with mitochondria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ExSPAnder</a:t>
            </a:r>
            <a:r>
              <a:rPr lang="en-US" baseline="0" dirty="0" smtClean="0"/>
              <a:t> uses all reads to construct graph, but treats libraries separately to avoid errors due to chimeras, high insert size variation of mate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</a:t>
            </a:r>
            <a:r>
              <a:rPr lang="en-US" baseline="0" dirty="0" smtClean="0"/>
              <a:t> span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– mate mapped to different </a:t>
            </a:r>
            <a:r>
              <a:rPr lang="en-US" baseline="0" dirty="0" err="1" smtClean="0"/>
              <a:t>contig</a:t>
            </a:r>
            <a:endParaRPr lang="en-US" baseline="0" dirty="0" smtClean="0"/>
          </a:p>
          <a:p>
            <a:r>
              <a:rPr lang="en-US" baseline="0" dirty="0" smtClean="0"/>
              <a:t>Stretch/compressed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– insert size more than 3 SDs from mean</a:t>
            </a:r>
          </a:p>
          <a:p>
            <a:r>
              <a:rPr lang="en-US" baseline="0" dirty="0" smtClean="0"/>
              <a:t>High single – mate unmapped</a:t>
            </a:r>
          </a:p>
          <a:p>
            <a:r>
              <a:rPr lang="en-US" baseline="0" dirty="0" smtClean="0"/>
              <a:t>Did well in coverage based features as well, only high coverage outie feature increased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Variation in host</a:t>
            </a:r>
            <a:r>
              <a:rPr lang="en-US" baseline="0" dirty="0" smtClean="0"/>
              <a:t>s accepting different plasmids – can’t move to every host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They got ~600 circular elements from large sample (150M paired end reads) of one rat</a:t>
            </a:r>
            <a:r>
              <a:rPr lang="en-US" baseline="0" dirty="0" smtClean="0"/>
              <a:t> cecum (rat was living in hospital waste – “diverse environment”)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Filtering contigs by 1) demanding ends overlap 2) looking for outwards facing reads at opposite ends (or longer 454 reads) spanning gap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Validated subset by PCR in reverse orientation (primers need to direct replication towards each other – if not circular, no product)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Later paper showed this protocol has</a:t>
            </a:r>
            <a:r>
              <a:rPr lang="en-US" baseline="0" dirty="0" smtClean="0"/>
              <a:t> bias to plasmids &lt; 10kb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SPAdes</a:t>
            </a:r>
            <a:r>
              <a:rPr lang="en-US" baseline="0" dirty="0" smtClean="0"/>
              <a:t> uses multiple k-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sizes, tries to use paired end information early on (not sure how)</a:t>
            </a:r>
          </a:p>
          <a:p>
            <a:r>
              <a:rPr lang="en-US" baseline="0" dirty="0" smtClean="0"/>
              <a:t>More even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1) Build graph, map reads to </a:t>
            </a:r>
            <a:r>
              <a:rPr lang="en-GB" baseline="0" dirty="0" smtClean="0">
                <a:latin typeface="Arial" charset="0"/>
                <a:cs typeface="msgothic" charset="0"/>
              </a:rPr>
              <a:t>long graph edges, characterize mean &amp; conf. interval of insert size in library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2) Extend</a:t>
            </a:r>
            <a:r>
              <a:rPr lang="en-GB" baseline="0" dirty="0" smtClean="0">
                <a:latin typeface="Arial" charset="0"/>
                <a:cs typeface="msgothic" charset="0"/>
              </a:rPr>
              <a:t> edges to paths by testing coverage in confidence interval</a:t>
            </a:r>
            <a:endParaRPr lang="en-GB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Scoring a path that contains repetitive edges. (</a:t>
            </a:r>
            <a:r>
              <a:rPr lang="en-GB" sz="1300" b="1">
                <a:latin typeface="Arial" charset="0"/>
                <a:cs typeface="msgothic" charset="0"/>
              </a:rPr>
              <a:t>a</a:t>
            </a:r>
            <a:r>
              <a:rPr lang="en-GB">
                <a:latin typeface="Arial" charset="0"/>
                <a:cs typeface="msgothic" charset="0"/>
              </a:rPr>
              <a:t>) An example of the assembly graph with a repetitive edge </a:t>
            </a:r>
            <a:r>
              <a:rPr lang="en-GB" i="1">
                <a:latin typeface="Arial" charset="0"/>
                <a:cs typeface="msgothic" charset="0"/>
              </a:rPr>
              <a:t>p</a:t>
            </a:r>
            <a:r>
              <a:rPr lang="en-GB" i="1" baseline="-33000">
                <a:latin typeface="Arial" charset="0"/>
                <a:cs typeface="msgothic" charset="0"/>
              </a:rPr>
              <a:t>r</a:t>
            </a:r>
            <a:r>
              <a:rPr lang="en-GB">
                <a:latin typeface="Arial" charset="0"/>
                <a:cs typeface="msgothic" charset="0"/>
              </a:rPr>
              <a:t>. (</a:t>
            </a:r>
            <a:r>
              <a:rPr lang="en-GB" sz="1300" b="1">
                <a:latin typeface="Arial" charset="0"/>
                <a:cs typeface="msgothic" charset="0"/>
              </a:rPr>
              <a:t>b</a:t>
            </a:r>
            <a:r>
              <a:rPr lang="en-GB">
                <a:latin typeface="Arial" charset="0"/>
                <a:cs typeface="msgothic" charset="0"/>
              </a:rPr>
              <a:t>) A composite rectangle for the correct extension </a:t>
            </a:r>
            <a:r>
              <a:rPr lang="en-GB" i="1">
                <a:latin typeface="Arial" charset="0"/>
                <a:cs typeface="msgothic" charset="0"/>
              </a:rPr>
              <a:t>e</a:t>
            </a:r>
            <a:r>
              <a:rPr lang="en-GB">
                <a:latin typeface="Arial" charset="0"/>
                <a:cs typeface="msgothic" charset="0"/>
              </a:rPr>
              <a:t> of path (</a:t>
            </a:r>
            <a:r>
              <a:rPr lang="en-GB" i="1">
                <a:latin typeface="Arial" charset="0"/>
                <a:cs typeface="msgothic" charset="0"/>
              </a:rPr>
              <a:t>p</a:t>
            </a:r>
            <a:r>
              <a:rPr lang="en-GB">
                <a:latin typeface="Arial" charset="0"/>
                <a:cs typeface="msgothic" charset="0"/>
              </a:rPr>
              <a:t>,</a:t>
            </a:r>
            <a:r>
              <a:rPr lang="en-GB" i="1">
                <a:latin typeface="Arial" charset="0"/>
                <a:cs typeface="msgothic" charset="0"/>
              </a:rPr>
              <a:t>p</a:t>
            </a:r>
            <a:r>
              <a:rPr lang="en-GB" i="1" baseline="-33000">
                <a:latin typeface="Arial" charset="0"/>
                <a:cs typeface="msgothic" charset="0"/>
              </a:rPr>
              <a:t>r</a:t>
            </a:r>
            <a:r>
              <a:rPr lang="en-GB">
                <a:latin typeface="Arial" charset="0"/>
                <a:cs typeface="msgothic" charset="0"/>
              </a:rPr>
              <a:t>). (</a:t>
            </a:r>
            <a:r>
              <a:rPr lang="en-GB" sz="1300" b="1">
                <a:latin typeface="Arial" charset="0"/>
                <a:cs typeface="msgothic" charset="0"/>
              </a:rPr>
              <a:t>c</a:t>
            </a:r>
            <a:r>
              <a:rPr lang="en-GB">
                <a:latin typeface="Arial" charset="0"/>
                <a:cs typeface="msgothic" charset="0"/>
              </a:rPr>
              <a:t>) A composite rectangle for the incorrect extension </a:t>
            </a:r>
            <a:r>
              <a:rPr lang="en-GB" i="1">
                <a:latin typeface="Arial" charset="0"/>
                <a:cs typeface="msgothic" charset="0"/>
              </a:rPr>
              <a:t>e′</a:t>
            </a:r>
            <a:r>
              <a:rPr lang="en-GB">
                <a:latin typeface="Arial" charset="0"/>
                <a:cs typeface="msgothic" charset="0"/>
              </a:rPr>
              <a:t> of the path (</a:t>
            </a:r>
            <a:r>
              <a:rPr lang="en-GB" i="1">
                <a:latin typeface="Arial" charset="0"/>
                <a:cs typeface="msgothic" charset="0"/>
              </a:rPr>
              <a:t>p</a:t>
            </a:r>
            <a:r>
              <a:rPr lang="en-GB">
                <a:latin typeface="Arial" charset="0"/>
                <a:cs typeface="msgothic" charset="0"/>
              </a:rPr>
              <a:t>,</a:t>
            </a:r>
            <a:r>
              <a:rPr lang="en-GB" i="1">
                <a:latin typeface="Arial" charset="0"/>
                <a:cs typeface="msgothic" charset="0"/>
              </a:rPr>
              <a:t>p</a:t>
            </a:r>
            <a:r>
              <a:rPr lang="en-GB" i="1" baseline="-33000">
                <a:latin typeface="Arial" charset="0"/>
                <a:cs typeface="msgothic" charset="0"/>
              </a:rPr>
              <a:t>r</a:t>
            </a:r>
            <a:r>
              <a:rPr lang="en-GB">
                <a:latin typeface="Arial" charset="0"/>
                <a:cs typeface="msgothic" charset="0"/>
              </a:rPr>
              <a:t>)‏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i="1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[need</a:t>
            </a:r>
          </a:p>
          <a:p>
            <a:r>
              <a:rPr lang="en-US" dirty="0" smtClean="0"/>
              <a:t>- slide for decision rule, </a:t>
            </a:r>
            <a:r>
              <a:rPr lang="en-US" dirty="0" err="1" smtClean="0"/>
              <a:t>params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density, support, path score</a:t>
            </a:r>
          </a:p>
          <a:p>
            <a:pPr marL="0" indent="0">
              <a:buFontTx/>
              <a:buNone/>
            </a:pP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-note negative sizes, multimodal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dists</a:t>
            </a:r>
            <a:r>
              <a:rPr lang="en-US" baseline="0" dirty="0" smtClean="0"/>
              <a:t>. on jumping libraries (for single genomes)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8AD5-6703-764E-9ACF-70CB69123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5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9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2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771E-1CCB-354C-BC1F-A1A098883F11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A495-1704-1E4A-871F-095168CD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79" y="2101850"/>
            <a:ext cx="5863771" cy="1470025"/>
          </a:xfrm>
        </p:spPr>
        <p:txBody>
          <a:bodyPr/>
          <a:lstStyle/>
          <a:p>
            <a:r>
              <a:rPr lang="en-US" u="sng" dirty="0" smtClean="0"/>
              <a:t>Plasmid Re-cycling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04" y="3664794"/>
            <a:ext cx="6400800" cy="1752600"/>
          </a:xfrm>
        </p:spPr>
        <p:txBody>
          <a:bodyPr/>
          <a:lstStyle/>
          <a:p>
            <a:r>
              <a:rPr lang="en-US" dirty="0" smtClean="0"/>
              <a:t>Roye </a:t>
            </a:r>
            <a:r>
              <a:rPr lang="en-US" dirty="0" err="1" smtClean="0"/>
              <a:t>Rozov</a:t>
            </a:r>
            <a:r>
              <a:rPr lang="en-US" dirty="0" smtClean="0"/>
              <a:t>, 22/10/14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3787" y="117929"/>
            <a:ext cx="6011263" cy="5722383"/>
            <a:chOff x="1256394" y="1859643"/>
            <a:chExt cx="2077357" cy="2349502"/>
          </a:xfrm>
        </p:grpSpPr>
        <p:grpSp>
          <p:nvGrpSpPr>
            <p:cNvPr id="5" name="Group 4"/>
            <p:cNvGrpSpPr/>
            <p:nvPr/>
          </p:nvGrpSpPr>
          <p:grpSpPr>
            <a:xfrm>
              <a:off x="1256394" y="1859643"/>
              <a:ext cx="2077357" cy="2349502"/>
              <a:chOff x="1229178" y="2530927"/>
              <a:chExt cx="2077357" cy="234950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229178" y="2803071"/>
                <a:ext cx="2077357" cy="207735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355272" y="2908297"/>
                <a:ext cx="1843314" cy="1843315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168075" y="2530927"/>
                <a:ext cx="9072" cy="6894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ight Arrow 9"/>
              <p:cNvSpPr/>
              <p:nvPr/>
            </p:nvSpPr>
            <p:spPr>
              <a:xfrm>
                <a:off x="1805215" y="2530929"/>
                <a:ext cx="362858" cy="19242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10800000">
                <a:off x="2356758" y="3027934"/>
                <a:ext cx="362858" cy="19242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741714" y="2530929"/>
                <a:ext cx="0" cy="6894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28471" y="2530928"/>
                <a:ext cx="0" cy="6894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2374901" y="1859643"/>
              <a:ext cx="9072" cy="6894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28980" y="4009571"/>
            <a:ext cx="2778950" cy="2848429"/>
            <a:chOff x="108993" y="4048841"/>
            <a:chExt cx="1569591" cy="1701619"/>
          </a:xfrm>
        </p:grpSpPr>
        <p:grpSp>
          <p:nvGrpSpPr>
            <p:cNvPr id="15" name="Group 14"/>
            <p:cNvGrpSpPr/>
            <p:nvPr/>
          </p:nvGrpSpPr>
          <p:grpSpPr>
            <a:xfrm>
              <a:off x="108993" y="4048841"/>
              <a:ext cx="1565467" cy="1701619"/>
              <a:chOff x="124865" y="1614714"/>
              <a:chExt cx="1565467" cy="170161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57637" y="2601570"/>
                <a:ext cx="1032695" cy="714763"/>
                <a:chOff x="1059544" y="4443188"/>
                <a:chExt cx="797457" cy="714763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070429" y="4708071"/>
                  <a:ext cx="777500" cy="1211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059544" y="4443188"/>
                  <a:ext cx="9072" cy="6894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57001" y="4468523"/>
                  <a:ext cx="0" cy="6894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657637" y="2587524"/>
                <a:ext cx="459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30454" y="2601570"/>
                <a:ext cx="459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40571" y="1614714"/>
                <a:ext cx="0" cy="1683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rot="16200000">
                <a:off x="-306355" y="2045934"/>
                <a:ext cx="11702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Coverage</a:t>
                </a:r>
                <a:endParaRPr lang="en-US" sz="1400" dirty="0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131628" y="4239515"/>
              <a:ext cx="0" cy="146764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1733" y="5466905"/>
              <a:ext cx="1006851" cy="121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1765" y="4459206"/>
              <a:ext cx="1020947" cy="927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27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</a:t>
            </a:r>
            <a:r>
              <a:rPr lang="en-US" b="1" dirty="0" err="1" smtClean="0"/>
              <a:t>SPA</a:t>
            </a:r>
            <a:r>
              <a:rPr lang="en-US" dirty="0" err="1" smtClean="0"/>
              <a:t>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repeat resolution extension of </a:t>
            </a:r>
            <a:r>
              <a:rPr lang="en-US" dirty="0" err="1" smtClean="0"/>
              <a:t>SPAdes</a:t>
            </a:r>
            <a:endParaRPr lang="en-US" dirty="0" smtClean="0"/>
          </a:p>
          <a:p>
            <a:r>
              <a:rPr lang="en-US" dirty="0" smtClean="0"/>
              <a:t>combines robustness of </a:t>
            </a:r>
            <a:r>
              <a:rPr lang="en-US" dirty="0" err="1" smtClean="0"/>
              <a:t>SPAdes</a:t>
            </a:r>
            <a:r>
              <a:rPr lang="en-US" dirty="0" smtClean="0"/>
              <a:t> to high coverage variation &amp; chimeric reads with added information provided by multiple insert size libraries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 dirty="0" smtClean="0">
                <a:latin typeface="Arial" charset="0"/>
              </a:rPr>
              <a:t>Scoring a path that contains repetitive edges. </a:t>
            </a:r>
            <a:endParaRPr lang="en-GB" sz="1500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0" y="979303"/>
            <a:ext cx="724176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5328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Prjibelski A D et al. Bioinformatics 2014;30:i293-i301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2014. Published by Oxford University Press.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29" y="0"/>
            <a:ext cx="5433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62613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 err="1">
                <a:latin typeface="Arial" charset="0"/>
              </a:rPr>
              <a:t>Prjibelski</a:t>
            </a:r>
            <a:r>
              <a:rPr lang="en-GB" sz="1100" b="1" dirty="0">
                <a:latin typeface="Arial" charset="0"/>
              </a:rPr>
              <a:t> A D et al. Bioinformatics 2014;30:i293-i301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ExSPAnder</a:t>
            </a:r>
            <a:r>
              <a:rPr lang="en-US" dirty="0" smtClean="0"/>
              <a:t> work-flow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graph with </a:t>
            </a:r>
            <a:r>
              <a:rPr lang="en-US" dirty="0" err="1" smtClean="0"/>
              <a:t>SPAdes</a:t>
            </a:r>
            <a:endParaRPr lang="en-US" dirty="0"/>
          </a:p>
          <a:p>
            <a:r>
              <a:rPr lang="en-US" dirty="0" smtClean="0"/>
              <a:t>For each library, map pairs to long edges of graph and estimate mean &amp; confidence interval of insert size</a:t>
            </a:r>
          </a:p>
          <a:p>
            <a:r>
              <a:rPr lang="en-US" dirty="0" smtClean="0"/>
              <a:t>Examine each library separately in order of insert size.  Choose extension based on maximal score passing decision thresholds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2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increasing insert size order?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38" y="1417638"/>
            <a:ext cx="62323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00708" y="649845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 err="1">
                <a:latin typeface="Arial" charset="0"/>
              </a:rPr>
              <a:t>Prjibelski</a:t>
            </a:r>
            <a:r>
              <a:rPr lang="en-GB" sz="1100" b="1" dirty="0">
                <a:latin typeface="Arial" charset="0"/>
              </a:rPr>
              <a:t> A D et al. Bioinformatics 2014;30:i293-i301</a:t>
            </a:r>
          </a:p>
        </p:txBody>
      </p:sp>
    </p:spTree>
    <p:extLst>
      <p:ext uri="{BB962C8B-B14F-4D97-AF65-F5344CB8AC3E}">
        <p14:creationId xmlns:p14="http://schemas.microsoft.com/office/powerpoint/2010/main" val="232159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Outies  fool insert size estimation, but are indistinguishable from mate pairs</a:t>
            </a:r>
            <a:endParaRPr lang="en-US" dirty="0"/>
          </a:p>
        </p:txBody>
      </p:sp>
      <p:pic>
        <p:nvPicPr>
          <p:cNvPr id="4" name="Picture 3" descr="Screen Shot 2014-10-20 at 4.39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59" y="1591662"/>
            <a:ext cx="3725041" cy="499835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91031" y="5457259"/>
            <a:ext cx="3185884" cy="743857"/>
            <a:chOff x="1059544" y="4443188"/>
            <a:chExt cx="2460170" cy="74385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70429" y="4708071"/>
              <a:ext cx="2449285" cy="181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70429" y="4860471"/>
              <a:ext cx="2449285" cy="181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 rot="10800000">
              <a:off x="1068616" y="4994622"/>
              <a:ext cx="362858" cy="1924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147784" y="4443188"/>
              <a:ext cx="362858" cy="1924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059544" y="4443188"/>
              <a:ext cx="9072" cy="6894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10642" y="4443188"/>
              <a:ext cx="9072" cy="6894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256394" y="2509157"/>
            <a:ext cx="2077357" cy="2349502"/>
            <a:chOff x="1256394" y="1859643"/>
            <a:chExt cx="2077357" cy="2349502"/>
          </a:xfrm>
        </p:grpSpPr>
        <p:grpSp>
          <p:nvGrpSpPr>
            <p:cNvPr id="15" name="Group 14"/>
            <p:cNvGrpSpPr/>
            <p:nvPr/>
          </p:nvGrpSpPr>
          <p:grpSpPr>
            <a:xfrm>
              <a:off x="1256394" y="1859643"/>
              <a:ext cx="2077357" cy="2349502"/>
              <a:chOff x="1229178" y="2530927"/>
              <a:chExt cx="2077357" cy="234950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229178" y="2803071"/>
                <a:ext cx="2077357" cy="207735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355272" y="2908297"/>
                <a:ext cx="1843314" cy="1843315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168075" y="2530927"/>
                <a:ext cx="9072" cy="6894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ight Arrow 9"/>
              <p:cNvSpPr/>
              <p:nvPr/>
            </p:nvSpPr>
            <p:spPr>
              <a:xfrm>
                <a:off x="1805215" y="2530929"/>
                <a:ext cx="362858" cy="19242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10800000">
                <a:off x="2356758" y="3027934"/>
                <a:ext cx="362858" cy="19242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741714" y="2530929"/>
                <a:ext cx="0" cy="6894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28471" y="2530928"/>
                <a:ext cx="0" cy="6894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2374901" y="1859643"/>
              <a:ext cx="9072" cy="6894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852086" y="5086475"/>
            <a:ext cx="89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 as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0666" y="1591662"/>
            <a:ext cx="4212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Cycles in assembly graph are broken at arbitrary positions – on alignment, reads at ends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95271" y="6581001"/>
            <a:ext cx="5686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Illumina Inc., http://</a:t>
            </a:r>
            <a:r>
              <a:rPr lang="en-US" sz="1200" dirty="0" err="1" smtClean="0"/>
              <a:t>images.illumina.com</a:t>
            </a:r>
            <a:r>
              <a:rPr lang="en-US" sz="1200" dirty="0" smtClean="0"/>
              <a:t>/technology/</a:t>
            </a:r>
            <a:r>
              <a:rPr lang="en-US" sz="1200" dirty="0" err="1" smtClean="0"/>
              <a:t>mate_pair_sequencing_assay.ilmn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011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Idea: 2 iteration assembly using fake mate pair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Assemble all reads </a:t>
            </a:r>
          </a:p>
          <a:p>
            <a:r>
              <a:rPr lang="en-US" dirty="0" smtClean="0"/>
              <a:t>Map reads to contigs</a:t>
            </a:r>
          </a:p>
          <a:p>
            <a:r>
              <a:rPr lang="en-US" dirty="0" smtClean="0"/>
              <a:t>Separate read pairs by alignment characteristics – inferred insert sizes, orientation – to ‘proper’ and ‘improper’ pairs</a:t>
            </a:r>
          </a:p>
          <a:p>
            <a:pPr lvl="1"/>
            <a:r>
              <a:rPr lang="en-US" dirty="0" smtClean="0"/>
              <a:t>Improper pairs either have orientation other than inward facing pair, insert size more than S.D.’s away from empirical mean, or both</a:t>
            </a:r>
          </a:p>
          <a:p>
            <a:r>
              <a:rPr lang="en-US" dirty="0" smtClean="0"/>
              <a:t>Re-assemble, treating ‘improper’ pairs as mate pair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iteration comparison</a:t>
            </a:r>
            <a:endParaRPr lang="en-US" dirty="0"/>
          </a:p>
        </p:txBody>
      </p:sp>
      <p:pic>
        <p:nvPicPr>
          <p:cNvPr id="20" name="Picture 19" descr="Screen Shot 2014-10-22 at 9.40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57" y="4022953"/>
            <a:ext cx="4475843" cy="2835047"/>
          </a:xfrm>
          <a:prstGeom prst="rect">
            <a:avLst/>
          </a:prstGeom>
        </p:spPr>
      </p:pic>
      <p:pic>
        <p:nvPicPr>
          <p:cNvPr id="21" name="Picture 20" descr="Screen Shot 2014-10-22 at 9.41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4022955"/>
            <a:ext cx="4450488" cy="2835046"/>
          </a:xfrm>
          <a:prstGeom prst="rect">
            <a:avLst/>
          </a:prstGeom>
        </p:spPr>
      </p:pic>
      <p:pic>
        <p:nvPicPr>
          <p:cNvPr id="22" name="Picture 21" descr="Screen Shot 2014-10-22 at 9.41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63" y="2168072"/>
            <a:ext cx="3098658" cy="1854882"/>
          </a:xfrm>
          <a:prstGeom prst="rect">
            <a:avLst/>
          </a:prstGeom>
        </p:spPr>
      </p:pic>
      <p:pic>
        <p:nvPicPr>
          <p:cNvPr id="23" name="Picture 22" descr="Screen Shot 2014-10-22 at 9.42.0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9" y="2168071"/>
            <a:ext cx="2949681" cy="1854882"/>
          </a:xfrm>
          <a:prstGeom prst="rect">
            <a:avLst/>
          </a:prstGeom>
        </p:spPr>
      </p:pic>
      <p:pic>
        <p:nvPicPr>
          <p:cNvPr id="24" name="Picture 23" descr="Screen Shot 2014-10-22 at 9.41.5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8071"/>
            <a:ext cx="3004486" cy="18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d_pr_vs_inse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3" y="1371600"/>
            <a:ext cx="7315200" cy="5486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generally, group by insert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3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Circularity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checks</a:t>
            </a:r>
          </a:p>
          <a:p>
            <a:pPr lvl="1"/>
            <a:r>
              <a:rPr lang="en-US" dirty="0" smtClean="0"/>
              <a:t>Self overlap (overhanging bases)</a:t>
            </a:r>
          </a:p>
          <a:p>
            <a:pPr lvl="1"/>
            <a:r>
              <a:rPr lang="en-US" dirty="0" smtClean="0"/>
              <a:t>Outie reads at ends past a threshold 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 ad hoc – no difference between 10 outie reads and 100</a:t>
            </a:r>
          </a:p>
          <a:p>
            <a:pPr lvl="1"/>
            <a:r>
              <a:rPr lang="en-US" dirty="0" smtClean="0"/>
              <a:t>Loss of sensitivity – e.g., small gap instead of overhang always rejected</a:t>
            </a:r>
          </a:p>
          <a:p>
            <a:pPr lvl="1"/>
            <a:r>
              <a:rPr lang="en-US" dirty="0" smtClean="0"/>
              <a:t>Neglected features – coverage, continuity, degree of end region connectivity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0" b="49675"/>
          <a:stretch/>
        </p:blipFill>
        <p:spPr bwMode="auto">
          <a:xfrm>
            <a:off x="6434063" y="1850574"/>
            <a:ext cx="2406951" cy="14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plasmids?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Self-replicating mobile genetic elements, similar to viruses but with no protective shell</a:t>
            </a:r>
          </a:p>
          <a:p>
            <a:r>
              <a:rPr lang="en-US" dirty="0" smtClean="0"/>
              <a:t>Use Pol I or III of host to self-replicate </a:t>
            </a:r>
          </a:p>
          <a:p>
            <a:r>
              <a:rPr lang="en-US" dirty="0" smtClean="0"/>
              <a:t>Usually (but not always) circular, vary in size (1kb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~1Mb), copy number (1 to 10s of copies); smaller plasmids in greater numbers per cell</a:t>
            </a:r>
          </a:p>
          <a:p>
            <a:r>
              <a:rPr lang="en-US" dirty="0" smtClean="0"/>
              <a:t>maintain roughly constant copy numbers via self-regulating replication systems</a:t>
            </a:r>
          </a:p>
          <a:p>
            <a:r>
              <a:rPr lang="en-US" dirty="0" smtClean="0"/>
              <a:t>Often carry transposons, allowing for horizontal gene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to use coverage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4865" y="1614714"/>
            <a:ext cx="3718656" cy="1683423"/>
            <a:chOff x="124865" y="1614714"/>
            <a:chExt cx="3718656" cy="1683423"/>
          </a:xfrm>
        </p:grpSpPr>
        <p:grpSp>
          <p:nvGrpSpPr>
            <p:cNvPr id="4" name="Group 3"/>
            <p:cNvGrpSpPr/>
            <p:nvPr/>
          </p:nvGrpSpPr>
          <p:grpSpPr>
            <a:xfrm>
              <a:off x="657637" y="2601570"/>
              <a:ext cx="3185884" cy="689428"/>
              <a:chOff x="1059544" y="4443188"/>
              <a:chExt cx="2460170" cy="68942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070429" y="4708071"/>
                <a:ext cx="2449285" cy="181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070429" y="4860471"/>
                <a:ext cx="2449285" cy="181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59544" y="4443188"/>
                <a:ext cx="9072" cy="6894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510642" y="4443188"/>
                <a:ext cx="9072" cy="6894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57637" y="2587524"/>
              <a:ext cx="459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1895" y="2589454"/>
              <a:ext cx="459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29265" y="1823357"/>
              <a:ext cx="0" cy="146764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60147" y="1823357"/>
              <a:ext cx="11748" cy="147478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0571" y="1614714"/>
              <a:ext cx="0" cy="1683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-306355" y="2045934"/>
              <a:ext cx="117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Coverage</a:t>
              </a:r>
              <a:endParaRPr lang="en-US" sz="14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3143" y="1932056"/>
              <a:ext cx="3175000" cy="562587"/>
            </a:xfrm>
            <a:custGeom>
              <a:avLst/>
              <a:gdLst>
                <a:gd name="connsiteX0" fmla="*/ 0 w 3175000"/>
                <a:gd name="connsiteY0" fmla="*/ 562587 h 562587"/>
                <a:gd name="connsiteX1" fmla="*/ 426357 w 3175000"/>
                <a:gd name="connsiteY1" fmla="*/ 99944 h 562587"/>
                <a:gd name="connsiteX2" fmla="*/ 1605643 w 3175000"/>
                <a:gd name="connsiteY2" fmla="*/ 158 h 562587"/>
                <a:gd name="connsiteX3" fmla="*/ 2676071 w 3175000"/>
                <a:gd name="connsiteY3" fmla="*/ 109015 h 562587"/>
                <a:gd name="connsiteX4" fmla="*/ 3175000 w 3175000"/>
                <a:gd name="connsiteY4" fmla="*/ 535373 h 562587"/>
                <a:gd name="connsiteX5" fmla="*/ 3175000 w 3175000"/>
                <a:gd name="connsiteY5" fmla="*/ 535373 h 562587"/>
                <a:gd name="connsiteX6" fmla="*/ 3175000 w 3175000"/>
                <a:gd name="connsiteY6" fmla="*/ 535373 h 56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00" h="562587">
                  <a:moveTo>
                    <a:pt x="0" y="562587"/>
                  </a:moveTo>
                  <a:cubicBezTo>
                    <a:pt x="79375" y="378134"/>
                    <a:pt x="158750" y="193682"/>
                    <a:pt x="426357" y="99944"/>
                  </a:cubicBezTo>
                  <a:cubicBezTo>
                    <a:pt x="693964" y="6206"/>
                    <a:pt x="1230691" y="-1354"/>
                    <a:pt x="1605643" y="158"/>
                  </a:cubicBezTo>
                  <a:cubicBezTo>
                    <a:pt x="1980595" y="1670"/>
                    <a:pt x="2414512" y="19813"/>
                    <a:pt x="2676071" y="109015"/>
                  </a:cubicBezTo>
                  <a:cubicBezTo>
                    <a:pt x="2937630" y="198217"/>
                    <a:pt x="3175000" y="535373"/>
                    <a:pt x="3175000" y="535373"/>
                  </a:cubicBezTo>
                  <a:lnTo>
                    <a:pt x="3175000" y="535373"/>
                  </a:lnTo>
                  <a:lnTo>
                    <a:pt x="3175000" y="535373"/>
                  </a:ln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387511" y="3298137"/>
            <a:ext cx="3464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Linear contigs have a coverage fall-off at their ends.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a given </a:t>
            </a:r>
            <a:r>
              <a:rPr lang="en-US" dirty="0" err="1" smtClean="0"/>
              <a:t>contig</a:t>
            </a:r>
            <a:r>
              <a:rPr lang="en-US" dirty="0" smtClean="0"/>
              <a:t> is circular, coverage should be consistent across the gap between ends (if we glue them together)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Issues: gaps, overhangs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798733" y="3737342"/>
            <a:ext cx="2462345" cy="2553071"/>
            <a:chOff x="108993" y="4048841"/>
            <a:chExt cx="1569591" cy="1701619"/>
          </a:xfrm>
        </p:grpSpPr>
        <p:grpSp>
          <p:nvGrpSpPr>
            <p:cNvPr id="31" name="Group 30"/>
            <p:cNvGrpSpPr/>
            <p:nvPr/>
          </p:nvGrpSpPr>
          <p:grpSpPr>
            <a:xfrm>
              <a:off x="108993" y="4048841"/>
              <a:ext cx="1565467" cy="1701619"/>
              <a:chOff x="124865" y="1614714"/>
              <a:chExt cx="1565467" cy="170161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57637" y="2601570"/>
                <a:ext cx="1032695" cy="714763"/>
                <a:chOff x="1059544" y="4443188"/>
                <a:chExt cx="797457" cy="714763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070429" y="4708071"/>
                  <a:ext cx="777500" cy="1211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059544" y="4443188"/>
                  <a:ext cx="9072" cy="6894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847929" y="4468523"/>
                  <a:ext cx="9072" cy="6894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657637" y="2587524"/>
                <a:ext cx="459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230454" y="2601570"/>
                <a:ext cx="459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540571" y="1614714"/>
                <a:ext cx="0" cy="1683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16200000">
                <a:off x="-306355" y="2045934"/>
                <a:ext cx="11702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Coverage</a:t>
                </a:r>
                <a:endParaRPr lang="en-US" sz="1400" dirty="0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1131628" y="4239515"/>
              <a:ext cx="0" cy="146764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71733" y="5466905"/>
              <a:ext cx="1006851" cy="121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41765" y="4459206"/>
              <a:ext cx="1020947" cy="927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774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control – completed pooled 2 step assembly, filtered for plasmids using existing criteria </a:t>
            </a:r>
            <a:r>
              <a:rPr lang="en-US" dirty="0" smtClean="0">
                <a:sym typeface="Wingdings"/>
              </a:rPr>
              <a:t> ~2400 circular candidates</a:t>
            </a:r>
          </a:p>
          <a:p>
            <a:r>
              <a:rPr lang="en-US" dirty="0" smtClean="0">
                <a:sym typeface="Wingdings"/>
              </a:rPr>
              <a:t>~4000 plasmids in NCBI database  2400 is a lot!</a:t>
            </a:r>
          </a:p>
          <a:p>
            <a:r>
              <a:rPr lang="en-US" dirty="0" smtClean="0">
                <a:sym typeface="Wingdings"/>
              </a:rPr>
              <a:t>Since can’t PCR 2400 candidates, need to screen for artifacts, check consistency by single sample assemblies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5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questions:</a:t>
            </a:r>
          </a:p>
          <a:p>
            <a:pPr lvl="1"/>
            <a:r>
              <a:rPr lang="en-US" dirty="0" smtClean="0"/>
              <a:t>How to group by insert size</a:t>
            </a:r>
          </a:p>
          <a:p>
            <a:pPr lvl="1"/>
            <a:r>
              <a:rPr lang="en-US" dirty="0" smtClean="0"/>
              <a:t>Rigorous way to test circularity</a:t>
            </a:r>
          </a:p>
          <a:p>
            <a:pPr lvl="1"/>
            <a:r>
              <a:rPr lang="en-US" dirty="0" smtClean="0"/>
              <a:t>Are observed structural variants real?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8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Carry non-essential (rel. to host) genes </a:t>
            </a:r>
            <a:r>
              <a:rPr lang="en-US" dirty="0" smtClean="0">
                <a:sym typeface="Wingdings"/>
              </a:rPr>
              <a:t> confer selective advantage in specific environments</a:t>
            </a:r>
          </a:p>
          <a:p>
            <a:pPr lvl="1"/>
            <a:r>
              <a:rPr lang="en-US" dirty="0" smtClean="0">
                <a:sym typeface="Wingdings"/>
              </a:rPr>
              <a:t>Protection from toxins</a:t>
            </a:r>
          </a:p>
          <a:p>
            <a:pPr lvl="1"/>
            <a:r>
              <a:rPr lang="en-US" dirty="0" smtClean="0">
                <a:sym typeface="Wingdings"/>
              </a:rPr>
              <a:t>Generation of toxins, pathogenicity</a:t>
            </a:r>
          </a:p>
          <a:p>
            <a:pPr lvl="1"/>
            <a:r>
              <a:rPr lang="en-US" dirty="0" smtClean="0">
                <a:sym typeface="Wingdings"/>
              </a:rPr>
              <a:t>Augment host metabolism – allow digestion to products edible by host</a:t>
            </a:r>
          </a:p>
          <a:p>
            <a:r>
              <a:rPr lang="en-US" dirty="0" smtClean="0">
                <a:sym typeface="Wingdings"/>
              </a:rPr>
              <a:t>Very mobile – transfers between plasmid  host, plasmid virus, plasmid  plasmid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ym typeface="Wingdings"/>
              </a:rPr>
              <a:t>Large role in antibiotic resistance</a:t>
            </a:r>
            <a:endParaRPr lang="en-US" sz="32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host  host enabled by conjugation (in some cases)</a:t>
            </a:r>
          </a:p>
        </p:txBody>
      </p:sp>
    </p:spTree>
    <p:extLst>
      <p:ext uri="{BB962C8B-B14F-4D97-AF65-F5344CB8AC3E}">
        <p14:creationId xmlns:p14="http://schemas.microsoft.com/office/powerpoint/2010/main" val="164389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terial_Conjugation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541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4862" y="6411724"/>
            <a:ext cx="162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Courtesy: </a:t>
            </a:r>
            <a:r>
              <a:rPr lang="en-US" sz="1000" dirty="0"/>
              <a:t>W</a:t>
            </a:r>
            <a:r>
              <a:rPr lang="en-US" sz="1000" dirty="0" smtClean="0"/>
              <a:t>ikipedia, “Bacterial Conjugation”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770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project, with Dr. </a:t>
            </a:r>
            <a:r>
              <a:rPr lang="en-US" dirty="0" err="1" smtClean="0"/>
              <a:t>Itzhak</a:t>
            </a:r>
            <a:r>
              <a:rPr lang="en-US" dirty="0" smtClean="0"/>
              <a:t> Mizrahi and </a:t>
            </a:r>
            <a:r>
              <a:rPr lang="en-US" dirty="0" err="1" smtClean="0"/>
              <a:t>Aya</a:t>
            </a:r>
            <a:r>
              <a:rPr lang="en-US" dirty="0" smtClean="0"/>
              <a:t> Brown of the </a:t>
            </a:r>
            <a:r>
              <a:rPr lang="en-US" dirty="0" err="1" smtClean="0"/>
              <a:t>Volcani</a:t>
            </a:r>
            <a:r>
              <a:rPr lang="en-US" dirty="0" smtClean="0"/>
              <a:t>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Study Rumen </a:t>
            </a:r>
            <a:r>
              <a:rPr lang="en-US" dirty="0" err="1" smtClean="0"/>
              <a:t>plasmidomes</a:t>
            </a:r>
            <a:r>
              <a:rPr lang="en-US" dirty="0" smtClean="0"/>
              <a:t> of ~20 cows fed 2 different diets</a:t>
            </a:r>
          </a:p>
          <a:p>
            <a:r>
              <a:rPr lang="en-US" dirty="0" smtClean="0"/>
              <a:t>“plasmidome” = a metagenome in which chromosomal (linear) DNA is digested out, and only a mixture of circular elements (plasmids &amp; phages) remains to be amplified and sequenced </a:t>
            </a:r>
          </a:p>
          <a:p>
            <a:r>
              <a:rPr lang="en-US" dirty="0" smtClean="0"/>
              <a:t>Sequencing done by paired end 100 </a:t>
            </a:r>
            <a:r>
              <a:rPr lang="en-US" dirty="0" err="1" smtClean="0"/>
              <a:t>bp</a:t>
            </a:r>
            <a:r>
              <a:rPr lang="en-US" dirty="0" smtClean="0"/>
              <a:t> reads with 500 </a:t>
            </a:r>
            <a:r>
              <a:rPr lang="en-US" dirty="0" err="1" smtClean="0"/>
              <a:t>bp</a:t>
            </a:r>
            <a:r>
              <a:rPr lang="en-US" dirty="0" smtClean="0"/>
              <a:t> expected insert size</a:t>
            </a:r>
          </a:p>
          <a:p>
            <a:r>
              <a:rPr lang="en-US" dirty="0" smtClean="0"/>
              <a:t>Mission: assemble!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20" y="1968501"/>
            <a:ext cx="3958165" cy="27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323273" y="246529"/>
            <a:ext cx="8509000" cy="523220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Previous Studies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130305" y="6267309"/>
            <a:ext cx="4013695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/>
          <a:p>
            <a:pPr eaLnBrk="1" hangingPunct="1"/>
            <a:r>
              <a:rPr lang="en-US" sz="1100" dirty="0" err="1"/>
              <a:t>Jørgensen</a:t>
            </a:r>
            <a:r>
              <a:rPr lang="en-US" sz="1100" dirty="0"/>
              <a:t> </a:t>
            </a:r>
            <a:r>
              <a:rPr lang="en-US" sz="1100" dirty="0" smtClean="0"/>
              <a:t>TS, </a:t>
            </a:r>
            <a:r>
              <a:rPr lang="en-US" sz="1100" dirty="0"/>
              <a:t>et al</a:t>
            </a:r>
            <a:r>
              <a:rPr lang="en-US" sz="1100" dirty="0" smtClean="0"/>
              <a:t>., </a:t>
            </a:r>
            <a:r>
              <a:rPr lang="en-US" sz="1100" dirty="0"/>
              <a:t>Hundreds of Circular Novel Plasmids and DNA Elements Identified in a Rat Cecum </a:t>
            </a:r>
            <a:r>
              <a:rPr lang="en-US" sz="1100" dirty="0" err="1" smtClean="0"/>
              <a:t>Metamobilome</a:t>
            </a:r>
            <a:r>
              <a:rPr lang="en-US" sz="1100" dirty="0" smtClean="0"/>
              <a:t> PLOS ONE (2014)</a:t>
            </a:r>
            <a:endParaRPr lang="en-US" sz="11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89500" y="1143000"/>
            <a:ext cx="27214" cy="438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857"/>
            <a:ext cx="4772918" cy="324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2872"/>
            <a:ext cx="4305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Kav</a:t>
            </a:r>
            <a:r>
              <a:rPr lang="en-US" sz="1100" dirty="0" smtClean="0"/>
              <a:t> AB, et al., </a:t>
            </a:r>
            <a:r>
              <a:rPr lang="en-US" sz="1100" dirty="0" err="1" smtClean="0"/>
              <a:t>Inisights</a:t>
            </a:r>
            <a:r>
              <a:rPr lang="en-US" sz="1100" dirty="0" smtClean="0"/>
              <a:t> into the bovine rumen plasmidome, PNAS (2012)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Tried two assemblers, Omega (read overlap based, designed for metagenomes) and one de </a:t>
            </a:r>
            <a:r>
              <a:rPr lang="en-US" dirty="0" err="1" smtClean="0"/>
              <a:t>Bruijn</a:t>
            </a:r>
            <a:r>
              <a:rPr lang="en-US" dirty="0" smtClean="0"/>
              <a:t> graph-based – </a:t>
            </a:r>
            <a:r>
              <a:rPr lang="en-US" dirty="0" err="1" smtClean="0"/>
              <a:t>SPAdes</a:t>
            </a:r>
            <a:endParaRPr lang="en-US" dirty="0" smtClean="0"/>
          </a:p>
          <a:p>
            <a:r>
              <a:rPr lang="en-US" dirty="0" smtClean="0"/>
              <a:t>Switched away from Omega due to coverage contiguity problems</a:t>
            </a:r>
            <a:endParaRPr lang="en-US" dirty="0" smtClean="0"/>
          </a:p>
          <a:p>
            <a:r>
              <a:rPr lang="en-US" dirty="0" smtClean="0"/>
              <a:t>Didn’t use IDBA-UD (used by Danish group) because </a:t>
            </a:r>
            <a:r>
              <a:rPr lang="en-US" dirty="0" err="1" smtClean="0"/>
              <a:t>SPAdes</a:t>
            </a:r>
            <a:r>
              <a:rPr lang="en-US" dirty="0"/>
              <a:t> </a:t>
            </a:r>
            <a:r>
              <a:rPr lang="en-US" dirty="0" smtClean="0"/>
              <a:t>was designed for same purpose and consistently does better on benchmarks, also better supported/maintained</a:t>
            </a:r>
          </a:p>
        </p:txBody>
      </p:sp>
    </p:spTree>
    <p:extLst>
      <p:ext uri="{BB962C8B-B14F-4D97-AF65-F5344CB8AC3E}">
        <p14:creationId xmlns:p14="http://schemas.microsoft.com/office/powerpoint/2010/main" val="186958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Omega vs. </a:t>
            </a:r>
            <a:r>
              <a:rPr lang="en-US" dirty="0" err="1" smtClean="0"/>
              <a:t>SPAdes</a:t>
            </a:r>
            <a:r>
              <a:rPr lang="en-US" dirty="0" smtClean="0"/>
              <a:t> – reads mapped to assembled contigs</a:t>
            </a:r>
            <a:endParaRPr lang="en-US" dirty="0"/>
          </a:p>
        </p:txBody>
      </p:sp>
      <p:pic>
        <p:nvPicPr>
          <p:cNvPr id="5" name="Picture 4" descr="Screen Shot 2014-10-20 at 12.18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1"/>
          <a:stretch/>
        </p:blipFill>
        <p:spPr>
          <a:xfrm>
            <a:off x="0" y="2019227"/>
            <a:ext cx="4744357" cy="4838774"/>
          </a:xfrm>
          <a:prstGeom prst="rect">
            <a:avLst/>
          </a:prstGeom>
        </p:spPr>
      </p:pic>
      <p:pic>
        <p:nvPicPr>
          <p:cNvPr id="6" name="Picture 5" descr="Screen Shot 2014-10-20 at 12.22.2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/>
          <a:stretch/>
        </p:blipFill>
        <p:spPr>
          <a:xfrm>
            <a:off x="4889500" y="1936988"/>
            <a:ext cx="4254500" cy="49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 dirty="0" smtClean="0">
                <a:latin typeface="Arial" charset="0"/>
              </a:rPr>
              <a:t>Rectangle graphs: assessing path support with varied insert size</a:t>
            </a:r>
            <a:endParaRPr lang="en-GB" sz="1500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40" y="979303"/>
            <a:ext cx="592128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1424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Prjibelski A D et al. Bioinformatics 2014;30:i293-i301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2014. Published by Oxford University Press.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1207</Words>
  <Application>Microsoft Macintosh PowerPoint</Application>
  <PresentationFormat>On-screen Show (4:3)</PresentationFormat>
  <Paragraphs>119</Paragraphs>
  <Slides>22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Plasmid Re-cycling</vt:lpstr>
      <vt:lpstr>What are plasmids?</vt:lpstr>
      <vt:lpstr>Why are they interesting?</vt:lpstr>
      <vt:lpstr>PowerPoint Presentation</vt:lpstr>
      <vt:lpstr>Our project, with Dr. Itzhak Mizrahi and Aya Brown of the Volcani Institute</vt:lpstr>
      <vt:lpstr>PowerPoint Presentation</vt:lpstr>
      <vt:lpstr>Assessing assembly</vt:lpstr>
      <vt:lpstr>Omega vs. SPAdes – reads mapped to assembled contigs</vt:lpstr>
      <vt:lpstr>PowerPoint Presentation</vt:lpstr>
      <vt:lpstr>ExSPAnder</vt:lpstr>
      <vt:lpstr>PowerPoint Presentation</vt:lpstr>
      <vt:lpstr>PowerPoint Presentation</vt:lpstr>
      <vt:lpstr>ExSPAnder work-flow</vt:lpstr>
      <vt:lpstr>Why increasing insert size order?</vt:lpstr>
      <vt:lpstr>Outies  fool insert size estimation, but are indistinguishable from mate pairs</vt:lpstr>
      <vt:lpstr>Idea: 2 iteration assembly using fake mate pair library</vt:lpstr>
      <vt:lpstr>2 iteration comparison</vt:lpstr>
      <vt:lpstr>More generally, group by insert size?</vt:lpstr>
      <vt:lpstr>Circularity Testing</vt:lpstr>
      <vt:lpstr>One way to use coverage</vt:lpstr>
      <vt:lpstr>Next steps</vt:lpstr>
      <vt:lpstr>Next steps</vt:lpstr>
    </vt:vector>
  </TitlesOfParts>
  <Company>tel 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Plasmid re-cycling </dc:title>
  <dc:creator>roye</dc:creator>
  <cp:lastModifiedBy>roye</cp:lastModifiedBy>
  <cp:revision>72</cp:revision>
  <dcterms:created xsi:type="dcterms:W3CDTF">2014-10-18T15:35:07Z</dcterms:created>
  <dcterms:modified xsi:type="dcterms:W3CDTF">2014-10-22T07:47:27Z</dcterms:modified>
</cp:coreProperties>
</file>