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6" r:id="rId5"/>
    <p:sldId id="283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81" r:id="rId15"/>
    <p:sldId id="268" r:id="rId16"/>
    <p:sldId id="267" r:id="rId17"/>
    <p:sldId id="269" r:id="rId18"/>
    <p:sldId id="270" r:id="rId19"/>
    <p:sldId id="271" r:id="rId20"/>
    <p:sldId id="272" r:id="rId21"/>
    <p:sldId id="28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4" r:id="rId31"/>
    <p:sldId id="28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26860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combinatorial approach for analyzing intra-tumor heterogeneity</a:t>
            </a:r>
            <a:br>
              <a:rPr lang="en-US" dirty="0" smtClean="0"/>
            </a:br>
            <a:r>
              <a:rPr lang="en-US" dirty="0" smtClean="0"/>
              <a:t>from high-throughput sequencing data</a:t>
            </a:r>
            <a:endParaRPr lang="he-I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6781800" cy="1752600"/>
          </a:xfrm>
        </p:spPr>
        <p:txBody>
          <a:bodyPr/>
          <a:lstStyle/>
          <a:p>
            <a:r>
              <a:rPr lang="es-ES" dirty="0" err="1" smtClean="0">
                <a:solidFill>
                  <a:schemeClr val="tx1"/>
                </a:solidFill>
              </a:rPr>
              <a:t>Iman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Hajirasouliha</a:t>
            </a:r>
            <a:r>
              <a:rPr lang="es-ES" dirty="0" smtClean="0">
                <a:solidFill>
                  <a:schemeClr val="tx1"/>
                </a:solidFill>
              </a:rPr>
              <a:t>, Ahmad </a:t>
            </a:r>
            <a:r>
              <a:rPr lang="es-ES" dirty="0" err="1" smtClean="0">
                <a:solidFill>
                  <a:schemeClr val="tx1"/>
                </a:solidFill>
              </a:rPr>
              <a:t>Mahmoody</a:t>
            </a:r>
            <a:r>
              <a:rPr lang="es-ES" dirty="0" smtClean="0">
                <a:solidFill>
                  <a:schemeClr val="tx1"/>
                </a:solidFill>
              </a:rPr>
              <a:t> and </a:t>
            </a:r>
            <a:r>
              <a:rPr lang="es-ES" dirty="0" err="1" smtClean="0">
                <a:solidFill>
                  <a:schemeClr val="tx1"/>
                </a:solidFill>
              </a:rPr>
              <a:t>Benjamin</a:t>
            </a:r>
            <a:r>
              <a:rPr lang="es-ES" dirty="0" smtClean="0">
                <a:solidFill>
                  <a:schemeClr val="tx1"/>
                </a:solidFill>
              </a:rPr>
              <a:t> J. Raphael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5562600"/>
            <a:ext cx="28956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Ron Zeira</a:t>
            </a:r>
          </a:p>
          <a:p>
            <a:pPr algn="ctr"/>
            <a:r>
              <a:rPr lang="en-US" dirty="0" smtClean="0"/>
              <a:t>Group meeting 26.11.14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Tree Partition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24000"/>
            <a:ext cx="701992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1088" y="2895600"/>
            <a:ext cx="69818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3733800"/>
            <a:ext cx="66484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4188605"/>
            <a:ext cx="4286250" cy="2669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2339" y="4191000"/>
            <a:ext cx="4355461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Triangles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parent </a:t>
            </a:r>
            <a:r>
              <a:rPr lang="en-US" i="1" dirty="0" smtClean="0"/>
              <a:t>k</a:t>
            </a:r>
            <a:r>
              <a:rPr lang="en-US" dirty="0" smtClean="0"/>
              <a:t> and its two children </a:t>
            </a:r>
            <a:r>
              <a:rPr lang="en-US" i="1" dirty="0" err="1" smtClean="0"/>
              <a:t>i,j</a:t>
            </a:r>
            <a:r>
              <a:rPr lang="en-US" dirty="0" smtClean="0"/>
              <a:t> form a </a:t>
            </a:r>
            <a:r>
              <a:rPr lang="en-US" i="1" dirty="0" smtClean="0"/>
              <a:t>triangle</a:t>
            </a:r>
            <a:r>
              <a:rPr lang="en-US" dirty="0" smtClean="0"/>
              <a:t> </a:t>
            </a:r>
            <a:r>
              <a:rPr lang="en-US" i="1" dirty="0" smtClean="0"/>
              <a:t>(k,{</a:t>
            </a:r>
            <a:r>
              <a:rPr lang="en-US" i="1" dirty="0" err="1" smtClean="0"/>
              <a:t>i,j</a:t>
            </a:r>
            <a:r>
              <a:rPr lang="en-US" i="1" dirty="0" smtClean="0"/>
              <a:t>})</a:t>
            </a:r>
            <a:r>
              <a:rPr lang="en-US" dirty="0" smtClean="0"/>
              <a:t>, if they satisfy the CSP condition.</a:t>
            </a:r>
          </a:p>
          <a:p>
            <a:r>
              <a:rPr lang="en-US" i="1" dirty="0" smtClean="0"/>
              <a:t>Conflicting triangles</a:t>
            </a:r>
            <a:r>
              <a:rPr lang="en-US" dirty="0" smtClean="0"/>
              <a:t> either share a parent or a child.</a:t>
            </a:r>
          </a:p>
          <a:p>
            <a:r>
              <a:rPr lang="en-US" dirty="0" smtClean="0"/>
              <a:t>A set of triangles </a:t>
            </a:r>
            <a:r>
              <a:rPr lang="en-US" i="1" dirty="0" smtClean="0"/>
              <a:t>Z</a:t>
            </a:r>
            <a:r>
              <a:rPr lang="en-US" dirty="0" smtClean="0"/>
              <a:t> is </a:t>
            </a:r>
            <a:r>
              <a:rPr lang="en-US" i="1" dirty="0" smtClean="0"/>
              <a:t>conflict free</a:t>
            </a:r>
            <a:r>
              <a:rPr lang="en-US" dirty="0" smtClean="0"/>
              <a:t> if no pair of triangles conflict.</a:t>
            </a:r>
            <a:endParaRPr lang="he-IL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638800"/>
            <a:ext cx="70580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752600"/>
            <a:ext cx="38671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86000"/>
            <a:ext cx="22955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2286000"/>
            <a:ext cx="22764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2286000"/>
            <a:ext cx="22860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3048000"/>
            <a:ext cx="48101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Hardness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THEOERM: The BTP problem is NP-complete.</a:t>
            </a:r>
          </a:p>
          <a:p>
            <a:r>
              <a:rPr lang="en-US" dirty="0" smtClean="0"/>
              <a:t>Reduction from </a:t>
            </a:r>
            <a:r>
              <a:rPr lang="en-US" i="1" dirty="0" smtClean="0"/>
              <a:t>Numerical matching with Target Sums</a:t>
            </a:r>
            <a:r>
              <a:rPr lang="en-US" dirty="0" smtClean="0"/>
              <a:t> (</a:t>
            </a:r>
            <a:r>
              <a:rPr lang="en-US" i="1" dirty="0" smtClean="0"/>
              <a:t>NMTS</a:t>
            </a:r>
            <a:r>
              <a:rPr lang="en-US" dirty="0" smtClean="0"/>
              <a:t>).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Furthermore, the non binary </a:t>
            </a:r>
            <a:r>
              <a:rPr lang="en-US" i="1" dirty="0" smtClean="0"/>
              <a:t>TPP</a:t>
            </a:r>
            <a:r>
              <a:rPr lang="en-US" dirty="0" smtClean="0"/>
              <a:t> is NP-complete by reduction from Subset Sum.</a:t>
            </a:r>
          </a:p>
          <a:p>
            <a:endParaRPr lang="en-US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914400" y="3124200"/>
            <a:ext cx="7096125" cy="1790700"/>
            <a:chOff x="914400" y="3962400"/>
            <a:chExt cx="7096125" cy="179070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4400" y="4114800"/>
              <a:ext cx="7096125" cy="163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914400" y="3962400"/>
              <a:ext cx="57150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Missing subpopulations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1109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599" y="2590800"/>
            <a:ext cx="407092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Auxiliary nodes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Proposition: For any given observation </a:t>
            </a:r>
            <a:r>
              <a:rPr lang="en-US" dirty="0" smtClean="0">
                <a:latin typeface="Cambria Math"/>
                <a:ea typeface="Cambria Math"/>
              </a:rPr>
              <a:t>𝓛</a:t>
            </a:r>
            <a:r>
              <a:rPr lang="en-US" dirty="0" smtClean="0"/>
              <a:t>, there is always a BTP if adding at most m-1 auxiliary nodes is allowed.</a:t>
            </a:r>
            <a:endParaRPr lang="he-IL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495800"/>
            <a:ext cx="37147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Max-BTP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Max-BTP</a:t>
            </a:r>
            <a:r>
              <a:rPr lang="en-US" dirty="0" smtClean="0"/>
              <a:t> problem: find the maximum sized set of conflict-free triangles.</a:t>
            </a:r>
          </a:p>
          <a:p>
            <a:r>
              <a:rPr lang="en-US" dirty="0" smtClean="0"/>
              <a:t>If Max-BTP has a solution of size </a:t>
            </a:r>
            <a:r>
              <a:rPr lang="en-US" dirty="0" smtClean="0">
                <a:latin typeface="Cambria Math"/>
                <a:ea typeface="Cambria Math"/>
              </a:rPr>
              <a:t>𝛥</a:t>
            </a:r>
            <a:r>
              <a:rPr lang="en-US" dirty="0" smtClean="0"/>
              <a:t>,</a:t>
            </a:r>
            <a:r>
              <a:rPr lang="en-US" dirty="0" smtClean="0">
                <a:latin typeface="Cambria Math"/>
                <a:ea typeface="Cambria Math"/>
              </a:rPr>
              <a:t> </a:t>
            </a:r>
            <a:r>
              <a:rPr lang="en-US" dirty="0" smtClean="0"/>
              <a:t>a BTP with k=m-1-2</a:t>
            </a:r>
            <a:r>
              <a:rPr lang="en-US" dirty="0" smtClean="0">
                <a:latin typeface="Cambria Math"/>
                <a:ea typeface="Cambria Math"/>
              </a:rPr>
              <a:t>𝛥</a:t>
            </a:r>
            <a:r>
              <a:rPr lang="en-US" dirty="0" smtClean="0"/>
              <a:t> additional nodes can be found.</a:t>
            </a:r>
          </a:p>
          <a:p>
            <a:endParaRPr lang="he-I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191000"/>
            <a:ext cx="70294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Max-BTP approx.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Local search algorithm:</a:t>
            </a:r>
          </a:p>
          <a:p>
            <a:pPr lvl="1"/>
            <a:r>
              <a:rPr lang="en-US" dirty="0" smtClean="0"/>
              <a:t>Fix a constant </a:t>
            </a:r>
            <a:r>
              <a:rPr lang="en-US" i="1" dirty="0" smtClean="0"/>
              <a:t>t</a:t>
            </a:r>
            <a:r>
              <a:rPr lang="en-US" dirty="0" smtClean="0"/>
              <a:t> and start from an empty solution set.</a:t>
            </a:r>
          </a:p>
          <a:p>
            <a:pPr lvl="1"/>
            <a:r>
              <a:rPr lang="en-US" dirty="0" smtClean="0"/>
              <a:t>While possible, replace </a:t>
            </a:r>
            <a:r>
              <a:rPr lang="en-US" i="1" dirty="0" err="1" smtClean="0"/>
              <a:t>s</a:t>
            </a:r>
            <a:r>
              <a:rPr lang="en-US" i="1" dirty="0" err="1" smtClean="0">
                <a:latin typeface="Calibri"/>
              </a:rPr>
              <a:t>≤t</a:t>
            </a:r>
            <a:r>
              <a:rPr lang="en-US" dirty="0" smtClean="0">
                <a:latin typeface="Calibri"/>
              </a:rPr>
              <a:t> </a:t>
            </a:r>
            <a:r>
              <a:rPr lang="en-US" dirty="0" err="1" smtClean="0">
                <a:latin typeface="Calibri"/>
              </a:rPr>
              <a:t>traingales</a:t>
            </a:r>
            <a:r>
              <a:rPr lang="en-US" dirty="0" smtClean="0">
                <a:latin typeface="Calibri"/>
              </a:rPr>
              <a:t> with </a:t>
            </a:r>
            <a:r>
              <a:rPr lang="en-US" i="1" dirty="0" smtClean="0">
                <a:latin typeface="Calibri"/>
              </a:rPr>
              <a:t>s+1</a:t>
            </a:r>
            <a:r>
              <a:rPr lang="en-US" dirty="0" smtClean="0">
                <a:latin typeface="Calibri"/>
              </a:rPr>
              <a:t> non-conflicting triangles.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Polynomial in t and q.</a:t>
            </a:r>
          </a:p>
          <a:p>
            <a:r>
              <a:rPr lang="en-US" dirty="0" smtClean="0"/>
              <a:t>Approximation is achieved by the packing bound.</a:t>
            </a:r>
          </a:p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ambria Math"/>
                <a:ea typeface="Cambria Math"/>
              </a:rPr>
              <a:t>ε</a:t>
            </a:r>
            <a:r>
              <a:rPr lang="en-US" dirty="0" smtClean="0"/>
              <a:t>-BTP</a:t>
            </a:r>
            <a:endParaRPr lang="he-IL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real data – BTP will not exists.</a:t>
            </a:r>
          </a:p>
          <a:p>
            <a:pPr lvl="1"/>
            <a:r>
              <a:rPr lang="en-US" dirty="0" smtClean="0"/>
              <a:t>Subpopulations may be missing.</a:t>
            </a:r>
          </a:p>
          <a:p>
            <a:pPr lvl="1"/>
            <a:r>
              <a:rPr lang="en-US" dirty="0" smtClean="0"/>
              <a:t>VAF have errors.</a:t>
            </a:r>
          </a:p>
          <a:p>
            <a:endParaRPr lang="he-IL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429000"/>
            <a:ext cx="703897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ambria Math"/>
                <a:ea typeface="Cambria Math"/>
              </a:rPr>
              <a:t>ε</a:t>
            </a:r>
            <a:r>
              <a:rPr lang="en-US" dirty="0" smtClean="0"/>
              <a:t>-BTP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Cambria Math"/>
              <a:ea typeface="Cambria Math"/>
            </a:endParaRPr>
          </a:p>
          <a:p>
            <a:endParaRPr lang="en-US" dirty="0" smtClean="0">
              <a:latin typeface="Cambria Math"/>
              <a:ea typeface="Cambria Math"/>
            </a:endParaRPr>
          </a:p>
          <a:p>
            <a:endParaRPr lang="en-US" dirty="0" smtClean="0">
              <a:latin typeface="Cambria Math"/>
              <a:ea typeface="Cambria Math"/>
            </a:endParaRPr>
          </a:p>
          <a:p>
            <a:r>
              <a:rPr lang="el-GR" dirty="0" smtClean="0">
                <a:latin typeface="Cambria Math"/>
                <a:ea typeface="Cambria Math"/>
              </a:rPr>
              <a:t>ε</a:t>
            </a:r>
            <a:r>
              <a:rPr lang="en-US" dirty="0" smtClean="0"/>
              <a:t>-BTP coincides with BTP for </a:t>
            </a:r>
            <a:r>
              <a:rPr lang="el-GR" dirty="0" smtClean="0">
                <a:latin typeface="Cambria Math"/>
                <a:ea typeface="Cambria Math"/>
              </a:rPr>
              <a:t>ε</a:t>
            </a:r>
            <a:r>
              <a:rPr lang="en-US" dirty="0" smtClean="0">
                <a:latin typeface="Cambria Math"/>
                <a:ea typeface="Cambria Math"/>
              </a:rPr>
              <a:t>=0</a:t>
            </a:r>
            <a:r>
              <a:rPr lang="en-US" dirty="0" smtClean="0"/>
              <a:t>, k=0</a:t>
            </a:r>
          </a:p>
          <a:p>
            <a:r>
              <a:rPr lang="en-US" dirty="0" smtClean="0"/>
              <a:t>It is always possible to obtain </a:t>
            </a:r>
            <a:r>
              <a:rPr lang="el-GR" dirty="0" smtClean="0">
                <a:latin typeface="Cambria Math"/>
                <a:ea typeface="Cambria Math"/>
              </a:rPr>
              <a:t>ε</a:t>
            </a:r>
            <a:r>
              <a:rPr lang="en-US" dirty="0" smtClean="0"/>
              <a:t>-BTP with m-1 auxiliary nodes.</a:t>
            </a:r>
            <a:endParaRPr lang="he-IL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752600"/>
            <a:ext cx="70580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Motivation and Introduction</a:t>
            </a:r>
            <a:endParaRPr lang="en-US" dirty="0" smtClean="0"/>
          </a:p>
          <a:p>
            <a:r>
              <a:rPr lang="en-US" dirty="0" smtClean="0"/>
              <a:t>Theoretical results</a:t>
            </a:r>
          </a:p>
          <a:p>
            <a:pPr lvl="1"/>
            <a:r>
              <a:rPr lang="en-US" dirty="0" smtClean="0"/>
              <a:t>BTP</a:t>
            </a:r>
          </a:p>
          <a:p>
            <a:pPr lvl="1"/>
            <a:r>
              <a:rPr lang="en-US" dirty="0" smtClean="0"/>
              <a:t>Max-BTP</a:t>
            </a:r>
          </a:p>
          <a:p>
            <a:pPr lvl="1"/>
            <a:r>
              <a:rPr lang="el-GR" dirty="0" smtClean="0">
                <a:latin typeface="Cambria Math"/>
                <a:ea typeface="Cambria Math"/>
              </a:rPr>
              <a:t>ε</a:t>
            </a:r>
            <a:r>
              <a:rPr lang="en-US" dirty="0" smtClean="0">
                <a:latin typeface="Cambria Math"/>
                <a:ea typeface="Cambria Math"/>
              </a:rPr>
              <a:t>-</a:t>
            </a:r>
            <a:r>
              <a:rPr lang="en-US" dirty="0" smtClean="0"/>
              <a:t>BTP</a:t>
            </a:r>
          </a:p>
          <a:p>
            <a:r>
              <a:rPr lang="en-US" dirty="0" smtClean="0"/>
              <a:t>Experimental results</a:t>
            </a:r>
          </a:p>
          <a:p>
            <a:pPr lvl="1"/>
            <a:r>
              <a:rPr lang="en-US" dirty="0" smtClean="0"/>
              <a:t>Simulated data</a:t>
            </a:r>
          </a:p>
          <a:p>
            <a:pPr lvl="1"/>
            <a:r>
              <a:rPr lang="en-US" dirty="0" err="1" smtClean="0"/>
              <a:t>PhyloSub</a:t>
            </a:r>
            <a:endParaRPr lang="en-US" dirty="0" smtClean="0"/>
          </a:p>
          <a:p>
            <a:pPr lvl="1"/>
            <a:r>
              <a:rPr lang="en-US" dirty="0" smtClean="0"/>
              <a:t>AML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ambria Math"/>
                <a:ea typeface="Cambria Math"/>
              </a:rPr>
              <a:t>ε</a:t>
            </a:r>
            <a:r>
              <a:rPr lang="en-US" dirty="0" smtClean="0"/>
              <a:t>-CSP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 </a:t>
            </a:r>
            <a:r>
              <a:rPr lang="el-GR" dirty="0" smtClean="0">
                <a:latin typeface="Cambria Math"/>
                <a:ea typeface="Cambria Math"/>
              </a:rPr>
              <a:t>ε</a:t>
            </a:r>
            <a:r>
              <a:rPr lang="en-US" dirty="0" smtClean="0"/>
              <a:t>-CSP tree  is </a:t>
            </a:r>
            <a:r>
              <a:rPr lang="en-US" i="1" dirty="0" smtClean="0"/>
              <a:t>acceptable</a:t>
            </a:r>
            <a:r>
              <a:rPr lang="en-US" dirty="0" smtClean="0"/>
              <a:t> if we can obtain an </a:t>
            </a:r>
            <a:r>
              <a:rPr lang="el-GR" dirty="0" smtClean="0">
                <a:latin typeface="Cambria Math"/>
                <a:ea typeface="Cambria Math"/>
              </a:rPr>
              <a:t>ε</a:t>
            </a:r>
            <a:r>
              <a:rPr lang="en-US" dirty="0" smtClean="0"/>
              <a:t>-BTP from it by replacing </a:t>
            </a:r>
            <a:r>
              <a:rPr lang="en-US" dirty="0" err="1" smtClean="0"/>
              <a:t>ã</a:t>
            </a:r>
            <a:r>
              <a:rPr lang="en-US" baseline="-25000" dirty="0" err="1" smtClean="0"/>
              <a:t>i</a:t>
            </a:r>
            <a:r>
              <a:rPr lang="en-US" dirty="0" smtClean="0"/>
              <a:t> with </a:t>
            </a:r>
            <a:r>
              <a:rPr lang="en-US" dirty="0" err="1" smtClean="0"/>
              <a:t>with</a:t>
            </a:r>
            <a:r>
              <a:rPr lang="en-US" dirty="0" smtClean="0"/>
              <a:t>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s.t</a:t>
            </a:r>
            <a:r>
              <a:rPr lang="en-US" dirty="0" smtClean="0"/>
              <a:t>.        |</a:t>
            </a:r>
            <a:r>
              <a:rPr lang="en-US" dirty="0" err="1" smtClean="0"/>
              <a:t>ã</a:t>
            </a:r>
            <a:r>
              <a:rPr lang="en-US" baseline="-25000" dirty="0" err="1" smtClean="0"/>
              <a:t>i</a:t>
            </a:r>
            <a:r>
              <a:rPr lang="en-US" dirty="0" smtClean="0"/>
              <a:t> –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i</a:t>
            </a:r>
            <a:r>
              <a:rPr lang="en-US" dirty="0" smtClean="0"/>
              <a:t>|</a:t>
            </a:r>
            <a:r>
              <a:rPr lang="en-US" dirty="0" smtClean="0">
                <a:latin typeface="Calibri"/>
              </a:rPr>
              <a:t>≤ </a:t>
            </a:r>
            <a:r>
              <a:rPr lang="el-GR" dirty="0" smtClean="0">
                <a:latin typeface="Cambria Math"/>
                <a:ea typeface="Cambria Math"/>
              </a:rPr>
              <a:t>ε</a:t>
            </a:r>
            <a:r>
              <a:rPr lang="en-US" baseline="-25000" dirty="0" err="1" smtClean="0"/>
              <a:t>i</a:t>
            </a:r>
            <a:r>
              <a:rPr lang="en-US" dirty="0" smtClean="0">
                <a:latin typeface="Calibri"/>
              </a:rPr>
              <a:t>  .</a:t>
            </a:r>
          </a:p>
          <a:p>
            <a:r>
              <a:rPr lang="en-US" dirty="0" smtClean="0">
                <a:latin typeface="Calibri"/>
              </a:rPr>
              <a:t>An </a:t>
            </a:r>
            <a:r>
              <a:rPr lang="el-GR" dirty="0" smtClean="0">
                <a:latin typeface="Cambria Math"/>
                <a:ea typeface="Cambria Math"/>
              </a:rPr>
              <a:t>ε</a:t>
            </a:r>
            <a:r>
              <a:rPr lang="en-US" dirty="0" smtClean="0"/>
              <a:t>-CSP tree acceptance condition can be checked with LP. I.e., find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i</a:t>
            </a:r>
            <a:r>
              <a:rPr lang="en-US" dirty="0" smtClean="0"/>
              <a:t>,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s.t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|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</a:t>
            </a:r>
            <a:r>
              <a:rPr lang="en-US" baseline="-25000" dirty="0" smtClean="0"/>
              <a:t> </a:t>
            </a:r>
            <a:r>
              <a:rPr lang="en-US" dirty="0" smtClean="0"/>
              <a:t>|≤ </a:t>
            </a:r>
            <a:r>
              <a:rPr lang="el-GR" dirty="0" smtClean="0">
                <a:latin typeface="Cambria Math"/>
                <a:ea typeface="Cambria Math"/>
              </a:rPr>
              <a:t>ε</a:t>
            </a:r>
            <a:r>
              <a:rPr lang="en-US" baseline="-25000" dirty="0" err="1" smtClean="0"/>
              <a:t>i</a:t>
            </a:r>
            <a:endParaRPr lang="en-US" dirty="0" smtClean="0"/>
          </a:p>
          <a:p>
            <a:pPr lvl="1">
              <a:spcAft>
                <a:spcPts val="1200"/>
              </a:spcAft>
            </a:pPr>
            <a:r>
              <a:rPr lang="en-US" dirty="0" smtClean="0"/>
              <a:t>(</a:t>
            </a:r>
            <a:r>
              <a:rPr lang="en-US" dirty="0" err="1" smtClean="0"/>
              <a:t>a</a:t>
            </a:r>
            <a:r>
              <a:rPr lang="en-US" baseline="-25000" dirty="0" err="1" smtClean="0"/>
              <a:t>i</a:t>
            </a:r>
            <a:r>
              <a:rPr lang="en-US" dirty="0" smtClean="0"/>
              <a:t> +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</a:t>
            </a:r>
            <a:r>
              <a:rPr lang="en-US" dirty="0" smtClean="0"/>
              <a:t>)=(</a:t>
            </a:r>
            <a:r>
              <a:rPr lang="en-US" dirty="0" err="1" smtClean="0"/>
              <a:t>a</a:t>
            </a:r>
            <a:r>
              <a:rPr lang="en-US" baseline="-25000" dirty="0" err="1" smtClean="0"/>
              <a:t>j</a:t>
            </a:r>
            <a:r>
              <a:rPr lang="en-US" dirty="0" smtClean="0"/>
              <a:t> +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j</a:t>
            </a:r>
            <a:r>
              <a:rPr lang="en-US" dirty="0" smtClean="0"/>
              <a:t>)+(</a:t>
            </a:r>
            <a:r>
              <a:rPr lang="en-US" dirty="0" err="1" smtClean="0"/>
              <a:t>a</a:t>
            </a:r>
            <a:r>
              <a:rPr lang="en-US" baseline="-25000" dirty="0" err="1" smtClean="0"/>
              <a:t>k</a:t>
            </a:r>
            <a:r>
              <a:rPr lang="en-US" dirty="0" smtClean="0"/>
              <a:t> +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k</a:t>
            </a:r>
            <a:r>
              <a:rPr lang="en-US" dirty="0" smtClean="0"/>
              <a:t>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371600"/>
            <a:ext cx="70389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Unacceptable </a:t>
            </a:r>
            <a:r>
              <a:rPr lang="el-GR" dirty="0" smtClean="0">
                <a:latin typeface="Cambria Math"/>
                <a:ea typeface="Cambria Math"/>
              </a:rPr>
              <a:t>ε</a:t>
            </a:r>
            <a:r>
              <a:rPr lang="en-US" dirty="0" smtClean="0"/>
              <a:t>-CSP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every </a:t>
            </a:r>
            <a:r>
              <a:rPr lang="el-GR" dirty="0" smtClean="0">
                <a:latin typeface="Cambria Math"/>
                <a:ea typeface="Cambria Math"/>
              </a:rPr>
              <a:t>ε</a:t>
            </a:r>
            <a:r>
              <a:rPr lang="en-US" dirty="0" smtClean="0"/>
              <a:t>-CSP is acceptable  </a:t>
            </a:r>
            <a:endParaRPr lang="he-I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590800"/>
            <a:ext cx="41624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5257800"/>
            <a:ext cx="17145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Rec</a:t>
            </a:r>
            <a:r>
              <a:rPr lang="en-US" dirty="0" smtClean="0"/>
              <a:t>-BTP</a:t>
            </a:r>
            <a:endParaRPr lang="he-IL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11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25871" b="47055"/>
          <a:stretch>
            <a:fillRect/>
          </a:stretch>
        </p:blipFill>
        <p:spPr bwMode="auto">
          <a:xfrm>
            <a:off x="0" y="2057400"/>
            <a:ext cx="5370331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t="53234"/>
          <a:stretch>
            <a:fillRect/>
          </a:stretch>
        </p:blipFill>
        <p:spPr bwMode="auto">
          <a:xfrm>
            <a:off x="3783655" y="3048000"/>
            <a:ext cx="5360346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1982" y="3962400"/>
            <a:ext cx="416861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Simulated data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Trees with 3,5,7,9 nodes.</a:t>
            </a:r>
          </a:p>
          <a:p>
            <a:r>
              <a:rPr lang="en-US" dirty="0" smtClean="0"/>
              <a:t>Assign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v</a:t>
            </a:r>
            <a:r>
              <a:rPr lang="en-US" dirty="0" smtClean="0"/>
              <a:t> uniformly under CSP. (</a:t>
            </a:r>
            <a:r>
              <a:rPr lang="en-US" dirty="0" err="1" smtClean="0"/>
              <a:t>a</a:t>
            </a:r>
            <a:r>
              <a:rPr lang="en-US" baseline="-25000" dirty="0" err="1" smtClean="0"/>
              <a:t>r</a:t>
            </a:r>
            <a:r>
              <a:rPr lang="en-US" baseline="-25000" dirty="0" smtClean="0"/>
              <a:t> </a:t>
            </a:r>
            <a:r>
              <a:rPr lang="en-US" dirty="0" smtClean="0"/>
              <a:t>=1)</a:t>
            </a:r>
          </a:p>
          <a:p>
            <a:r>
              <a:rPr lang="en-US" dirty="0" err="1" smtClean="0"/>
              <a:t>M</a:t>
            </a:r>
            <a:r>
              <a:rPr lang="en-US" baseline="-25000" dirty="0" err="1" smtClean="0"/>
              <a:t>v</a:t>
            </a:r>
            <a:r>
              <a:rPr lang="en-US" dirty="0" err="1" smtClean="0"/>
              <a:t>~U</a:t>
            </a:r>
            <a:r>
              <a:rPr lang="en-US" dirty="0" smtClean="0"/>
              <a:t>[50,400] somatic mutations.</a:t>
            </a:r>
          </a:p>
          <a:p>
            <a:r>
              <a:rPr lang="en-US" dirty="0" smtClean="0"/>
              <a:t>X</a:t>
            </a:r>
            <a:r>
              <a:rPr lang="en-US" baseline="-25000" dirty="0" smtClean="0"/>
              <a:t>v</a:t>
            </a:r>
            <a:r>
              <a:rPr lang="en-US" dirty="0" smtClean="0"/>
              <a:t> set of |</a:t>
            </a:r>
            <a:r>
              <a:rPr lang="en-US" dirty="0" err="1" smtClean="0"/>
              <a:t>M</a:t>
            </a:r>
            <a:r>
              <a:rPr lang="en-US" baseline="-25000" dirty="0" err="1" smtClean="0"/>
              <a:t>v</a:t>
            </a:r>
            <a:r>
              <a:rPr lang="en-US" dirty="0" smtClean="0"/>
              <a:t>| VAFs from N(</a:t>
            </a:r>
            <a:r>
              <a:rPr lang="en-US" dirty="0" err="1" smtClean="0"/>
              <a:t>a</a:t>
            </a:r>
            <a:r>
              <a:rPr lang="en-US" baseline="-25000" dirty="0" err="1" smtClean="0"/>
              <a:t>v</a:t>
            </a:r>
            <a:r>
              <a:rPr lang="en-US" dirty="0" smtClean="0"/>
              <a:t>,</a:t>
            </a:r>
            <a:r>
              <a:rPr lang="el-GR" dirty="0" smtClean="0">
                <a:latin typeface="Calibri"/>
              </a:rPr>
              <a:t>σ</a:t>
            </a:r>
            <a:r>
              <a:rPr lang="en-US" dirty="0" smtClean="0"/>
              <a:t>). (</a:t>
            </a:r>
            <a:r>
              <a:rPr lang="el-GR" dirty="0" smtClean="0"/>
              <a:t>σ</a:t>
            </a:r>
            <a:r>
              <a:rPr lang="en-US" dirty="0" smtClean="0"/>
              <a:t>=1,</a:t>
            </a:r>
            <a:r>
              <a:rPr lang="en-US" u="sng" dirty="0" smtClean="0"/>
              <a:t>2</a:t>
            </a:r>
            <a:r>
              <a:rPr lang="en-US" dirty="0" smtClean="0"/>
              <a:t>,4)</a:t>
            </a:r>
          </a:p>
          <a:p>
            <a:r>
              <a:rPr lang="en-US" dirty="0" smtClean="0"/>
              <a:t>VAF data X=</a:t>
            </a:r>
            <a:r>
              <a:rPr lang="en-US" dirty="0" err="1" smtClean="0"/>
              <a:t>U</a:t>
            </a:r>
            <a:r>
              <a:rPr lang="en-US" baseline="-25000" dirty="0" err="1" smtClean="0"/>
              <a:t>v</a:t>
            </a:r>
            <a:r>
              <a:rPr lang="en-US" dirty="0" err="1" smtClean="0"/>
              <a:t>X</a:t>
            </a:r>
            <a:r>
              <a:rPr lang="en-US" baseline="-25000" dirty="0" err="1" smtClean="0"/>
              <a:t>v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VAF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Cluster VAF with 2 algorithms:</a:t>
            </a:r>
          </a:p>
          <a:p>
            <a:pPr lvl="1"/>
            <a:r>
              <a:rPr lang="en-US" dirty="0" smtClean="0"/>
              <a:t>Accelerated </a:t>
            </a:r>
            <a:r>
              <a:rPr lang="en-US" dirty="0" err="1" smtClean="0"/>
              <a:t>Variational</a:t>
            </a:r>
            <a:r>
              <a:rPr lang="en-US" dirty="0" smtClean="0"/>
              <a:t> </a:t>
            </a:r>
            <a:r>
              <a:rPr lang="en-US" dirty="0" err="1" smtClean="0"/>
              <a:t>Dirichlet</a:t>
            </a:r>
            <a:r>
              <a:rPr lang="en-US" dirty="0" smtClean="0"/>
              <a:t> Process Gaussian Model (</a:t>
            </a:r>
            <a:r>
              <a:rPr lang="en-US" i="1" dirty="0" smtClean="0"/>
              <a:t>AVDPM</a:t>
            </a:r>
            <a:r>
              <a:rPr lang="en-US" dirty="0" smtClean="0"/>
              <a:t>, </a:t>
            </a:r>
            <a:r>
              <a:rPr lang="en-US" dirty="0" err="1" smtClean="0"/>
              <a:t>Kurihara</a:t>
            </a:r>
            <a:r>
              <a:rPr lang="en-US" dirty="0" smtClean="0"/>
              <a:t> </a:t>
            </a:r>
            <a:r>
              <a:rPr lang="en-US" i="1" dirty="0" smtClean="0"/>
              <a:t>et al</a:t>
            </a:r>
            <a:r>
              <a:rPr lang="en-US" dirty="0" smtClean="0"/>
              <a:t>., 2006).</a:t>
            </a:r>
          </a:p>
          <a:p>
            <a:pPr lvl="1"/>
            <a:r>
              <a:rPr lang="en-US" i="1" dirty="0" err="1" smtClean="0"/>
              <a:t>SciClone</a:t>
            </a:r>
            <a:r>
              <a:rPr lang="en-US" dirty="0" smtClean="0"/>
              <a:t> (Miller </a:t>
            </a:r>
            <a:r>
              <a:rPr lang="en-US" i="1" dirty="0" smtClean="0"/>
              <a:t>et al</a:t>
            </a:r>
            <a:r>
              <a:rPr lang="en-US" dirty="0" smtClean="0"/>
              <a:t>., 2014) – </a:t>
            </a:r>
            <a:r>
              <a:rPr lang="en-US" dirty="0" err="1" smtClean="0"/>
              <a:t>variational</a:t>
            </a:r>
            <a:r>
              <a:rPr lang="en-US" dirty="0" smtClean="0"/>
              <a:t> Bayesian beta mixture model.</a:t>
            </a:r>
          </a:p>
          <a:p>
            <a:r>
              <a:rPr lang="en-US" dirty="0" smtClean="0"/>
              <a:t>For each cluster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i</a:t>
            </a:r>
            <a:r>
              <a:rPr lang="en-US" dirty="0" smtClean="0"/>
              <a:t>: set </a:t>
            </a:r>
            <a:r>
              <a:rPr lang="en-US" dirty="0" err="1" smtClean="0"/>
              <a:t>ã</a:t>
            </a:r>
            <a:r>
              <a:rPr lang="en-US" baseline="-25000" dirty="0" err="1" smtClean="0"/>
              <a:t>i</a:t>
            </a:r>
            <a:r>
              <a:rPr lang="en-US" dirty="0" smtClean="0"/>
              <a:t> = </a:t>
            </a:r>
            <a:r>
              <a:rPr lang="el-GR" dirty="0" smtClean="0">
                <a:latin typeface="Calibri"/>
              </a:rPr>
              <a:t>μ</a:t>
            </a:r>
            <a:r>
              <a:rPr lang="en-US" baseline="-25000" dirty="0" err="1" smtClean="0"/>
              <a:t>i</a:t>
            </a:r>
            <a:r>
              <a:rPr lang="en-US" dirty="0" smtClean="0"/>
              <a:t>,</a:t>
            </a:r>
          </a:p>
          <a:p>
            <a:r>
              <a:rPr lang="en-US" dirty="0" smtClean="0"/>
              <a:t>Run </a:t>
            </a:r>
            <a:r>
              <a:rPr lang="en-US" dirty="0" err="1" smtClean="0"/>
              <a:t>Rec</a:t>
            </a:r>
            <a:r>
              <a:rPr lang="en-US" dirty="0" smtClean="0"/>
              <a:t>-BTP – find min k </a:t>
            </a:r>
            <a:r>
              <a:rPr lang="el-GR" dirty="0" smtClean="0">
                <a:latin typeface="Cambria Math"/>
                <a:ea typeface="Cambria Math"/>
              </a:rPr>
              <a:t>ε</a:t>
            </a:r>
            <a:r>
              <a:rPr lang="en-US" dirty="0" smtClean="0"/>
              <a:t>-BTP.</a:t>
            </a:r>
          </a:p>
          <a:p>
            <a:r>
              <a:rPr lang="en-US" dirty="0" smtClean="0"/>
              <a:t>Break ties with min score</a:t>
            </a:r>
            <a:endParaRPr lang="he-IL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795209" y="3886200"/>
          <a:ext cx="2662991" cy="1219200"/>
        </p:xfrm>
        <a:graphic>
          <a:graphicData uri="http://schemas.openxmlformats.org/presentationml/2006/ole">
            <p:oleObj spid="_x0000_s2051" name="Equation" r:id="rId3" imgW="1054080" imgH="482400" progId="Equation.DSMT4">
              <p:embed/>
            </p:oleObj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5791200"/>
            <a:ext cx="350931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5638800"/>
            <a:ext cx="7429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6324600"/>
            <a:ext cx="26003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subpopulations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209800"/>
            <a:ext cx="68389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48200" y="4724400"/>
            <a:ext cx="914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/>
              <a:t>Trees</a:t>
            </a:r>
            <a:endParaRPr lang="he-IL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514600"/>
            <a:ext cx="24384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/>
              <a:t>% cases finding correct number</a:t>
            </a:r>
          </a:p>
          <a:p>
            <a:r>
              <a:rPr lang="en-US" sz="2000" dirty="0" smtClean="0"/>
              <a:t>of subpopulations</a:t>
            </a:r>
            <a:endParaRPr lang="he-I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subpopulations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0307"/>
            <a:ext cx="9067800" cy="305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162050"/>
            <a:ext cx="19431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Frequencies accuracy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9800"/>
            <a:ext cx="9144000" cy="284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057400"/>
            <a:ext cx="1743075" cy="49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to </a:t>
            </a:r>
            <a:r>
              <a:rPr lang="en-US" dirty="0" err="1" smtClean="0"/>
              <a:t>PhyloSub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Jiao </a:t>
            </a:r>
            <a:r>
              <a:rPr lang="en-US" i="1" dirty="0" smtClean="0"/>
              <a:t>et al</a:t>
            </a:r>
            <a:r>
              <a:rPr lang="en-US" dirty="0" smtClean="0"/>
              <a:t>. BMC Bioinformatics 2014.</a:t>
            </a:r>
          </a:p>
          <a:p>
            <a:r>
              <a:rPr lang="en-US" dirty="0" smtClean="0"/>
              <a:t>Uses a Bayesian nonparametric prior over trees.</a:t>
            </a:r>
            <a:endParaRPr lang="he-IL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352800"/>
            <a:ext cx="3600204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352800"/>
            <a:ext cx="3657600" cy="3165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71600" y="4419600"/>
            <a:ext cx="92525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9 nodes</a:t>
            </a:r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4495800"/>
            <a:ext cx="92525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7 nodes</a:t>
            </a:r>
            <a:endParaRPr lang="he-IL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6324600"/>
            <a:ext cx="2819400" cy="33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6324600"/>
            <a:ext cx="2819400" cy="33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AML data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Ding </a:t>
            </a:r>
            <a:r>
              <a:rPr lang="en-US" i="1" dirty="0" smtClean="0"/>
              <a:t>et al</a:t>
            </a:r>
            <a:r>
              <a:rPr lang="en-US" dirty="0" smtClean="0"/>
              <a:t>. Nature 2012.</a:t>
            </a:r>
          </a:p>
          <a:p>
            <a:r>
              <a:rPr lang="en-US" dirty="0" smtClean="0"/>
              <a:t>Present a history of {100,53.12,12.74,29,5.1}.</a:t>
            </a:r>
          </a:p>
          <a:p>
            <a:r>
              <a:rPr lang="en-US" dirty="0" err="1" smtClean="0"/>
              <a:t>SciClone</a:t>
            </a:r>
            <a:r>
              <a:rPr lang="en-US" dirty="0" smtClean="0"/>
              <a:t> on VAF – {100,47.1,33.1,22.4,3.6}.</a:t>
            </a:r>
          </a:p>
          <a:p>
            <a:endParaRPr lang="he-I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352800"/>
            <a:ext cx="22098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267075"/>
            <a:ext cx="479107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6325" y="5210175"/>
            <a:ext cx="707707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Cancer evolution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Cancer – complex disease driven by somatic mutations accumulated over time.</a:t>
            </a:r>
          </a:p>
          <a:p>
            <a:r>
              <a:rPr lang="en-US" i="1" dirty="0" err="1" smtClean="0"/>
              <a:t>Clonal</a:t>
            </a:r>
            <a:r>
              <a:rPr lang="en-US" i="1" dirty="0" smtClean="0"/>
              <a:t> Theory</a:t>
            </a:r>
            <a:r>
              <a:rPr lang="en-US" dirty="0" smtClean="0"/>
              <a:t> of cancer evolution (</a:t>
            </a:r>
            <a:r>
              <a:rPr lang="en-US" dirty="0" err="1" smtClean="0"/>
              <a:t>Nowell</a:t>
            </a:r>
            <a:r>
              <a:rPr lang="en-US" dirty="0" smtClean="0"/>
              <a:t> 76) – tumor cells descend from a founder cell.</a:t>
            </a:r>
          </a:p>
          <a:p>
            <a:r>
              <a:rPr lang="en-US" dirty="0" smtClean="0"/>
              <a:t>Advantageous mutations lead to expansion </a:t>
            </a:r>
            <a:r>
              <a:rPr lang="en-US" dirty="0" err="1" smtClean="0"/>
              <a:t>clonal</a:t>
            </a:r>
            <a:r>
              <a:rPr lang="en-US" dirty="0" smtClean="0"/>
              <a:t> populations.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2819400" y="6477000"/>
            <a:ext cx="1143000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100" dirty="0" smtClean="0"/>
              <a:t>Ding </a:t>
            </a:r>
            <a:r>
              <a:rPr lang="en-US" sz="1100" i="1" dirty="0" smtClean="0"/>
              <a:t>et al</a:t>
            </a:r>
            <a:r>
              <a:rPr lang="en-US" sz="1100" dirty="0" smtClean="0"/>
              <a:t>. 2012</a:t>
            </a:r>
            <a:endParaRPr lang="he-IL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Rigorous combinatorial problem formulations.</a:t>
            </a:r>
          </a:p>
          <a:p>
            <a:r>
              <a:rPr lang="en-US" dirty="0" smtClean="0"/>
              <a:t>Nice theoretical results.</a:t>
            </a:r>
          </a:p>
          <a:p>
            <a:r>
              <a:rPr lang="en-US" dirty="0" smtClean="0"/>
              <a:t>Shows some improvements over other methods.</a:t>
            </a:r>
          </a:p>
          <a:p>
            <a:r>
              <a:rPr lang="en-US" dirty="0" smtClean="0"/>
              <a:t>Need better comparison to other tree estimating methods – </a:t>
            </a:r>
            <a:r>
              <a:rPr lang="en-US" dirty="0" err="1" smtClean="0"/>
              <a:t>PhyloSub</a:t>
            </a:r>
            <a:r>
              <a:rPr lang="en-US" dirty="0" smtClean="0"/>
              <a:t>, </a:t>
            </a:r>
            <a:r>
              <a:rPr lang="en-US" dirty="0" err="1" smtClean="0"/>
              <a:t>TrAp</a:t>
            </a:r>
            <a:r>
              <a:rPr lang="en-US" dirty="0" smtClean="0"/>
              <a:t> (</a:t>
            </a:r>
            <a:r>
              <a:rPr lang="en-US" dirty="0" err="1" smtClean="0"/>
              <a:t>Strino</a:t>
            </a:r>
            <a:r>
              <a:rPr lang="en-US" dirty="0" smtClean="0"/>
              <a:t> </a:t>
            </a:r>
            <a:r>
              <a:rPr lang="en-US" i="1" dirty="0" smtClean="0"/>
              <a:t>et al</a:t>
            </a:r>
            <a:r>
              <a:rPr lang="en-US" dirty="0" smtClean="0"/>
              <a:t>. 2013).</a:t>
            </a:r>
          </a:p>
          <a:p>
            <a:r>
              <a:rPr lang="en-US" dirty="0" smtClean="0"/>
              <a:t>There is still room for improvement.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Reconstructing mutational history in multiply sampled tumors (</a:t>
            </a:r>
            <a:r>
              <a:rPr lang="es-ES" dirty="0" err="1" smtClean="0"/>
              <a:t>Hajirasouliha</a:t>
            </a:r>
            <a:r>
              <a:rPr lang="es-ES" dirty="0" smtClean="0"/>
              <a:t> and Raphael, WABI 2014</a:t>
            </a:r>
            <a:r>
              <a:rPr lang="en-US" dirty="0" smtClean="0"/>
              <a:t>).</a:t>
            </a:r>
          </a:p>
          <a:p>
            <a:r>
              <a:rPr lang="en-US" dirty="0" smtClean="0"/>
              <a:t>Combine BTP and VAF clustering in a single model.</a:t>
            </a:r>
          </a:p>
          <a:p>
            <a:r>
              <a:rPr lang="en-US" dirty="0" smtClean="0"/>
              <a:t>Combine with a statistical model that better features real data – </a:t>
            </a:r>
            <a:r>
              <a:rPr lang="en-US" dirty="0" err="1" smtClean="0"/>
              <a:t>PyClone</a:t>
            </a:r>
            <a:r>
              <a:rPr lang="en-US" dirty="0" smtClean="0"/>
              <a:t> (Roth et al. ,2014)</a:t>
            </a:r>
          </a:p>
          <a:p>
            <a:r>
              <a:rPr lang="en-US" dirty="0" smtClean="0"/>
              <a:t>Define different </a:t>
            </a:r>
            <a:r>
              <a:rPr lang="en-US" smtClean="0"/>
              <a:t>combinatorial problems.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38" descr="nature10738-f2"/>
          <p:cNvPicPr>
            <a:picLocks noChangeAspect="1" noChangeArrowheads="1"/>
          </p:cNvPicPr>
          <p:nvPr/>
        </p:nvPicPr>
        <p:blipFill>
          <a:blip r:embed="rId2" cstate="print"/>
          <a:srcRect b="56496"/>
          <a:stretch>
            <a:fillRect/>
          </a:stretch>
        </p:blipFill>
        <p:spPr bwMode="auto">
          <a:xfrm>
            <a:off x="76200" y="838200"/>
            <a:ext cx="9047257" cy="457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14800" y="6477000"/>
            <a:ext cx="1143000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100" dirty="0" smtClean="0"/>
              <a:t>Ding </a:t>
            </a:r>
            <a:r>
              <a:rPr lang="en-US" sz="1100" i="1" dirty="0" smtClean="0"/>
              <a:t>et al</a:t>
            </a:r>
            <a:r>
              <a:rPr lang="en-US" sz="1100" dirty="0" smtClean="0"/>
              <a:t>. 2012</a:t>
            </a:r>
            <a:endParaRPr lang="he-IL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C:\Users\ronzeira\Downloads\diagram-ppt-shape-standalone-5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188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Tumor samples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Sample include multiple cell populations</a:t>
            </a:r>
          </a:p>
          <a:p>
            <a:r>
              <a:rPr lang="en-US" dirty="0" smtClean="0"/>
              <a:t>Exhibit intra-tumor heterogeneity.</a:t>
            </a:r>
          </a:p>
          <a:p>
            <a:r>
              <a:rPr lang="en-US" dirty="0" smtClean="0"/>
              <a:t>Goals: identify </a:t>
            </a:r>
            <a:r>
              <a:rPr lang="en-US" dirty="0" err="1" smtClean="0"/>
              <a:t>subclonal</a:t>
            </a:r>
            <a:r>
              <a:rPr lang="en-US" dirty="0" smtClean="0"/>
              <a:t> populations, reconstruct cancer phylogeny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962400"/>
            <a:ext cx="68389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962400" y="6477000"/>
            <a:ext cx="1143000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100" dirty="0" smtClean="0"/>
              <a:t>Roth </a:t>
            </a:r>
            <a:r>
              <a:rPr lang="en-US" sz="1100" i="1" dirty="0" smtClean="0"/>
              <a:t>et al</a:t>
            </a:r>
            <a:r>
              <a:rPr lang="en-US" sz="1100" dirty="0" smtClean="0"/>
              <a:t>. 2014</a:t>
            </a:r>
            <a:endParaRPr lang="he-IL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subpopulations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VAF</a:t>
            </a:r>
            <a:r>
              <a:rPr lang="en-US" dirty="0" smtClean="0"/>
              <a:t> – variant allele frequency, % of reads with a specific SNV.</a:t>
            </a:r>
          </a:p>
          <a:p>
            <a:r>
              <a:rPr lang="en-US" i="1" dirty="0" smtClean="0"/>
              <a:t>Cellular fraction</a:t>
            </a:r>
            <a:r>
              <a:rPr lang="en-US" dirty="0" smtClean="0"/>
              <a:t> – VAF clusters correspond to tumor subpopulations.</a:t>
            </a:r>
          </a:p>
          <a:p>
            <a:endParaRPr lang="he-I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2142"/>
          <a:stretch>
            <a:fillRect/>
          </a:stretch>
        </p:blipFill>
        <p:spPr bwMode="auto">
          <a:xfrm>
            <a:off x="842558" y="4267200"/>
            <a:ext cx="7920440" cy="259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447800"/>
            <a:ext cx="8714809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Any measured mutation results from </a:t>
            </a:r>
            <a:r>
              <a:rPr lang="en-US" dirty="0" err="1" smtClean="0"/>
              <a:t>clonal</a:t>
            </a:r>
            <a:r>
              <a:rPr lang="en-US" dirty="0" smtClean="0"/>
              <a:t> expansion.</a:t>
            </a:r>
          </a:p>
          <a:p>
            <a:r>
              <a:rPr lang="en-US" i="1" dirty="0" smtClean="0"/>
              <a:t>Infinite sites</a:t>
            </a:r>
            <a:r>
              <a:rPr lang="en-US" dirty="0" smtClean="0"/>
              <a:t> – mutation at a position occurs once.</a:t>
            </a:r>
          </a:p>
          <a:p>
            <a:r>
              <a:rPr lang="en-US" dirty="0" smtClean="0"/>
              <a:t>At most one </a:t>
            </a:r>
            <a:r>
              <a:rPr lang="en-US" dirty="0" err="1" smtClean="0"/>
              <a:t>clonal</a:t>
            </a:r>
            <a:r>
              <a:rPr lang="en-US" dirty="0" smtClean="0"/>
              <a:t> expansion begin at a given time.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Each </a:t>
            </a:r>
            <a:r>
              <a:rPr lang="en-US" dirty="0" err="1" smtClean="0"/>
              <a:t>clonal</a:t>
            </a:r>
            <a:r>
              <a:rPr lang="en-US" dirty="0" smtClean="0"/>
              <a:t> expansion splits population into two subpopulations.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Mutation frequencies in each subpopulation satisfy </a:t>
            </a:r>
            <a:r>
              <a:rPr lang="en-US" i="1" dirty="0" smtClean="0"/>
              <a:t>children sum to parent </a:t>
            </a:r>
            <a:r>
              <a:rPr lang="en-US" dirty="0" smtClean="0"/>
              <a:t>(</a:t>
            </a:r>
            <a:r>
              <a:rPr lang="en-US" i="1" dirty="0" smtClean="0"/>
              <a:t>CSP</a:t>
            </a:r>
            <a:r>
              <a:rPr lang="en-US" dirty="0" smtClean="0"/>
              <a:t>) condition.</a:t>
            </a:r>
            <a:endParaRPr lang="he-I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5943600"/>
            <a:ext cx="18383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2108</TotalTime>
  <Words>775</Words>
  <Application>Microsoft Office PowerPoint</Application>
  <PresentationFormat>On-screen Show (4:3)</PresentationFormat>
  <Paragraphs>120</Paragraphs>
  <Slides>31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Equation</vt:lpstr>
      <vt:lpstr>A combinatorial approach for analyzing intra-tumor heterogeneity from high-throughput sequencing data</vt:lpstr>
      <vt:lpstr>Outline</vt:lpstr>
      <vt:lpstr>Cancer evolution</vt:lpstr>
      <vt:lpstr>Slide 4</vt:lpstr>
      <vt:lpstr>Slide 5</vt:lpstr>
      <vt:lpstr>Tumor samples</vt:lpstr>
      <vt:lpstr>Identifying subpopulations</vt:lpstr>
      <vt:lpstr>Goal</vt:lpstr>
      <vt:lpstr>Assumptions</vt:lpstr>
      <vt:lpstr>Binary Tree Partition</vt:lpstr>
      <vt:lpstr>Triangles</vt:lpstr>
      <vt:lpstr>Example</vt:lpstr>
      <vt:lpstr>Hardness</vt:lpstr>
      <vt:lpstr>Missing subpopulations</vt:lpstr>
      <vt:lpstr>Auxiliary nodes</vt:lpstr>
      <vt:lpstr>Max-BTP</vt:lpstr>
      <vt:lpstr>Max-BTP approx.</vt:lpstr>
      <vt:lpstr>ε-BTP</vt:lpstr>
      <vt:lpstr>ε-BTP</vt:lpstr>
      <vt:lpstr>ε-CSP</vt:lpstr>
      <vt:lpstr>Unacceptable ε-CSP</vt:lpstr>
      <vt:lpstr>Rec-BTP</vt:lpstr>
      <vt:lpstr>Simulated data</vt:lpstr>
      <vt:lpstr>Clustering VAF</vt:lpstr>
      <vt:lpstr>Number of subpopulations</vt:lpstr>
      <vt:lpstr>Number of subpopulations</vt:lpstr>
      <vt:lpstr>Frequencies accuracy</vt:lpstr>
      <vt:lpstr>Comparison to PhyloSub</vt:lpstr>
      <vt:lpstr>AML data</vt:lpstr>
      <vt:lpstr>Summary</vt:lpstr>
      <vt:lpstr>Future directions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combinatorial approach for analyzing intra-tumor heterogeneity from high-throughput sequencing data</dc:title>
  <dc:creator/>
  <cp:lastModifiedBy>ronzeira</cp:lastModifiedBy>
  <cp:revision>281</cp:revision>
  <dcterms:created xsi:type="dcterms:W3CDTF">2006-08-16T00:00:00Z</dcterms:created>
  <dcterms:modified xsi:type="dcterms:W3CDTF">2014-11-26T08:38:37Z</dcterms:modified>
</cp:coreProperties>
</file>