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316" r:id="rId4"/>
    <p:sldId id="314" r:id="rId5"/>
    <p:sldId id="315" r:id="rId6"/>
    <p:sldId id="318" r:id="rId7"/>
    <p:sldId id="258" r:id="rId8"/>
    <p:sldId id="262" r:id="rId9"/>
    <p:sldId id="263" r:id="rId10"/>
    <p:sldId id="259" r:id="rId11"/>
    <p:sldId id="317" r:id="rId12"/>
    <p:sldId id="268" r:id="rId13"/>
    <p:sldId id="344" r:id="rId14"/>
    <p:sldId id="264" r:id="rId15"/>
    <p:sldId id="270" r:id="rId16"/>
    <p:sldId id="319" r:id="rId17"/>
    <p:sldId id="321" r:id="rId18"/>
    <p:sldId id="320" r:id="rId19"/>
    <p:sldId id="322" r:id="rId20"/>
    <p:sldId id="324" r:id="rId21"/>
    <p:sldId id="325" r:id="rId22"/>
    <p:sldId id="326" r:id="rId23"/>
    <p:sldId id="327" r:id="rId24"/>
    <p:sldId id="329" r:id="rId25"/>
    <p:sldId id="331" r:id="rId26"/>
    <p:sldId id="330" r:id="rId27"/>
    <p:sldId id="332" r:id="rId28"/>
    <p:sldId id="333" r:id="rId29"/>
    <p:sldId id="334" r:id="rId30"/>
    <p:sldId id="336" r:id="rId31"/>
    <p:sldId id="335" r:id="rId32"/>
    <p:sldId id="337" r:id="rId33"/>
    <p:sldId id="339" r:id="rId34"/>
    <p:sldId id="340" r:id="rId35"/>
    <p:sldId id="341" r:id="rId36"/>
    <p:sldId id="342" r:id="rId37"/>
    <p:sldId id="343" r:id="rId38"/>
    <p:sldId id="346" r:id="rId39"/>
    <p:sldId id="347" r:id="rId40"/>
    <p:sldId id="348" r:id="rId41"/>
    <p:sldId id="350" r:id="rId42"/>
    <p:sldId id="351" r:id="rId43"/>
    <p:sldId id="35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5B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644" autoAdjust="0"/>
  </p:normalViewPr>
  <p:slideViewPr>
    <p:cSldViewPr>
      <p:cViewPr varScale="1">
        <p:scale>
          <a:sx n="95" d="100"/>
          <a:sy n="95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7916C57-EC3C-4B48-8DF5-53C20B9A023B}" type="datetimeFigureOut">
              <a:rPr lang="he-IL" smtClean="0"/>
              <a:pPr/>
              <a:t>כ"ד/תמוז/תשע"ד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8B524BE-758A-4260-8C88-3CD2A3EB99C7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a{-b}</a:t>
            </a:r>
            <a:r>
              <a:rPr lang="en-US" dirty="0" err="1" smtClean="0"/>
              <a:t>c,d</a:t>
            </a:r>
            <a:r>
              <a:rPr lang="en-US" dirty="0" smtClean="0"/>
              <a:t> \</a:t>
            </a:r>
            <a:r>
              <a:rPr lang="en-US" dirty="0" err="1" smtClean="0"/>
              <a:t>underset</a:t>
            </a:r>
            <a:r>
              <a:rPr lang="en-US" dirty="0" smtClean="0"/>
              <a:t>{cut}{\</a:t>
            </a:r>
            <a:r>
              <a:rPr lang="en-US" dirty="0" err="1" smtClean="0"/>
              <a:t>operatorname</a:t>
            </a:r>
            <a:r>
              <a:rPr lang="en-US" dirty="0" smtClean="0"/>
              <a:t>{\</a:t>
            </a:r>
            <a:r>
              <a:rPr lang="en-US" dirty="0" err="1" smtClean="0"/>
              <a:t>longrightarrow</a:t>
            </a:r>
            <a:r>
              <a:rPr lang="en-US" dirty="0" smtClean="0"/>
              <a:t>}} a{-b},</a:t>
            </a:r>
            <a:r>
              <a:rPr lang="en-US" dirty="0" err="1" smtClean="0"/>
              <a:t>c,d</a:t>
            </a:r>
            <a:r>
              <a:rPr lang="en-US" dirty="0" smtClean="0"/>
              <a:t> \</a:t>
            </a:r>
            <a:r>
              <a:rPr lang="en-US" dirty="0" err="1" smtClean="0"/>
              <a:t>underset</a:t>
            </a:r>
            <a:r>
              <a:rPr lang="en-US" dirty="0" smtClean="0"/>
              <a:t>{join}{\</a:t>
            </a:r>
            <a:r>
              <a:rPr lang="en-US" dirty="0" err="1" smtClean="0"/>
              <a:t>operatorname</a:t>
            </a:r>
            <a:r>
              <a:rPr lang="en-US" dirty="0" smtClean="0"/>
              <a:t>{\</a:t>
            </a:r>
            <a:r>
              <a:rPr lang="en-US" dirty="0" err="1" smtClean="0"/>
              <a:t>longrightarrow</a:t>
            </a:r>
            <a:r>
              <a:rPr lang="en-US" dirty="0" smtClean="0"/>
              <a:t>}} a{-b},d{-c}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Almost no effect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very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few false-positive gene adjacencies in the ancestors, at the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expense of a relatively larger amount of false negatives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40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Slight degradation</a:t>
            </a:r>
          </a:p>
          <a:p>
            <a:pPr algn="l" rtl="0"/>
            <a:endParaRPr lang="en-US" b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very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few false-positive gene adjacencies in the ancestors, at the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expense of a relatively larger amount of false negatives</a:t>
            </a:r>
            <a:endParaRPr lang="he-IL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41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very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few false-positive gene adjacencies in the ancestors, at the</a:t>
            </a:r>
          </a:p>
          <a:p>
            <a:pPr marL="0" marR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expense of a relatively larger amount of false negatives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42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1 – 12 for B&amp;B, </a:t>
            </a:r>
            <a:r>
              <a:rPr lang="en-US" dirty="0" err="1" smtClean="0"/>
              <a:t>o.w</a:t>
            </a:r>
            <a:r>
              <a:rPr lang="en-US" dirty="0" smtClean="0"/>
              <a:t> 64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Optimal is better than heuristic.</a:t>
            </a:r>
          </a:p>
          <a:p>
            <a:pPr algn="l"/>
            <a:r>
              <a:rPr lang="en-US" dirty="0" smtClean="0"/>
              <a:t>Quality is independent from the number of genes 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When the frequency of each event increases or decreases relative to others, the accuracy of the inference is not affected.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Probably this is because the same rearrangement distribution is used in all edges of the tree, being a common term.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number of events (branch length) matters much more than the type of event.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see a decrease in accuracy with larger branch lengths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see a decrease in accuracy with more genomes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logarithmic growth of the RF distance when the number of leaves increases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general, all trees in Fig. 5 are very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similar</a:t>
            </a:r>
          </a:p>
          <a:p>
            <a:pPr algn="l" rtl="0"/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 compare their heuristic and not B&amp;B</a:t>
            </a:r>
            <a:endParaRPr lang="he-IL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36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can observe a lower percentage of reconstruction in the nodes that have larger height in the tree.</a:t>
            </a:r>
          </a:p>
          <a:p>
            <a:pPr algn="l"/>
            <a:r>
              <a:rPr lang="en-US" sz="1200" baseline="0" dirty="0" smtClean="0">
                <a:latin typeface="AdvP7C2E"/>
              </a:rPr>
              <a:t>We can see in the graphs that, regardless of the variation in the rearrangement distribution,</a:t>
            </a:r>
          </a:p>
          <a:p>
            <a:pPr algn="l"/>
            <a:r>
              <a:rPr lang="en-US" sz="1200" baseline="0" dirty="0" smtClean="0">
                <a:latin typeface="AdvP7C2E"/>
              </a:rPr>
              <a:t>the decrease in the percentage of reconstruction is</a:t>
            </a:r>
          </a:p>
          <a:p>
            <a:pPr algn="l"/>
            <a:r>
              <a:rPr lang="en-US" sz="1200" baseline="0" dirty="0" smtClean="0">
                <a:latin typeface="AdvP7C2E"/>
              </a:rPr>
              <a:t>similar in all lines of the graph, once again showing that the</a:t>
            </a:r>
          </a:p>
          <a:p>
            <a:pPr algn="l"/>
            <a:r>
              <a:rPr lang="en-US" sz="1200" baseline="0" dirty="0" smtClean="0">
                <a:latin typeface="AdvP7C2E"/>
              </a:rPr>
              <a:t>rearrangement distribution tends to impact negligibly the</a:t>
            </a:r>
          </a:p>
          <a:p>
            <a:pPr algn="l"/>
            <a:r>
              <a:rPr lang="en-US" sz="1200" baseline="0" dirty="0" smtClean="0">
                <a:latin typeface="AdvP7C2E"/>
              </a:rPr>
              <a:t>accuracy of SCJ methods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all graphs in this section, the dispersion of the lines is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bigger when the height increases. The dispersion increases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because the number of nodes examined is lower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 in the analysis of topology, the parameter that affects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inference more strongly is the number of events on each</a:t>
            </a:r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edge.</a:t>
            </a:r>
            <a:endParaRPr lang="he-IL" dirty="0" smtClean="0"/>
          </a:p>
          <a:p>
            <a:pPr marL="0" marR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More</a:t>
            </a:r>
            <a:r>
              <a:rPr lang="en-US" baseline="0" dirty="0" smtClean="0"/>
              <a:t> leaves </a:t>
            </a:r>
            <a:r>
              <a:rPr lang="en-US" baseline="0" dirty="0" smtClean="0">
                <a:sym typeface="Wingdings" pitchFamily="2" charset="2"/>
              </a:rPr>
              <a:t> higher tree.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B524BE-758A-4260-8C88-3CD2A3EB99C7}" type="slidenum">
              <a:rPr lang="he-IL" smtClean="0"/>
              <a:pPr/>
              <a:t>39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0203"/>
            <a:ext cx="8077200" cy="2057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Rearrangement-based phylogeny using the Single-Cut-or-Join operation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219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Ron Zeira</a:t>
            </a:r>
          </a:p>
          <a:p>
            <a:r>
              <a:rPr lang="en-US" sz="2400" dirty="0" smtClean="0"/>
              <a:t>ACGT 23.7.2014</a:t>
            </a:r>
            <a:endParaRPr lang="he-IL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3131403"/>
            <a:ext cx="76200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pt-BR" sz="2800" dirty="0" smtClean="0"/>
              <a:t>Priscila Biller, Pedro Feijão, and João Meidanis</a:t>
            </a:r>
          </a:p>
          <a:p>
            <a:pPr algn="ctr"/>
            <a:r>
              <a:rPr lang="en-US" sz="2000" dirty="0" smtClean="0"/>
              <a:t>Institute of Computing, University of Campinas, Brazil</a:t>
            </a:r>
            <a:endParaRPr lang="he-IL" sz="2000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852452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4038600"/>
            <a:ext cx="838200" cy="1036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038600"/>
            <a:ext cx="858627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44000" cy="4769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motivation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Computational background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Genome representation and SCJ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Parsimony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Comparison measures</a:t>
            </a:r>
            <a:endParaRPr lang="en-US" dirty="0" smtClean="0"/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Results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0"/>
            <a:ext cx="3124200" cy="3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Genome representation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>
                <a:latin typeface="Cambria Math"/>
                <a:ea typeface="Cambria Math"/>
              </a:rPr>
              <a:t>𝒢</a:t>
            </a:r>
            <a:r>
              <a:rPr lang="en-US" dirty="0" smtClean="0">
                <a:latin typeface="Cambria Math"/>
                <a:ea typeface="Cambria Math"/>
              </a:rPr>
              <a:t> – set of genes</a:t>
            </a:r>
          </a:p>
          <a:p>
            <a:r>
              <a:rPr lang="en-US" dirty="0" smtClean="0">
                <a:latin typeface="Cambria Math"/>
                <a:ea typeface="Cambria Math"/>
              </a:rPr>
              <a:t>Genome Π – set of adjacencies</a:t>
            </a:r>
            <a:endParaRPr lang="he-IL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819400"/>
            <a:ext cx="7115175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0" y="49530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Oriented gene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105400" y="5181600"/>
            <a:ext cx="1295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Adjacency</a:t>
            </a:r>
            <a:endParaRPr lang="he-IL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524000" y="3429000"/>
            <a:ext cx="152400" cy="16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791200" y="3810000"/>
            <a:ext cx="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391400" y="5181600"/>
            <a:ext cx="1295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Telomere</a:t>
            </a:r>
            <a:endParaRPr lang="he-IL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7848600" y="3429000"/>
            <a:ext cx="152400" cy="1752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438400" y="49530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Gene head</a:t>
            </a:r>
            <a:endParaRPr lang="he-IL" dirty="0"/>
          </a:p>
        </p:txBody>
      </p:sp>
      <p:sp>
        <p:nvSpPr>
          <p:cNvPr id="19" name="TextBox 18"/>
          <p:cNvSpPr txBox="1"/>
          <p:nvPr/>
        </p:nvSpPr>
        <p:spPr>
          <a:xfrm>
            <a:off x="3733800" y="49530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Gene tail</a:t>
            </a:r>
            <a:endParaRPr lang="he-IL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048000" y="3733800"/>
            <a:ext cx="2286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4038600" y="3810000"/>
            <a:ext cx="2286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971800" y="6400800"/>
            <a:ext cx="12192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Extremity</a:t>
            </a:r>
            <a:endParaRPr lang="he-IL" dirty="0"/>
          </a:p>
        </p:txBody>
      </p:sp>
      <p:cxnSp>
        <p:nvCxnSpPr>
          <p:cNvPr id="26" name="Straight Arrow Connector 25"/>
          <p:cNvCxnSpPr>
            <a:endCxn id="18" idx="2"/>
          </p:cNvCxnSpPr>
          <p:nvPr/>
        </p:nvCxnSpPr>
        <p:spPr>
          <a:xfrm flipH="1" flipV="1">
            <a:off x="3048000" y="5322332"/>
            <a:ext cx="381000" cy="115466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3429000" y="5257800"/>
            <a:ext cx="838200" cy="1219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4648200" y="6400800"/>
          <a:ext cx="4495800" cy="500063"/>
        </p:xfrm>
        <a:graphic>
          <a:graphicData uri="http://schemas.openxmlformats.org/presentationml/2006/ole">
            <p:oleObj spid="_x0000_s13315" name="Equation" r:id="rId4" imgW="2286000" imgH="253800" progId="Equation.DSMT4">
              <p:embed/>
            </p:oleObj>
          </a:graphicData>
        </a:graphic>
      </p:graphicFrame>
      <p:pic>
        <p:nvPicPr>
          <p:cNvPr id="13321" name="Picture 9" descr="C:\Users\ronzeira\Downloads\eq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6019800"/>
            <a:ext cx="2676525" cy="37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characteristics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chromosome</a:t>
            </a:r>
            <a:r>
              <a:rPr lang="en-US" dirty="0" smtClean="0"/>
              <a:t> is a series of consecutive genes.</a:t>
            </a:r>
          </a:p>
          <a:p>
            <a:r>
              <a:rPr lang="en-US" dirty="0" smtClean="0"/>
              <a:t>A chromosome is the same as its reverse.</a:t>
            </a:r>
          </a:p>
          <a:p>
            <a:r>
              <a:rPr lang="en-US" dirty="0" smtClean="0"/>
              <a:t>A chromosome with no telomeres is </a:t>
            </a:r>
            <a:r>
              <a:rPr lang="en-US" i="1" dirty="0" smtClean="0"/>
              <a:t>circular</a:t>
            </a:r>
            <a:r>
              <a:rPr lang="en-US" dirty="0" smtClean="0"/>
              <a:t>, otherwise </a:t>
            </a:r>
            <a:r>
              <a:rPr lang="en-US" i="1" dirty="0" smtClean="0"/>
              <a:t>linear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 genome with only circular/linear </a:t>
            </a:r>
            <a:r>
              <a:rPr lang="en-US" dirty="0" err="1" smtClean="0"/>
              <a:t>chrom</a:t>
            </a:r>
            <a:r>
              <a:rPr lang="en-US" dirty="0" smtClean="0"/>
              <a:t>. is called </a:t>
            </a:r>
            <a:r>
              <a:rPr lang="en-US" i="1" dirty="0" smtClean="0"/>
              <a:t>circular/linear</a:t>
            </a:r>
            <a:r>
              <a:rPr lang="en-US" dirty="0" smtClean="0"/>
              <a:t> </a:t>
            </a:r>
            <a:r>
              <a:rPr lang="en-US" dirty="0" err="1" smtClean="0"/>
              <a:t>respec</a:t>
            </a:r>
            <a:r>
              <a:rPr lang="en-US" dirty="0" smtClean="0"/>
              <a:t>.; otherwise it is </a:t>
            </a:r>
            <a:r>
              <a:rPr lang="en-US" i="1" dirty="0" smtClean="0"/>
              <a:t>mixed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SCJ 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Feijão and Meidanis</a:t>
            </a:r>
            <a:r>
              <a:rPr lang="en-US" dirty="0" smtClean="0"/>
              <a:t> 2011.</a:t>
            </a:r>
          </a:p>
          <a:p>
            <a:endParaRPr lang="en-US" dirty="0" smtClean="0"/>
          </a:p>
          <a:p>
            <a:r>
              <a:rPr lang="en-US" dirty="0" smtClean="0"/>
              <a:t>SCJ – Single Cut or Join:</a:t>
            </a:r>
          </a:p>
          <a:p>
            <a:pPr lvl="1"/>
            <a:r>
              <a:rPr lang="en-US" i="1" dirty="0" smtClean="0"/>
              <a:t>Cut</a:t>
            </a:r>
            <a:r>
              <a:rPr lang="en-US" dirty="0" smtClean="0"/>
              <a:t> an adjacency to 2 telomeres</a:t>
            </a:r>
          </a:p>
          <a:p>
            <a:pPr lvl="1"/>
            <a:r>
              <a:rPr lang="en-US" i="1" dirty="0" smtClean="0"/>
              <a:t>Join</a:t>
            </a:r>
            <a:r>
              <a:rPr lang="en-US" dirty="0" smtClean="0"/>
              <a:t> 2 telomeres to an adjacency.</a:t>
            </a:r>
          </a:p>
        </p:txBody>
      </p:sp>
      <p:pic>
        <p:nvPicPr>
          <p:cNvPr id="92161" name="Picture 1" descr="C:\Users\ronzeira\Downloads\eq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5155981"/>
            <a:ext cx="8915400" cy="1016219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133600" y="4876800"/>
            <a:ext cx="990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Oval 6"/>
          <p:cNvSpPr/>
          <p:nvPr/>
        </p:nvSpPr>
        <p:spPr>
          <a:xfrm>
            <a:off x="1143000" y="5638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Oval 7"/>
          <p:cNvSpPr/>
          <p:nvPr/>
        </p:nvSpPr>
        <p:spPr>
          <a:xfrm>
            <a:off x="4724400" y="5638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5410200" y="5638800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Rectangle 9"/>
          <p:cNvSpPr/>
          <p:nvPr/>
        </p:nvSpPr>
        <p:spPr>
          <a:xfrm>
            <a:off x="3124200" y="4876800"/>
            <a:ext cx="23622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5410200" y="4876800"/>
            <a:ext cx="990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6400800" y="4953000"/>
            <a:ext cx="25146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SCJ distance problem 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2 genomes on the same gene set, find the minimum number of SCJ operations to transform one genome into another.</a:t>
            </a:r>
          </a:p>
          <a:p>
            <a:endParaRPr lang="en-US" dirty="0" smtClean="0"/>
          </a:p>
          <a:p>
            <a:r>
              <a:rPr lang="pt-BR" dirty="0" smtClean="0"/>
              <a:t>Feijão and Meidanis</a:t>
            </a:r>
            <a:r>
              <a:rPr lang="en-US" dirty="0" smtClean="0"/>
              <a:t> 2011:</a:t>
            </a:r>
            <a:endParaRPr lang="he-IL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4419600"/>
            <a:ext cx="878130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he-IL" dirty="0"/>
          </a:p>
        </p:txBody>
      </p:sp>
      <p:graphicFrame>
        <p:nvGraphicFramePr>
          <p:cNvPr id="89090" name="Object 2"/>
          <p:cNvGraphicFramePr>
            <a:graphicFrameLocks noChangeAspect="1"/>
          </p:cNvGraphicFramePr>
          <p:nvPr/>
        </p:nvGraphicFramePr>
        <p:xfrm>
          <a:off x="928688" y="1371600"/>
          <a:ext cx="3179762" cy="1695450"/>
        </p:xfrm>
        <a:graphic>
          <a:graphicData uri="http://schemas.openxmlformats.org/presentationml/2006/ole">
            <p:oleObj spid="_x0000_s89090" name="Equation" r:id="rId3" imgW="914400" imgH="431640" progId="Equation.DSMT4">
              <p:embed/>
            </p:oleObj>
          </a:graphicData>
        </a:graphic>
      </p:graphicFrame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838200" y="3352800"/>
          <a:ext cx="7021513" cy="2695575"/>
        </p:xfrm>
        <a:graphic>
          <a:graphicData uri="http://schemas.openxmlformats.org/presentationml/2006/ole">
            <p:oleObj spid="_x0000_s89091" name="Equation" r:id="rId4" imgW="2019240" imgH="6858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 problem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Problem is NP-hard for most distances</a:t>
            </a:r>
            <a:endParaRPr lang="he-IL" dirty="0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8915400" cy="354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600821" y="6581001"/>
            <a:ext cx="154317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nb-NO" sz="1200" dirty="0" smtClean="0"/>
              <a:t>Ohlebusch </a:t>
            </a:r>
            <a:r>
              <a:rPr lang="nb-NO" sz="1200" i="1" dirty="0" smtClean="0"/>
              <a:t>et al</a:t>
            </a:r>
            <a:r>
              <a:rPr lang="nb-NO" sz="1200" dirty="0" smtClean="0"/>
              <a:t>. 2005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Weighted </a:t>
            </a:r>
            <a:r>
              <a:rPr lang="en-US" dirty="0" err="1" smtClean="0"/>
              <a:t>multichromosomal</a:t>
            </a:r>
            <a:r>
              <a:rPr lang="en-US" dirty="0" smtClean="0"/>
              <a:t> median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pt-BR" dirty="0" smtClean="0"/>
              <a:t>Feijão and Meidanis</a:t>
            </a:r>
            <a:r>
              <a:rPr lang="en-US" dirty="0" smtClean="0"/>
              <a:t> 2011 </a:t>
            </a:r>
            <a:r>
              <a:rPr lang="en-US" smtClean="0"/>
              <a:t>– Polynomial solution </a:t>
            </a:r>
            <a:r>
              <a:rPr lang="en-US" dirty="0" smtClean="0"/>
              <a:t>for mixed, circular and linear genomes under SCJ distance.</a:t>
            </a:r>
            <a:endParaRPr lang="he-IL" dirty="0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0"/>
            <a:ext cx="8784546" cy="16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Parsimony problems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Parsimony: explain data with min. no. of evolutionary changes.</a:t>
            </a:r>
          </a:p>
          <a:p>
            <a:r>
              <a:rPr lang="en-US" dirty="0" smtClean="0"/>
              <a:t>Small parsimony problem (SPP):</a:t>
            </a:r>
          </a:p>
          <a:p>
            <a:pPr lvl="1"/>
            <a:r>
              <a:rPr lang="en-US" dirty="0" smtClean="0"/>
              <a:t>Input: leaf sequences + a leaf-labeled tree T.</a:t>
            </a:r>
          </a:p>
          <a:p>
            <a:pPr lvl="1"/>
            <a:r>
              <a:rPr lang="en-US" dirty="0" smtClean="0"/>
              <a:t>Goal: Find ancestral sequences implying minimum no. of changes.</a:t>
            </a:r>
          </a:p>
          <a:p>
            <a:r>
              <a:rPr lang="en-US" dirty="0" smtClean="0"/>
              <a:t>Big parsimony problem (BPP):</a:t>
            </a:r>
          </a:p>
          <a:p>
            <a:pPr lvl="1"/>
            <a:r>
              <a:rPr lang="en-US" dirty="0" smtClean="0"/>
              <a:t>Input: leaf sequences.</a:t>
            </a:r>
          </a:p>
          <a:p>
            <a:pPr lvl="1"/>
            <a:r>
              <a:rPr lang="en-US" dirty="0" smtClean="0"/>
              <a:t>Goal: Find a most parsimonious tree (topology, leaf labeling and internal </a:t>
            </a:r>
            <a:r>
              <a:rPr lang="en-US" dirty="0" err="1" smtClean="0"/>
              <a:t>seqs</a:t>
            </a:r>
            <a:r>
              <a:rPr lang="en-US" dirty="0" smtClean="0"/>
              <a:t>.)</a:t>
            </a:r>
            <a:endParaRPr lang="he-IL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5025" y="4267200"/>
            <a:ext cx="32289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motivation</a:t>
            </a:r>
          </a:p>
          <a:p>
            <a:r>
              <a:rPr lang="en-US" dirty="0" smtClean="0"/>
              <a:t>Computational background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Results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0"/>
            <a:ext cx="3124200" cy="3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705600" y="3124200"/>
            <a:ext cx="1372492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Jens </a:t>
            </a:r>
            <a:r>
              <a:rPr lang="en-US" sz="1200" dirty="0" err="1" smtClean="0"/>
              <a:t>Stoye</a:t>
            </a:r>
            <a:r>
              <a:rPr lang="en-US" sz="1200" dirty="0" smtClean="0"/>
              <a:t>, </a:t>
            </a:r>
            <a:r>
              <a:rPr lang="en-US" sz="1200" dirty="0" err="1" smtClean="0"/>
              <a:t>Bielfeld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13408" r="2307" b="65363"/>
          <a:stretch>
            <a:fillRect/>
          </a:stretch>
        </p:blipFill>
        <p:spPr bwMode="auto">
          <a:xfrm rot="5400000">
            <a:off x="4495799" y="2209801"/>
            <a:ext cx="685800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0199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59263" y="0"/>
            <a:ext cx="2784737" cy="57708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050" dirty="0" smtClean="0"/>
              <a:t>Computational Genomics</a:t>
            </a:r>
          </a:p>
          <a:p>
            <a:pPr algn="ctr"/>
            <a:r>
              <a:rPr lang="en-US" sz="1050" dirty="0" smtClean="0"/>
              <a:t>Prof. Ron Shamir &amp; Prof. </a:t>
            </a:r>
            <a:r>
              <a:rPr lang="en-US" sz="1050" dirty="0" err="1" smtClean="0"/>
              <a:t>Roded</a:t>
            </a:r>
            <a:r>
              <a:rPr lang="en-US" sz="1050" dirty="0" smtClean="0"/>
              <a:t> </a:t>
            </a:r>
            <a:r>
              <a:rPr lang="en-US" sz="1050" dirty="0" err="1" smtClean="0"/>
              <a:t>Sharan</a:t>
            </a:r>
            <a:endParaRPr lang="en-US" sz="1050" dirty="0" smtClean="0"/>
          </a:p>
          <a:p>
            <a:pPr algn="ctr"/>
            <a:r>
              <a:rPr lang="en-US" sz="1050" dirty="0" smtClean="0"/>
              <a:t>School of Computer Science, Tel Aviv University</a:t>
            </a:r>
            <a:endParaRPr lang="he-IL" sz="10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295400"/>
            <a:ext cx="4267200" cy="2667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u="sng" dirty="0" smtClean="0"/>
              <a:t>SPP for sequence diff</a:t>
            </a:r>
          </a:p>
          <a:p>
            <a:r>
              <a:rPr lang="en-US" dirty="0" smtClean="0"/>
              <a:t>Post-order: possible states.</a:t>
            </a:r>
          </a:p>
          <a:p>
            <a:r>
              <a:rPr lang="en-US" dirty="0" smtClean="0"/>
              <a:t>Pre-order: chose state to agree with father.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SCJ SPP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adjacency is a binary character (presence/absence).</a:t>
            </a:r>
          </a:p>
          <a:p>
            <a:r>
              <a:rPr lang="en-US" dirty="0" smtClean="0"/>
              <a:t>Run Fitch’s algorithm for each character.</a:t>
            </a:r>
          </a:p>
          <a:p>
            <a:r>
              <a:rPr lang="en-US" dirty="0" smtClean="0"/>
              <a:t>Although adjacencies are not independent, </a:t>
            </a:r>
            <a:r>
              <a:rPr lang="pt-BR" dirty="0" smtClean="0"/>
              <a:t>Feijão and Meidanis</a:t>
            </a:r>
            <a:r>
              <a:rPr lang="en-US" dirty="0" smtClean="0"/>
              <a:t> show that the algorithm’s assignments are consistent and optimal.</a:t>
            </a:r>
          </a:p>
          <a:p>
            <a:r>
              <a:rPr lang="en-US" dirty="0" smtClean="0"/>
              <a:t>SPP under SCJ is </a:t>
            </a:r>
            <a:r>
              <a:rPr lang="en-US" dirty="0" smtClean="0"/>
              <a:t>polynomial for mixed genomes. NP-hard or open for other dist.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BPP SCJ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BPP SCJ is NP-hard by reduction from Steiner tree problem in {0,1}</a:t>
            </a:r>
            <a:r>
              <a:rPr lang="en-US" baseline="30000" dirty="0" smtClean="0"/>
              <a:t>N</a:t>
            </a:r>
            <a:r>
              <a:rPr lang="en-US" dirty="0" smtClean="0"/>
              <a:t>.</a:t>
            </a:r>
            <a:endParaRPr lang="en-US" baseline="30000" dirty="0" smtClean="0"/>
          </a:p>
          <a:p>
            <a:r>
              <a:rPr lang="en-US" dirty="0" smtClean="0"/>
              <a:t>Use branch &amp; bound, exhaustively searching by solving median problems.</a:t>
            </a:r>
          </a:p>
          <a:p>
            <a:r>
              <a:rPr lang="en-US" dirty="0" smtClean="0"/>
              <a:t>Greedy heuristic:</a:t>
            </a:r>
          </a:p>
          <a:p>
            <a:pPr lvl="1"/>
            <a:r>
              <a:rPr lang="en-US" dirty="0" smtClean="0"/>
              <a:t>At each step, add an arbitrary unplaced genome to the tree, by solving a median problem at each edge. The genome is added to the tree in the edge that incurs the minimum branch length. </a:t>
            </a:r>
          </a:p>
          <a:p>
            <a:pPr lvl="1"/>
            <a:r>
              <a:rPr lang="en-US" dirty="0" smtClean="0"/>
              <a:t>Solve a SPP on the final tree.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Robinson-</a:t>
            </a:r>
            <a:r>
              <a:rPr lang="en-US" dirty="0" err="1" smtClean="0"/>
              <a:t>Foulds</a:t>
            </a:r>
            <a:r>
              <a:rPr lang="en-US" dirty="0" smtClean="0"/>
              <a:t> distance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removal of an edge from a tree partitions the leaves into two disjoint subsets – </a:t>
            </a:r>
            <a:r>
              <a:rPr lang="en-US" i="1" dirty="0" smtClean="0"/>
              <a:t>a split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The split distance</a:t>
            </a:r>
            <a:r>
              <a:rPr lang="en-US" dirty="0" smtClean="0"/>
              <a:t> is a normalized count of splits induced by one tree, but not by the other.</a:t>
            </a:r>
          </a:p>
          <a:p>
            <a:r>
              <a:rPr lang="en-US" dirty="0" smtClean="0"/>
              <a:t>Split distance varies from 0 to 1, where 0  represents a “best-case” scenario, when all splits are equal.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reconstruction measures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higher the genome is in the tree the more difficult it is to construct.</a:t>
            </a:r>
          </a:p>
          <a:p>
            <a:r>
              <a:rPr lang="en-US" i="1" dirty="0" smtClean="0"/>
              <a:t>Percentage of reconstruction </a:t>
            </a:r>
            <a:r>
              <a:rPr lang="en-US" dirty="0" smtClean="0"/>
              <a:t>– the relative amount of adjacencies between </a:t>
            </a:r>
            <a:r>
              <a:rPr lang="en-US" dirty="0" smtClean="0"/>
              <a:t>consecutive genes</a:t>
            </a:r>
            <a:r>
              <a:rPr lang="en-US" dirty="0" smtClean="0"/>
              <a:t>.</a:t>
            </a:r>
            <a:endParaRPr lang="he-I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371600"/>
            <a:ext cx="503872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motivation</a:t>
            </a:r>
          </a:p>
          <a:p>
            <a:r>
              <a:rPr lang="en-US" dirty="0" smtClean="0"/>
              <a:t>Computational background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Data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Simulated Data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Campanulaceae</a:t>
            </a:r>
            <a:r>
              <a:rPr lang="en-US" dirty="0" smtClean="0">
                <a:solidFill>
                  <a:srgbClr val="FF0000"/>
                </a:solidFill>
              </a:rPr>
              <a:t> Chloroplast DNA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Protostome</a:t>
            </a:r>
            <a:r>
              <a:rPr lang="en-US" dirty="0" smtClean="0">
                <a:solidFill>
                  <a:srgbClr val="FF0000"/>
                </a:solidFill>
              </a:rPr>
              <a:t> Mitochondrial DNA</a:t>
            </a:r>
          </a:p>
          <a:p>
            <a:r>
              <a:rPr lang="en-US" dirty="0" smtClean="0"/>
              <a:t>Results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0"/>
            <a:ext cx="3124200" cy="3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setup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95" y="1905000"/>
            <a:ext cx="876060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Parameters</a:t>
            </a:r>
            <a:endParaRPr lang="he-IL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200"/>
            <a:ext cx="8076507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391400" y="533400"/>
            <a:ext cx="175260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Evolutionary </a:t>
            </a:r>
            <a:r>
              <a:rPr lang="en-US" dirty="0" smtClean="0"/>
              <a:t>events per </a:t>
            </a:r>
            <a:r>
              <a:rPr lang="en-US" dirty="0" smtClean="0"/>
              <a:t>edge as % of genome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8001000" y="1447800"/>
            <a:ext cx="1752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B&amp;B – 12</a:t>
            </a:r>
          </a:p>
          <a:p>
            <a:r>
              <a:rPr lang="en-US" dirty="0" smtClean="0"/>
              <a:t>O.W – 64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8333" b="56388"/>
          <a:stretch>
            <a:fillRect/>
          </a:stretch>
        </p:blipFill>
        <p:spPr bwMode="auto">
          <a:xfrm>
            <a:off x="5334000" y="2133600"/>
            <a:ext cx="3810000" cy="3567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Campanulaceae</a:t>
            </a:r>
            <a:r>
              <a:rPr lang="en-US" dirty="0" smtClean="0"/>
              <a:t> Chloroplast DNA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Campanulaceae</a:t>
            </a:r>
            <a:r>
              <a:rPr lang="en-US" dirty="0" smtClean="0"/>
              <a:t> – bellflower family.</a:t>
            </a:r>
          </a:p>
          <a:p>
            <a:r>
              <a:rPr lang="en-US" dirty="0" smtClean="0"/>
              <a:t>Data by </a:t>
            </a:r>
            <a:r>
              <a:rPr lang="en-US" dirty="0" err="1" smtClean="0"/>
              <a:t>Cosner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12 species + </a:t>
            </a:r>
            <a:r>
              <a:rPr lang="en-US" dirty="0" err="1" smtClean="0"/>
              <a:t>outgroup</a:t>
            </a:r>
            <a:r>
              <a:rPr lang="en-US" dirty="0" smtClean="0"/>
              <a:t>.</a:t>
            </a:r>
          </a:p>
          <a:p>
            <a:r>
              <a:rPr lang="en-US" dirty="0" smtClean="0"/>
              <a:t>One circular chromosome.</a:t>
            </a:r>
          </a:p>
          <a:p>
            <a:r>
              <a:rPr lang="en-US" dirty="0" smtClean="0"/>
              <a:t>105 markers.</a:t>
            </a:r>
            <a:endParaRPr lang="he-IL" dirty="0"/>
          </a:p>
        </p:txBody>
      </p:sp>
      <p:pic>
        <p:nvPicPr>
          <p:cNvPr id="98306" name="Picture 2" descr="C:\Users\ronzeira\Downloads\Campanula_cespito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267200"/>
            <a:ext cx="3048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Protostome</a:t>
            </a:r>
            <a:r>
              <a:rPr lang="en-US" dirty="0" smtClean="0"/>
              <a:t> Mitochondrial DNA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Protostomes</a:t>
            </a:r>
            <a:r>
              <a:rPr lang="en-US" dirty="0" smtClean="0"/>
              <a:t> are bilaterally symmetrical and </a:t>
            </a:r>
            <a:r>
              <a:rPr lang="en-US" dirty="0" err="1" smtClean="0"/>
              <a:t>triploblastic</a:t>
            </a:r>
            <a:r>
              <a:rPr lang="en-US" dirty="0" smtClean="0"/>
              <a:t> animals.</a:t>
            </a:r>
          </a:p>
          <a:p>
            <a:r>
              <a:rPr lang="en-US" dirty="0" smtClean="0"/>
              <a:t>Data by </a:t>
            </a:r>
            <a:r>
              <a:rPr lang="en-US" dirty="0" err="1" smtClean="0"/>
              <a:t>Fritzch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</a:t>
            </a:r>
          </a:p>
          <a:p>
            <a:r>
              <a:rPr lang="en-US" dirty="0" smtClean="0"/>
              <a:t>112 species, 37 genes.</a:t>
            </a:r>
          </a:p>
          <a:p>
            <a:r>
              <a:rPr lang="en-US" dirty="0" smtClean="0"/>
              <a:t>After preprocessing: </a:t>
            </a:r>
          </a:p>
          <a:p>
            <a:pPr lvl="1"/>
            <a:r>
              <a:rPr lang="en-US" dirty="0" smtClean="0"/>
              <a:t>66 species, 36 genes.</a:t>
            </a:r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99330" name="Picture 2" descr="C:\Users\ronzeira\Downloads\Caribbean_reef_squ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5535"/>
            <a:ext cx="2514600" cy="1902465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4476750" y="2133600"/>
            <a:ext cx="4667250" cy="4381500"/>
            <a:chOff x="4476750" y="2133600"/>
            <a:chExt cx="4667250" cy="4381500"/>
          </a:xfrm>
        </p:grpSpPr>
        <p:pic>
          <p:nvPicPr>
            <p:cNvPr id="9933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76750" y="2133600"/>
              <a:ext cx="4667250" cy="4381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8153400" y="6019800"/>
              <a:ext cx="762000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NCBI</a:t>
              </a:r>
              <a:endParaRPr lang="he-IL" b="1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Biological motivation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Phylogeny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Genome rearrangement</a:t>
            </a:r>
          </a:p>
          <a:p>
            <a:r>
              <a:rPr lang="en-US" dirty="0" smtClean="0"/>
              <a:t>Computational background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/>
              <a:t>Results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0"/>
            <a:ext cx="3124200" cy="3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Biological motivation</a:t>
            </a:r>
          </a:p>
          <a:p>
            <a:r>
              <a:rPr lang="en-US" dirty="0" smtClean="0"/>
              <a:t>Computational background</a:t>
            </a:r>
          </a:p>
          <a:p>
            <a:r>
              <a:rPr lang="en-US" dirty="0" smtClean="0"/>
              <a:t>Data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Results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Effect of simulation parameters tree quality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Campanulaceae</a:t>
            </a:r>
            <a:r>
              <a:rPr lang="en-US" dirty="0" smtClean="0">
                <a:solidFill>
                  <a:srgbClr val="FF0000"/>
                </a:solidFill>
              </a:rPr>
              <a:t> Chloroplast DNA</a:t>
            </a:r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Protostome</a:t>
            </a:r>
            <a:r>
              <a:rPr lang="en-US" dirty="0" smtClean="0">
                <a:solidFill>
                  <a:srgbClr val="FF0000"/>
                </a:solidFill>
              </a:rPr>
              <a:t> Mitochondrial DNA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Ancestral genome accuracy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1" y="0"/>
            <a:ext cx="3124200" cy="3111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genes effect</a:t>
            </a:r>
            <a:endParaRPr lang="he-IL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0722" y="1600200"/>
            <a:ext cx="9194722" cy="313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6248400"/>
            <a:ext cx="228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* 12 Vs. 64 species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Rearrangement distribution effect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2863"/>
            <a:ext cx="9144000" cy="284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90264"/>
          <a:stretch>
            <a:fillRect/>
          </a:stretch>
        </p:blipFill>
        <p:spPr bwMode="auto">
          <a:xfrm>
            <a:off x="-50722" y="1600200"/>
            <a:ext cx="919472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Branch length effect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b="90264"/>
          <a:stretch>
            <a:fillRect/>
          </a:stretch>
        </p:blipFill>
        <p:spPr bwMode="auto">
          <a:xfrm>
            <a:off x="-50722" y="1600200"/>
            <a:ext cx="919472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05000"/>
            <a:ext cx="924172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 leaves effect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8618" b="90264"/>
          <a:stretch>
            <a:fillRect/>
          </a:stretch>
        </p:blipFill>
        <p:spPr bwMode="auto">
          <a:xfrm>
            <a:off x="1905000" y="1600200"/>
            <a:ext cx="5905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33600"/>
            <a:ext cx="6543675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Topology reconstruction 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Tree size and branch length impact SCJ inference. Logarithmic growth of the RF distance.</a:t>
            </a:r>
          </a:p>
          <a:p>
            <a:r>
              <a:rPr lang="en-US" dirty="0" err="1" smtClean="0"/>
              <a:t>Bernt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reported RF distances of [0.05,0.15] with </a:t>
            </a:r>
            <a:r>
              <a:rPr lang="en-US" smtClean="0"/>
              <a:t>other heuristics and </a:t>
            </a:r>
            <a:r>
              <a:rPr lang="en-US" dirty="0" smtClean="0"/>
              <a:t>distances </a:t>
            </a:r>
            <a:r>
              <a:rPr lang="en-US" smtClean="0"/>
              <a:t>on only </a:t>
            </a:r>
            <a:r>
              <a:rPr lang="en-US" dirty="0" smtClean="0"/>
              <a:t>50 leaves and 50 genes.</a:t>
            </a:r>
            <a:endParaRPr lang="he-IL" dirty="0" smtClean="0"/>
          </a:p>
          <a:p>
            <a:r>
              <a:rPr lang="en-US" dirty="0" smtClean="0"/>
              <a:t>SCJ BPP heuristic method provides less accurate results, but it is able to solve much larger instances.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err="1" smtClean="0"/>
              <a:t>Campanulaceae</a:t>
            </a:r>
            <a:r>
              <a:rPr lang="en-US" dirty="0" smtClean="0"/>
              <a:t> Chloroplast DNA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1745"/>
            <a:ext cx="9144000" cy="6216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352800"/>
            <a:ext cx="152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MPBE</a:t>
            </a:r>
          </a:p>
          <a:p>
            <a:r>
              <a:rPr lang="en-US" dirty="0" smtClean="0"/>
              <a:t>Based on BP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2819400"/>
            <a:ext cx="20574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MGR</a:t>
            </a:r>
          </a:p>
          <a:p>
            <a:r>
              <a:rPr lang="en-US" dirty="0" smtClean="0"/>
              <a:t>Based on reversals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1066800" y="6211669"/>
            <a:ext cx="2286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GASTS</a:t>
            </a:r>
          </a:p>
          <a:p>
            <a:r>
              <a:rPr lang="en-US" dirty="0" smtClean="0"/>
              <a:t>SPP based on DCJ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4648200" y="6211669"/>
            <a:ext cx="1524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SCJ B&amp;B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67600" y="3657600"/>
            <a:ext cx="15240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/>
              <a:t>Cosner</a:t>
            </a:r>
            <a:r>
              <a:rPr lang="en-US" b="1" dirty="0" smtClean="0"/>
              <a:t> et al.</a:t>
            </a:r>
          </a:p>
          <a:p>
            <a:r>
              <a:rPr lang="en-US" dirty="0" err="1" smtClean="0"/>
              <a:t>BP+Sequence</a:t>
            </a:r>
            <a:endParaRPr lang="he-IL" dirty="0"/>
          </a:p>
        </p:txBody>
      </p:sp>
      <p:sp>
        <p:nvSpPr>
          <p:cNvPr id="10" name="Rectangle 9"/>
          <p:cNvSpPr/>
          <p:nvPr/>
        </p:nvSpPr>
        <p:spPr>
          <a:xfrm>
            <a:off x="5105400" y="28956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7924800" y="28956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1752600" y="28956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3352800" y="60960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6400800" y="6096000"/>
            <a:ext cx="1066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Rectangle 14"/>
          <p:cNvSpPr/>
          <p:nvPr/>
        </p:nvSpPr>
        <p:spPr>
          <a:xfrm>
            <a:off x="1828800" y="20574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Rectangle 15"/>
          <p:cNvSpPr/>
          <p:nvPr/>
        </p:nvSpPr>
        <p:spPr>
          <a:xfrm>
            <a:off x="5181600" y="20574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Rectangle 16"/>
          <p:cNvSpPr/>
          <p:nvPr/>
        </p:nvSpPr>
        <p:spPr>
          <a:xfrm>
            <a:off x="7924800" y="1447800"/>
            <a:ext cx="12192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Rectangle 17"/>
          <p:cNvSpPr/>
          <p:nvPr/>
        </p:nvSpPr>
        <p:spPr>
          <a:xfrm>
            <a:off x="3352800" y="5638800"/>
            <a:ext cx="10668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Rectangle 18"/>
          <p:cNvSpPr/>
          <p:nvPr/>
        </p:nvSpPr>
        <p:spPr>
          <a:xfrm>
            <a:off x="6400800" y="5257800"/>
            <a:ext cx="1143000" cy="4572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Rectangle 19"/>
          <p:cNvSpPr/>
          <p:nvPr/>
        </p:nvSpPr>
        <p:spPr>
          <a:xfrm>
            <a:off x="1828800" y="1447800"/>
            <a:ext cx="1066800" cy="609600"/>
          </a:xfrm>
          <a:prstGeom prst="rect">
            <a:avLst/>
          </a:prstGeom>
          <a:noFill/>
          <a:ln>
            <a:solidFill>
              <a:srgbClr val="925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81600" y="1447800"/>
            <a:ext cx="1066800" cy="609600"/>
          </a:xfrm>
          <a:prstGeom prst="rect">
            <a:avLst/>
          </a:prstGeom>
          <a:noFill/>
          <a:ln>
            <a:solidFill>
              <a:srgbClr val="925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924800" y="1905000"/>
            <a:ext cx="1066800" cy="609600"/>
          </a:xfrm>
          <a:prstGeom prst="rect">
            <a:avLst/>
          </a:prstGeom>
          <a:noFill/>
          <a:ln>
            <a:solidFill>
              <a:srgbClr val="925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4648200"/>
            <a:ext cx="1066800" cy="609600"/>
          </a:xfrm>
          <a:prstGeom prst="rect">
            <a:avLst/>
          </a:prstGeom>
          <a:noFill/>
          <a:ln>
            <a:solidFill>
              <a:srgbClr val="925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00800" y="4648200"/>
            <a:ext cx="1066800" cy="609600"/>
          </a:xfrm>
          <a:prstGeom prst="rect">
            <a:avLst/>
          </a:prstGeom>
          <a:noFill/>
          <a:ln>
            <a:solidFill>
              <a:srgbClr val="925B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7200" y="838200"/>
            <a:ext cx="2449286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505200" y="838200"/>
            <a:ext cx="26670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315200" y="838200"/>
            <a:ext cx="16764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67000" y="4038600"/>
            <a:ext cx="17526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029200" y="4038600"/>
            <a:ext cx="2438400" cy="6096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5800" y="1447800"/>
            <a:ext cx="22098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733800" y="1447800"/>
            <a:ext cx="25908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10400" y="1447800"/>
            <a:ext cx="21336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362200" y="4648200"/>
            <a:ext cx="22098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34000" y="4648200"/>
            <a:ext cx="2209800" cy="1981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52400" y="838200"/>
            <a:ext cx="2819400" cy="266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429000" y="838200"/>
            <a:ext cx="2971800" cy="266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781800" y="914400"/>
            <a:ext cx="2362200" cy="25908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09800" y="4038600"/>
            <a:ext cx="2438400" cy="266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953000" y="4038600"/>
            <a:ext cx="2667000" cy="2667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1" animBg="1"/>
      <p:bldP spid="16" grpId="1" animBg="1"/>
      <p:bldP spid="17" grpId="1" animBg="1"/>
      <p:bldP spid="18" grpId="1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Protostome</a:t>
            </a:r>
            <a:r>
              <a:rPr lang="en-US" dirty="0" smtClean="0"/>
              <a:t> Mitochondrial DNA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133600"/>
          </a:xfrm>
        </p:spPr>
        <p:txBody>
          <a:bodyPr>
            <a:normAutofit/>
          </a:bodyPr>
          <a:lstStyle/>
          <a:p>
            <a:r>
              <a:rPr lang="en-US" dirty="0" smtClean="0"/>
              <a:t>SCJ better agrees with NCBI.</a:t>
            </a:r>
          </a:p>
          <a:p>
            <a:r>
              <a:rPr lang="en-US" dirty="0" err="1" smtClean="0"/>
              <a:t>Mollusca</a:t>
            </a:r>
            <a:r>
              <a:rPr lang="en-US" dirty="0" smtClean="0"/>
              <a:t> is problematic because of higher higher frequencies of gene rearrangements.</a:t>
            </a:r>
            <a:endParaRPr lang="he-IL" dirty="0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279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57200" y="1219200"/>
            <a:ext cx="1143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NCBI</a:t>
            </a:r>
            <a:endParaRPr lang="he-IL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219200"/>
            <a:ext cx="3048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err="1" smtClean="0"/>
              <a:t>Fritzch</a:t>
            </a:r>
            <a:r>
              <a:rPr lang="en-US" b="1" dirty="0" smtClean="0"/>
              <a:t> </a:t>
            </a:r>
            <a:r>
              <a:rPr lang="en-US" b="1" i="1" dirty="0" smtClean="0"/>
              <a:t>et al</a:t>
            </a:r>
            <a:r>
              <a:rPr lang="en-US" b="1" dirty="0" smtClean="0"/>
              <a:t>. </a:t>
            </a:r>
            <a:r>
              <a:rPr lang="en-US" dirty="0" smtClean="0"/>
              <a:t>alignment-based</a:t>
            </a:r>
            <a:endParaRPr lang="he-IL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1219200"/>
            <a:ext cx="1752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SCJ heuristic</a:t>
            </a:r>
            <a:endParaRPr lang="he-IL" b="1" dirty="0"/>
          </a:p>
        </p:txBody>
      </p:sp>
      <p:sp>
        <p:nvSpPr>
          <p:cNvPr id="10" name="Rectangle 9"/>
          <p:cNvSpPr/>
          <p:nvPr/>
        </p:nvSpPr>
        <p:spPr>
          <a:xfrm>
            <a:off x="1066800" y="4191000"/>
            <a:ext cx="10668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Rectangle 10"/>
          <p:cNvSpPr/>
          <p:nvPr/>
        </p:nvSpPr>
        <p:spPr>
          <a:xfrm>
            <a:off x="7620000" y="4038600"/>
            <a:ext cx="1066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Rectangle 11"/>
          <p:cNvSpPr/>
          <p:nvPr/>
        </p:nvSpPr>
        <p:spPr>
          <a:xfrm>
            <a:off x="533400" y="1600200"/>
            <a:ext cx="2362200" cy="1600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Rectangle 12"/>
          <p:cNvSpPr/>
          <p:nvPr/>
        </p:nvSpPr>
        <p:spPr>
          <a:xfrm>
            <a:off x="6934200" y="1600200"/>
            <a:ext cx="2209800" cy="1219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457200" y="3276600"/>
            <a:ext cx="2209800" cy="8382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2684162"/>
            <a:ext cx="6096000" cy="41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quality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topology and solve SPP.</a:t>
            </a:r>
          </a:p>
          <a:p>
            <a:r>
              <a:rPr lang="en-US" dirty="0" smtClean="0"/>
              <a:t>Compare ancestral genomes reconstruction quality.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62250" y="3352800"/>
            <a:ext cx="6381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343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08078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71684"/>
            <a:ext cx="4495800" cy="2833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 adjacencies (1)</a:t>
            </a:r>
            <a:endParaRPr lang="he-IL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7534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 adjacencies (2)</a:t>
            </a:r>
            <a:endParaRPr lang="he-IL" dirty="0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600201"/>
            <a:ext cx="451699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8809" y="1524000"/>
            <a:ext cx="4595191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False positive adjacencies (3)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24400"/>
            <a:ext cx="8229600" cy="2133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Transposition = 6 SCJ</a:t>
            </a:r>
          </a:p>
          <a:p>
            <a:r>
              <a:rPr lang="en-US" dirty="0" smtClean="0"/>
              <a:t>Reversal = 2-4 SCJ</a:t>
            </a:r>
          </a:p>
          <a:p>
            <a:r>
              <a:rPr lang="en-US" dirty="0" smtClean="0"/>
              <a:t>Translocations = 4 SCJ</a:t>
            </a:r>
            <a:endParaRPr lang="he-IL" dirty="0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228725"/>
            <a:ext cx="63150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SCJ has polynomial solutions to otherwise NP-hard problems.</a:t>
            </a:r>
          </a:p>
          <a:p>
            <a:r>
              <a:rPr lang="en-US" dirty="0" smtClean="0"/>
              <a:t>Able to run on large instances (number of genomes and number of genes).</a:t>
            </a:r>
          </a:p>
          <a:p>
            <a:r>
              <a:rPr lang="en-US" dirty="0" smtClean="0"/>
              <a:t>Topology reconstruction is adequate.</a:t>
            </a:r>
          </a:p>
          <a:p>
            <a:r>
              <a:rPr lang="en-US" dirty="0" smtClean="0"/>
              <a:t>Good genome reconstruction on </a:t>
            </a:r>
            <a:r>
              <a:rPr lang="en-US" dirty="0" smtClean="0"/>
              <a:t>low </a:t>
            </a:r>
            <a:r>
              <a:rPr lang="en-US" dirty="0" smtClean="0"/>
              <a:t>level nodes.</a:t>
            </a:r>
          </a:p>
          <a:p>
            <a:r>
              <a:rPr lang="en-US" dirty="0" smtClean="0"/>
              <a:t>Conservative – low </a:t>
            </a:r>
            <a:r>
              <a:rPr lang="en-US" dirty="0" smtClean="0"/>
              <a:t>FP </a:t>
            </a:r>
            <a:r>
              <a:rPr lang="en-US" dirty="0" smtClean="0"/>
              <a:t>but </a:t>
            </a:r>
            <a:r>
              <a:rPr lang="en-US" dirty="0" smtClean="0"/>
              <a:t>high </a:t>
            </a:r>
            <a:r>
              <a:rPr lang="en-US" dirty="0" smtClean="0"/>
              <a:t>FN.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Morphological Vs. molecular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57781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99060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6172200" y="5715000"/>
            <a:ext cx="1488869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nb-NO" sz="1200" dirty="0" smtClean="0"/>
              <a:t>von Holdt </a:t>
            </a:r>
            <a:r>
              <a:rPr lang="nb-NO" sz="1200" i="1" dirty="0" smtClean="0"/>
              <a:t>et al</a:t>
            </a:r>
            <a:r>
              <a:rPr lang="nb-NO" sz="1200" dirty="0" smtClean="0"/>
              <a:t>. 2010</a:t>
            </a:r>
            <a:endParaRPr lang="he-IL" sz="1200" dirty="0"/>
          </a:p>
        </p:txBody>
      </p:sp>
      <p:pic>
        <p:nvPicPr>
          <p:cNvPr id="88069" name="Picture 5" descr="C:\Users\ronzeira\Downloads\dog-phyloge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4704285" cy="6029326"/>
          </a:xfrm>
          <a:prstGeom prst="rect">
            <a:avLst/>
          </a:prstGeom>
          <a:noFill/>
        </p:spPr>
      </p:pic>
      <p:pic>
        <p:nvPicPr>
          <p:cNvPr id="88068" name="Picture 4" descr="C:\Users\ronzeira\Downloads\dog-bree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60222"/>
            <a:ext cx="4495800" cy="427697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48134" y="6581001"/>
            <a:ext cx="1678601" cy="27699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err="1" smtClean="0"/>
              <a:t>Lindblad-Toh</a:t>
            </a:r>
            <a:r>
              <a:rPr lang="nb-NO" sz="1200" dirty="0" smtClean="0"/>
              <a:t> </a:t>
            </a:r>
            <a:r>
              <a:rPr lang="nb-NO" sz="1200" i="1" dirty="0" smtClean="0"/>
              <a:t>et al</a:t>
            </a:r>
            <a:r>
              <a:rPr lang="nb-NO" sz="1200" dirty="0" smtClean="0"/>
              <a:t>. 2005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rearrangements</a:t>
            </a:r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7848600" cy="536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596390"/>
            <a:ext cx="3124200" cy="2616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1100" dirty="0" smtClean="0"/>
              <a:t>Human genome project</a:t>
            </a:r>
            <a:endParaRPr lang="he-IL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0"/>
            <a:ext cx="7912906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580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6211669"/>
            <a:ext cx="313592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1200" dirty="0" smtClean="0"/>
              <a:t>Computational Genomics</a:t>
            </a:r>
          </a:p>
          <a:p>
            <a:pPr algn="ctr"/>
            <a:r>
              <a:rPr lang="en-US" sz="1200" dirty="0" smtClean="0"/>
              <a:t>Prof. Ron Shamir &amp; Prof. </a:t>
            </a:r>
            <a:r>
              <a:rPr lang="en-US" sz="1200" dirty="0" err="1" smtClean="0"/>
              <a:t>Roded</a:t>
            </a:r>
            <a:r>
              <a:rPr lang="en-US" sz="1200" dirty="0" smtClean="0"/>
              <a:t> </a:t>
            </a:r>
            <a:r>
              <a:rPr lang="en-US" sz="1200" dirty="0" err="1" smtClean="0"/>
              <a:t>Sharan</a:t>
            </a:r>
            <a:endParaRPr lang="en-US" sz="1200" dirty="0" smtClean="0"/>
          </a:p>
          <a:p>
            <a:pPr algn="ctr"/>
            <a:r>
              <a:rPr lang="en-US" sz="1200" dirty="0" smtClean="0"/>
              <a:t>School of Computer Science, Tel Aviv University</a:t>
            </a:r>
            <a:endParaRPr lang="he-IL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11937</TotalTime>
  <Words>1378</Words>
  <Application>Microsoft Office PowerPoint</Application>
  <PresentationFormat>On-screen Show (4:3)</PresentationFormat>
  <Paragraphs>247</Paragraphs>
  <Slides>43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Equation</vt:lpstr>
      <vt:lpstr>Rearrangement-based phylogeny using the Single-Cut-or-Join operation</vt:lpstr>
      <vt:lpstr>Outline</vt:lpstr>
      <vt:lpstr>Outline</vt:lpstr>
      <vt:lpstr>Slide 4</vt:lpstr>
      <vt:lpstr>Morphological Vs. molecular</vt:lpstr>
      <vt:lpstr>Slide 6</vt:lpstr>
      <vt:lpstr>Genome rearrangements</vt:lpstr>
      <vt:lpstr>Slide 8</vt:lpstr>
      <vt:lpstr>Slide 9</vt:lpstr>
      <vt:lpstr>Slide 10</vt:lpstr>
      <vt:lpstr>Outline</vt:lpstr>
      <vt:lpstr>Genome representation</vt:lpstr>
      <vt:lpstr>Genome characteristics</vt:lpstr>
      <vt:lpstr>SCJ model</vt:lpstr>
      <vt:lpstr>SCJ distance problem </vt:lpstr>
      <vt:lpstr>Example</vt:lpstr>
      <vt:lpstr>Median problem</vt:lpstr>
      <vt:lpstr>Weighted multichromosomal median</vt:lpstr>
      <vt:lpstr>Parsimony problems</vt:lpstr>
      <vt:lpstr>Slide 20</vt:lpstr>
      <vt:lpstr>SCJ SPP</vt:lpstr>
      <vt:lpstr>BPP SCJ</vt:lpstr>
      <vt:lpstr>Robinson-Foulds distance</vt:lpstr>
      <vt:lpstr>Genome reconstruction measures</vt:lpstr>
      <vt:lpstr>Outline</vt:lpstr>
      <vt:lpstr>Experimental setup</vt:lpstr>
      <vt:lpstr>Parameters</vt:lpstr>
      <vt:lpstr>Campanulaceae Chloroplast DNA</vt:lpstr>
      <vt:lpstr>Protostome Mitochondrial DNA</vt:lpstr>
      <vt:lpstr>Outline</vt:lpstr>
      <vt:lpstr># genes effect</vt:lpstr>
      <vt:lpstr>Rearrangement distribution effect</vt:lpstr>
      <vt:lpstr>Branch length effect</vt:lpstr>
      <vt:lpstr># leaves effect</vt:lpstr>
      <vt:lpstr>Topology reconstruction summary</vt:lpstr>
      <vt:lpstr>Campanulaceae Chloroplast DNA</vt:lpstr>
      <vt:lpstr>Protostome Mitochondrial DNA</vt:lpstr>
      <vt:lpstr>Reconstruction quality</vt:lpstr>
      <vt:lpstr>Slide 39</vt:lpstr>
      <vt:lpstr>False positive adjacencies (1)</vt:lpstr>
      <vt:lpstr>False positive adjacencies (2)</vt:lpstr>
      <vt:lpstr>False positive adjacencies (3)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DCJ Double Distance Approximation</dc:title>
  <dc:creator>Ron Zeira</dc:creator>
  <cp:lastModifiedBy>ronzeira</cp:lastModifiedBy>
  <cp:revision>411</cp:revision>
  <dcterms:created xsi:type="dcterms:W3CDTF">2006-08-16T00:00:00Z</dcterms:created>
  <dcterms:modified xsi:type="dcterms:W3CDTF">2014-07-22T14:42:34Z</dcterms:modified>
</cp:coreProperties>
</file>