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  <p:sldMasterId id="2147483840" r:id="rId2"/>
  </p:sldMasterIdLst>
  <p:notesMasterIdLst>
    <p:notesMasterId r:id="rId76"/>
  </p:notesMasterIdLst>
  <p:sldIdLst>
    <p:sldId id="256" r:id="rId3"/>
    <p:sldId id="336" r:id="rId4"/>
    <p:sldId id="263" r:id="rId5"/>
    <p:sldId id="264" r:id="rId6"/>
    <p:sldId id="337" r:id="rId7"/>
    <p:sldId id="265" r:id="rId8"/>
    <p:sldId id="266" r:id="rId9"/>
    <p:sldId id="267" r:id="rId10"/>
    <p:sldId id="268" r:id="rId11"/>
    <p:sldId id="269" r:id="rId12"/>
    <p:sldId id="281" r:id="rId13"/>
    <p:sldId id="284" r:id="rId14"/>
    <p:sldId id="285" r:id="rId15"/>
    <p:sldId id="351" r:id="rId16"/>
    <p:sldId id="352" r:id="rId17"/>
    <p:sldId id="353" r:id="rId18"/>
    <p:sldId id="354" r:id="rId19"/>
    <p:sldId id="338" r:id="rId20"/>
    <p:sldId id="297" r:id="rId21"/>
    <p:sldId id="299" r:id="rId22"/>
    <p:sldId id="359" r:id="rId23"/>
    <p:sldId id="301" r:id="rId24"/>
    <p:sldId id="357" r:id="rId25"/>
    <p:sldId id="300" r:id="rId26"/>
    <p:sldId id="358" r:id="rId27"/>
    <p:sldId id="298" r:id="rId28"/>
    <p:sldId id="302" r:id="rId29"/>
    <p:sldId id="303" r:id="rId30"/>
    <p:sldId id="355" r:id="rId31"/>
    <p:sldId id="341" r:id="rId32"/>
    <p:sldId id="311" r:id="rId33"/>
    <p:sldId id="308" r:id="rId34"/>
    <p:sldId id="310" r:id="rId35"/>
    <p:sldId id="309" r:id="rId36"/>
    <p:sldId id="356" r:id="rId37"/>
    <p:sldId id="277" r:id="rId38"/>
    <p:sldId id="276" r:id="rId39"/>
    <p:sldId id="279" r:id="rId40"/>
    <p:sldId id="280" r:id="rId41"/>
    <p:sldId id="278" r:id="rId42"/>
    <p:sldId id="340" r:id="rId43"/>
    <p:sldId id="342" r:id="rId44"/>
    <p:sldId id="343" r:id="rId45"/>
    <p:sldId id="344" r:id="rId46"/>
    <p:sldId id="262" r:id="rId47"/>
    <p:sldId id="288" r:id="rId48"/>
    <p:sldId id="287" r:id="rId49"/>
    <p:sldId id="289" r:id="rId50"/>
    <p:sldId id="290" r:id="rId51"/>
    <p:sldId id="291" r:id="rId52"/>
    <p:sldId id="293" r:id="rId53"/>
    <p:sldId id="317" r:id="rId54"/>
    <p:sldId id="318" r:id="rId55"/>
    <p:sldId id="319" r:id="rId56"/>
    <p:sldId id="320" r:id="rId57"/>
    <p:sldId id="294" r:id="rId58"/>
    <p:sldId id="313" r:id="rId59"/>
    <p:sldId id="314" r:id="rId60"/>
    <p:sldId id="315" r:id="rId61"/>
    <p:sldId id="345" r:id="rId62"/>
    <p:sldId id="331" r:id="rId63"/>
    <p:sldId id="332" r:id="rId64"/>
    <p:sldId id="333" r:id="rId65"/>
    <p:sldId id="334" r:id="rId66"/>
    <p:sldId id="335" r:id="rId67"/>
    <p:sldId id="346" r:id="rId68"/>
    <p:sldId id="347" r:id="rId69"/>
    <p:sldId id="348" r:id="rId70"/>
    <p:sldId id="349" r:id="rId71"/>
    <p:sldId id="350" r:id="rId72"/>
    <p:sldId id="316" r:id="rId73"/>
    <p:sldId id="292" r:id="rId74"/>
    <p:sldId id="29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סגנון ביניים 3 - הדגשה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1051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PAM50 Label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54E089-FAD0-485E-ADE8-1D57F8D51537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A813F18E-01AC-402A-8B3C-E5655323D343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4E2168-4F41-4DD9-AED4-0C8A313756AC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DC91AFA7-DF10-4DA8-80DE-69D9B1F54CD8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2699E0-CF90-4249-9F4B-D62F45A3BC3D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336A750D-EEFB-4AFE-9EBF-A12C5DFAA9F0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83808073089988"/>
                      <c:h val="0.1030369043150641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365EE4-C885-4D56-9BD3-8A0A7B8FCD8A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361CA0D0-F785-4739-9FF0-1C7E48A9886D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8303600565008"/>
                      <c:h val="0.1030369043150641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4DC88F-55AA-4E16-8B70-F99AD60E0EA1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087A0589-5D00-4B94-955C-BA5FEE2C6C11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23894466756175"/>
                      <c:h val="0.1030369043150641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60A90-6E84-4FF5-82D6-1A007955C782}" type="CELLRANGE">
                      <a:rPr lang="en-US"/>
                      <a:pPr>
                        <a:defRPr sz="1050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50F142C2-3010-4665-BFC1-3C57B840F57E}" type="CATEGORYNAME">
                      <a:rPr lang="en-US" baseline="0"/>
                      <a:pPr>
                        <a:defRPr sz="1050"/>
                      </a:pPr>
                      <a:t>[שם קטגוריה]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4359492523427"/>
                      <c:h val="0.10303690431506411"/>
                    </c:manualLayout>
                  </c15:layout>
                  <c15:dlblFieldTable/>
                  <c15:showDataLabelsRange val="1"/>
                </c:ext>
              </c:extLst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Normal</c:v>
                </c:pt>
                <c:pt idx="1">
                  <c:v>Basal-like</c:v>
                </c:pt>
                <c:pt idx="2">
                  <c:v>HER2-enriched</c:v>
                </c:pt>
                <c:pt idx="3">
                  <c:v>Luminal A</c:v>
                </c:pt>
                <c:pt idx="4">
                  <c:v>Luminal B</c:v>
                </c:pt>
                <c:pt idx="5">
                  <c:v>Normal-like</c:v>
                </c:pt>
              </c:strCache>
            </c:str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106</c:v>
                </c:pt>
                <c:pt idx="1">
                  <c:v>97</c:v>
                </c:pt>
                <c:pt idx="2">
                  <c:v>57</c:v>
                </c:pt>
                <c:pt idx="3">
                  <c:v>231</c:v>
                </c:pt>
                <c:pt idx="4">
                  <c:v>128</c:v>
                </c:pt>
                <c:pt idx="5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גיליון1!$B$2:$B$8</c15:f>
                <c15:dlblRangeCache>
                  <c:ptCount val="7"/>
                  <c:pt idx="0">
                    <c:v>106</c:v>
                  </c:pt>
                  <c:pt idx="1">
                    <c:v>97</c:v>
                  </c:pt>
                  <c:pt idx="2">
                    <c:v>57</c:v>
                  </c:pt>
                  <c:pt idx="3">
                    <c:v>231</c:v>
                  </c:pt>
                  <c:pt idx="4">
                    <c:v>128</c:v>
                  </c:pt>
                  <c:pt idx="5">
                    <c:v>7</c:v>
                  </c:pt>
                  <c:pt idx="6">
                    <c:v>400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C3FB-AE37-4954-9BB3-C16E9C73B0DD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C53C-DDF0-4087-BBE7-708C70618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76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76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3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2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6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5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4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43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biology.com/content/11/2/R1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490/n7418/full/nature11412.html#group-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&amp;source=images&amp;cd=&amp;cad=rja&amp;docid=A83EfUvz-792_M&amp;tbnid=HsLgOiI9PeLgJM:&amp;ved=0CAUQjRw&amp;url=http://www.censura.info/features/groups-and-permissions&amp;ei=CeC8UdGAKYmHtQbD6YAw&amp;bvm=bv.47883778,d.Yms&amp;psig=AFQjCNEXhSptpCGADLzvNCUQdHPdfz2jKQ&amp;ust=1371418985633693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Multi-step clustering of breast cancer data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39383" y="4249854"/>
            <a:ext cx="5143500" cy="1754706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 smtClean="0"/>
              <a:t>Dvir Netanely</a:t>
            </a:r>
          </a:p>
          <a:p>
            <a:r>
              <a:rPr lang="en-US" sz="2300" dirty="0" smtClean="0"/>
              <a:t>Group Meeting Talk </a:t>
            </a:r>
          </a:p>
          <a:p>
            <a:r>
              <a:rPr lang="en-US" sz="2300" dirty="0" smtClean="0"/>
              <a:t>Ron Shamir’s Group, TAU</a:t>
            </a:r>
          </a:p>
          <a:p>
            <a:r>
              <a:rPr lang="en-US" sz="2300" dirty="0"/>
              <a:t>22.1.2014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56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B0F0"/>
                </a:solidFill>
              </a:rPr>
              <a:t>Recent papers suggest there are </a:t>
            </a:r>
            <a:r>
              <a:rPr lang="en-US" dirty="0" smtClean="0">
                <a:solidFill>
                  <a:srgbClr val="00B0F0"/>
                </a:solidFill>
              </a:rPr>
              <a:t>more than 5 distinct subtypes…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267" t="15609" r="33726" b="3789"/>
          <a:stretch/>
        </p:blipFill>
        <p:spPr bwMode="auto">
          <a:xfrm>
            <a:off x="5116944" y="1948871"/>
            <a:ext cx="3472874" cy="4492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9512" y="1772816"/>
            <a:ext cx="467198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Detected 10 subtypes with distinct outcomes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Two types of data: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Expression:</a:t>
            </a:r>
          </a:p>
          <a:p>
            <a:pPr marL="800100" lvl="1" indent="-342900" algn="l" rtl="0"/>
            <a:r>
              <a:rPr lang="he-IL" sz="1600" dirty="0" smtClean="0"/>
              <a:t>HumanHT-12 </a:t>
            </a:r>
            <a:r>
              <a:rPr lang="he-IL" sz="1600" i="1" dirty="0" smtClean="0"/>
              <a:t>v3</a:t>
            </a:r>
            <a:r>
              <a:rPr lang="he-IL" sz="1600" dirty="0" smtClean="0"/>
              <a:t> Expression BeadChip – </a:t>
            </a:r>
            <a:r>
              <a:rPr lang="he-IL" sz="1600" i="1" dirty="0" smtClean="0"/>
              <a:t>Illumina</a:t>
            </a:r>
            <a:endParaRPr lang="en-US" sz="1600" i="1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Copy number:</a:t>
            </a:r>
          </a:p>
          <a:p>
            <a:pPr marL="800100" lvl="1" indent="-342900" algn="l" rtl="0"/>
            <a:r>
              <a:rPr lang="en-US" sz="1600" dirty="0" err="1" smtClean="0"/>
              <a:t>Affymetrix</a:t>
            </a:r>
            <a:r>
              <a:rPr lang="en-US" sz="1600" dirty="0" smtClean="0"/>
              <a:t> </a:t>
            </a:r>
            <a:r>
              <a:rPr lang="en-US" sz="1600" dirty="0" smtClean="0"/>
              <a:t>SNP 6.0 platform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Using as external labels: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PAM50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GENIUS</a:t>
            </a:r>
          </a:p>
          <a:p>
            <a:pPr lvl="2" algn="l" rtl="0"/>
            <a:r>
              <a:rPr lang="en-US" sz="1400" dirty="0" smtClean="0">
                <a:hlinkClick r:id="rId3"/>
              </a:rPr>
              <a:t>http://genomebiology.com/content/11/2/R18</a:t>
            </a:r>
            <a:endParaRPr lang="en-US" sz="1400" dirty="0" smtClean="0"/>
          </a:p>
          <a:p>
            <a:pPr algn="l" rtl="0"/>
            <a:endParaRPr lang="en-US" sz="1400" dirty="0" smtClean="0"/>
          </a:p>
          <a:p>
            <a:pPr algn="l" rtl="0"/>
            <a:r>
              <a:rPr lang="en-US" sz="1600" dirty="0" smtClean="0"/>
              <a:t>Integrative clustering using </a:t>
            </a:r>
            <a:r>
              <a:rPr lang="en-US" sz="1600" dirty="0" err="1" smtClean="0"/>
              <a:t>iCluster</a:t>
            </a:r>
            <a:r>
              <a:rPr lang="en-US" sz="1600" dirty="0" smtClean="0"/>
              <a:t> (2009):</a:t>
            </a:r>
          </a:p>
          <a:p>
            <a:pPr algn="l" rtl="0"/>
            <a:r>
              <a:rPr lang="en-US" sz="1400" dirty="0" smtClean="0"/>
              <a:t>Joint latent variable framework for integrative clustering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4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TCGA’s Breast Cancer data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7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“Comprehensive </a:t>
            </a:r>
            <a:r>
              <a:rPr lang="en-US" sz="2800" i="1" dirty="0"/>
              <a:t>molecular portraits of human breast </a:t>
            </a:r>
            <a:r>
              <a:rPr lang="en-US" sz="2800" i="1" dirty="0" smtClean="0"/>
              <a:t>tumours”</a:t>
            </a:r>
            <a:endParaRPr lang="en-US" sz="2800" i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The Cancer Genome Atlas Network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fr-FR" dirty="0"/>
              <a:t>Nature Volume: 490, Pages:61–70 </a:t>
            </a:r>
            <a:r>
              <a:rPr lang="fr-FR" dirty="0" err="1"/>
              <a:t>October</a:t>
            </a:r>
            <a:r>
              <a:rPr lang="fr-FR" dirty="0"/>
              <a:t> 2012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RNA-Seq</a:t>
            </a:r>
            <a:r>
              <a:rPr lang="en-US" dirty="0" smtClean="0"/>
              <a:t> data used</a:t>
            </a:r>
          </a:p>
          <a:p>
            <a:pPr lvl="1"/>
            <a:r>
              <a:rPr lang="en-US" dirty="0" smtClean="0"/>
              <a:t>1026 samples x 20531 genes</a:t>
            </a:r>
          </a:p>
          <a:p>
            <a:pPr lvl="1"/>
            <a:r>
              <a:rPr lang="en-US" dirty="0" smtClean="0"/>
              <a:t>Samples include 106 normal,  910 tumor samples</a:t>
            </a:r>
          </a:p>
          <a:p>
            <a:pPr lvl="1"/>
            <a:r>
              <a:rPr lang="en-US" dirty="0"/>
              <a:t>Gene level expression </a:t>
            </a:r>
            <a:r>
              <a:rPr lang="en-US" dirty="0" smtClean="0"/>
              <a:t>values, RSEM normalized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Clinical labels </a:t>
            </a:r>
            <a:r>
              <a:rPr lang="en-US" dirty="0" smtClean="0"/>
              <a:t>available </a:t>
            </a:r>
            <a:r>
              <a:rPr lang="en-US" sz="2000" dirty="0" smtClean="0">
                <a:solidFill>
                  <a:srgbClr val="00B050"/>
                </a:solidFill>
              </a:rPr>
              <a:t>(Integrated from Paper SI + TCGA ongoing updates)</a:t>
            </a:r>
          </a:p>
          <a:p>
            <a:pPr lvl="1"/>
            <a:r>
              <a:rPr lang="en-US" dirty="0" smtClean="0"/>
              <a:t>Age, gender, race…</a:t>
            </a:r>
          </a:p>
          <a:p>
            <a:pPr lvl="1"/>
            <a:r>
              <a:rPr lang="en-US" dirty="0" smtClean="0"/>
              <a:t>Hormone receptor status – ER, PR, Her2</a:t>
            </a:r>
          </a:p>
          <a:p>
            <a:pPr lvl="1"/>
            <a:r>
              <a:rPr lang="en-US" dirty="0" smtClean="0"/>
              <a:t>Pam50 labels based on microarray expression</a:t>
            </a:r>
          </a:p>
          <a:p>
            <a:pPr lvl="1"/>
            <a:r>
              <a:rPr lang="en-US" dirty="0" smtClean="0"/>
              <a:t>Survival data</a:t>
            </a:r>
          </a:p>
        </p:txBody>
      </p:sp>
    </p:spTree>
    <p:extLst>
      <p:ext uri="{BB962C8B-B14F-4D97-AF65-F5344CB8AC3E}">
        <p14:creationId xmlns:p14="http://schemas.microsoft.com/office/powerpoint/2010/main" val="833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TCGA’s Breast Cancer data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PAM50 Labels</a:t>
            </a:r>
            <a:endParaRPr lang="he-IL" dirty="0">
              <a:solidFill>
                <a:srgbClr val="7030A0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24524"/>
              </p:ext>
            </p:extLst>
          </p:nvPr>
        </p:nvGraphicFramePr>
        <p:xfrm>
          <a:off x="457200" y="2198254"/>
          <a:ext cx="3985492" cy="2428544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1992746"/>
                <a:gridCol w="1992746"/>
              </a:tblGrid>
              <a:tr h="29987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PAM50 Label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 of samples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Normal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106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Basal-like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97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HER2-enriched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57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Luminal A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231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Luminal B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128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/>
                        <a:t>Normal-like</a:t>
                      </a:r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/>
                        <a:t>7</a:t>
                      </a:r>
                    </a:p>
                  </a:txBody>
                  <a:tcPr marL="74968" marR="74968" marT="37484" marB="37484" anchor="ctr"/>
                </a:tc>
              </a:tr>
              <a:tr h="29987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  <a:tc>
                  <a:txBody>
                    <a:bodyPr/>
                    <a:lstStyle/>
                    <a:p>
                      <a:r>
                        <a:rPr lang="he-IL" sz="1500" dirty="0" smtClean="0"/>
                        <a:t>400</a:t>
                      </a:r>
                      <a:r>
                        <a:rPr lang="en-US" sz="1500" baseline="0" dirty="0" smtClean="0"/>
                        <a:t> (newer samples)</a:t>
                      </a:r>
                      <a:endParaRPr lang="he-IL" sz="1500" dirty="0"/>
                    </a:p>
                  </a:txBody>
                  <a:tcPr marL="74968" marR="74968" marT="37484" marB="37484" anchor="ctr"/>
                </a:tc>
              </a:tr>
            </a:tbl>
          </a:graphicData>
        </a:graphic>
      </p:graphicFrame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2682549553"/>
              </p:ext>
            </p:extLst>
          </p:nvPr>
        </p:nvGraphicFramePr>
        <p:xfrm>
          <a:off x="4687453" y="1750472"/>
          <a:ext cx="4262581" cy="353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מחבר ישר 11"/>
          <p:cNvCxnSpPr/>
          <p:nvPr/>
        </p:nvCxnSpPr>
        <p:spPr>
          <a:xfrm>
            <a:off x="457200" y="2575560"/>
            <a:ext cx="0" cy="1402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TCGA’s Breast Cancer data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Survival Labels</a:t>
            </a:r>
            <a:endParaRPr lang="he-IL" dirty="0">
              <a:solidFill>
                <a:srgbClr val="7030A0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13672"/>
              </p:ext>
            </p:extLst>
          </p:nvPr>
        </p:nvGraphicFramePr>
        <p:xfrm>
          <a:off x="568614" y="1672431"/>
          <a:ext cx="8229600" cy="109728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Survival data in original paper (published 2012)</a:t>
                      </a: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DECEASED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95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LIVING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713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5189"/>
              </p:ext>
            </p:extLst>
          </p:nvPr>
        </p:nvGraphicFramePr>
        <p:xfrm>
          <a:off x="573521" y="2978222"/>
          <a:ext cx="8229600" cy="109728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Survival data 9/2013</a:t>
                      </a: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DECEASED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110</a:t>
                      </a:r>
                      <a:endParaRPr lang="he-IL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LIVING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793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159382"/>
            <a:ext cx="3949312" cy="26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PAM50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606" y="1600200"/>
            <a:ext cx="6560787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21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581" y="1600200"/>
            <a:ext cx="6282838" cy="4525963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ER Status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99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491" y="1600200"/>
            <a:ext cx="6473017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PR Status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77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72" y="1600200"/>
            <a:ext cx="5763456" cy="4525963"/>
          </a:xfrm>
          <a:prstGeom prst="rect">
            <a:avLst/>
          </a:prstGeom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HER2 Status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1965" y="5934670"/>
            <a:ext cx="790203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Projected samples using the top 2 principle components.</a:t>
            </a:r>
          </a:p>
          <a:p>
            <a:r>
              <a:rPr lang="en-US" dirty="0" smtClean="0"/>
              <a:t>614 </a:t>
            </a:r>
            <a:r>
              <a:rPr lang="en-US" dirty="0"/>
              <a:t>samples with PAM50 labels, </a:t>
            </a:r>
            <a:r>
              <a:rPr lang="en-US" dirty="0" smtClean="0"/>
              <a:t>using the top </a:t>
            </a:r>
            <a:r>
              <a:rPr lang="en-US" dirty="0"/>
              <a:t>2000 variable genes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54% of the variability is captures in the first PC. Second and onward - less than 2%..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9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/>
              <a:t>Clustering the samples (Standard analysis)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Use the data to group similar samples together (Unsupervised Analysis)</a:t>
            </a:r>
          </a:p>
          <a:p>
            <a:pPr rtl="0"/>
            <a:r>
              <a:rPr lang="en-US" dirty="0" smtClean="0"/>
              <a:t>Use the dataset labels to evaluate the obtained clustering solution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2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B0F0"/>
                </a:solidFill>
              </a:rPr>
              <a:t>Preprocessing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3600" i="1" dirty="0" smtClean="0">
                <a:solidFill>
                  <a:srgbClr val="00B0F0"/>
                </a:solidFill>
              </a:rPr>
              <a:t>is VERY important</a:t>
            </a:r>
            <a:endParaRPr lang="he-IL" i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only samples for which PAM50 label is available, removing normal-like (619 samples).</a:t>
            </a:r>
          </a:p>
          <a:p>
            <a:r>
              <a:rPr lang="en-US" dirty="0" smtClean="0"/>
              <a:t>Flooring to 4, ceiling to 12,000, log2.</a:t>
            </a:r>
          </a:p>
          <a:p>
            <a:r>
              <a:rPr lang="en-US" dirty="0" smtClean="0"/>
              <a:t>Applying a </a:t>
            </a:r>
            <a:r>
              <a:rPr lang="en-US" dirty="0" smtClean="0">
                <a:solidFill>
                  <a:srgbClr val="0070C0"/>
                </a:solidFill>
              </a:rPr>
              <a:t>variability filter, </a:t>
            </a:r>
            <a:r>
              <a:rPr lang="en-US" dirty="0" smtClean="0"/>
              <a:t>keeping only top 2000 variable genes.</a:t>
            </a:r>
          </a:p>
          <a:p>
            <a:r>
              <a:rPr lang="en-US" dirty="0" smtClean="0"/>
              <a:t>Normalizing the rows (</a:t>
            </a:r>
            <a:r>
              <a:rPr lang="en-US" dirty="0" smtClean="0">
                <a:solidFill>
                  <a:srgbClr val="0070C0"/>
                </a:solidFill>
              </a:rPr>
              <a:t>over all samples</a:t>
            </a:r>
            <a:r>
              <a:rPr lang="en-US" dirty="0" smtClean="0"/>
              <a:t>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56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TCGA’s Breast Cancer dataset</a:t>
            </a:r>
          </a:p>
          <a:p>
            <a:pPr lvl="1" algn="l" rtl="0"/>
            <a:r>
              <a:rPr lang="en-US" sz="2400" dirty="0" smtClean="0"/>
              <a:t>Breast cancer subtypes</a:t>
            </a:r>
          </a:p>
          <a:p>
            <a:pPr lvl="1" algn="l" rtl="0"/>
            <a:r>
              <a:rPr lang="en-US" sz="2400" dirty="0" smtClean="0"/>
              <a:t>Dataset labels (PAM50, Survival)</a:t>
            </a:r>
          </a:p>
          <a:p>
            <a:pPr algn="l" rtl="0"/>
            <a:r>
              <a:rPr lang="en-US" sz="2400" b="1" dirty="0" smtClean="0"/>
              <a:t>Clustering the samples (Standard analysis)</a:t>
            </a:r>
          </a:p>
          <a:p>
            <a:pPr algn="l" rtl="0"/>
            <a:r>
              <a:rPr lang="en-US" sz="2400" b="1" dirty="0" smtClean="0"/>
              <a:t>Evaluating the clustering solution using the labels</a:t>
            </a:r>
          </a:p>
          <a:p>
            <a:pPr lvl="1" algn="l" rtl="0"/>
            <a:r>
              <a:rPr lang="en-US" sz="2400" dirty="0" smtClean="0"/>
              <a:t>Global </a:t>
            </a:r>
            <a:r>
              <a:rPr lang="en-US" sz="2400" dirty="0" err="1" smtClean="0"/>
              <a:t>Jaccard</a:t>
            </a:r>
            <a:r>
              <a:rPr lang="en-US" sz="2400" dirty="0" smtClean="0"/>
              <a:t>, WSMR, Survival analysis</a:t>
            </a:r>
          </a:p>
          <a:p>
            <a:pPr algn="l" rtl="0"/>
            <a:r>
              <a:rPr lang="en-US" sz="2400" b="1" dirty="0" smtClean="0"/>
              <a:t>The Multi-Step Clustering algorithm</a:t>
            </a:r>
          </a:p>
        </p:txBody>
      </p:sp>
    </p:spTree>
    <p:extLst>
      <p:ext uri="{BB962C8B-B14F-4D97-AF65-F5344CB8AC3E}">
        <p14:creationId xmlns:p14="http://schemas.microsoft.com/office/powerpoint/2010/main" val="3100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K-Means Results (K=5)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1" t="2851" r="2793" b="9287"/>
          <a:stretch/>
        </p:blipFill>
        <p:spPr>
          <a:xfrm>
            <a:off x="274320" y="1737361"/>
            <a:ext cx="8595360" cy="46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22313" y="188722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evaluate </a:t>
            </a:r>
            <a:r>
              <a:rPr lang="en-US" dirty="0" smtClean="0"/>
              <a:t>the obtained clustering </a:t>
            </a:r>
            <a:r>
              <a:rPr lang="en-US" dirty="0"/>
              <a:t>solution?</a:t>
            </a:r>
            <a:br>
              <a:rPr lang="en-US" dirty="0"/>
            </a:b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Jaccard</a:t>
            </a:r>
            <a:endParaRPr lang="en-US" dirty="0" smtClean="0"/>
          </a:p>
          <a:p>
            <a:r>
              <a:rPr lang="en-US" dirty="0" smtClean="0"/>
              <a:t>WSMR</a:t>
            </a:r>
          </a:p>
          <a:p>
            <a:r>
              <a:rPr lang="en-US" dirty="0" smtClean="0"/>
              <a:t>Differential survival between groups</a:t>
            </a:r>
          </a:p>
        </p:txBody>
      </p:sp>
    </p:spTree>
    <p:extLst>
      <p:ext uri="{BB962C8B-B14F-4D97-AF65-F5344CB8AC3E}">
        <p14:creationId xmlns:p14="http://schemas.microsoft.com/office/powerpoint/2010/main" val="3853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22" y="2626688"/>
            <a:ext cx="4139978" cy="31038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21" y="2641601"/>
            <a:ext cx="4120086" cy="3088986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K-Means Results (K=5)</a:t>
            </a:r>
          </a:p>
          <a:p>
            <a:r>
              <a:rPr lang="en-US" dirty="0" smtClean="0"/>
              <a:t>PCA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605280" y="2194560"/>
            <a:ext cx="14917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PAM50 Labels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953760" y="2194560"/>
            <a:ext cx="18004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Clustering 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79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Measures </a:t>
            </a:r>
            <a:r>
              <a:rPr lang="en-US" sz="3600" dirty="0" smtClean="0"/>
              <a:t>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</a:t>
            </a:r>
            <a:r>
              <a:rPr lang="en-US" sz="3600" dirty="0" smtClean="0"/>
              <a:t>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>
                <a:solidFill>
                  <a:srgbClr val="00B0F0"/>
                </a:solidFill>
              </a:rPr>
              <a:t>Jaccard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Index</a:t>
            </a:r>
            <a:endParaRPr lang="he-IL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/>
                <a:r>
                  <a:rPr lang="en-US" b="1" dirty="0" smtClean="0"/>
                  <a:t>Global </a:t>
                </a:r>
                <a:r>
                  <a:rPr lang="en-US" b="1" dirty="0" err="1" smtClean="0"/>
                  <a:t>Jaccard</a:t>
                </a:r>
                <a:r>
                  <a:rPr lang="en-US" b="1" dirty="0" smtClean="0"/>
                  <a:t> Index</a:t>
                </a:r>
                <a:endParaRPr lang="en-US" b="1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𝑐𝑙𝑢𝑠𝑡𝑒𝑟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𝑏𝑒𝑎𝑟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𝐿𝑎𝑏𝑒𝑙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𝐺𝑙𝑜𝑏𝑎𝑙𝐽𝑎𝑐𝑐𝑎𝑟𝑑𝐼𝑛𝑑𝑒𝑥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  <a:blipFill rotWithShape="0">
                <a:blip r:embed="rId2"/>
                <a:stretch>
                  <a:fillRect l="-1259" t="-20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B0F0"/>
                </a:solidFill>
              </a:rPr>
              <a:t>K-Means Results (K=5)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</p:spPr>
            <p:txBody>
              <a:bodyPr>
                <a:normAutofit fontScale="62500" lnSpcReduction="20000"/>
              </a:bodyPr>
              <a:lstStyle/>
              <a:p>
                <a:pPr algn="l" rtl="0">
                  <a:buFont typeface="Wingdings" pitchFamily="2" charset="2"/>
                  <a:buChar char="Ø"/>
                </a:pPr>
                <a:r>
                  <a:rPr lang="en-US" i="1" dirty="0" smtClean="0">
                    <a:latin typeface="+mj-lt"/>
                  </a:rPr>
                  <a:t>Insight: Label homogeneity in a cluster should be prioritized over number of clusters. Break to small homogeneous pieces and unite.</a:t>
                </a:r>
              </a:p>
              <a:p>
                <a:pPr algn="l" rtl="0"/>
                <a:endParaRPr lang="en-US" b="1" i="1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𝑾𝑺𝑴𝑹</m:t>
                    </m:r>
                    <m:r>
                      <a:rPr lang="en-US" b="1" i="1" dirty="0" smtClean="0">
                        <a:latin typeface="Cambria Math"/>
                      </a:rPr>
                      <m:t> (</m:t>
                    </m:r>
                    <m:r>
                      <a:rPr lang="en-US" b="1" i="1" dirty="0" smtClean="0">
                        <a:latin typeface="Cambria Math"/>
                      </a:rPr>
                      <m:t>𝑾𝒆𝒊𝒈𝒉𝒕𝒆𝒅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𝑺𝒖𝒎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𝑶𝒇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𝑴𝒂𝒙𝒊𝒎𝒂𝒍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𝑹𝒂𝒕𝒊𝒐𝒔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𝑊𝑆𝑀𝑅</m:t>
                    </m:r>
                  </m:oMath>
                </a14:m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he-IL" sz="28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he-IL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he-IL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argPr>
                                      <m:argSz m:val="-1"/>
                                    </m:argP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..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𝑖𝑙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he-IL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𝑠𝑎𝑚𝑝𝑙𝑒𝑠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𝐶𝑙𝑢𝑠𝑡𝑒𝑟𝑠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𝐿𝑎𝑏𝑒𝑙𝑠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𝑅𝑎𝑡𝑖𝑜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𝑚𝑖𝑛𝑖𝑚𝑎𝑙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  <a:blipFill rotWithShape="0">
                <a:blip r:embed="rId2"/>
                <a:stretch>
                  <a:fillRect l="-667" t="-19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Measures for evaluating </a:t>
            </a:r>
            <a:r>
              <a:rPr lang="he-IL" sz="3600" dirty="0" smtClean="0"/>
              <a:t> </a:t>
            </a:r>
            <a:r>
              <a:rPr lang="en-US" sz="3600" dirty="0" smtClean="0"/>
              <a:t>clustering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F0"/>
                </a:solidFill>
              </a:rPr>
              <a:t>WSMR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064" y="1570038"/>
            <a:ext cx="7710672" cy="5326619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B0F0"/>
                </a:solidFill>
              </a:rPr>
              <a:t>K-Means Results (K=5)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150" y="1600200"/>
            <a:ext cx="55496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2" y="4033938"/>
            <a:ext cx="3251624" cy="243786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559" y="4033938"/>
            <a:ext cx="1860808" cy="2401817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Survival analysis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Unsupervised Analysis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/>
              <a:t>Intermediate thoughts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Kristen ITC" panose="03050502040202030202" pitchFamily="66" charset="0"/>
              </a:rPr>
              <a:t>Tried to group the samples into clusters that make sense in light of the external labels (used various clustering methods).</a:t>
            </a:r>
          </a:p>
          <a:p>
            <a:r>
              <a:rPr lang="en-US" sz="2400" dirty="0">
                <a:latin typeface="Kristen ITC" panose="03050502040202030202" pitchFamily="66" charset="0"/>
              </a:rPr>
              <a:t>Preprocessing </a:t>
            </a:r>
            <a:r>
              <a:rPr lang="en-US" sz="2400" dirty="0" smtClean="0">
                <a:latin typeface="Kristen ITC" panose="03050502040202030202" pitchFamily="66" charset="0"/>
              </a:rPr>
              <a:t>is important.</a:t>
            </a:r>
            <a:endParaRPr lang="en-US" sz="2400" dirty="0">
              <a:latin typeface="Kristen ITC" panose="03050502040202030202" pitchFamily="66" charset="0"/>
            </a:endParaRPr>
          </a:p>
          <a:p>
            <a:r>
              <a:rPr lang="en-US" sz="2400" dirty="0" smtClean="0">
                <a:latin typeface="Kristen ITC" panose="03050502040202030202" pitchFamily="66" charset="0"/>
              </a:rPr>
              <a:t>The inner structure of the BRCA’s dataset seem to contain some clusters that are easy to identify.</a:t>
            </a:r>
          </a:p>
          <a:p>
            <a:r>
              <a:rPr lang="en-US" sz="2400" dirty="0" smtClean="0">
                <a:latin typeface="Kristen ITC" panose="03050502040202030202" pitchFamily="66" charset="0"/>
              </a:rPr>
              <a:t>But </a:t>
            </a:r>
            <a:r>
              <a:rPr lang="en-US" sz="2400" dirty="0">
                <a:latin typeface="Kristen ITC" panose="03050502040202030202" pitchFamily="66" charset="0"/>
              </a:rPr>
              <a:t>also a big mixed cluster which is hard to break.</a:t>
            </a:r>
          </a:p>
          <a:p>
            <a:pPr lvl="1"/>
            <a:r>
              <a:rPr lang="en-US" sz="2000" dirty="0" smtClean="0">
                <a:latin typeface="Kristen ITC" panose="03050502040202030202" pitchFamily="66" charset="0"/>
              </a:rPr>
              <a:t>Maybe only a few genes are differentially expressed?</a:t>
            </a:r>
          </a:p>
          <a:p>
            <a:pPr lvl="1"/>
            <a:r>
              <a:rPr lang="en-US" sz="2000" dirty="0" smtClean="0">
                <a:latin typeface="Kristen ITC" panose="03050502040202030202" pitchFamily="66" charset="0"/>
              </a:rPr>
              <a:t>Maybe expression data by itself isn’t enough ?</a:t>
            </a:r>
          </a:p>
          <a:p>
            <a:pPr lvl="1"/>
            <a:r>
              <a:rPr lang="en-US" sz="2000" dirty="0" smtClean="0">
                <a:latin typeface="Kristen ITC" panose="03050502040202030202" pitchFamily="66" charset="0"/>
              </a:rPr>
              <a:t>Maybe the PAM50 </a:t>
            </a:r>
            <a:r>
              <a:rPr lang="en-US" sz="2000" dirty="0" err="1" smtClean="0">
                <a:latin typeface="Kristen ITC" panose="03050502040202030202" pitchFamily="66" charset="0"/>
              </a:rPr>
              <a:t>LumA,LumB</a:t>
            </a:r>
            <a:r>
              <a:rPr lang="en-US" sz="2000" dirty="0" smtClean="0">
                <a:latin typeface="Kristen ITC" panose="03050502040202030202" pitchFamily="66" charset="0"/>
              </a:rPr>
              <a:t> is problematic?</a:t>
            </a:r>
            <a:endParaRPr lang="he-IL" sz="2000" dirty="0">
              <a:latin typeface="Kristen ITC" panose="03050502040202030202" pitchFamily="66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576320" y="5770116"/>
            <a:ext cx="5567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Where </a:t>
            </a: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to next</a:t>
            </a: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Break into more clusters?</a:t>
            </a: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Improve the clustering algorithm to produce cleaner </a:t>
            </a:r>
            <a:r>
              <a:rPr lang="en-US" sz="1600" dirty="0">
                <a:solidFill>
                  <a:srgbClr val="00B0F0"/>
                </a:solidFill>
                <a:latin typeface="Kristen ITC" panose="03050502040202030202" pitchFamily="66" charset="0"/>
              </a:rPr>
              <a:t>clusters?</a:t>
            </a:r>
            <a:endParaRPr lang="en-US" sz="1600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Breast Cancer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/>
              <a:t>A</a:t>
            </a:r>
            <a:r>
              <a:rPr lang="en-US" b="1" dirty="0" smtClean="0"/>
              <a:t> Common</a:t>
            </a:r>
            <a:r>
              <a:rPr lang="en-US" dirty="0" smtClean="0"/>
              <a:t> disease</a:t>
            </a:r>
          </a:p>
          <a:p>
            <a:pPr lvl="1" algn="l" rtl="0"/>
            <a:r>
              <a:rPr lang="en-US" sz="1800" dirty="0" smtClean="0"/>
              <a:t>1,300,000 </a:t>
            </a:r>
            <a:r>
              <a:rPr lang="en-US" sz="1800" dirty="0"/>
              <a:t>cases, 450,000 deaths each year </a:t>
            </a:r>
            <a:r>
              <a:rPr lang="en-US" sz="1800" dirty="0" smtClean="0"/>
              <a:t>worldwide</a:t>
            </a:r>
            <a:endParaRPr lang="en-US" sz="1800" dirty="0"/>
          </a:p>
          <a:p>
            <a:pPr algn="l" rtl="0"/>
            <a:r>
              <a:rPr lang="en-US" b="1" dirty="0" smtClean="0"/>
              <a:t>Heterogeneous </a:t>
            </a:r>
            <a:r>
              <a:rPr lang="en-US" dirty="0"/>
              <a:t>with respect to</a:t>
            </a:r>
          </a:p>
          <a:p>
            <a:pPr lvl="1" algn="l" rtl="0"/>
            <a:r>
              <a:rPr lang="en-US" dirty="0">
                <a:solidFill>
                  <a:srgbClr val="0070C0"/>
                </a:solidFill>
              </a:rPr>
              <a:t>Molecular </a:t>
            </a:r>
            <a:r>
              <a:rPr lang="en-US" dirty="0" smtClean="0">
                <a:solidFill>
                  <a:srgbClr val="0070C0"/>
                </a:solidFill>
              </a:rPr>
              <a:t>alterations</a:t>
            </a:r>
          </a:p>
          <a:p>
            <a:pPr lvl="2" algn="l" rtl="0"/>
            <a:r>
              <a:rPr lang="en-US" dirty="0" smtClean="0"/>
              <a:t>Many different cellular scenarios can lead to cancer</a:t>
            </a:r>
            <a:endParaRPr lang="en-US" dirty="0"/>
          </a:p>
          <a:p>
            <a:pPr lvl="1" algn="l" rtl="0"/>
            <a:r>
              <a:rPr lang="en-US" dirty="0">
                <a:solidFill>
                  <a:srgbClr val="0070C0"/>
                </a:solidFill>
              </a:rPr>
              <a:t>Cellular </a:t>
            </a:r>
            <a:r>
              <a:rPr lang="en-US" dirty="0" smtClean="0">
                <a:solidFill>
                  <a:srgbClr val="0070C0"/>
                </a:solidFill>
              </a:rPr>
              <a:t>composition</a:t>
            </a:r>
          </a:p>
          <a:p>
            <a:pPr lvl="2" algn="l" rtl="0"/>
            <a:r>
              <a:rPr lang="en-US" dirty="0" smtClean="0"/>
              <a:t>Tumors are composed of several types of cells</a:t>
            </a:r>
            <a:endParaRPr lang="en-US" dirty="0"/>
          </a:p>
          <a:p>
            <a:pPr lvl="1" algn="l" rtl="0"/>
            <a:r>
              <a:rPr lang="en-US" dirty="0">
                <a:solidFill>
                  <a:srgbClr val="0070C0"/>
                </a:solidFill>
              </a:rPr>
              <a:t>Clinical </a:t>
            </a:r>
            <a:r>
              <a:rPr lang="en-US" dirty="0" smtClean="0">
                <a:solidFill>
                  <a:srgbClr val="0070C0"/>
                </a:solidFill>
              </a:rPr>
              <a:t>outcome</a:t>
            </a:r>
          </a:p>
          <a:p>
            <a:pPr lvl="2" algn="l" rtl="0"/>
            <a:r>
              <a:rPr lang="en-US" dirty="0" smtClean="0"/>
              <a:t>Outcome prediction is challenging</a:t>
            </a:r>
          </a:p>
          <a:p>
            <a:pPr marL="0" indent="0" algn="l" rtl="0">
              <a:buNone/>
            </a:pPr>
            <a:endParaRPr lang="he-IL" sz="3200" dirty="0"/>
          </a:p>
        </p:txBody>
      </p:sp>
      <p:pic>
        <p:nvPicPr>
          <p:cNvPr id="5122" name="Picture 2" descr="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09" y="4794133"/>
            <a:ext cx="2567491" cy="2063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22313" y="1308100"/>
            <a:ext cx="7772400" cy="1362075"/>
          </a:xfrm>
        </p:spPr>
        <p:txBody>
          <a:bodyPr/>
          <a:lstStyle/>
          <a:p>
            <a:pPr rtl="0"/>
            <a:r>
              <a:rPr lang="en-US" sz="4000" b="1" dirty="0" smtClean="0"/>
              <a:t>increasing the number of clusters - the answer?</a:t>
            </a:r>
            <a:endParaRPr lang="en-US" sz="4000" b="1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2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K=10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488"/>
            <a:ext cx="8229600" cy="42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K=10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84" y="1600200"/>
            <a:ext cx="74634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analysis for </a:t>
            </a:r>
            <a:r>
              <a:rPr lang="en-US" dirty="0" err="1" smtClean="0"/>
              <a:t>Kmeans</a:t>
            </a:r>
            <a:r>
              <a:rPr lang="en-US" dirty="0" smtClean="0"/>
              <a:t>, K=10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39241"/>
            <a:ext cx="3860382" cy="29373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89" y="1417638"/>
            <a:ext cx="4829700" cy="339944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13" y="4817084"/>
            <a:ext cx="1889896" cy="20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K=10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787" y="1417638"/>
            <a:ext cx="65204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22313" y="1308100"/>
            <a:ext cx="7772400" cy="1362075"/>
          </a:xfrm>
        </p:spPr>
        <p:txBody>
          <a:bodyPr/>
          <a:lstStyle/>
          <a:p>
            <a:pPr rtl="0"/>
            <a:r>
              <a:rPr lang="en-US" sz="4000" b="1" dirty="0" smtClean="0"/>
              <a:t>increasing the number of clusters - the answer?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098800"/>
            <a:ext cx="7930504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F0"/>
                </a:solidFill>
              </a:rPr>
              <a:t>Makes sense if we want to find sub-classes of the 5 PAM50 classes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F0"/>
                </a:solidFill>
              </a:rPr>
              <a:t>Improves cluster purity (Higher WSMR -&gt; Useful for building a classifier)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F0"/>
                </a:solidFill>
              </a:rPr>
              <a:t>Significant differential survival groups are detected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Over-fitting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Hard to asses the meaning of many small groups</a:t>
            </a:r>
            <a:endParaRPr lang="he-IL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Reminder: Building </a:t>
            </a:r>
            <a:r>
              <a:rPr lang="en-US" dirty="0" smtClean="0">
                <a:solidFill>
                  <a:srgbClr val="00B0F0"/>
                </a:solidFill>
              </a:rPr>
              <a:t>a clustering based classifier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Find a clustering solution composed of clusters that are highly homogenous with respect to external label.</a:t>
            </a:r>
          </a:p>
          <a:p>
            <a:pPr algn="l" rtl="0"/>
            <a:r>
              <a:rPr lang="en-US" dirty="0" smtClean="0"/>
              <a:t>Assign a single label to each cluster based on calculation of maximal ratio.</a:t>
            </a:r>
          </a:p>
          <a:p>
            <a:pPr algn="l" rtl="0"/>
            <a:r>
              <a:rPr lang="en-US" dirty="0" smtClean="0"/>
              <a:t>Map each new sample to a cluster based on profile correlation.</a:t>
            </a:r>
          </a:p>
          <a:p>
            <a:pPr algn="l" rtl="0"/>
            <a:r>
              <a:rPr lang="en-US" dirty="0" smtClean="0"/>
              <a:t>Assign the new sample with the cluster’s label.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56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Choosing a clustering solution which maximizes WSMR</a:t>
            </a:r>
            <a:endParaRPr lang="he-IL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28800"/>
            <a:ext cx="93269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32825"/>
            <a:ext cx="10201812" cy="56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57200" y="533400"/>
            <a:ext cx="4906888" cy="37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/>
              <a:t>Kmeans</a:t>
            </a:r>
            <a:r>
              <a:rPr lang="en-US" sz="1800" dirty="0" smtClean="0"/>
              <a:t> 15, Correlation distance – Example for high score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8747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76672"/>
            <a:ext cx="1147927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ensura.info/media/images/grou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5" y="5737801"/>
            <a:ext cx="1444723" cy="10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Breast Cancer Clinical Subtypes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Breast cancer tumors are </a:t>
            </a:r>
            <a:r>
              <a:rPr lang="en-US" b="1" u="sng" dirty="0" smtClean="0"/>
              <a:t>clinically</a:t>
            </a:r>
            <a:r>
              <a:rPr lang="en-US" dirty="0" smtClean="0"/>
              <a:t> categorized into three basic groups, each with its own therapeutic approach:</a:t>
            </a:r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ER</a:t>
            </a:r>
            <a:r>
              <a:rPr lang="en-US" dirty="0" smtClean="0">
                <a:solidFill>
                  <a:schemeClr val="tx2"/>
                </a:solidFill>
              </a:rPr>
              <a:t>+ </a:t>
            </a:r>
            <a:r>
              <a:rPr lang="en-US" dirty="0" smtClean="0"/>
              <a:t>(Luminal)</a:t>
            </a:r>
            <a:endParaRPr lang="en-US" dirty="0"/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HER2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Basal-like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Triple-negative: </a:t>
            </a:r>
            <a:r>
              <a:rPr lang="en-US" dirty="0"/>
              <a:t>ER-,PR-,Her2-</a:t>
            </a:r>
            <a:r>
              <a:rPr lang="en-US" dirty="0" smtClean="0"/>
              <a:t>)</a:t>
            </a:r>
            <a:endParaRPr lang="en-US" dirty="0" smtClean="0"/>
          </a:p>
          <a:p>
            <a:pPr algn="l" rtl="0"/>
            <a:r>
              <a:rPr lang="en-US" dirty="0" smtClean="0"/>
              <a:t>Classification </a:t>
            </a:r>
            <a:r>
              <a:rPr lang="en-US" dirty="0"/>
              <a:t>of breast cancer tumors into distinct subtypes is critical for planning treatment and for developing new </a:t>
            </a:r>
            <a:r>
              <a:rPr lang="en-US" dirty="0" smtClean="0"/>
              <a:t>therapies.</a:t>
            </a:r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0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1182"/>
            <a:ext cx="8229600" cy="45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Accuracy distribution over 40 executions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45355" y="1452856"/>
            <a:ext cx="78430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Kmeans</a:t>
            </a:r>
            <a:r>
              <a:rPr lang="en-US" dirty="0" smtClean="0"/>
              <a:t> 15, correlation- Mean: 0.7512, min:0.669, max:0.830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35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/>
              <a:t>The Multi-Step Clustering Algorithm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7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/>
              <a:t>(</a:t>
            </a:r>
            <a:r>
              <a:rPr lang="en-US" sz="2400" dirty="0" smtClean="0"/>
              <a:t>All samples)</a:t>
            </a:r>
            <a:endParaRPr lang="he-IL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059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" y="1676400"/>
            <a:ext cx="8755908" cy="48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 smtClean="0"/>
              <a:t>(Tumors only, without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567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22039"/>
            <a:ext cx="8870833" cy="49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58181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 smtClean="0"/>
              <a:t>(Luminal A, Luminal B, normal-like)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618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 smtClean="0">
                <a:cs typeface="Adobe Devanagari" panose="02040503050201020203" pitchFamily="18" charset="0"/>
              </a:rPr>
              <a:t>Motivation:</a:t>
            </a:r>
          </a:p>
          <a:p>
            <a:pPr lvl="1"/>
            <a:r>
              <a:rPr lang="en-US" sz="2900" dirty="0" smtClean="0">
                <a:cs typeface="Adobe Devanagari" panose="02040503050201020203" pitchFamily="18" charset="0"/>
              </a:rPr>
              <a:t>In certain datasets, a single group of samples may be very different from the other samples.</a:t>
            </a:r>
          </a:p>
          <a:p>
            <a:pPr lvl="1"/>
            <a:r>
              <a:rPr lang="en-US" sz="2900" dirty="0" smtClean="0">
                <a:cs typeface="Adobe Devanagari" panose="02040503050201020203" pitchFamily="18" charset="0"/>
              </a:rPr>
              <a:t>Reducing the feature dimension using a variability filter is likely to keep mainly genes whose expression differ between sample in the ‘different’ cluster and other samples. Normalizing </a:t>
            </a:r>
            <a:r>
              <a:rPr lang="en-US" sz="2900" dirty="0">
                <a:cs typeface="Adobe Devanagari" panose="02040503050201020203" pitchFamily="18" charset="0"/>
              </a:rPr>
              <a:t>gene expression over all the sample would remove </a:t>
            </a:r>
            <a:r>
              <a:rPr lang="en-US" sz="2900" dirty="0" err="1">
                <a:cs typeface="Adobe Devanagari" panose="02040503050201020203" pitchFamily="18" charset="0"/>
              </a:rPr>
              <a:t>differnces</a:t>
            </a:r>
            <a:r>
              <a:rPr lang="en-US" sz="2900" dirty="0">
                <a:cs typeface="Adobe Devanagari" panose="02040503050201020203" pitchFamily="18" charset="0"/>
              </a:rPr>
              <a:t> between sample that are not in the ‘different’ cluster.</a:t>
            </a:r>
          </a:p>
          <a:p>
            <a:pPr lvl="1"/>
            <a:r>
              <a:rPr lang="en-US" sz="2900" dirty="0" smtClean="0">
                <a:cs typeface="Adobe Devanagari" panose="02040503050201020203" pitchFamily="18" charset="0"/>
              </a:rPr>
              <a:t>Finer signals may be lost, making </a:t>
            </a:r>
            <a:r>
              <a:rPr lang="en-US" sz="2900" dirty="0">
                <a:cs typeface="Adobe Devanagari" panose="02040503050201020203" pitchFamily="18" charset="0"/>
              </a:rPr>
              <a:t>it difficult to distinguish between the secondary clusters.</a:t>
            </a:r>
          </a:p>
          <a:p>
            <a:pPr lvl="1"/>
            <a:endParaRPr lang="en-US" sz="2900" dirty="0" smtClean="0">
              <a:cs typeface="Adobe Devanagari" panose="02040503050201020203" pitchFamily="18" charset="0"/>
            </a:endParaRPr>
          </a:p>
          <a:p>
            <a:r>
              <a:rPr lang="en-US" sz="2900" dirty="0" smtClean="0">
                <a:cs typeface="Adobe Devanagari" panose="02040503050201020203" pitchFamily="18" charset="0"/>
              </a:rPr>
              <a:t>The Idea:</a:t>
            </a:r>
          </a:p>
          <a:p>
            <a:pPr lvl="1"/>
            <a:r>
              <a:rPr lang="en-US" sz="2900" dirty="0" smtClean="0">
                <a:cs typeface="Adobe Devanagari" panose="02040503050201020203" pitchFamily="18" charset="0"/>
              </a:rPr>
              <a:t>In every iteration we extract the most distinct cluster, put it aside and continue with the remaining samples.</a:t>
            </a:r>
          </a:p>
          <a:p>
            <a:pPr lvl="1"/>
            <a:r>
              <a:rPr lang="en-US" sz="2900" dirty="0" smtClean="0">
                <a:cs typeface="Adobe Devanagari" panose="02040503050201020203" pitchFamily="18" charset="0"/>
              </a:rPr>
              <a:t>In every iteration we choose the genes that are most variable on the current set of samples, re-normalize and re-</a:t>
            </a:r>
            <a:r>
              <a:rPr lang="en-US" sz="2900" dirty="0" err="1" smtClean="0">
                <a:cs typeface="Adobe Devanagari" panose="02040503050201020203" pitchFamily="18" charset="0"/>
              </a:rPr>
              <a:t>culster</a:t>
            </a:r>
            <a:r>
              <a:rPr lang="en-US" sz="2900" dirty="0" smtClean="0">
                <a:cs typeface="Adobe Devanagari" panose="02040503050201020203" pitchFamily="18" charset="0"/>
              </a:rPr>
              <a:t>.</a:t>
            </a:r>
          </a:p>
          <a:p>
            <a:pPr marL="457200" lvl="1" indent="0">
              <a:buNone/>
            </a:pPr>
            <a:endParaRPr lang="en-US" sz="2400" dirty="0" smtClean="0"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Initialization: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Adobe Devanagari" panose="02040503050201020203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Adobe Devanagari" panose="02040503050201020203" pitchFamily="18" charset="0"/>
                            <a:cs typeface="Adobe Devanagari" panose="02040503050201020203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Adobe Devanagari" panose="02040503050201020203" pitchFamily="18" charset="0"/>
                            <a:cs typeface="Adobe Devanagari" panose="02040503050201020203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Adobe Devanagari" panose="02040503050201020203" pitchFamily="18" charset="0"/>
                        <a:cs typeface="Adobe Devanagari" panose="02040503050201020203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Initial set containing all samples;   </a:t>
                </a:r>
              </a:p>
              <a:p>
                <a:pPr lvl="1"/>
                <a:r>
                  <a:rPr lang="en-US" dirty="0" err="1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</a:t>
                </a:r>
                <a:r>
                  <a:rPr lang="en-US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=1;</a:t>
                </a:r>
              </a:p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While not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STOP-CONDITION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SELECT</a:t>
                </a:r>
                <a:r>
                  <a:rPr lang="en-US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top X features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  <a:latin typeface="Adobe Devanagari" panose="02040503050201020203" pitchFamily="18" charset="0"/>
                  </a:rPr>
                  <a:t>CLUSTER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  <a:latin typeface="Adobe Devanagari" panose="02040503050201020203" pitchFamily="18" charset="0"/>
                  </a:rPr>
                  <a:t>IDENTIFY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most distinct cluster, assign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(remove assigned samples from working sample set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)</a:t>
                </a:r>
              </a:p>
              <a:p>
                <a:r>
                  <a:rPr lang="en-US" sz="2800" dirty="0" smtClean="0">
                    <a:latin typeface="Adobe Devanagari" panose="02040503050201020203" pitchFamily="18" charset="0"/>
                  </a:rPr>
                  <a:t>Return remaining samples as singletons/one big cluster.</a:t>
                </a:r>
              </a:p>
              <a:p>
                <a:r>
                  <a:rPr lang="en-US" sz="2800" dirty="0" smtClean="0">
                    <a:latin typeface="Adobe Devanagari" panose="02040503050201020203" pitchFamily="18" charset="0"/>
                  </a:rPr>
                  <a:t>Attempt re-assignment of singletons to detected clusters.</a:t>
                </a:r>
                <a:endParaRPr lang="en-US" sz="2800" dirty="0" smtClean="0">
                  <a:latin typeface="Adobe Devanagari" panose="02040503050201020203" pitchFamily="18" charset="0"/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2695" b="-1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4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While not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STOP-CONDITION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SELECT</a:t>
                </a:r>
                <a:r>
                  <a:rPr lang="en-US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top X features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  <a:latin typeface="Adobe Devanagari" panose="02040503050201020203" pitchFamily="18" charset="0"/>
                  </a:rPr>
                  <a:t>CLUSTER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  <a:latin typeface="Adobe Devanagari" panose="02040503050201020203" pitchFamily="18" charset="0"/>
                  </a:rPr>
                  <a:t>IDENTIFY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most distinct cluster, assign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(remove assigned samples from working sample set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  <a:blipFill rotWithShape="0">
                <a:blip r:embed="rId2"/>
                <a:stretch>
                  <a:fillRect l="-815" t="-7192" b="-3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הסבר מלבני מעוגל 3"/>
          <p:cNvSpPr/>
          <p:nvPr/>
        </p:nvSpPr>
        <p:spPr>
          <a:xfrm>
            <a:off x="2484581" y="3563072"/>
            <a:ext cx="6456219" cy="3142528"/>
          </a:xfrm>
          <a:prstGeom prst="wedgeRoundRectCallout">
            <a:avLst>
              <a:gd name="adj1" fmla="val -42547"/>
              <a:gd name="adj2" fmla="val -103046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STOP-CONDITION Options:</a:t>
            </a:r>
            <a:endParaRPr lang="en-US" b="1" dirty="0" smtClean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Stop after predefined number of iterations (given K).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Stop when there are only S samples left.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Stop when the last identified cluster is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Too small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Too close to other clusters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Having low separation/homogeneity</a:t>
            </a:r>
          </a:p>
        </p:txBody>
      </p:sp>
    </p:spTree>
    <p:extLst>
      <p:ext uri="{BB962C8B-B14F-4D97-AF65-F5344CB8AC3E}">
        <p14:creationId xmlns:p14="http://schemas.microsoft.com/office/powerpoint/2010/main" val="24894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While not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STOP-CONDITION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SELECT</a:t>
                </a:r>
                <a:r>
                  <a:rPr lang="en-US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top X features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  <a:latin typeface="Adobe Devanagari" panose="02040503050201020203" pitchFamily="18" charset="0"/>
                  </a:rPr>
                  <a:t>CLUSTER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  <a:latin typeface="Adobe Devanagari" panose="02040503050201020203" pitchFamily="18" charset="0"/>
                  </a:rPr>
                  <a:t>IDENTIFY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most distinct cluster, assign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(remove assigned samples from working sample set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  <a:blipFill rotWithShape="0">
                <a:blip r:embed="rId2"/>
                <a:stretch>
                  <a:fillRect l="-815" t="-7192" b="-3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הסבר מלבני מעוגל 3"/>
          <p:cNvSpPr/>
          <p:nvPr/>
        </p:nvSpPr>
        <p:spPr>
          <a:xfrm>
            <a:off x="2484581" y="3563072"/>
            <a:ext cx="6456219" cy="3142528"/>
          </a:xfrm>
          <a:prstGeom prst="wedgeRoundRectCallout">
            <a:avLst>
              <a:gd name="adj1" fmla="val -61860"/>
              <a:gd name="adj2" fmla="val -93641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00B0F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Feature selection options:</a:t>
            </a:r>
            <a:endParaRPr lang="en-US" b="1" dirty="0" smtClean="0">
              <a:solidFill>
                <a:srgbClr val="00B0F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Select the top G features having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Highest variability/range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While not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STOP-CONDITION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SELECT</a:t>
                </a:r>
                <a:r>
                  <a:rPr lang="en-US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top X features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  <a:latin typeface="Adobe Devanagari" panose="02040503050201020203" pitchFamily="18" charset="0"/>
                  </a:rPr>
                  <a:t>CLUSTER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  <a:latin typeface="Adobe Devanagari" panose="02040503050201020203" pitchFamily="18" charset="0"/>
                  </a:rPr>
                  <a:t>IDENTIFY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most distinct cluster, assign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(remove assigned samples from working sample set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  <a:blipFill rotWithShape="0">
                <a:blip r:embed="rId2"/>
                <a:stretch>
                  <a:fillRect l="-815" t="-7192" b="-3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הסבר מלבני מעוגל 3"/>
          <p:cNvSpPr/>
          <p:nvPr/>
        </p:nvSpPr>
        <p:spPr>
          <a:xfrm>
            <a:off x="2484581" y="3563072"/>
            <a:ext cx="6456219" cy="3142528"/>
          </a:xfrm>
          <a:prstGeom prst="wedgeRoundRectCallout">
            <a:avLst>
              <a:gd name="adj1" fmla="val -61717"/>
              <a:gd name="adj2" fmla="val -82472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Clustering options:</a:t>
            </a:r>
            <a:endParaRPr lang="en-US" b="1" dirty="0" smtClean="0">
              <a:solidFill>
                <a:srgbClr val="00B05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 any clustering algorithm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K-Means with a certain K.</a:t>
            </a:r>
          </a:p>
          <a:p>
            <a:pPr marL="914400" lvl="1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Click with a certain H (requires handling singletons)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Project’s Goal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 Breast Cancer Subtype classification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Breast cancer is a highly heterogeneous disease due to its diverse morphological features, the variable clinical outcome and the response to different therapeutic options. </a:t>
            </a:r>
            <a:r>
              <a:rPr lang="en-US" sz="2400" b="1" i="1" dirty="0"/>
              <a:t>It is therefore </a:t>
            </a:r>
            <a:r>
              <a:rPr lang="en-US" sz="2400" b="1" i="1" dirty="0"/>
              <a:t>necessary to devise a clinically meaningful classification of the disease, which has to be scientifically sound, clinically useful and widely reproducible</a:t>
            </a:r>
            <a:r>
              <a:rPr lang="en-US" sz="2400" dirty="0"/>
              <a:t>.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The established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histopathological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classification has a limited clinical utility, due to insufficient prognostic and predictive power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.”</a:t>
            </a:r>
            <a:endParaRPr lang="he-IL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6168072"/>
            <a:ext cx="8564880" cy="7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" tIns="6348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The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current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state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of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breast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cancer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classification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Viale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2012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Educational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Sessions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Molecular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tools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decision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making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breast</a:t>
            </a:r>
            <a:r>
              <a:rPr lang="he-I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e-IL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cancers</a:t>
            </a:r>
            <a:endParaRPr lang="he-IL" sz="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0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Multi-Step Clustering Algorithm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While not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STOP-CONDITION</a:t>
                </a:r>
              </a:p>
              <a:p>
                <a:pPr lvl="1"/>
                <a:r>
                  <a:rPr lang="en-US" dirty="0" smtClean="0">
                    <a:solidFill>
                      <a:srgbClr val="00B0F0"/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SELECT</a:t>
                </a:r>
                <a:r>
                  <a:rPr lang="en-US" dirty="0" smtClean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top X features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 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  <a:latin typeface="Adobe Devanagari" panose="02040503050201020203" pitchFamily="18" charset="0"/>
                  </a:rPr>
                  <a:t>CLUSTER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Adobe Devanagari" panose="02040503050201020203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  <a:latin typeface="Adobe Devanagari" panose="02040503050201020203" pitchFamily="18" charset="0"/>
                  </a:rPr>
                  <a:t>IDENTIFY</a:t>
                </a:r>
                <a:r>
                  <a:rPr lang="en-US" dirty="0" smtClean="0">
                    <a:latin typeface="Adobe Devanagari" panose="02040503050201020203" pitchFamily="18" charset="0"/>
                  </a:rPr>
                  <a:t> most distinct cluster, assign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𝐶𝑖</m:t>
                    </m:r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Adobe Devanagari" panose="02040503050201020203" pitchFamily="18" charset="0"/>
                  </a:rPr>
                  <a:t> 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(remove assigned samples from working sample set</a:t>
                </a:r>
                <a:r>
                  <a:rPr lang="en-US" sz="2000" dirty="0" smtClean="0">
                    <a:latin typeface="Adobe Devanagari" panose="02040503050201020203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780309"/>
              </a:xfrm>
              <a:blipFill rotWithShape="0">
                <a:blip r:embed="rId2"/>
                <a:stretch>
                  <a:fillRect l="-815" t="-7192" b="-3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הסבר מלבני מעוגל 3"/>
          <p:cNvSpPr/>
          <p:nvPr/>
        </p:nvSpPr>
        <p:spPr>
          <a:xfrm>
            <a:off x="2484581" y="3563071"/>
            <a:ext cx="6557819" cy="3170237"/>
          </a:xfrm>
          <a:prstGeom prst="wedgeRoundRectCallout">
            <a:avLst>
              <a:gd name="adj1" fmla="val -61574"/>
              <a:gd name="adj2" fmla="val -71009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Identification of most distinct cluster</a:t>
            </a:r>
            <a:endParaRPr lang="en-US" b="1" dirty="0" smtClean="0">
              <a:solidFill>
                <a:srgbClr val="7030A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cluster whose center is most distant from the all other centers.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function of Separation + Homogeneity.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cluster with the largest non-overlapped convex hull polygon on the PCA plot.</a:t>
            </a:r>
          </a:p>
          <a:p>
            <a:pPr marL="457200" indent="-457200">
              <a:buAutoNum type="arabicPeriod"/>
            </a:pPr>
            <a:r>
              <a:rPr lang="en-US" sz="2200" u="sng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Supervised version: </a:t>
            </a: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cluster with most significant label enrichment/</a:t>
            </a:r>
            <a:r>
              <a:rPr lang="en-US" sz="22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survival</a:t>
            </a:r>
            <a:r>
              <a:rPr lang="en-US" sz="2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score.</a:t>
            </a:r>
          </a:p>
        </p:txBody>
      </p:sp>
    </p:spTree>
    <p:extLst>
      <p:ext uri="{BB962C8B-B14F-4D97-AF65-F5344CB8AC3E}">
        <p14:creationId xmlns:p14="http://schemas.microsoft.com/office/powerpoint/2010/main" val="16139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Execution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Iteration 1</a:t>
            </a:r>
            <a:endParaRPr lang="he-IL" sz="2700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524"/>
            <a:ext cx="8229600" cy="40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524"/>
            <a:ext cx="8229600" cy="4089315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Execution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Iteration 2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4039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524"/>
            <a:ext cx="8229600" cy="4089315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Execution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Iteration 3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39408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524"/>
            <a:ext cx="8229600" cy="4089315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Execution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Iteration 4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22916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524"/>
            <a:ext cx="8229600" cy="4089315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Execution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Iteration 5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31843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Results of Multi-step clustering over </a:t>
            </a:r>
            <a:r>
              <a:rPr lang="en-US" sz="3600" dirty="0" err="1" smtClean="0">
                <a:solidFill>
                  <a:srgbClr val="00B0F0"/>
                </a:solidFill>
              </a:rPr>
              <a:t>Kmeans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K=5, 5 Iterations, 1000 genes per iteration</a:t>
            </a:r>
            <a:endParaRPr lang="he-IL" sz="24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4161" y="1417638"/>
            <a:ext cx="9312041" cy="50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525" y="1722438"/>
            <a:ext cx="6990950" cy="5276858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B0F0"/>
                </a:solidFill>
              </a:rPr>
              <a:t>Results of Multi-step clustering over Kmeans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K=5, 5 Iterations, 1000 genes per iteration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838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5308"/>
            <a:ext cx="8229600" cy="4475746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B0F0"/>
                </a:solidFill>
              </a:rPr>
              <a:t>Results of Multi-step clustering over Kmeans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K=5, 5 Iterations, 1000 genes per iteration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18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4000" y="1570038"/>
            <a:ext cx="9125228" cy="4962842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PCA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Colored by MSC clusters</a:t>
            </a:r>
            <a:endParaRPr lang="he-I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ature/journal/v406/n6797/images/406747ac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6"/>
            <a:ext cx="3635897" cy="42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60848"/>
            <a:ext cx="5266928" cy="406531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 2000, </a:t>
            </a:r>
            <a:r>
              <a:rPr lang="en-US" sz="2000" dirty="0" smtClean="0">
                <a:effectLst/>
              </a:rPr>
              <a:t>Botstein </a:t>
            </a:r>
            <a:r>
              <a:rPr lang="en-US" sz="2000" dirty="0" smtClean="0"/>
              <a:t>et al. identified 4 classes of breast cancer based on gene expression analysis.</a:t>
            </a:r>
          </a:p>
          <a:p>
            <a:pPr algn="l" rtl="0"/>
            <a:r>
              <a:rPr lang="en-US" sz="2000" dirty="0" smtClean="0"/>
              <a:t>65 samples, 496 genes were used for clustering.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Identified 4 molecular sub-types:</a:t>
            </a:r>
          </a:p>
          <a:p>
            <a:pPr lvl="1" algn="l" rtl="0"/>
            <a:r>
              <a:rPr lang="en-US" sz="1800" dirty="0" smtClean="0">
                <a:effectLst/>
              </a:rPr>
              <a:t>ER</a:t>
            </a:r>
            <a:r>
              <a:rPr lang="en-US" sz="1800" dirty="0" smtClean="0">
                <a:effectLst/>
              </a:rPr>
              <a:t>+/Luminal-like</a:t>
            </a:r>
            <a:endParaRPr lang="en-US" sz="1800" dirty="0" smtClean="0">
              <a:effectLst/>
            </a:endParaRPr>
          </a:p>
          <a:p>
            <a:pPr lvl="1" algn="l" rtl="0"/>
            <a:r>
              <a:rPr lang="en-US" sz="1800" dirty="0" smtClean="0">
                <a:effectLst/>
              </a:rPr>
              <a:t>Basal-like (Triple Negative ER-,PR-,Her2-)</a:t>
            </a:r>
            <a:endParaRPr lang="en-US" sz="1800" dirty="0" smtClean="0">
              <a:effectLst/>
            </a:endParaRPr>
          </a:p>
          <a:p>
            <a:pPr lvl="1" algn="l" rtl="0"/>
            <a:r>
              <a:rPr lang="en-US" sz="1800" i="1" dirty="0" smtClean="0">
                <a:effectLst/>
              </a:rPr>
              <a:t>Her2 (Erb-B2</a:t>
            </a:r>
            <a:r>
              <a:rPr lang="en-US" sz="1800" dirty="0" smtClean="0">
                <a:effectLst/>
              </a:rPr>
              <a:t>+)</a:t>
            </a:r>
          </a:p>
          <a:p>
            <a:pPr lvl="1" algn="l" rtl="0"/>
            <a:r>
              <a:rPr lang="en-US" sz="1800" dirty="0" smtClean="0">
                <a:effectLst/>
              </a:rPr>
              <a:t>Normal-like</a:t>
            </a:r>
          </a:p>
          <a:p>
            <a:pPr marL="0" indent="0" algn="l" rtl="0">
              <a:buNone/>
            </a:pPr>
            <a:endParaRPr lang="en-US" sz="2000" dirty="0" smtClean="0">
              <a:effectLst/>
            </a:endParaRP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/>
            <a:endParaRPr lang="en-US" sz="1800" dirty="0" smtClean="0"/>
          </a:p>
        </p:txBody>
      </p:sp>
      <p:sp>
        <p:nvSpPr>
          <p:cNvPr id="6" name="מלבן 5"/>
          <p:cNvSpPr/>
          <p:nvPr/>
        </p:nvSpPr>
        <p:spPr>
          <a:xfrm>
            <a:off x="323528" y="62373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1" dirty="0" smtClean="0"/>
              <a:t>Molecular portraits of human breast tumours</a:t>
            </a:r>
          </a:p>
          <a:p>
            <a:pPr algn="l" rtl="0"/>
            <a:r>
              <a:rPr lang="en-US" sz="1400" dirty="0" smtClean="0">
                <a:effectLst/>
              </a:rPr>
              <a:t>David Botstein et al., </a:t>
            </a:r>
            <a:r>
              <a:rPr lang="en-US" sz="1400" i="1" dirty="0" smtClean="0">
                <a:effectLst/>
              </a:rPr>
              <a:t>Nature</a:t>
            </a:r>
            <a:r>
              <a:rPr lang="en-US" sz="1400" dirty="0" smtClean="0">
                <a:effectLst/>
              </a:rPr>
              <a:t> </a:t>
            </a:r>
            <a:r>
              <a:rPr lang="en-US" sz="1400" b="1" dirty="0" smtClean="0">
                <a:effectLst/>
              </a:rPr>
              <a:t>406</a:t>
            </a:r>
            <a:r>
              <a:rPr lang="en-US" sz="1400" dirty="0" smtClean="0">
                <a:effectLst/>
              </a:rPr>
              <a:t>, 747-752 (17 August 2000)</a:t>
            </a: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 smtClean="0">
                <a:solidFill>
                  <a:srgbClr val="00B0F0"/>
                </a:solidFill>
              </a:rPr>
              <a:t>Breast cancer subtype classification based on gene </a:t>
            </a:r>
            <a:r>
              <a:rPr lang="en-US" sz="4000" dirty="0" smtClean="0">
                <a:solidFill>
                  <a:srgbClr val="00B0F0"/>
                </a:solidFill>
              </a:rPr>
              <a:t>expression - I</a:t>
            </a:r>
            <a:endParaRPr lang="he-IL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3"/>
          <p:cNvPicPr>
            <a:picLocks noChangeAspect="1"/>
          </p:cNvPicPr>
          <p:nvPr/>
        </p:nvPicPr>
        <p:blipFill rotWithShape="1">
          <a:blip r:embed="rId2"/>
          <a:srcRect l="15556" t="48812" r="50185" b="13746"/>
          <a:stretch/>
        </p:blipFill>
        <p:spPr>
          <a:xfrm>
            <a:off x="6515995" y="1600200"/>
            <a:ext cx="2628005" cy="2262981"/>
          </a:xfrm>
          <a:prstGeom prst="rect">
            <a:avLst/>
          </a:prstGeom>
        </p:spPr>
      </p:pic>
      <p:pic>
        <p:nvPicPr>
          <p:cNvPr id="4" name="מציין מיקום תוכן 3"/>
          <p:cNvPicPr>
            <a:picLocks noChangeAspect="1"/>
          </p:cNvPicPr>
          <p:nvPr/>
        </p:nvPicPr>
        <p:blipFill rotWithShape="1">
          <a:blip r:embed="rId3"/>
          <a:srcRect l="16619" b="12936"/>
          <a:stretch/>
        </p:blipFill>
        <p:spPr>
          <a:xfrm>
            <a:off x="6760899" y="4464685"/>
            <a:ext cx="2383101" cy="184404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Convex-Hull based approach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630369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Computational geometry</a:t>
            </a:r>
          </a:p>
          <a:p>
            <a:r>
              <a:rPr lang="en-US" dirty="0" smtClean="0"/>
              <a:t>Analyzing the polygons defined by the convex-hull of each cluster on the PCA plot (2D/3D - top 2-3 PCs). </a:t>
            </a:r>
          </a:p>
          <a:p>
            <a:r>
              <a:rPr lang="en-US" dirty="0" smtClean="0"/>
              <a:t>Identifying the most distinct cluster in each iteration as the cluster having the largest non-overlapping area (or maximal number of exclusive points).</a:t>
            </a:r>
          </a:p>
          <a:p>
            <a:r>
              <a:rPr lang="en-US" dirty="0" smtClean="0"/>
              <a:t>Stop iterating when overlapping of convex-hulls exceeds a certain value or when the number of exclusive points go below a certain threshold.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 rot="20986365">
            <a:off x="7856593" y="661471"/>
            <a:ext cx="7793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!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חץ ימינה 6"/>
          <p:cNvSpPr/>
          <p:nvPr/>
        </p:nvSpPr>
        <p:spPr>
          <a:xfrm rot="5400000">
            <a:off x="7693369" y="3969544"/>
            <a:ext cx="518160" cy="388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מציין מיקום תוכן 3"/>
          <p:cNvPicPr>
            <a:picLocks noChangeAspect="1"/>
          </p:cNvPicPr>
          <p:nvPr/>
        </p:nvPicPr>
        <p:blipFill rotWithShape="1">
          <a:blip r:embed="rId4"/>
          <a:srcRect l="15371" t="6640" r="49815" b="21486"/>
          <a:stretch/>
        </p:blipFill>
        <p:spPr>
          <a:xfrm>
            <a:off x="2270760" y="1432559"/>
            <a:ext cx="3139440" cy="3220523"/>
          </a:xfrm>
          <a:prstGeom prst="rect">
            <a:avLst/>
          </a:prstGeom>
        </p:spPr>
      </p:pic>
      <p:sp>
        <p:nvSpPr>
          <p:cNvPr id="9" name="חץ ימינה 8"/>
          <p:cNvSpPr/>
          <p:nvPr/>
        </p:nvSpPr>
        <p:spPr>
          <a:xfrm>
            <a:off x="5826469" y="2894042"/>
            <a:ext cx="518160" cy="388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I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38" y="1600200"/>
            <a:ext cx="61073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2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38" y="1600200"/>
            <a:ext cx="61073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3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38" y="1600200"/>
            <a:ext cx="61073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4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38" y="1600200"/>
            <a:ext cx="61073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5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38" y="1600200"/>
            <a:ext cx="61073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scarier plots of the same process..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534"/>
            <a:ext cx="8229600" cy="4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534"/>
            <a:ext cx="8229600" cy="4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534"/>
            <a:ext cx="8229600" cy="4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534"/>
            <a:ext cx="8229600" cy="4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16368"/>
            <a:ext cx="5266928" cy="430897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85 </a:t>
            </a:r>
            <a:r>
              <a:rPr lang="en-US" sz="2000" dirty="0" err="1" smtClean="0"/>
              <a:t>cDNA</a:t>
            </a:r>
            <a:r>
              <a:rPr lang="en-US" sz="2000" dirty="0" smtClean="0"/>
              <a:t> microarrays, newer chip, same genes as in the previous study.</a:t>
            </a:r>
          </a:p>
          <a:p>
            <a:pPr algn="l" rtl="0"/>
            <a:r>
              <a:rPr lang="en-US" sz="2000" dirty="0" smtClean="0"/>
              <a:t>Identified five robust sub-types:</a:t>
            </a:r>
          </a:p>
          <a:p>
            <a:pPr lvl="1" algn="l" rtl="0"/>
            <a:r>
              <a:rPr lang="en-US" sz="1600" dirty="0" smtClean="0">
                <a:effectLst/>
              </a:rPr>
              <a:t>Luminal A </a:t>
            </a:r>
          </a:p>
          <a:p>
            <a:pPr lvl="1" algn="l" rtl="0"/>
            <a:r>
              <a:rPr lang="en-US" sz="1600" dirty="0" smtClean="0"/>
              <a:t>L</a:t>
            </a:r>
            <a:r>
              <a:rPr lang="en-US" sz="1600" dirty="0" smtClean="0">
                <a:effectLst/>
              </a:rPr>
              <a:t>uminal B</a:t>
            </a:r>
          </a:p>
          <a:p>
            <a:pPr lvl="1" algn="l" rtl="0"/>
            <a:r>
              <a:rPr lang="en-US" sz="1600" dirty="0" smtClean="0">
                <a:effectLst/>
              </a:rPr>
              <a:t>HER2-enriched</a:t>
            </a:r>
          </a:p>
          <a:p>
            <a:pPr lvl="1" algn="l" rtl="0"/>
            <a:r>
              <a:rPr lang="en-US" sz="1600" dirty="0" smtClean="0">
                <a:effectLst/>
              </a:rPr>
              <a:t>Basal-like </a:t>
            </a:r>
          </a:p>
          <a:p>
            <a:pPr lvl="1" algn="l" rtl="0"/>
            <a:r>
              <a:rPr lang="en-US" sz="1600" dirty="0" smtClean="0">
                <a:effectLst/>
              </a:rPr>
              <a:t>Normal-like</a:t>
            </a:r>
          </a:p>
          <a:p>
            <a:pPr algn="l" rtl="0"/>
            <a:r>
              <a:rPr lang="en-US" sz="2000" dirty="0" smtClean="0"/>
              <a:t>Luminal was divided into two subgroups.</a:t>
            </a:r>
          </a:p>
          <a:p>
            <a:pPr algn="l" rtl="0"/>
            <a:r>
              <a:rPr lang="en-US" sz="2000" dirty="0" smtClean="0"/>
              <a:t>Survival analyses on a </a:t>
            </a:r>
            <a:r>
              <a:rPr lang="en-US" sz="2000" dirty="0" err="1" smtClean="0"/>
              <a:t>subcohort</a:t>
            </a:r>
            <a:r>
              <a:rPr lang="en-US" sz="2000" dirty="0" smtClean="0"/>
              <a:t> of patients showed significantly different outcomes for the patients belonging to the various groups.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effectLst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000" dirty="0" smtClean="0">
                <a:solidFill>
                  <a:srgbClr val="00B0F0"/>
                </a:solidFill>
              </a:rPr>
              <a:t>Breast cancer subtype classification based on gene </a:t>
            </a:r>
            <a:r>
              <a:rPr lang="en-US" sz="4000" dirty="0" smtClean="0">
                <a:solidFill>
                  <a:srgbClr val="00B0F0"/>
                </a:solidFill>
              </a:rPr>
              <a:t>expression - II</a:t>
            </a:r>
            <a:endParaRPr lang="he-IL" sz="4000" dirty="0">
              <a:solidFill>
                <a:srgbClr val="00B0F0"/>
              </a:solidFill>
            </a:endParaRPr>
          </a:p>
        </p:txBody>
      </p:sp>
      <p:pic>
        <p:nvPicPr>
          <p:cNvPr id="21506" name="Picture 2" descr="An external file that holds a picture, illustration, etc.&#10;Object name is pq191367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9856"/>
            <a:ext cx="3400705" cy="44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44690" y="1570038"/>
            <a:ext cx="819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“Gene expression patterns of breast carcinomas distinguish tumor subclasses with clinical implications”, </a:t>
            </a:r>
            <a:r>
              <a:rPr lang="en-US" dirty="0" smtClean="0"/>
              <a:t>Botstein et al. 2001</a:t>
            </a:r>
          </a:p>
        </p:txBody>
      </p:sp>
    </p:spTree>
    <p:extLst>
      <p:ext uri="{BB962C8B-B14F-4D97-AF65-F5344CB8AC3E}">
        <p14:creationId xmlns:p14="http://schemas.microsoft.com/office/powerpoint/2010/main" val="355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534"/>
            <a:ext cx="8229600" cy="44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Singleton reallocation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185"/>
          <a:stretch/>
        </p:blipFill>
        <p:spPr>
          <a:xfrm>
            <a:off x="1440180" y="1346518"/>
            <a:ext cx="6568440" cy="4475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3780" y="5822264"/>
            <a:ext cx="548894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Based on correlation to the centers of identified clusters. Only samples exceeding certain R and </a:t>
            </a:r>
            <a:r>
              <a:rPr lang="en-US" sz="1200" dirty="0" err="1" smtClean="0"/>
              <a:t>pValue</a:t>
            </a:r>
            <a:r>
              <a:rPr lang="en-US" sz="1200" dirty="0" smtClean="0"/>
              <a:t> are reassigned. Which genes to use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All / Top </a:t>
            </a:r>
            <a:r>
              <a:rPr lang="en-US" sz="1100" dirty="0" err="1" smtClean="0"/>
              <a:t>Var</a:t>
            </a:r>
            <a:endParaRPr lang="en-US" sz="11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Top </a:t>
            </a:r>
            <a:r>
              <a:rPr lang="en-US" sz="1100" dirty="0" err="1" smtClean="0"/>
              <a:t>var</a:t>
            </a:r>
            <a:r>
              <a:rPr lang="en-US" sz="1100" dirty="0" smtClean="0"/>
              <a:t> between cluster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Union of gene sets used in each iteration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3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664" y="1722120"/>
            <a:ext cx="6108671" cy="467137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PCA of Her2, </a:t>
            </a:r>
            <a:r>
              <a:rPr lang="en-US" sz="4000" dirty="0" err="1" smtClean="0"/>
              <a:t>Lum</a:t>
            </a:r>
            <a:r>
              <a:rPr lang="en-US" sz="4000" dirty="0" smtClean="0"/>
              <a:t> A, </a:t>
            </a:r>
            <a:r>
              <a:rPr lang="en-US" sz="4000" dirty="0" err="1" smtClean="0"/>
              <a:t>Lum</a:t>
            </a:r>
            <a:r>
              <a:rPr lang="en-US" sz="4000" dirty="0" smtClean="0"/>
              <a:t> B samples only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>
                <a:solidFill>
                  <a:srgbClr val="00B0F0"/>
                </a:solidFill>
              </a:rPr>
              <a:t>And still, the challenge remains</a:t>
            </a:r>
            <a:r>
              <a:rPr lang="en-US" sz="3600" dirty="0" smtClean="0">
                <a:solidFill>
                  <a:srgbClr val="00B0F0"/>
                </a:solidFill>
              </a:rPr>
              <a:t>…</a:t>
            </a:r>
            <a:endParaRPr lang="he-I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Conclusions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genes based on variability is probably wrong.</a:t>
            </a:r>
          </a:p>
          <a:p>
            <a:r>
              <a:rPr lang="en-US" dirty="0" smtClean="0"/>
              <a:t>Additional data is needed to separate the inner mixed cluster.</a:t>
            </a:r>
          </a:p>
          <a:p>
            <a:r>
              <a:rPr lang="en-US" dirty="0"/>
              <a:t>PAM50 classes </a:t>
            </a:r>
            <a:r>
              <a:rPr lang="en-US" dirty="0" smtClean="0"/>
              <a:t>of Luminal A &amp; B may be more fluid than assumed.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0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PAM50 </a:t>
            </a:r>
            <a:r>
              <a:rPr lang="en-US" dirty="0" smtClean="0">
                <a:solidFill>
                  <a:srgbClr val="00B0F0"/>
                </a:solidFill>
              </a:rPr>
              <a:t>Classifier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effectLst/>
              </a:rPr>
              <a:t>In 2009, Parker et al. derived a set of 50 genes that robustly classify the five above subtypes of breast cancer.</a:t>
            </a:r>
          </a:p>
          <a:p>
            <a:pPr algn="l" rtl="0"/>
            <a:r>
              <a:rPr lang="en-US" dirty="0" smtClean="0"/>
              <a:t>Analysis based on 189 tumors, 29 normal.</a:t>
            </a:r>
            <a:endParaRPr lang="en-US" dirty="0" smtClean="0">
              <a:effectLst/>
            </a:endParaRPr>
          </a:p>
          <a:p>
            <a:pPr algn="l" rtl="0"/>
            <a:r>
              <a:rPr lang="en-US" dirty="0" smtClean="0">
                <a:effectLst/>
              </a:rPr>
              <a:t>The PAM50 gene set has high agreement in classification with larger “intrinsic” gene sets previously used for subtyping, and is now commonly employed.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67604" y="6381328"/>
            <a:ext cx="730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b="1" dirty="0" smtClean="0">
                <a:effectLst/>
              </a:rPr>
              <a:t>Supervised Risk Predictor of Breast Cancer Based on Intrinsic Subtypes</a:t>
            </a:r>
            <a:r>
              <a:rPr lang="en-US" sz="1200" dirty="0" smtClean="0">
                <a:effectLst/>
              </a:rPr>
              <a:t>, Parker at al. 2009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8118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6632"/>
            <a:ext cx="267464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PAM50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1154"/>
            <a:ext cx="65632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צועות צבע">
  <a:themeElements>
    <a:clrScheme name="רצועות צבע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רצועות צבע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1928</Words>
  <Application>Microsoft Office PowerPoint</Application>
  <PresentationFormat>‫הצגה על המסך (4:3)</PresentationFormat>
  <Paragraphs>315</Paragraphs>
  <Slides>73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73</vt:i4>
      </vt:variant>
    </vt:vector>
  </HeadingPairs>
  <TitlesOfParts>
    <vt:vector size="84" baseType="lpstr">
      <vt:lpstr>Adobe Devanagari</vt:lpstr>
      <vt:lpstr>Arial</vt:lpstr>
      <vt:lpstr>Calibri</vt:lpstr>
      <vt:lpstr>Cambria Math</vt:lpstr>
      <vt:lpstr>Corbel</vt:lpstr>
      <vt:lpstr>Gisha</vt:lpstr>
      <vt:lpstr>Kristen ITC</vt:lpstr>
      <vt:lpstr>Times New Roman</vt:lpstr>
      <vt:lpstr>Wingdings</vt:lpstr>
      <vt:lpstr>רצועות צבע</vt:lpstr>
      <vt:lpstr>Office Theme</vt:lpstr>
      <vt:lpstr>Multi-step clustering of breast cancer data</vt:lpstr>
      <vt:lpstr>TALK Overview</vt:lpstr>
      <vt:lpstr>Breast Cancer</vt:lpstr>
      <vt:lpstr>Breast Cancer Clinical Subtypes</vt:lpstr>
      <vt:lpstr>Project’s Goal: Improve Breast Cancer Subtype classification</vt:lpstr>
      <vt:lpstr>מצגת של PowerPoint</vt:lpstr>
      <vt:lpstr>מצגת של PowerPoint</vt:lpstr>
      <vt:lpstr>The PAM50 Classifier</vt:lpstr>
      <vt:lpstr>PAM50</vt:lpstr>
      <vt:lpstr>Recent papers suggest there are more than 5 distinct subtypes…</vt:lpstr>
      <vt:lpstr>TCGA’s Breast Cancer data</vt:lpstr>
      <vt:lpstr>TCGA’s Breast Cancer data PAM50 Labels</vt:lpstr>
      <vt:lpstr>TCGA’s Breast Cancer data Survival Labels</vt:lpstr>
      <vt:lpstr>PCA Colored by PAM50</vt:lpstr>
      <vt:lpstr>מצגת של PowerPoint</vt:lpstr>
      <vt:lpstr>מצגת של PowerPoint</vt:lpstr>
      <vt:lpstr>מצגת של PowerPoint</vt:lpstr>
      <vt:lpstr>Clustering the samples (Standard analysis)</vt:lpstr>
      <vt:lpstr>Preprocessing  is VERY important</vt:lpstr>
      <vt:lpstr>K-Means Results (K=5)</vt:lpstr>
      <vt:lpstr>How to evaluate the obtained clustering solution? </vt:lpstr>
      <vt:lpstr>מצגת של PowerPoint</vt:lpstr>
      <vt:lpstr>Measures for evaluating  clustering solutions Jaccard Index</vt:lpstr>
      <vt:lpstr>מצגת של PowerPoint</vt:lpstr>
      <vt:lpstr>מצגת של PowerPoint</vt:lpstr>
      <vt:lpstr>מצגת של PowerPoint</vt:lpstr>
      <vt:lpstr>Survival analysis</vt:lpstr>
      <vt:lpstr>Survival analysis</vt:lpstr>
      <vt:lpstr>Unsupervised Analysis Intermediate thoughts</vt:lpstr>
      <vt:lpstr>increasing the number of clusters - the answer?</vt:lpstr>
      <vt:lpstr>Kmeans K=10</vt:lpstr>
      <vt:lpstr>Kmeans K=10</vt:lpstr>
      <vt:lpstr>Survival analysis for Kmeans, K=10</vt:lpstr>
      <vt:lpstr>Kmeans K=10</vt:lpstr>
      <vt:lpstr>increasing the number of clusters - the answer?</vt:lpstr>
      <vt:lpstr>Reminder: Building a clustering based classifier</vt:lpstr>
      <vt:lpstr>Choosing a clustering solution which maximizes WSMR</vt:lpstr>
      <vt:lpstr>מצגת של PowerPoint</vt:lpstr>
      <vt:lpstr>מצגת של PowerPoint</vt:lpstr>
      <vt:lpstr>מצגת של PowerPoint</vt:lpstr>
      <vt:lpstr>The Multi-Step Clustering Algorithm</vt:lpstr>
      <vt:lpstr>Applying hierarchical clustering on different subsets of samples (All samples)</vt:lpstr>
      <vt:lpstr>מצגת של PowerPoint</vt:lpstr>
      <vt:lpstr>מצגת של PowerPoint</vt:lpstr>
      <vt:lpstr>The Multi-Step Clustering Algorithm</vt:lpstr>
      <vt:lpstr>The Multi-Step Clustering Algorithm</vt:lpstr>
      <vt:lpstr>The Multi-Step Clustering Algorithm</vt:lpstr>
      <vt:lpstr>The Multi-Step Clustering Algorithm</vt:lpstr>
      <vt:lpstr>The Multi-Step Clustering Algorithm</vt:lpstr>
      <vt:lpstr>The Multi-Step Clustering Algorithm</vt:lpstr>
      <vt:lpstr>Execution example Iteration 1</vt:lpstr>
      <vt:lpstr>מצגת של PowerPoint</vt:lpstr>
      <vt:lpstr>מצגת של PowerPoint</vt:lpstr>
      <vt:lpstr>מצגת של PowerPoint</vt:lpstr>
      <vt:lpstr>מצגת של PowerPoint</vt:lpstr>
      <vt:lpstr>Results of Multi-step clustering over Kmeans  K=5, 5 Iterations, 1000 genes per iteration</vt:lpstr>
      <vt:lpstr>מצגת של PowerPoint</vt:lpstr>
      <vt:lpstr>מצגת של PowerPoint</vt:lpstr>
      <vt:lpstr>מצגת של PowerPoint</vt:lpstr>
      <vt:lpstr>Convex-Hull based approach</vt:lpstr>
      <vt:lpstr>Iteration I</vt:lpstr>
      <vt:lpstr>Iteration 2</vt:lpstr>
      <vt:lpstr>Iteration 3</vt:lpstr>
      <vt:lpstr>Iteration 4</vt:lpstr>
      <vt:lpstr>Iteration 5</vt:lpstr>
      <vt:lpstr>Even scarier plots of the same process..</vt:lpstr>
      <vt:lpstr>מצגת של PowerPoint</vt:lpstr>
      <vt:lpstr>מצגת של PowerPoint</vt:lpstr>
      <vt:lpstr>מצגת של PowerPoint</vt:lpstr>
      <vt:lpstr>מצגת של PowerPoint</vt:lpstr>
      <vt:lpstr>Singleton reallocation</vt:lpstr>
      <vt:lpstr>PCA of Her2, Lum A, Lum B samples only And still, the challenge remains…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Multi-step clustering of breast cancer data</dc:title>
  <dc:creator>Dvir Netanely</dc:creator>
  <cp:lastModifiedBy>Dvir Netanely</cp:lastModifiedBy>
  <cp:revision>125</cp:revision>
  <dcterms:created xsi:type="dcterms:W3CDTF">2014-01-20T11:08:56Z</dcterms:created>
  <dcterms:modified xsi:type="dcterms:W3CDTF">2014-01-22T08:36:52Z</dcterms:modified>
</cp:coreProperties>
</file>