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8" r:id="rId1"/>
    <p:sldMasterId id="2147483840" r:id="rId2"/>
  </p:sldMasterIdLst>
  <p:notesMasterIdLst>
    <p:notesMasterId r:id="rId89"/>
  </p:notesMasterIdLst>
  <p:sldIdLst>
    <p:sldId id="256" r:id="rId3"/>
    <p:sldId id="336" r:id="rId4"/>
    <p:sldId id="415" r:id="rId5"/>
    <p:sldId id="393" r:id="rId6"/>
    <p:sldId id="265" r:id="rId7"/>
    <p:sldId id="266" r:id="rId8"/>
    <p:sldId id="267" r:id="rId9"/>
    <p:sldId id="268" r:id="rId10"/>
    <p:sldId id="269" r:id="rId11"/>
    <p:sldId id="492" r:id="rId12"/>
    <p:sldId id="493" r:id="rId13"/>
    <p:sldId id="494" r:id="rId14"/>
    <p:sldId id="495" r:id="rId15"/>
    <p:sldId id="496" r:id="rId16"/>
    <p:sldId id="497" r:id="rId17"/>
    <p:sldId id="498" r:id="rId18"/>
    <p:sldId id="499" r:id="rId19"/>
    <p:sldId id="500" r:id="rId20"/>
    <p:sldId id="501" r:id="rId21"/>
    <p:sldId id="502" r:id="rId22"/>
    <p:sldId id="503" r:id="rId23"/>
    <p:sldId id="505" r:id="rId24"/>
    <p:sldId id="504" r:id="rId25"/>
    <p:sldId id="447" r:id="rId26"/>
    <p:sldId id="471" r:id="rId27"/>
    <p:sldId id="472" r:id="rId28"/>
    <p:sldId id="473" r:id="rId29"/>
    <p:sldId id="479" r:id="rId30"/>
    <p:sldId id="480" r:id="rId31"/>
    <p:sldId id="474" r:id="rId32"/>
    <p:sldId id="475" r:id="rId33"/>
    <p:sldId id="476" r:id="rId34"/>
    <p:sldId id="481" r:id="rId35"/>
    <p:sldId id="477" r:id="rId36"/>
    <p:sldId id="478" r:id="rId37"/>
    <p:sldId id="482" r:id="rId38"/>
    <p:sldId id="359" r:id="rId39"/>
    <p:sldId id="301" r:id="rId40"/>
    <p:sldId id="357" r:id="rId41"/>
    <p:sldId id="358" r:id="rId42"/>
    <p:sldId id="298" r:id="rId43"/>
    <p:sldId id="302" r:id="rId44"/>
    <p:sldId id="303" r:id="rId45"/>
    <p:sldId id="438" r:id="rId46"/>
    <p:sldId id="506" r:id="rId47"/>
    <p:sldId id="439" r:id="rId48"/>
    <p:sldId id="469" r:id="rId49"/>
    <p:sldId id="470" r:id="rId50"/>
    <p:sldId id="437" r:id="rId51"/>
    <p:sldId id="514" r:id="rId52"/>
    <p:sldId id="512" r:id="rId53"/>
    <p:sldId id="515" r:id="rId54"/>
    <p:sldId id="510" r:id="rId55"/>
    <p:sldId id="513" r:id="rId56"/>
    <p:sldId id="440" r:id="rId57"/>
    <p:sldId id="517" r:id="rId58"/>
    <p:sldId id="508" r:id="rId59"/>
    <p:sldId id="509" r:id="rId60"/>
    <p:sldId id="441" r:id="rId61"/>
    <p:sldId id="442" r:id="rId62"/>
    <p:sldId id="511" r:id="rId63"/>
    <p:sldId id="507" r:id="rId64"/>
    <p:sldId id="443" r:id="rId65"/>
    <p:sldId id="516" r:id="rId66"/>
    <p:sldId id="518" r:id="rId67"/>
    <p:sldId id="520" r:id="rId68"/>
    <p:sldId id="521" r:id="rId69"/>
    <p:sldId id="522" r:id="rId70"/>
    <p:sldId id="523" r:id="rId71"/>
    <p:sldId id="524" r:id="rId72"/>
    <p:sldId id="527" r:id="rId73"/>
    <p:sldId id="528" r:id="rId74"/>
    <p:sldId id="525" r:id="rId75"/>
    <p:sldId id="526" r:id="rId76"/>
    <p:sldId id="529" r:id="rId77"/>
    <p:sldId id="530" r:id="rId78"/>
    <p:sldId id="531" r:id="rId79"/>
    <p:sldId id="433" r:id="rId80"/>
    <p:sldId id="491" r:id="rId81"/>
    <p:sldId id="434" r:id="rId82"/>
    <p:sldId id="485" r:id="rId83"/>
    <p:sldId id="486" r:id="rId84"/>
    <p:sldId id="487" r:id="rId85"/>
    <p:sldId id="488" r:id="rId86"/>
    <p:sldId id="489" r:id="rId87"/>
    <p:sldId id="490" r:id="rId8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0CAA04B9-0333-426F-81A2-9B372A9FA2FC}">
          <p14:sldIdLst>
            <p14:sldId id="256"/>
            <p14:sldId id="336"/>
            <p14:sldId id="415"/>
            <p14:sldId id="393"/>
            <p14:sldId id="265"/>
            <p14:sldId id="266"/>
            <p14:sldId id="267"/>
            <p14:sldId id="268"/>
            <p14:sldId id="269"/>
            <p14:sldId id="492"/>
            <p14:sldId id="493"/>
            <p14:sldId id="494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  <p14:sldId id="503"/>
            <p14:sldId id="505"/>
            <p14:sldId id="504"/>
            <p14:sldId id="447"/>
            <p14:sldId id="471"/>
            <p14:sldId id="472"/>
            <p14:sldId id="473"/>
            <p14:sldId id="479"/>
            <p14:sldId id="480"/>
            <p14:sldId id="474"/>
            <p14:sldId id="475"/>
            <p14:sldId id="476"/>
            <p14:sldId id="481"/>
            <p14:sldId id="477"/>
            <p14:sldId id="478"/>
            <p14:sldId id="482"/>
            <p14:sldId id="359"/>
            <p14:sldId id="301"/>
            <p14:sldId id="357"/>
            <p14:sldId id="358"/>
            <p14:sldId id="298"/>
            <p14:sldId id="302"/>
            <p14:sldId id="303"/>
            <p14:sldId id="438"/>
            <p14:sldId id="506"/>
            <p14:sldId id="439"/>
            <p14:sldId id="469"/>
            <p14:sldId id="470"/>
            <p14:sldId id="437"/>
            <p14:sldId id="514"/>
            <p14:sldId id="512"/>
            <p14:sldId id="515"/>
            <p14:sldId id="510"/>
            <p14:sldId id="513"/>
            <p14:sldId id="440"/>
            <p14:sldId id="517"/>
            <p14:sldId id="508"/>
            <p14:sldId id="509"/>
            <p14:sldId id="441"/>
            <p14:sldId id="442"/>
            <p14:sldId id="511"/>
            <p14:sldId id="507"/>
            <p14:sldId id="443"/>
            <p14:sldId id="516"/>
            <p14:sldId id="518"/>
            <p14:sldId id="520"/>
          </p14:sldIdLst>
        </p14:section>
        <p14:section name="מקטע ללא כותרת" id="{F185FF32-9A25-461D-BCD6-ED96F27123E4}">
          <p14:sldIdLst>
            <p14:sldId id="521"/>
            <p14:sldId id="522"/>
            <p14:sldId id="523"/>
            <p14:sldId id="524"/>
            <p14:sldId id="527"/>
            <p14:sldId id="528"/>
            <p14:sldId id="525"/>
            <p14:sldId id="526"/>
            <p14:sldId id="529"/>
            <p14:sldId id="530"/>
            <p14:sldId id="531"/>
            <p14:sldId id="433"/>
            <p14:sldId id="491"/>
            <p14:sldId id="434"/>
            <p14:sldId id="485"/>
            <p14:sldId id="486"/>
            <p14:sldId id="487"/>
            <p14:sldId id="488"/>
            <p14:sldId id="489"/>
            <p14:sldId id="4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סגנון ביניים 3 - הדגשה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סגנון ערכת נושא 1 - הדגשה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סגנון בהיר 2 - הדגשה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סגנון בהיר 2 - הדגשה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86" d="100"/>
          <a:sy n="86" d="100"/>
        </p:scale>
        <p:origin x="82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8C3FB-AE37-4954-9BB3-C16E9C73B0DD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2C53C-DDF0-4087-BBE7-708C70618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36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2C53C-DDF0-4087-BBE7-708C706188B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0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072C-B89C-47F6-B8A4-74BDC8F66E1D}" type="datetime1">
              <a:rPr lang="en-US" smtClean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4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C86F-ED46-4566-BE0F-A3CD1C5B475F}" type="datetime1">
              <a:rPr lang="en-US" smtClean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2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A76E384E-34E6-47F2-A55B-54474910CC35}" type="datetime1">
              <a:rPr lang="en-US" smtClean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02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D8F-30D4-4DE4-B770-E689DDC21012}" type="datetime1">
              <a:rPr lang="en-US" smtClean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C6C4-FC56-48FC-A37B-D1AF1E5DC552}" type="datetime1">
              <a:rPr lang="en-US" smtClean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F438-0751-4081-9563-A8F15823F788}" type="datetime1">
              <a:rPr lang="en-US" smtClean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1493-B548-4E76-99BF-A858E3B303B3}" type="datetime1">
              <a:rPr lang="en-US" smtClean="0"/>
              <a:t>10/30/2014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F5A5-FB2D-4C51-AB81-5E10C889B46A}" type="datetime1">
              <a:rPr lang="en-US" smtClean="0"/>
              <a:t>10/30/2014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9DB3-6D04-40BF-AA7B-3007AEDA6B10}" type="datetime1">
              <a:rPr lang="en-US" smtClean="0"/>
              <a:t>10/30/2014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C0B4-94B8-499C-BCCA-5CA5702FDBB5}" type="datetime1">
              <a:rPr lang="en-US" smtClean="0"/>
              <a:t>10/30/2014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B5FD-11AA-455A-AD56-1DEFA423AFE7}" type="datetime1">
              <a:rPr lang="en-US" smtClean="0"/>
              <a:t>10/30/2014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95F9-9793-4F5E-AA5F-286E142B4C4F}" type="datetime1">
              <a:rPr lang="en-US" smtClean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27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FCB4-DB20-4B3E-9434-1D9DABF99D43}" type="datetime1">
              <a:rPr lang="en-US" smtClean="0"/>
              <a:t>10/30/2014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D13C-7192-4BFE-BAEE-582948CC3945}" type="datetime1">
              <a:rPr lang="en-US" smtClean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E2F6-0B53-4246-8CAC-E352BCE1B255}" type="datetime1">
              <a:rPr lang="en-US" smtClean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C8EA33-F0ED-41BA-A715-8A0F89562134}" type="datetime1">
              <a:rPr lang="en-US" smtClean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263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31BD-2D28-4AB6-929A-164D816E6E78}" type="datetime1">
              <a:rPr lang="en-US" smtClean="0"/>
              <a:t>10/30/2014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5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0CB4-5717-42E1-8271-ACC587A20FBE}" type="datetime1">
              <a:rPr lang="en-US" smtClean="0"/>
              <a:t>10/30/2014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20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1AC7-1EBA-4E5D-BE23-8BF9EE6C9501}" type="datetime1">
              <a:rPr lang="en-US" smtClean="0"/>
              <a:t>10/30/2014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3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F979-ED86-446E-9E7D-309ED7ADBF5A}" type="datetime1">
              <a:rPr lang="en-US" smtClean="0"/>
              <a:t>10/30/2014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55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A335-341B-4A06-81D7-0344412865D9}" type="datetime1">
              <a:rPr lang="en-US" smtClean="0"/>
              <a:t>10/30/2014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4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0A8-CDDB-4E2D-B8F6-76DAC4B9FD50}" type="datetime1">
              <a:rPr lang="en-US" smtClean="0"/>
              <a:t>10/30/2014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4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E6ED3EA-C9D6-4DEB-AEBC-5CF747DCA872}" type="datetime1">
              <a:rPr lang="en-US" smtClean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43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265DF-9BB3-4534-B0D5-6E991B8EB882}" type="datetime1">
              <a:rPr lang="en-US" smtClean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nature/journal/v490/n7418/full/nature11412.html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il/url?sa=i&amp;rct=j&amp;q=&amp;source=images&amp;cd=&amp;cad=rja&amp;docid=A83EfUvz-792_M&amp;tbnid=HsLgOiI9PeLgJM:&amp;ved=0CAUQjRw&amp;url=http://www.censura.info/features/groups-and-permissions&amp;ei=CeC8UdGAKYmHtQbD6YAw&amp;bvm=bv.47883778,d.Yms&amp;psig=AFQjCNEXhSptpCGADLzvNCUQdHPdfz2jKQ&amp;ust=1371418985633693" TargetMode="Externa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enomebiology.com/content/11/2/R1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74319" y="2059459"/>
            <a:ext cx="8603674" cy="1846253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en-US" sz="3100" b="1" dirty="0" smtClean="0">
                <a:solidFill>
                  <a:schemeClr val="bg1"/>
                </a:solidFill>
              </a:rPr>
              <a:t>Identification of Breast Cancer Subtypes</a:t>
            </a:r>
            <a:br>
              <a:rPr lang="en-US" sz="3100" b="1" dirty="0" smtClean="0">
                <a:solidFill>
                  <a:schemeClr val="bg1"/>
                </a:solidFill>
              </a:rPr>
            </a:br>
            <a:r>
              <a:rPr lang="en-US" sz="3100" b="1" dirty="0" smtClean="0">
                <a:solidFill>
                  <a:schemeClr val="bg1"/>
                </a:solidFill>
              </a:rPr>
              <a:t>Using RNA-SEQ Data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en-US" dirty="0" smtClean="0"/>
              <a:t>Clinical Data Analysis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39383" y="4249854"/>
            <a:ext cx="5143500" cy="1754706"/>
          </a:xfrm>
        </p:spPr>
        <p:txBody>
          <a:bodyPr>
            <a:normAutofit fontScale="92500" lnSpcReduction="10000"/>
          </a:bodyPr>
          <a:lstStyle/>
          <a:p>
            <a:r>
              <a:rPr lang="en-US" sz="2300" b="1" dirty="0" smtClean="0"/>
              <a:t>Dvir Netanely</a:t>
            </a:r>
          </a:p>
          <a:p>
            <a:r>
              <a:rPr lang="en-US" sz="2300" dirty="0" smtClean="0"/>
              <a:t>Group Meeting Talk </a:t>
            </a:r>
          </a:p>
          <a:p>
            <a:r>
              <a:rPr lang="en-US" sz="2300" dirty="0" smtClean="0"/>
              <a:t>Ron Shamir’s Group, TAU</a:t>
            </a:r>
          </a:p>
          <a:p>
            <a:r>
              <a:rPr lang="en-US" sz="2300" dirty="0" smtClean="0"/>
              <a:t>29.10.2014</a:t>
            </a:r>
            <a:endParaRPr lang="en-US" sz="2300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6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ct val="80000"/>
              </a:lnSpc>
              <a:spcBef>
                <a:spcPct val="0"/>
              </a:spcBef>
            </a:pPr>
            <a:r>
              <a:rPr lang="en-US" sz="4800" kern="1200" cap="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4800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TCGA </a:t>
            </a:r>
            <a:r>
              <a:rPr lang="en-US" sz="4800" kern="1200" cap="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BRCA dataset</a:t>
            </a:r>
            <a:endParaRPr lang="en-US" sz="4800" dirty="0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TCGA’s Breast Cancer data</a:t>
            </a:r>
            <a:endParaRPr lang="he-IL" dirty="0">
              <a:solidFill>
                <a:srgbClr val="00B0F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07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i="1" dirty="0" smtClean="0"/>
              <a:t>“Comprehensive </a:t>
            </a:r>
            <a:r>
              <a:rPr lang="en-US" sz="2800" i="1" dirty="0"/>
              <a:t>molecular portraits of human breast </a:t>
            </a:r>
            <a:r>
              <a:rPr lang="en-US" sz="2800" i="1" dirty="0" smtClean="0"/>
              <a:t>tumours”</a:t>
            </a:r>
            <a:endParaRPr lang="en-US" sz="2800" i="1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The Cancer Genome Atlas Network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fr-FR" dirty="0"/>
              <a:t>Nature Volume: 490, Pages:61–70 </a:t>
            </a:r>
            <a:r>
              <a:rPr lang="fr-FR" dirty="0" err="1"/>
              <a:t>October</a:t>
            </a:r>
            <a:r>
              <a:rPr lang="fr-FR" dirty="0"/>
              <a:t> 2012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RNA-Seq</a:t>
            </a:r>
            <a:r>
              <a:rPr lang="en-US" dirty="0" smtClean="0"/>
              <a:t> data used</a:t>
            </a:r>
          </a:p>
          <a:p>
            <a:pPr lvl="1"/>
            <a:r>
              <a:rPr lang="en-US" dirty="0" smtClean="0"/>
              <a:t>1182 samples x 20531 genes</a:t>
            </a:r>
          </a:p>
          <a:p>
            <a:pPr lvl="1"/>
            <a:r>
              <a:rPr lang="en-US" dirty="0" smtClean="0"/>
              <a:t>Samples include 113 normal, 1068 tumor samples</a:t>
            </a:r>
          </a:p>
          <a:p>
            <a:pPr lvl="1"/>
            <a:r>
              <a:rPr lang="en-US" dirty="0"/>
              <a:t>Gene level expression </a:t>
            </a:r>
            <a:r>
              <a:rPr lang="en-US" dirty="0" smtClean="0"/>
              <a:t>values, RSEM normalized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180~ Clinical labels </a:t>
            </a:r>
            <a:r>
              <a:rPr lang="en-US" dirty="0" smtClean="0"/>
              <a:t>available</a:t>
            </a:r>
            <a:endParaRPr lang="en-US" sz="2000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Age, gender, race…</a:t>
            </a:r>
          </a:p>
          <a:p>
            <a:pPr lvl="1"/>
            <a:r>
              <a:rPr lang="en-US" dirty="0" smtClean="0"/>
              <a:t>Hormone receptor status – ER, PR, Her2</a:t>
            </a:r>
          </a:p>
          <a:p>
            <a:pPr lvl="1"/>
            <a:r>
              <a:rPr lang="en-US" dirty="0" smtClean="0"/>
              <a:t>Pam50 labels based on microarray/RNA-SEQ expression</a:t>
            </a:r>
          </a:p>
          <a:p>
            <a:pPr lvl="1"/>
            <a:r>
              <a:rPr lang="en-US" dirty="0" smtClean="0"/>
              <a:t>Survival data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UCSC Cancer Browser</a:t>
            </a:r>
            <a:endParaRPr lang="he-IL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780" y="1600200"/>
            <a:ext cx="7588440" cy="4525963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UCSC Cancer Browser – Online analysis </a:t>
            </a:r>
            <a:endParaRPr lang="he-IL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047" y="1305878"/>
            <a:ext cx="6912723" cy="5415597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2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TCGA’s Breast Cancer data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PAM50 Labels</a:t>
            </a:r>
            <a:endParaRPr lang="he-IL" dirty="0">
              <a:solidFill>
                <a:srgbClr val="7030A0"/>
              </a:solidFill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/>
          </p:nvPr>
        </p:nvGraphicFramePr>
        <p:xfrm>
          <a:off x="2479040" y="2208414"/>
          <a:ext cx="3985492" cy="2863888"/>
        </p:xfrm>
        <a:graphic>
          <a:graphicData uri="http://schemas.openxmlformats.org/drawingml/2006/table">
            <a:tbl>
              <a:tblPr firstRow="1">
                <a:tableStyleId>{74C1A8A3-306A-4EB7-A6B1-4F7E0EB9C5D6}</a:tableStyleId>
              </a:tblPr>
              <a:tblGrid>
                <a:gridCol w="1992746"/>
                <a:gridCol w="1992746"/>
              </a:tblGrid>
              <a:tr h="29987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PAM50 Label</a:t>
                      </a:r>
                      <a:endParaRPr lang="he-IL" sz="1500" dirty="0"/>
                    </a:p>
                  </a:txBody>
                  <a:tcPr marL="74968" marR="74968" marT="37484" marB="37484" anchor="ctr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Number of samples</a:t>
                      </a:r>
                      <a:endParaRPr lang="he-IL" sz="1500" dirty="0"/>
                    </a:p>
                  </a:txBody>
                  <a:tcPr marL="74968" marR="74968" marT="37484" marB="37484" anchor="ctr"/>
                </a:tc>
              </a:tr>
              <a:tr h="299874">
                <a:tc>
                  <a:txBody>
                    <a:bodyPr/>
                    <a:lstStyle/>
                    <a:p>
                      <a:r>
                        <a:rPr lang="en-US" dirty="0"/>
                        <a:t>Basal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142</a:t>
                      </a:r>
                    </a:p>
                  </a:txBody>
                  <a:tcPr anchor="ctr"/>
                </a:tc>
              </a:tr>
              <a:tr h="299874">
                <a:tc>
                  <a:txBody>
                    <a:bodyPr/>
                    <a:lstStyle/>
                    <a:p>
                      <a:r>
                        <a:rPr lang="en-US" dirty="0"/>
                        <a:t>Her2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67</a:t>
                      </a:r>
                    </a:p>
                  </a:txBody>
                  <a:tcPr anchor="ctr"/>
                </a:tc>
              </a:tr>
              <a:tr h="299874">
                <a:tc>
                  <a:txBody>
                    <a:bodyPr/>
                    <a:lstStyle/>
                    <a:p>
                      <a:r>
                        <a:rPr lang="en-US" dirty="0" err="1"/>
                        <a:t>LumA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422</a:t>
                      </a:r>
                    </a:p>
                  </a:txBody>
                  <a:tcPr anchor="ctr"/>
                </a:tc>
              </a:tr>
              <a:tr h="299874">
                <a:tc>
                  <a:txBody>
                    <a:bodyPr/>
                    <a:lstStyle/>
                    <a:p>
                      <a:r>
                        <a:rPr lang="en-US" dirty="0" err="1"/>
                        <a:t>LumB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194</a:t>
                      </a:r>
                    </a:p>
                  </a:txBody>
                  <a:tcPr anchor="ctr"/>
                </a:tc>
              </a:tr>
              <a:tr h="299874"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220</a:t>
                      </a:r>
                    </a:p>
                  </a:txBody>
                  <a:tcPr anchor="ctr"/>
                </a:tc>
              </a:tr>
              <a:tr h="299874"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137</a:t>
                      </a:r>
                    </a:p>
                  </a:txBody>
                  <a:tcPr anchor="ctr"/>
                </a:tc>
              </a:tr>
              <a:tr h="299874">
                <a:tc>
                  <a:txBody>
                    <a:bodyPr/>
                    <a:lstStyle/>
                    <a:p>
                      <a:r>
                        <a:rPr lang="en-US"/>
                        <a:t>Basal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142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76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Colored by PAM50</a:t>
            </a:r>
            <a:endParaRPr lang="he-IL" dirty="0">
              <a:solidFill>
                <a:srgbClr val="0070C0"/>
              </a:solidFill>
            </a:endParaRP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1606" y="1600200"/>
            <a:ext cx="6560787" cy="4525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1965" y="5934670"/>
            <a:ext cx="550535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Projected samples using the top 2 principle components.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491" y="1600200"/>
            <a:ext cx="6473017" cy="4525963"/>
          </a:xfrm>
          <a:prstGeom prst="rect">
            <a:avLst/>
          </a:prstGeom>
        </p:spPr>
      </p:pic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</a:rPr>
              <a:t>PCA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Colored by PR Status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1965" y="5934670"/>
            <a:ext cx="7902035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Projected samples using the top 2 principle components.</a:t>
            </a:r>
          </a:p>
          <a:p>
            <a:r>
              <a:rPr lang="en-US" dirty="0" smtClean="0"/>
              <a:t>614 </a:t>
            </a:r>
            <a:r>
              <a:rPr lang="en-US" dirty="0"/>
              <a:t>samples with PAM50 labels, </a:t>
            </a:r>
            <a:r>
              <a:rPr lang="en-US" dirty="0" smtClean="0"/>
              <a:t>using the top </a:t>
            </a:r>
            <a:r>
              <a:rPr lang="en-US" dirty="0"/>
              <a:t>2000 variable genes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54% of the variability is captures in the first PC. Second and onward - less than 2%..</a:t>
            </a:r>
            <a:endParaRPr lang="he-IL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272" y="1600200"/>
            <a:ext cx="5763456" cy="4525963"/>
          </a:xfrm>
          <a:prstGeom prst="rect">
            <a:avLst/>
          </a:prstGeom>
        </p:spPr>
      </p:pic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</a:rPr>
              <a:t>PCA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Colored by HER2 Status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1965" y="5934670"/>
            <a:ext cx="7902035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Projected samples using the top 2 principle components.</a:t>
            </a:r>
          </a:p>
          <a:p>
            <a:r>
              <a:rPr lang="en-US" dirty="0" smtClean="0"/>
              <a:t>614 </a:t>
            </a:r>
            <a:r>
              <a:rPr lang="en-US" dirty="0"/>
              <a:t>samples with PAM50 labels, </a:t>
            </a:r>
            <a:r>
              <a:rPr lang="en-US" dirty="0" smtClean="0"/>
              <a:t>using the top </a:t>
            </a:r>
            <a:r>
              <a:rPr lang="en-US" dirty="0"/>
              <a:t>2000 variable genes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54% of the variability is captures in the first PC. Second and onward - less than 2%..</a:t>
            </a:r>
            <a:endParaRPr lang="he-IL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19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4000" b="1" dirty="0"/>
              <a:t>Clustering the </a:t>
            </a:r>
            <a:r>
              <a:rPr lang="en-US" sz="4000" b="1" dirty="0" smtClean="0"/>
              <a:t>TCGA BRCA samples</a:t>
            </a:r>
            <a:endParaRPr lang="en-US" sz="4000" b="1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3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rgbClr val="00B0F0"/>
                </a:solidFill>
              </a:rPr>
              <a:t>Preprocessing</a:t>
            </a: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sz="3600" i="1" dirty="0" smtClean="0">
                <a:solidFill>
                  <a:srgbClr val="00B0F0"/>
                </a:solidFill>
              </a:rPr>
              <a:t>is VERY important</a:t>
            </a:r>
            <a:endParaRPr lang="he-IL" i="1" dirty="0">
              <a:solidFill>
                <a:srgbClr val="00B0F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Keeping only samples for which PAM50 label is available, removing normal-like.</a:t>
            </a:r>
          </a:p>
          <a:p>
            <a:r>
              <a:rPr lang="en-US" dirty="0" smtClean="0"/>
              <a:t>Flooring to 4, ceiling to 12,000, log2.</a:t>
            </a:r>
          </a:p>
          <a:p>
            <a:r>
              <a:rPr lang="en-US" dirty="0" smtClean="0"/>
              <a:t>Applying a </a:t>
            </a:r>
            <a:r>
              <a:rPr lang="en-US" dirty="0" smtClean="0">
                <a:solidFill>
                  <a:srgbClr val="0070C0"/>
                </a:solidFill>
              </a:rPr>
              <a:t>variability filter, </a:t>
            </a:r>
            <a:r>
              <a:rPr lang="en-US" dirty="0" smtClean="0"/>
              <a:t>keeping only top 2000 variable genes.</a:t>
            </a:r>
          </a:p>
          <a:p>
            <a:r>
              <a:rPr lang="en-US" dirty="0" smtClean="0"/>
              <a:t>Optional: Normalizing the rows (</a:t>
            </a:r>
            <a:r>
              <a:rPr lang="en-US" dirty="0" smtClean="0">
                <a:solidFill>
                  <a:srgbClr val="0070C0"/>
                </a:solidFill>
              </a:rPr>
              <a:t>over all samples</a:t>
            </a:r>
            <a:r>
              <a:rPr lang="en-US" dirty="0" smtClean="0"/>
              <a:t>), or using Correlation as a distance metric for the clustering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019" y="2011680"/>
            <a:ext cx="8203608" cy="4206240"/>
          </a:xfrm>
        </p:spPr>
        <p:txBody>
          <a:bodyPr>
            <a:noAutofit/>
          </a:bodyPr>
          <a:lstStyle/>
          <a:p>
            <a:pPr algn="l" rtl="0"/>
            <a:r>
              <a:rPr lang="en-US" sz="2400" b="1" dirty="0" smtClean="0"/>
              <a:t>Introduction: </a:t>
            </a:r>
          </a:p>
          <a:p>
            <a:pPr lvl="1" algn="l" rtl="0"/>
            <a:r>
              <a:rPr lang="en-US" sz="2400" dirty="0" smtClean="0"/>
              <a:t>Breast cancer subtypes</a:t>
            </a:r>
          </a:p>
          <a:p>
            <a:pPr lvl="1" algn="l" rtl="0"/>
            <a:r>
              <a:rPr lang="en-US" sz="2400" dirty="0" smtClean="0"/>
              <a:t>The TCGA BRCA dataset</a:t>
            </a:r>
          </a:p>
          <a:p>
            <a:pPr lvl="1" algn="l" rtl="0"/>
            <a:r>
              <a:rPr lang="en-US" sz="2400" dirty="0" smtClean="0"/>
              <a:t>Clustering the TCGA BRCA samples</a:t>
            </a:r>
          </a:p>
          <a:p>
            <a:pPr algn="l" rtl="0"/>
            <a:r>
              <a:rPr lang="en-US" sz="2400" b="1" dirty="0" smtClean="0"/>
              <a:t>Evaluating a given clustering solution using the clinical labels</a:t>
            </a:r>
          </a:p>
          <a:p>
            <a:pPr lvl="1" algn="l" rtl="0"/>
            <a:r>
              <a:rPr lang="en-US" sz="2400" dirty="0" smtClean="0"/>
              <a:t>Survival</a:t>
            </a:r>
          </a:p>
          <a:p>
            <a:pPr lvl="1" algn="l" rtl="0"/>
            <a:r>
              <a:rPr lang="en-US" sz="2400" dirty="0" smtClean="0"/>
              <a:t>Categorical, Ordinal and Numerical labels</a:t>
            </a:r>
          </a:p>
          <a:p>
            <a:pPr algn="l" rtl="0"/>
            <a:r>
              <a:rPr lang="en-US" sz="2600" b="1" dirty="0" smtClean="0"/>
              <a:t>Finding the best clustering method</a:t>
            </a:r>
          </a:p>
          <a:p>
            <a:pPr algn="l" rtl="0"/>
            <a:r>
              <a:rPr lang="en-US" sz="2600" b="1" dirty="0" smtClean="0"/>
              <a:t>Introducing the “Genomic Sample Analyzer” platform</a:t>
            </a:r>
          </a:p>
          <a:p>
            <a:pPr lvl="1" algn="l" rtl="0"/>
            <a:endParaRPr lang="en-US" sz="2400" dirty="0" smtClean="0"/>
          </a:p>
          <a:p>
            <a:pPr algn="l" rtl="0"/>
            <a:endParaRPr lang="en-US" sz="2400" b="1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Kmeans</a:t>
            </a:r>
            <a:r>
              <a:rPr lang="en-US" dirty="0" smtClean="0"/>
              <a:t> K=5 on top 2000 </a:t>
            </a:r>
            <a:r>
              <a:rPr lang="en-US" dirty="0" err="1" smtClean="0"/>
              <a:t>var</a:t>
            </a:r>
            <a:r>
              <a:rPr lang="en-US" dirty="0" smtClean="0"/>
              <a:t> genes</a:t>
            </a:r>
            <a:endParaRPr lang="he-I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95125"/>
            <a:ext cx="8229600" cy="413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07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PAM50 label distribution among the 5 sample clusters</a:t>
            </a:r>
            <a:endParaRPr lang="he-I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967" y="1600200"/>
            <a:ext cx="60280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822" y="2626688"/>
            <a:ext cx="4139978" cy="310389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21" y="2641601"/>
            <a:ext cx="4120086" cy="3088986"/>
          </a:xfrm>
          <a:prstGeom prst="rect">
            <a:avLst/>
          </a:prstGeom>
        </p:spPr>
      </p:pic>
      <p:sp>
        <p:nvSpPr>
          <p:cNvPr id="7" name="כותרת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</a:rPr>
              <a:t>K-Means Results (K=5)</a:t>
            </a:r>
          </a:p>
          <a:p>
            <a:r>
              <a:rPr lang="en-US" dirty="0" smtClean="0"/>
              <a:t>PCA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1605280" y="2194560"/>
            <a:ext cx="149175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PAM50 Labels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5953760" y="2194560"/>
            <a:ext cx="180042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Clustering results</a:t>
            </a:r>
            <a:endParaRPr lang="he-IL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he-IL" dirty="0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Question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Can we Identify </a:t>
            </a:r>
            <a:r>
              <a:rPr lang="en-US" sz="40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and characterize additional clinically </a:t>
            </a:r>
            <a:r>
              <a:rPr lang="en-US" sz="400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relevant BRCA sub-types ?</a:t>
            </a:r>
            <a:endParaRPr lang="en-US" sz="400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  <a:p>
            <a:pPr lvl="1"/>
            <a:r>
              <a:rPr lang="en-US" dirty="0" smtClean="0"/>
              <a:t>Large variance within current subtypes suggests a finer partitioning of the samples may be possible.</a:t>
            </a:r>
          </a:p>
          <a:p>
            <a:r>
              <a:rPr lang="en-US" dirty="0" smtClean="0"/>
              <a:t>HOW ?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Clustering</a:t>
            </a:r>
            <a:r>
              <a:rPr lang="en-US" dirty="0" smtClean="0"/>
              <a:t> the samples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Evaluating</a:t>
            </a:r>
            <a:r>
              <a:rPr lang="en-US" dirty="0" smtClean="0"/>
              <a:t> the resultant sample partition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 smtClean="0">
                <a:solidFill>
                  <a:srgbClr val="00B0F0"/>
                </a:solidFill>
              </a:rPr>
              <a:t>Clustering</a:t>
            </a:r>
            <a:r>
              <a:rPr lang="en-US" sz="4000" dirty="0" smtClean="0"/>
              <a:t> the samples</a:t>
            </a:r>
            <a:endParaRPr lang="he-I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Used </a:t>
            </a:r>
            <a:r>
              <a:rPr lang="en-US" b="1" dirty="0" smtClean="0"/>
              <a:t>existing clustering algorithms </a:t>
            </a:r>
            <a:r>
              <a:rPr lang="en-US" dirty="0" smtClean="0"/>
              <a:t>with various parameters (</a:t>
            </a:r>
            <a:r>
              <a:rPr lang="en-US" dirty="0" err="1" smtClean="0"/>
              <a:t>Kmeans</a:t>
            </a:r>
            <a:r>
              <a:rPr lang="en-US" dirty="0"/>
              <a:t>, Hierarchical, </a:t>
            </a:r>
            <a:r>
              <a:rPr lang="en-US" dirty="0" smtClean="0"/>
              <a:t>Click…)</a:t>
            </a:r>
          </a:p>
          <a:p>
            <a:r>
              <a:rPr lang="en-US" dirty="0" smtClean="0"/>
              <a:t>Worked on an improved clustering method: </a:t>
            </a:r>
            <a:r>
              <a:rPr lang="en-US" b="1" dirty="0" smtClean="0"/>
              <a:t>Dynamic-Feature Clustering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teratively clusters the samples using different sets of genes</a:t>
            </a:r>
          </a:p>
          <a:p>
            <a:r>
              <a:rPr lang="en-US" dirty="0" smtClean="0"/>
              <a:t>Examined ways to improve pre-clustering filtering of the genes</a:t>
            </a:r>
          </a:p>
          <a:p>
            <a:pPr lvl="1"/>
            <a:r>
              <a:rPr lang="en-US" b="1" dirty="0" smtClean="0"/>
              <a:t>Bimodality scores </a:t>
            </a:r>
            <a:r>
              <a:rPr lang="en-US" dirty="0" smtClean="0"/>
              <a:t>may help identify informative genes before clustering </a:t>
            </a:r>
          </a:p>
          <a:p>
            <a:endParaRPr lang="en-US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5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 smtClean="0">
                <a:solidFill>
                  <a:srgbClr val="00B0F0"/>
                </a:solidFill>
              </a:rPr>
              <a:t>Evaluating</a:t>
            </a:r>
            <a:r>
              <a:rPr lang="en-US" sz="4000" dirty="0" smtClean="0"/>
              <a:t> the clustering solution</a:t>
            </a:r>
            <a:endParaRPr lang="he-I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Calculating homogeneity-</a:t>
            </a:r>
            <a:r>
              <a:rPr lang="en-US" dirty="0" err="1"/>
              <a:t>Separability</a:t>
            </a:r>
            <a:r>
              <a:rPr lang="en-US" dirty="0" smtClean="0"/>
              <a:t> scores</a:t>
            </a:r>
          </a:p>
          <a:p>
            <a:pPr lvl="1"/>
            <a:r>
              <a:rPr lang="en-US" dirty="0" smtClean="0"/>
              <a:t>Sum of distances to centroids, Silhouette values</a:t>
            </a:r>
          </a:p>
          <a:p>
            <a:pPr lvl="1"/>
            <a:endParaRPr lang="en-US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Silhouette</a:t>
            </a:r>
            <a:r>
              <a:rPr lang="en-US" b="1" dirty="0"/>
              <a:t>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method of interpretation and validation of clusters of </a:t>
            </a:r>
            <a:r>
              <a:rPr lang="en-US" dirty="0" smtClean="0"/>
              <a:t>data.</a:t>
            </a:r>
          </a:p>
          <a:p>
            <a:endParaRPr lang="he-IL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72083" y="3473333"/>
            <a:ext cx="7799833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he-IL" altLang="he-I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he-IL" altLang="he-I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he-IL" altLang="he-I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41" name="Picture 17" descr="s(i) = \frac{b(i) - a(i)}{\max\{a(i),b(i)\}}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692" y="4831256"/>
            <a:ext cx="2683410" cy="68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02" y="3864124"/>
            <a:ext cx="3623601" cy="27177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821184" y="2700623"/>
            <a:ext cx="747056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Aft>
                <a:spcPts val="900"/>
              </a:spcAft>
            </a:pPr>
            <a:r>
              <a:rPr lang="en-US" dirty="0">
                <a:solidFill>
                  <a:srgbClr val="3C3C3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silhouette value for each point is a measure of how similar that point is to points in its own cluster, when compared to points in other clusters. 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4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Silhouette Value</a:t>
            </a:r>
            <a:endParaRPr lang="he-IL" dirty="0"/>
          </a:p>
        </p:txBody>
      </p:sp>
      <p:sp>
        <p:nvSpPr>
          <p:cNvPr id="14" name="מלבן 13"/>
          <p:cNvSpPr/>
          <p:nvPr/>
        </p:nvSpPr>
        <p:spPr>
          <a:xfrm>
            <a:off x="457200" y="1163638"/>
            <a:ext cx="8310880" cy="4230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6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3C3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silhouette value ranges from -1 to +1. </a:t>
            </a:r>
          </a:p>
          <a:p>
            <a:pPr marL="285750" indent="-285750">
              <a:lnSpc>
                <a:spcPct val="16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3C3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high silhouette value indicates that </a:t>
            </a:r>
            <a:r>
              <a:rPr lang="en-US" sz="2800" dirty="0">
                <a:solidFill>
                  <a:srgbClr val="3C3C3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3C3C3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well-matched to its own cluster, and poorly-matched to neighboring clusters.</a:t>
            </a:r>
          </a:p>
          <a:p>
            <a:pPr marL="285750" indent="-285750">
              <a:lnSpc>
                <a:spcPct val="16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3C3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most points have a high silhouette value, then the clustering solution is appropriate. If many points have a low or negative silhouette value, then the clustering solution may have either too many or too few clusters</a:t>
            </a:r>
          </a:p>
          <a:p>
            <a:pPr marL="285750" indent="-285750">
              <a:lnSpc>
                <a:spcPct val="16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3C3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silhouette clustering evaluation criterion can be used with any distance metric.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 smtClean="0">
                <a:solidFill>
                  <a:srgbClr val="00B0F0"/>
                </a:solidFill>
              </a:rPr>
              <a:t>Evaluating</a:t>
            </a:r>
            <a:r>
              <a:rPr lang="en-US" sz="4000" dirty="0" smtClean="0"/>
              <a:t> the clustering solution</a:t>
            </a:r>
            <a:endParaRPr lang="he-I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Calculating homogeneity-</a:t>
            </a:r>
            <a:r>
              <a:rPr lang="en-US" dirty="0" err="1"/>
              <a:t>Separability</a:t>
            </a:r>
            <a:r>
              <a:rPr lang="en-US" dirty="0" smtClean="0"/>
              <a:t> scores</a:t>
            </a:r>
          </a:p>
          <a:p>
            <a:pPr lvl="1"/>
            <a:r>
              <a:rPr lang="en-US" dirty="0" smtClean="0"/>
              <a:t>Sum of distances to centroids, Silhouette values</a:t>
            </a:r>
          </a:p>
          <a:p>
            <a:r>
              <a:rPr lang="en-US" dirty="0" smtClean="0"/>
              <a:t>Comparison to a different partition (like PAM50 labels)</a:t>
            </a:r>
          </a:p>
          <a:p>
            <a:pPr lvl="1"/>
            <a:r>
              <a:rPr lang="en-US" dirty="0" err="1" smtClean="0"/>
              <a:t>Jaccard</a:t>
            </a:r>
            <a:r>
              <a:rPr lang="en-US" dirty="0" smtClean="0"/>
              <a:t> Index, WSMR</a:t>
            </a:r>
            <a:r>
              <a:rPr lang="en-US" baseline="30000" dirty="0" smtClean="0"/>
              <a:t>©</a:t>
            </a:r>
          </a:p>
          <a:p>
            <a:pPr lvl="1"/>
            <a:endParaRPr lang="en-US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1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4800" b="1" dirty="0" smtClean="0"/>
              <a:t>Introduction : </a:t>
            </a: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dirty="0"/>
              <a:t>Breast cancer subtypes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Measures for evaluating </a:t>
            </a:r>
            <a:r>
              <a:rPr lang="he-IL" sz="3600" dirty="0" smtClean="0"/>
              <a:t> </a:t>
            </a:r>
            <a:r>
              <a:rPr lang="en-US" sz="3600" dirty="0" smtClean="0"/>
              <a:t>clustering solutions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>
                <a:solidFill>
                  <a:srgbClr val="00B0F0"/>
                </a:solidFill>
              </a:rPr>
              <a:t>Jaccard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Index</a:t>
            </a:r>
            <a:endParaRPr lang="he-IL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32"/>
                <a:ext cx="8229600" cy="4560168"/>
              </a:xfrm>
            </p:spPr>
            <p:txBody>
              <a:bodyPr>
                <a:normAutofit fontScale="85000" lnSpcReduction="10000"/>
              </a:bodyPr>
              <a:lstStyle/>
              <a:p>
                <a:pPr algn="l" rtl="0"/>
                <a:r>
                  <a:rPr lang="en-US" b="1" dirty="0" smtClean="0"/>
                  <a:t>Global </a:t>
                </a:r>
                <a:r>
                  <a:rPr lang="en-US" b="1" dirty="0" err="1" smtClean="0"/>
                  <a:t>Jaccard</a:t>
                </a:r>
                <a:r>
                  <a:rPr lang="en-US" b="1" dirty="0" smtClean="0"/>
                  <a:t> Index</a:t>
                </a:r>
                <a:endParaRPr lang="en-US" b="1" dirty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: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𝑠𝑎𝑚𝑒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𝑐𝑙𝑢𝑠𝑡𝑒𝑟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: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𝑜𝑡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 rtl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: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𝑎𝑣𝑒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𝑠𝑎𝑚𝑒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𝐿𝑎𝑏𝑒𝑙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: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𝑜𝑡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 rtl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𝐺𝑙𝑜𝑏𝑎𝑙𝐽𝑎𝑐𝑐𝑎𝑟𝑑𝐼𝑛𝑑𝑒𝑥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∪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32"/>
                <a:ext cx="8229600" cy="4560168"/>
              </a:xfrm>
              <a:blipFill rotWithShape="0">
                <a:blip r:embed="rId2"/>
                <a:stretch>
                  <a:fillRect l="-1259" t="-200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824"/>
                <a:ext cx="8229600" cy="4632176"/>
              </a:xfrm>
            </p:spPr>
            <p:txBody>
              <a:bodyPr>
                <a:normAutofit fontScale="70000" lnSpcReduction="20000"/>
              </a:bodyPr>
              <a:lstStyle/>
              <a:p>
                <a:pPr algn="l" rtl="0">
                  <a:buFont typeface="Wingdings" pitchFamily="2" charset="2"/>
                  <a:buChar char="Ø"/>
                </a:pPr>
                <a:r>
                  <a:rPr lang="en-US" i="1" dirty="0" smtClean="0">
                    <a:latin typeface="+mj-lt"/>
                  </a:rPr>
                  <a:t>Ratio of samples that were assigned to clusters whose most frequent label is the same as their own label</a:t>
                </a:r>
              </a:p>
              <a:p>
                <a:pPr algn="l" rtl="0">
                  <a:buFont typeface="Wingdings" pitchFamily="2" charset="2"/>
                  <a:buChar char="Ø"/>
                </a:pPr>
                <a:endParaRPr lang="en-US" b="1" i="1" dirty="0" smtClean="0">
                  <a:latin typeface="Cambria Math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/>
                        </a:rPr>
                        <m:t>𝑾𝑺𝑴𝑹</m:t>
                      </m:r>
                      <m:r>
                        <a:rPr lang="en-US" b="1" i="1" dirty="0" smtClean="0">
                          <a:latin typeface="Cambria Math"/>
                        </a:rPr>
                        <m:t> (</m:t>
                      </m:r>
                      <m:r>
                        <a:rPr lang="en-US" b="1" i="1" dirty="0" smtClean="0">
                          <a:latin typeface="Cambria Math"/>
                        </a:rPr>
                        <m:t>𝑾𝒆𝒊𝒈𝒉𝒕𝒆𝒅</m:t>
                      </m:r>
                      <m:r>
                        <a:rPr lang="en-US" b="1" i="1" dirty="0" smtClean="0">
                          <a:latin typeface="Cambria Math"/>
                        </a:rPr>
                        <m:t> </m:t>
                      </m:r>
                      <m:r>
                        <a:rPr lang="en-US" b="1" i="1" dirty="0" smtClean="0">
                          <a:latin typeface="Cambria Math"/>
                        </a:rPr>
                        <m:t>𝑺𝒖𝒎</m:t>
                      </m:r>
                      <m:r>
                        <a:rPr lang="en-US" b="1" i="1" dirty="0" smtClean="0">
                          <a:latin typeface="Cambria Math"/>
                        </a:rPr>
                        <m:t> </m:t>
                      </m:r>
                      <m:r>
                        <a:rPr lang="en-US" b="1" i="1" dirty="0" smtClean="0">
                          <a:latin typeface="Cambria Math"/>
                        </a:rPr>
                        <m:t>𝑶𝒇</m:t>
                      </m:r>
                      <m:r>
                        <a:rPr lang="en-US" b="1" i="1" dirty="0" smtClean="0">
                          <a:latin typeface="Cambria Math"/>
                        </a:rPr>
                        <m:t> </m:t>
                      </m:r>
                      <m:r>
                        <a:rPr lang="en-US" b="1" i="1" dirty="0" smtClean="0">
                          <a:latin typeface="Cambria Math"/>
                        </a:rPr>
                        <m:t>𝑴𝒂𝒙𝒊𝒎𝒂𝒍</m:t>
                      </m:r>
                      <m:r>
                        <a:rPr lang="en-US" b="1" i="1" dirty="0" smtClean="0">
                          <a:latin typeface="Cambria Math"/>
                        </a:rPr>
                        <m:t> </m:t>
                      </m:r>
                      <m:r>
                        <a:rPr lang="en-US" b="1" i="1" dirty="0" smtClean="0">
                          <a:latin typeface="Cambria Math"/>
                        </a:rPr>
                        <m:t>𝑹𝒂𝒕𝒊𝒐𝒔</m:t>
                      </m:r>
                      <m:r>
                        <a:rPr lang="en-US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  <a:p>
                <a:pPr marL="0" indent="0" algn="l" rtl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𝑊𝑆𝑀𝑅</m:t>
                    </m:r>
                  </m:oMath>
                </a14:m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he-IL" sz="2800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he-IL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brk m:alnAt="23"/>
                              </m:rP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he-IL" sz="2800" b="0" i="1" smtClean="0"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he-IL" sz="2800" b="0" i="1" smtClean="0">
                                <a:latin typeface="Cambria Math"/>
                              </a:rPr>
                              <m:t>1</m:t>
                            </m:r>
                            <m:r>
                              <m:rPr>
                                <m:brk m:alnAt="23"/>
                              </m:rPr>
                              <a:rPr lang="en-US" sz="2800" b="0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.</m:t>
                            </m:r>
                            <m:r>
                              <m:rPr>
                                <m:brk m:alnAt="23"/>
                              </m:rPr>
                              <a:rPr lang="en-US" sz="2800" b="0" i="1" smtClean="0">
                                <a:latin typeface="Cambria Math"/>
                              </a:rPr>
                              <m:t>𝐶</m:t>
                            </m:r>
                          </m: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he-IL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he-IL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argPr>
                                      <m:argSz m:val="-1"/>
                                    </m:argP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0" i="1" smtClean="0">
                                <a:latin typeface="Cambria Math"/>
                              </a:rPr>
                              <m:t>&gt;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</m:eqArr>
                      </m:sub>
                      <m:sup/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..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𝐿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he-IL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𝑖𝑙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he-IL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1" smtClean="0">
                        <a:latin typeface="Cambria Math"/>
                      </a:rPr>
                      <m:t>𝑇𝑜𝑡𝑎𝑙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𝑛𝑢𝑚𝑏𝑒𝑟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𝑜𝑓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𝑠𝑎𝑚𝑝𝑙𝑒𝑠</m:t>
                    </m:r>
                  </m:oMath>
                </a14:m>
                <a:endParaRPr lang="en-US" b="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1" smtClean="0">
                        <a:latin typeface="Cambria Math"/>
                      </a:rPr>
                      <m:t>𝑁𝑢𝑚𝑏𝑒𝑟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𝑜𝑓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𝐶𝑙𝑢𝑠𝑡𝑒𝑟𝑠</m:t>
                    </m:r>
                  </m:oMath>
                </a14:m>
                <a:endParaRPr lang="en-US" b="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1" smtClean="0">
                        <a:latin typeface="Cambria Math"/>
                      </a:rPr>
                      <m:t>𝑁𝑢𝑚𝑏𝑒𝑟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𝑜𝑓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𝐿𝑎𝑏𝑒𝑙𝑠</m:t>
                    </m:r>
                  </m:oMath>
                </a14:m>
                <a:endParaRPr lang="en-US" b="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𝑅𝑎𝑡𝑖𝑜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𝑜𝑓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𝑙𝑎𝑏𝑒𝑙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𝑙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𝑖𝑛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𝑐𝑙𝑢𝑠𝑡𝑒𝑟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1" smtClean="0">
                        <a:latin typeface="Cambria Math"/>
                      </a:rPr>
                      <m:t>𝑚𝑖𝑛𝑖𝑚𝑎𝑙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𝑣𝑎𝑙𝑖𝑑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𝑐𝑙𝑢𝑠𝑡𝑒𝑟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𝑠𝑖𝑧𝑒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824"/>
                <a:ext cx="8229600" cy="4632176"/>
              </a:xfrm>
              <a:blipFill rotWithShape="0">
                <a:blip r:embed="rId2"/>
                <a:stretch>
                  <a:fillRect l="-815" t="-2237" b="-14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Measures for evaluating </a:t>
            </a:r>
            <a:r>
              <a:rPr lang="he-IL" sz="3600" dirty="0" smtClean="0"/>
              <a:t> </a:t>
            </a:r>
            <a:r>
              <a:rPr lang="en-US" sz="3600" dirty="0" smtClean="0"/>
              <a:t>clustering solutions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B0F0"/>
                </a:solidFill>
              </a:rPr>
              <a:t>WSMR</a:t>
            </a:r>
            <a:endParaRPr lang="he-IL" dirty="0">
              <a:solidFill>
                <a:srgbClr val="00B0F0"/>
              </a:solidFill>
            </a:endParaRP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064" y="1570038"/>
            <a:ext cx="7710672" cy="5326619"/>
          </a:xfrm>
          <a:prstGeom prst="rect">
            <a:avLst/>
          </a:prstGeom>
        </p:spPr>
      </p:pic>
      <p:sp>
        <p:nvSpPr>
          <p:cNvPr id="7" name="כותרת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00B0F0"/>
                </a:solidFill>
              </a:rPr>
              <a:t>K-Means Results (K=5)</a:t>
            </a:r>
            <a:endParaRPr lang="he-IL" dirty="0">
              <a:solidFill>
                <a:srgbClr val="00B0F0"/>
              </a:solidFill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54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 smtClean="0">
                <a:solidFill>
                  <a:srgbClr val="00B0F0"/>
                </a:solidFill>
              </a:rPr>
              <a:t>Evaluating</a:t>
            </a:r>
            <a:r>
              <a:rPr lang="en-US" sz="4000" dirty="0" smtClean="0"/>
              <a:t> the clustering solution</a:t>
            </a:r>
            <a:endParaRPr lang="he-I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Calculating homogeneity-</a:t>
            </a:r>
            <a:r>
              <a:rPr lang="en-US" dirty="0" err="1"/>
              <a:t>Separability</a:t>
            </a:r>
            <a:r>
              <a:rPr lang="en-US" dirty="0" smtClean="0"/>
              <a:t> scores</a:t>
            </a:r>
          </a:p>
          <a:p>
            <a:pPr lvl="1"/>
            <a:r>
              <a:rPr lang="en-US" dirty="0" smtClean="0"/>
              <a:t>Sum of distances to centroids, Silhouette values</a:t>
            </a:r>
          </a:p>
          <a:p>
            <a:r>
              <a:rPr lang="en-US" dirty="0" smtClean="0"/>
              <a:t>Comparison to a different partition (like PAM50 labels)</a:t>
            </a:r>
          </a:p>
          <a:p>
            <a:pPr lvl="1"/>
            <a:r>
              <a:rPr lang="en-US" dirty="0" err="1" smtClean="0"/>
              <a:t>Jaccard</a:t>
            </a:r>
            <a:r>
              <a:rPr lang="en-US" dirty="0" smtClean="0"/>
              <a:t> Index, WSMR</a:t>
            </a:r>
            <a:r>
              <a:rPr lang="en-US" baseline="30000" dirty="0" smtClean="0"/>
              <a:t>©</a:t>
            </a:r>
          </a:p>
          <a:p>
            <a:r>
              <a:rPr lang="en-US" dirty="0" smtClean="0"/>
              <a:t>Survival analysis</a:t>
            </a:r>
          </a:p>
          <a:p>
            <a:pPr lvl="1"/>
            <a:r>
              <a:rPr lang="en-US" dirty="0" smtClean="0"/>
              <a:t>Kaplan Meier plots, Log rank test</a:t>
            </a:r>
          </a:p>
          <a:p>
            <a:pPr lvl="1"/>
            <a:endParaRPr lang="en-US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1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Survival analysis</a:t>
            </a:r>
            <a:endParaRPr lang="he-IL" dirty="0">
              <a:solidFill>
                <a:srgbClr val="00B0F0"/>
              </a:solidFill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150" y="1600200"/>
            <a:ext cx="5549699" cy="4525963"/>
          </a:xfrm>
          <a:prstGeom prst="rect">
            <a:avLst/>
          </a:prstGeom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5308"/>
            <a:ext cx="8229600" cy="447574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82" y="4033938"/>
            <a:ext cx="3251624" cy="243786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559" y="4033938"/>
            <a:ext cx="1860808" cy="2401817"/>
          </a:xfrm>
          <a:prstGeom prst="rect">
            <a:avLst/>
          </a:prstGeom>
        </p:spPr>
      </p:pic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Survival analysis</a:t>
            </a:r>
            <a:endParaRPr lang="he-IL" dirty="0">
              <a:solidFill>
                <a:srgbClr val="00B0F0"/>
              </a:solidFill>
            </a:endParaRP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75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 smtClean="0">
                <a:solidFill>
                  <a:srgbClr val="00B0F0"/>
                </a:solidFill>
              </a:rPr>
              <a:t>Evaluating</a:t>
            </a:r>
            <a:r>
              <a:rPr lang="en-US" sz="4000" dirty="0" smtClean="0"/>
              <a:t> the clustering solution</a:t>
            </a:r>
            <a:endParaRPr lang="he-I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Calculating homogeneity-</a:t>
            </a:r>
            <a:r>
              <a:rPr lang="en-US" dirty="0" err="1"/>
              <a:t>Separability</a:t>
            </a:r>
            <a:r>
              <a:rPr lang="en-US" dirty="0" smtClean="0"/>
              <a:t> scores</a:t>
            </a:r>
          </a:p>
          <a:p>
            <a:pPr lvl="1"/>
            <a:r>
              <a:rPr lang="en-US" dirty="0" smtClean="0"/>
              <a:t>Sum of distances to centroids, Silhouette values</a:t>
            </a:r>
          </a:p>
          <a:p>
            <a:r>
              <a:rPr lang="en-US" dirty="0" smtClean="0"/>
              <a:t>Comparison to a different partition (like PAM50 labels)</a:t>
            </a:r>
          </a:p>
          <a:p>
            <a:pPr lvl="1"/>
            <a:r>
              <a:rPr lang="en-US" dirty="0" err="1" smtClean="0"/>
              <a:t>Jaccard</a:t>
            </a:r>
            <a:r>
              <a:rPr lang="en-US" dirty="0" smtClean="0"/>
              <a:t> Index, WSMR</a:t>
            </a:r>
            <a:r>
              <a:rPr lang="en-US" baseline="30000" dirty="0" smtClean="0"/>
              <a:t>©</a:t>
            </a:r>
          </a:p>
          <a:p>
            <a:r>
              <a:rPr lang="en-US" dirty="0" smtClean="0"/>
              <a:t>Survival analysis</a:t>
            </a:r>
          </a:p>
          <a:p>
            <a:pPr lvl="1"/>
            <a:r>
              <a:rPr lang="en-US" dirty="0" smtClean="0"/>
              <a:t>Kaplan Meier plots, Log rank test</a:t>
            </a:r>
          </a:p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label analysis</a:t>
            </a:r>
          </a:p>
          <a:p>
            <a:pPr lvl="1"/>
            <a:endParaRPr lang="en-US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1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722313" y="188722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evaluate </a:t>
            </a:r>
            <a:r>
              <a:rPr lang="en-US" dirty="0" smtClean="0"/>
              <a:t>the obtained clustering </a:t>
            </a:r>
            <a:r>
              <a:rPr lang="en-US" dirty="0"/>
              <a:t>solution?</a:t>
            </a:r>
            <a:br>
              <a:rPr lang="en-US" dirty="0"/>
            </a:b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idx="1"/>
          </p:nvPr>
        </p:nvSpPr>
        <p:spPr>
          <a:xfrm>
            <a:off x="722313" y="3084266"/>
            <a:ext cx="7772400" cy="2378985"/>
          </a:xfrm>
        </p:spPr>
        <p:txBody>
          <a:bodyPr>
            <a:normAutofit/>
          </a:bodyPr>
          <a:lstStyle/>
          <a:p>
            <a:r>
              <a:rPr lang="en-US" dirty="0" smtClean="0"/>
              <a:t>Supervised: </a:t>
            </a:r>
          </a:p>
          <a:p>
            <a:r>
              <a:rPr lang="en-US" dirty="0"/>
              <a:t>	</a:t>
            </a:r>
            <a:r>
              <a:rPr lang="en-US" dirty="0" smtClean="0"/>
              <a:t>Global </a:t>
            </a:r>
            <a:r>
              <a:rPr lang="en-US" dirty="0" err="1" smtClean="0"/>
              <a:t>Jaccard</a:t>
            </a:r>
            <a:endParaRPr lang="en-US" dirty="0" smtClean="0"/>
          </a:p>
          <a:p>
            <a:r>
              <a:rPr lang="en-US" dirty="0" smtClean="0"/>
              <a:t>	WSMR</a:t>
            </a:r>
          </a:p>
          <a:p>
            <a:r>
              <a:rPr lang="en-US" dirty="0" smtClean="0"/>
              <a:t>	Differential survival between groups</a:t>
            </a:r>
          </a:p>
          <a:p>
            <a:r>
              <a:rPr lang="en-US" dirty="0" smtClean="0"/>
              <a:t>Unsupervised:</a:t>
            </a:r>
          </a:p>
          <a:p>
            <a:r>
              <a:rPr lang="en-US" dirty="0"/>
              <a:t>	</a:t>
            </a:r>
            <a:r>
              <a:rPr lang="en-US" dirty="0" smtClean="0"/>
              <a:t>Silhouette Index</a:t>
            </a: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822" y="2626688"/>
            <a:ext cx="4139978" cy="310389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21" y="2641601"/>
            <a:ext cx="4120086" cy="3088986"/>
          </a:xfrm>
          <a:prstGeom prst="rect">
            <a:avLst/>
          </a:prstGeom>
        </p:spPr>
      </p:pic>
      <p:sp>
        <p:nvSpPr>
          <p:cNvPr id="7" name="כותרת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</a:rPr>
              <a:t>K-Means Results (K=5)</a:t>
            </a:r>
          </a:p>
          <a:p>
            <a:r>
              <a:rPr lang="en-US" dirty="0" smtClean="0"/>
              <a:t>PCA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1605280" y="2194560"/>
            <a:ext cx="149175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PAM50 Labels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5953760" y="2194560"/>
            <a:ext cx="180042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Clustering results</a:t>
            </a:r>
            <a:endParaRPr lang="he-IL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Measures for evaluating </a:t>
            </a:r>
            <a:r>
              <a:rPr lang="he-IL" sz="3600" dirty="0" smtClean="0"/>
              <a:t> </a:t>
            </a:r>
            <a:r>
              <a:rPr lang="en-US" sz="3600" dirty="0" smtClean="0"/>
              <a:t>clustering solutions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>
                <a:solidFill>
                  <a:srgbClr val="00B0F0"/>
                </a:solidFill>
              </a:rPr>
              <a:t>Jaccard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Index</a:t>
            </a:r>
            <a:endParaRPr lang="he-IL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32"/>
                <a:ext cx="8229600" cy="4560168"/>
              </a:xfrm>
            </p:spPr>
            <p:txBody>
              <a:bodyPr>
                <a:normAutofit fontScale="85000" lnSpcReduction="10000"/>
              </a:bodyPr>
              <a:lstStyle/>
              <a:p>
                <a:pPr algn="l" rtl="0"/>
                <a:r>
                  <a:rPr lang="en-US" b="1" dirty="0" smtClean="0"/>
                  <a:t>Global </a:t>
                </a:r>
                <a:r>
                  <a:rPr lang="en-US" b="1" dirty="0" err="1" smtClean="0"/>
                  <a:t>Jaccard</a:t>
                </a:r>
                <a:r>
                  <a:rPr lang="en-US" b="1" dirty="0" smtClean="0"/>
                  <a:t> Index</a:t>
                </a:r>
                <a:endParaRPr lang="en-US" b="1" dirty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: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𝑠𝑎𝑚𝑒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𝑐𝑙𝑢𝑠𝑡𝑒𝑟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: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𝑜𝑡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 rtl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: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𝑎𝑣𝑒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𝑠𝑎𝑚𝑒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𝐿𝑎𝑏𝑒𝑙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: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𝑜𝑡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 rtl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𝐺𝑙𝑜𝑏𝑎𝑙𝐽𝑎𝑐𝑐𝑎𝑟𝑑𝐼𝑛𝑑𝑒𝑥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∪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32"/>
                <a:ext cx="8229600" cy="4560168"/>
              </a:xfrm>
              <a:blipFill rotWithShape="0">
                <a:blip r:embed="rId2"/>
                <a:stretch>
                  <a:fillRect l="-1259" t="-200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ensura.info/media/images/group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345" y="5737801"/>
            <a:ext cx="1444723" cy="108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Breast Cancer Clinical Subtypes</a:t>
            </a:r>
            <a:endParaRPr lang="he-IL" dirty="0">
              <a:solidFill>
                <a:srgbClr val="00B0F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dirty="0" smtClean="0"/>
              <a:t>Breast cancer tumors are </a:t>
            </a:r>
            <a:r>
              <a:rPr lang="en-US" b="1" u="sng" dirty="0" smtClean="0"/>
              <a:t>clinically</a:t>
            </a:r>
            <a:r>
              <a:rPr lang="en-US" dirty="0" smtClean="0"/>
              <a:t> categorized into three basic groups, each with its own therapeutic approach:</a:t>
            </a:r>
          </a:p>
          <a:p>
            <a:pPr lvl="1" algn="l" rtl="0"/>
            <a:r>
              <a:rPr lang="en-US" dirty="0" smtClean="0">
                <a:solidFill>
                  <a:schemeClr val="tx2"/>
                </a:solidFill>
              </a:rPr>
              <a:t>ER+ </a:t>
            </a:r>
            <a:r>
              <a:rPr lang="en-US" dirty="0" smtClean="0"/>
              <a:t>(Luminal)</a:t>
            </a:r>
            <a:endParaRPr lang="en-US" dirty="0"/>
          </a:p>
          <a:p>
            <a:pPr lvl="1" algn="l" rtl="0"/>
            <a:r>
              <a:rPr lang="en-US" dirty="0" smtClean="0">
                <a:solidFill>
                  <a:schemeClr val="tx2"/>
                </a:solidFill>
              </a:rPr>
              <a:t>HER2</a:t>
            </a:r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Basal-like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Triple-negative: </a:t>
            </a:r>
            <a:r>
              <a:rPr lang="en-US" dirty="0"/>
              <a:t>ER-,PR-,Her2-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Classification </a:t>
            </a:r>
            <a:r>
              <a:rPr lang="en-US" dirty="0"/>
              <a:t>of breast cancer tumors into distinct subtypes is critical for planning treatment and for developing new </a:t>
            </a:r>
            <a:r>
              <a:rPr lang="en-US" dirty="0" smtClean="0"/>
              <a:t>therapies.</a:t>
            </a:r>
            <a:endParaRPr lang="en-US" dirty="0"/>
          </a:p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9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824"/>
                <a:ext cx="8229600" cy="4632176"/>
              </a:xfrm>
            </p:spPr>
            <p:txBody>
              <a:bodyPr>
                <a:normAutofit fontScale="70000" lnSpcReduction="20000"/>
              </a:bodyPr>
              <a:lstStyle/>
              <a:p>
                <a:pPr algn="l" rtl="0">
                  <a:buFont typeface="Wingdings" pitchFamily="2" charset="2"/>
                  <a:buChar char="Ø"/>
                </a:pPr>
                <a:r>
                  <a:rPr lang="en-US" i="1" dirty="0" smtClean="0">
                    <a:latin typeface="+mj-lt"/>
                  </a:rPr>
                  <a:t>Ratio of samples that were assigned to clusters whose most frequent label is the same as their own label</a:t>
                </a:r>
              </a:p>
              <a:p>
                <a:pPr algn="l" rtl="0">
                  <a:buFont typeface="Wingdings" pitchFamily="2" charset="2"/>
                  <a:buChar char="Ø"/>
                </a:pPr>
                <a:endParaRPr lang="en-US" b="1" i="1" dirty="0" smtClean="0">
                  <a:latin typeface="Cambria Math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/>
                        </a:rPr>
                        <m:t>𝑾𝑺𝑴𝑹</m:t>
                      </m:r>
                      <m:r>
                        <a:rPr lang="en-US" b="1" i="1" dirty="0" smtClean="0">
                          <a:latin typeface="Cambria Math"/>
                        </a:rPr>
                        <m:t> (</m:t>
                      </m:r>
                      <m:r>
                        <a:rPr lang="en-US" b="1" i="1" dirty="0" smtClean="0">
                          <a:latin typeface="Cambria Math"/>
                        </a:rPr>
                        <m:t>𝑾𝒆𝒊𝒈𝒉𝒕𝒆𝒅</m:t>
                      </m:r>
                      <m:r>
                        <a:rPr lang="en-US" b="1" i="1" dirty="0" smtClean="0">
                          <a:latin typeface="Cambria Math"/>
                        </a:rPr>
                        <m:t> </m:t>
                      </m:r>
                      <m:r>
                        <a:rPr lang="en-US" b="1" i="1" dirty="0" smtClean="0">
                          <a:latin typeface="Cambria Math"/>
                        </a:rPr>
                        <m:t>𝑺𝒖𝒎</m:t>
                      </m:r>
                      <m:r>
                        <a:rPr lang="en-US" b="1" i="1" dirty="0" smtClean="0">
                          <a:latin typeface="Cambria Math"/>
                        </a:rPr>
                        <m:t> </m:t>
                      </m:r>
                      <m:r>
                        <a:rPr lang="en-US" b="1" i="1" dirty="0" smtClean="0">
                          <a:latin typeface="Cambria Math"/>
                        </a:rPr>
                        <m:t>𝑶𝒇</m:t>
                      </m:r>
                      <m:r>
                        <a:rPr lang="en-US" b="1" i="1" dirty="0" smtClean="0">
                          <a:latin typeface="Cambria Math"/>
                        </a:rPr>
                        <m:t> </m:t>
                      </m:r>
                      <m:r>
                        <a:rPr lang="en-US" b="1" i="1" dirty="0" smtClean="0">
                          <a:latin typeface="Cambria Math"/>
                        </a:rPr>
                        <m:t>𝑴𝒂𝒙𝒊𝒎𝒂𝒍</m:t>
                      </m:r>
                      <m:r>
                        <a:rPr lang="en-US" b="1" i="1" dirty="0" smtClean="0">
                          <a:latin typeface="Cambria Math"/>
                        </a:rPr>
                        <m:t> </m:t>
                      </m:r>
                      <m:r>
                        <a:rPr lang="en-US" b="1" i="1" dirty="0" smtClean="0">
                          <a:latin typeface="Cambria Math"/>
                        </a:rPr>
                        <m:t>𝑹𝒂𝒕𝒊𝒐𝒔</m:t>
                      </m:r>
                      <m:r>
                        <a:rPr lang="en-US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  <a:p>
                <a:pPr marL="0" indent="0" algn="l" rtl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𝑊𝑆𝑀𝑅</m:t>
                    </m:r>
                  </m:oMath>
                </a14:m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he-IL" sz="2800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he-IL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brk m:alnAt="23"/>
                              </m:rP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he-IL" sz="2800" b="0" i="1" smtClean="0"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he-IL" sz="2800" b="0" i="1" smtClean="0">
                                <a:latin typeface="Cambria Math"/>
                              </a:rPr>
                              <m:t>1</m:t>
                            </m:r>
                            <m:r>
                              <m:rPr>
                                <m:brk m:alnAt="23"/>
                              </m:rPr>
                              <a:rPr lang="en-US" sz="2800" b="0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.</m:t>
                            </m:r>
                            <m:r>
                              <m:rPr>
                                <m:brk m:alnAt="23"/>
                              </m:rPr>
                              <a:rPr lang="en-US" sz="2800" b="0" i="1" smtClean="0">
                                <a:latin typeface="Cambria Math"/>
                              </a:rPr>
                              <m:t>𝐶</m:t>
                            </m:r>
                          </m: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he-IL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he-IL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argPr>
                                      <m:argSz m:val="-1"/>
                                    </m:argP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0" i="1" smtClean="0">
                                <a:latin typeface="Cambria Math"/>
                              </a:rPr>
                              <m:t>&gt;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</m:eqArr>
                      </m:sub>
                      <m:sup/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..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𝐿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he-IL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𝑖𝑙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he-IL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1" smtClean="0">
                        <a:latin typeface="Cambria Math"/>
                      </a:rPr>
                      <m:t>𝑇𝑜𝑡𝑎𝑙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𝑛𝑢𝑚𝑏𝑒𝑟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𝑜𝑓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𝑠𝑎𝑚𝑝𝑙𝑒𝑠</m:t>
                    </m:r>
                  </m:oMath>
                </a14:m>
                <a:endParaRPr lang="en-US" b="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1" smtClean="0">
                        <a:latin typeface="Cambria Math"/>
                      </a:rPr>
                      <m:t>𝑁𝑢𝑚𝑏𝑒𝑟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𝑜𝑓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𝐶𝑙𝑢𝑠𝑡𝑒𝑟𝑠</m:t>
                    </m:r>
                  </m:oMath>
                </a14:m>
                <a:endParaRPr lang="en-US" b="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1" smtClean="0">
                        <a:latin typeface="Cambria Math"/>
                      </a:rPr>
                      <m:t>𝑁𝑢𝑚𝑏𝑒𝑟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𝑜𝑓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𝐿𝑎𝑏𝑒𝑙𝑠</m:t>
                    </m:r>
                  </m:oMath>
                </a14:m>
                <a:endParaRPr lang="en-US" b="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𝑅𝑎𝑡𝑖𝑜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𝑜𝑓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𝑙𝑎𝑏𝑒𝑙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𝑙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𝑖𝑛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𝑐𝑙𝑢𝑠𝑡𝑒𝑟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1" smtClean="0">
                        <a:latin typeface="Cambria Math"/>
                      </a:rPr>
                      <m:t>𝑚𝑖𝑛𝑖𝑚𝑎𝑙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𝑣𝑎𝑙𝑖𝑑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𝑐𝑙𝑢𝑠𝑡𝑒𝑟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𝑠𝑖𝑧𝑒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824"/>
                <a:ext cx="8229600" cy="4632176"/>
              </a:xfrm>
              <a:blipFill rotWithShape="0">
                <a:blip r:embed="rId2"/>
                <a:stretch>
                  <a:fillRect l="-815" t="-2237" b="-14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Measures for evaluating </a:t>
            </a:r>
            <a:r>
              <a:rPr lang="he-IL" sz="3600" dirty="0" smtClean="0"/>
              <a:t> </a:t>
            </a:r>
            <a:r>
              <a:rPr lang="en-US" sz="3600" dirty="0" smtClean="0"/>
              <a:t>clustering solutions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B0F0"/>
                </a:solidFill>
              </a:rPr>
              <a:t>WSMR</a:t>
            </a:r>
            <a:endParaRPr lang="he-IL" dirty="0">
              <a:solidFill>
                <a:srgbClr val="00B0F0"/>
              </a:solidFill>
            </a:endParaRP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0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064" y="1570038"/>
            <a:ext cx="7710672" cy="5326619"/>
          </a:xfrm>
          <a:prstGeom prst="rect">
            <a:avLst/>
          </a:prstGeom>
        </p:spPr>
      </p:pic>
      <p:sp>
        <p:nvSpPr>
          <p:cNvPr id="7" name="כותרת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00B0F0"/>
                </a:solidFill>
              </a:rPr>
              <a:t>K-Means Results (K=5)</a:t>
            </a:r>
            <a:endParaRPr lang="he-IL" dirty="0">
              <a:solidFill>
                <a:srgbClr val="00B0F0"/>
              </a:solidFill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Survival analysis</a:t>
            </a:r>
            <a:endParaRPr lang="he-IL" dirty="0">
              <a:solidFill>
                <a:srgbClr val="00B0F0"/>
              </a:solidFill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150" y="1600200"/>
            <a:ext cx="5549699" cy="4525963"/>
          </a:xfrm>
          <a:prstGeom prst="rect">
            <a:avLst/>
          </a:prstGeom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5308"/>
            <a:ext cx="8229600" cy="447574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82" y="4033938"/>
            <a:ext cx="3251624" cy="243786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559" y="4033938"/>
            <a:ext cx="1860808" cy="2401817"/>
          </a:xfrm>
          <a:prstGeom prst="rect">
            <a:avLst/>
          </a:prstGeom>
        </p:spPr>
      </p:pic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Survival analysis</a:t>
            </a:r>
            <a:endParaRPr lang="he-IL" dirty="0">
              <a:solidFill>
                <a:srgbClr val="00B0F0"/>
              </a:solidFill>
            </a:endParaRP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6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4000" b="1" dirty="0" smtClean="0"/>
              <a:t>Evaluating a given clustering solution using the clinical labels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Kmeans</a:t>
            </a:r>
            <a:r>
              <a:rPr lang="en-US" dirty="0" smtClean="0"/>
              <a:t>, K=6</a:t>
            </a:r>
            <a:endParaRPr lang="he-IL" dirty="0"/>
          </a:p>
        </p:txBody>
      </p:sp>
      <p:pic>
        <p:nvPicPr>
          <p:cNvPr id="8" name="מציין מיקום תוכן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86080" y="1870476"/>
            <a:ext cx="9154160" cy="4668436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Label Types</a:t>
            </a:r>
            <a:endParaRPr lang="he-I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1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None/>
                      </a:pPr>
                      <a:r>
                        <a:rPr lang="en-US" dirty="0" smtClean="0"/>
                        <a:t>Survival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None/>
                      </a:pPr>
                      <a:r>
                        <a:rPr lang="en-US" dirty="0" smtClean="0"/>
                        <a:t>Numerical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None/>
                      </a:pPr>
                      <a:r>
                        <a:rPr lang="en-US" dirty="0" smtClean="0"/>
                        <a:t>Ordinal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None/>
                      </a:pPr>
                      <a:r>
                        <a:rPr lang="en-US" dirty="0" smtClean="0"/>
                        <a:t>Categorical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177800" algn="l" rtl="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Survival</a:t>
                      </a:r>
                      <a:r>
                        <a:rPr lang="en-US" sz="1400" baseline="0" dirty="0" smtClean="0"/>
                        <a:t> time</a:t>
                      </a:r>
                      <a:endParaRPr lang="en-US" sz="1400" dirty="0" smtClean="0"/>
                    </a:p>
                    <a:p>
                      <a:pPr marL="0" indent="177800" algn="l" rtl="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Recurrence time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Age</a:t>
                      </a:r>
                      <a:endParaRPr lang="he-IL" sz="1400" dirty="0" smtClean="0"/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Initial weight</a:t>
                      </a:r>
                      <a:endParaRPr lang="he-IL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Tumor weight</a:t>
                      </a:r>
                      <a:endParaRPr lang="he-IL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 of diagnosis</a:t>
                      </a:r>
                    </a:p>
                    <a:p>
                      <a:pPr marL="177800" indent="-177800" algn="l" rtl="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Tumor necrosis percent</a:t>
                      </a:r>
                    </a:p>
                    <a:p>
                      <a:pPr marL="177800" indent="-177800" algn="l" rtl="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Tumor nuclei percent</a:t>
                      </a:r>
                    </a:p>
                    <a:p>
                      <a:pPr marL="0" marR="0" indent="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Positive nodes number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7800" algn="l" rtl="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Metastasis stage</a:t>
                      </a:r>
                    </a:p>
                    <a:p>
                      <a:pPr marL="0" indent="177800" algn="l" rtl="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Node stage</a:t>
                      </a:r>
                    </a:p>
                    <a:p>
                      <a:pPr marL="0" indent="177800" algn="l" rtl="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Tumor stage</a:t>
                      </a:r>
                    </a:p>
                    <a:p>
                      <a:pPr marL="0" marR="0" indent="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Pathologic stage</a:t>
                      </a:r>
                    </a:p>
                    <a:p>
                      <a:pPr marL="0" marR="0" indent="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Menopause status</a:t>
                      </a:r>
                    </a:p>
                    <a:p>
                      <a:pPr algn="l" rtl="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Gender</a:t>
                      </a:r>
                    </a:p>
                    <a:p>
                      <a:pPr marL="0" marR="0" indent="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Sample type</a:t>
                      </a:r>
                    </a:p>
                    <a:p>
                      <a:pPr marL="0" marR="0" indent="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Histological type</a:t>
                      </a:r>
                    </a:p>
                    <a:p>
                      <a:pPr marL="0" marR="0" indent="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HER2 Status</a:t>
                      </a:r>
                    </a:p>
                    <a:p>
                      <a:pPr marL="0" marR="0" indent="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ER_Status</a:t>
                      </a:r>
                      <a:endParaRPr lang="he-IL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PR_Status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PAM50 label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endParaRPr lang="he-IL" sz="1400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Relevant Statistical Tests</a:t>
                      </a:r>
                      <a:endParaRPr lang="he-IL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he-I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Char char="•"/>
                      </a:pPr>
                      <a:endParaRPr lang="he-I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Char char="•"/>
                      </a:pPr>
                      <a:endParaRPr lang="he-I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93663" indent="-93663" algn="l" rtl="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Log Rank test</a:t>
                      </a:r>
                    </a:p>
                    <a:p>
                      <a:pPr marL="93663" indent="-93663" algn="l" rtl="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Kaplan</a:t>
                      </a:r>
                      <a:r>
                        <a:rPr lang="en-US" sz="1400" baseline="0" dirty="0" smtClean="0"/>
                        <a:t> Meier plots</a:t>
                      </a:r>
                    </a:p>
                    <a:p>
                      <a:pPr marL="93663" indent="-93663" algn="l" rtl="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Cox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marR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Rank sum test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indent="-93663" algn="l" rtl="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Hyper-Geometric Enrichment on binned values</a:t>
                      </a:r>
                    </a:p>
                    <a:p>
                      <a:pPr marL="93663" indent="-93663" algn="l" rtl="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Conversion to ranks +</a:t>
                      </a:r>
                      <a:r>
                        <a:rPr lang="en-US" sz="1400" baseline="0" dirty="0" smtClean="0"/>
                        <a:t> rank sum test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indent="-93663" algn="l" rtl="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Hyper-Geometric</a:t>
                      </a:r>
                      <a:r>
                        <a:rPr lang="en-US" sz="1400" baseline="0" dirty="0" smtClean="0"/>
                        <a:t> Enrichment</a:t>
                      </a:r>
                    </a:p>
                    <a:p>
                      <a:pPr marL="93663" indent="-93663" algn="l" rtl="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Chi Square</a:t>
                      </a:r>
                      <a:endParaRPr lang="he-IL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3632"/>
            <a:ext cx="8229600" cy="1143000"/>
          </a:xfrm>
        </p:spPr>
        <p:txBody>
          <a:bodyPr/>
          <a:lstStyle/>
          <a:p>
            <a:r>
              <a:rPr lang="el-GR" b="1" i="1" dirty="0" smtClean="0"/>
              <a:t>χ</a:t>
            </a:r>
            <a:r>
              <a:rPr lang="el-GR" dirty="0" smtClean="0"/>
              <a:t>²</a:t>
            </a:r>
            <a:r>
              <a:rPr lang="el-GR" b="1" dirty="0" smtClean="0"/>
              <a:t> </a:t>
            </a:r>
            <a:r>
              <a:rPr lang="en-US" b="1" dirty="0" smtClean="0"/>
              <a:t>test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5305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chi-square</a:t>
            </a:r>
            <a:r>
              <a:rPr lang="en-US" dirty="0" smtClean="0"/>
              <a:t> test is used to determine whether there is a significant difference between the expected frequencies and the observed frequencies in one or more categories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B0F0"/>
                </a:solidFill>
              </a:rPr>
              <a:t>Categorical labels</a:t>
            </a:r>
            <a:endParaRPr lang="he-IL" sz="4000" b="1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018938"/>
              </p:ext>
            </p:extLst>
          </p:nvPr>
        </p:nvGraphicFramePr>
        <p:xfrm>
          <a:off x="448733" y="1443038"/>
          <a:ext cx="8238067" cy="5150456"/>
        </p:xfrm>
        <a:graphic>
          <a:graphicData uri="http://schemas.openxmlformats.org/drawingml/2006/table">
            <a:tbl>
              <a:tblPr/>
              <a:tblGrid>
                <a:gridCol w="941495"/>
                <a:gridCol w="902546"/>
                <a:gridCol w="2499360"/>
                <a:gridCol w="3894666"/>
              </a:tblGrid>
              <a:tr h="15307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0.00E+00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ER_Status_nature2012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Indeterminate NA Negative Normal Positive 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565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0.00E+00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PAM50Call_RNAseq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Basal Her2 LumA LumB NA Normal 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584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0.00E+00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PAM50_mRNA_nature2012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Basal-like HER2-enriched Luminal A Luminal B NA Normal Normal-like 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78">
                <a:tc>
                  <a:txBody>
                    <a:bodyPr/>
                    <a:lstStyle/>
                    <a:p>
                      <a:pPr algn="ctr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0.00E+00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breast_carcinoma_estrogen_receptor_status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Indeterminate NA Negative Normal Positive 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78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4.958937e-320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breast_carcinoma_progesterone_receptor_status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Indeterminate NA Negative Normal Positive 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78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2.05E-261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HER2_Final_Status_nature2012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Equivocal NA Negative Normal Positive 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796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3.87E-258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histological_type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Infiltrating Carcinoma NOS Infiltrating Ductal Carcinoma Infiltrating Lobular Carcinoma Medullary Carcinoma Mixed Histology (please specify) Mucinous Carcinoma NA Normal Other  specify 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451">
                <a:tc>
                  <a:txBody>
                    <a:bodyPr/>
                    <a:lstStyle/>
                    <a:p>
                      <a:pPr algn="ctr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1.27E-253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er_level_cell_percentage_category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10-19% 20-29% 30-39% 40-49% 50-59% 60-69% 70-79% 80-89% 90-99% &lt;10% NA Normal 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887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5.25E-251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her2_immunohistochemistry_level_result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 1+ 2+ 3+ NA Normal 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973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3.67E-250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lab_proc_her2_neu_immunohistochemistry_receptor_status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Equivocal Indeterminate NA Negative Normal Positive 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451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6.75E-243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breast_cancer_optical_measurement_histologic_type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Infiltrating Ductal Infiltrating Lobular Medullary Mixed Histology Mucinous NA Normal Other 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887">
                <a:tc>
                  <a:txBody>
                    <a:bodyPr/>
                    <a:lstStyle/>
                    <a:p>
                      <a:pPr algn="ctr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3.05E-238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Tumor_T1_Coded_nature2012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 Normal T1 T_Other 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887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2.58E-233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immunohistochemistry_positive_cell_score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 1+ 2+ 3+ 4+ NA Normal 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451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2.88E-233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progesterone_receptor_level_cell_percent_category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10-19% 20-29% 30-39% 40-49% 50-59% 60-69% 70-79% 80-89% 90-99% &lt;10% NA Normal 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583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3.13E-233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Node_Coded_nature2012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 Negative Normal Positive 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192">
                <a:tc>
                  <a:txBody>
                    <a:bodyPr/>
                    <a:lstStyle/>
                    <a:p>
                      <a:pPr algn="ctr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6.44E-232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OS_event_nature2012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 1 NA Normal 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278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6.44E-232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Vital_Status_nature2012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DECEASED LIVING NA Normal 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583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1.91E-231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Survival_Data_Form_nature2012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 Normal enrollment followup 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887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6.35E-231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Gender_nature2012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FEMALE MALE NA Normal 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583">
                <a:tc>
                  <a:txBody>
                    <a:bodyPr/>
                    <a:lstStyle/>
                    <a:p>
                      <a:pPr algn="ctr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6.96E-231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Tumor_nature2012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 Normal T1 T2 T3 T4 TX 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887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1.25E-229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Node_nature2012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N0 N1 N2 N3 NA Normal 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192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1.72E-229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_anatomical_origin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Breast Normal 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583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1.72E-229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_primary_disease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Normal breast invasive carcinoma 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583">
                <a:tc>
                  <a:txBody>
                    <a:bodyPr/>
                    <a:lstStyle/>
                    <a:p>
                      <a:pPr algn="ctr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1.72E-229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cohort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Normal TCGA Breast Cancer 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192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3.04E-229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Metastasis_nature2012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M0 M1 NA Normal 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583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3.04E-229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Metastasis_Coded_nature2012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NA Negative Normal Positive </a:t>
                      </a:r>
                    </a:p>
                  </a:txBody>
                  <a:tcPr marL="1801" marR="1801" marT="1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4120" y="60483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Ranked Labels </a:t>
            </a:r>
            <a:endParaRPr lang="he-IL" sz="24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7520" y="4938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i="1" smtClean="0"/>
              <a:t>χ</a:t>
            </a:r>
            <a:r>
              <a:rPr lang="el-GR" smtClean="0"/>
              <a:t>²</a:t>
            </a:r>
            <a:r>
              <a:rPr lang="el-GR" b="1" smtClean="0"/>
              <a:t> </a:t>
            </a:r>
            <a:r>
              <a:rPr lang="en-US" b="1" smtClean="0"/>
              <a:t>test</a:t>
            </a:r>
            <a:endParaRPr lang="he-IL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9920" y="-1927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B0F0"/>
                </a:solidFill>
              </a:rPr>
              <a:t>Categorical labels</a:t>
            </a:r>
            <a:endParaRPr lang="he-IL" sz="4000" b="1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Categorical labels</a:t>
            </a:r>
            <a:br>
              <a:rPr lang="en-US" sz="4000" b="1" dirty="0" smtClean="0">
                <a:solidFill>
                  <a:srgbClr val="00B0F0"/>
                </a:solidFill>
              </a:rPr>
            </a:br>
            <a:r>
              <a:rPr lang="en-US" sz="4000" dirty="0" smtClean="0"/>
              <a:t>HG Test for each value of the current label</a:t>
            </a:r>
            <a:endParaRPr lang="he-IL" sz="4000" dirty="0" smtClean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3399" y="1600200"/>
            <a:ext cx="6037201" cy="4525963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nature.com/nature/journal/v406/n6797/images/406747ac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700806"/>
            <a:ext cx="3635897" cy="424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2060848"/>
            <a:ext cx="5266928" cy="4065315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smtClean="0"/>
              <a:t>In 2000, </a:t>
            </a:r>
            <a:r>
              <a:rPr lang="en-US" sz="2000" dirty="0" smtClean="0">
                <a:effectLst/>
              </a:rPr>
              <a:t>Botstein </a:t>
            </a:r>
            <a:r>
              <a:rPr lang="en-US" sz="2000" dirty="0" smtClean="0"/>
              <a:t>et al. identified 4 classes of breast cancer based on gene expression analysis.</a:t>
            </a:r>
          </a:p>
          <a:p>
            <a:pPr algn="l" rtl="0"/>
            <a:r>
              <a:rPr lang="en-US" sz="2000" dirty="0" smtClean="0"/>
              <a:t>65 samples, 496 genes were used for clustering.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Identified 4 molecular sub-types:</a:t>
            </a:r>
          </a:p>
          <a:p>
            <a:pPr lvl="1" algn="l" rtl="0"/>
            <a:r>
              <a:rPr lang="en-US" sz="1800" dirty="0" smtClean="0">
                <a:effectLst/>
              </a:rPr>
              <a:t>ER+/Luminal-like</a:t>
            </a:r>
          </a:p>
          <a:p>
            <a:pPr lvl="1" algn="l" rtl="0"/>
            <a:r>
              <a:rPr lang="en-US" sz="1800" dirty="0" smtClean="0">
                <a:effectLst/>
              </a:rPr>
              <a:t>Basal-like (Triple Negative ER-,PR-,Her2-)</a:t>
            </a:r>
          </a:p>
          <a:p>
            <a:pPr lvl="1" algn="l" rtl="0"/>
            <a:r>
              <a:rPr lang="en-US" sz="1800" i="1" dirty="0" smtClean="0">
                <a:effectLst/>
              </a:rPr>
              <a:t>Her2 (Erb-B2</a:t>
            </a:r>
            <a:r>
              <a:rPr lang="en-US" sz="1800" dirty="0" smtClean="0">
                <a:effectLst/>
              </a:rPr>
              <a:t>+)</a:t>
            </a:r>
          </a:p>
          <a:p>
            <a:pPr lvl="1" algn="l" rtl="0"/>
            <a:r>
              <a:rPr lang="en-US" sz="1800" dirty="0" smtClean="0">
                <a:effectLst/>
              </a:rPr>
              <a:t>Normal-like</a:t>
            </a:r>
          </a:p>
          <a:p>
            <a:pPr marL="0" indent="0" algn="l" rtl="0">
              <a:buNone/>
            </a:pPr>
            <a:endParaRPr lang="en-US" sz="2000" dirty="0" smtClean="0">
              <a:effectLst/>
            </a:endParaRPr>
          </a:p>
          <a:p>
            <a:pPr marL="457200" lvl="1" indent="0" algn="l" rtl="0">
              <a:buNone/>
            </a:pPr>
            <a:endParaRPr lang="en-US" sz="1800" dirty="0" smtClean="0"/>
          </a:p>
          <a:p>
            <a:pPr lvl="1" algn="l" rtl="0"/>
            <a:endParaRPr lang="en-US" sz="1800" dirty="0" smtClean="0"/>
          </a:p>
        </p:txBody>
      </p:sp>
      <p:sp>
        <p:nvSpPr>
          <p:cNvPr id="6" name="מלבן 5"/>
          <p:cNvSpPr/>
          <p:nvPr/>
        </p:nvSpPr>
        <p:spPr>
          <a:xfrm>
            <a:off x="323528" y="6237312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b="1" i="1" dirty="0" smtClean="0"/>
              <a:t>Molecular portraits of human breast tumours</a:t>
            </a:r>
          </a:p>
          <a:p>
            <a:pPr algn="l" rtl="0"/>
            <a:r>
              <a:rPr lang="en-US" sz="1400" dirty="0" smtClean="0">
                <a:effectLst/>
              </a:rPr>
              <a:t>David Botstein et al., </a:t>
            </a:r>
            <a:r>
              <a:rPr lang="en-US" sz="1400" i="1" dirty="0" smtClean="0">
                <a:effectLst/>
              </a:rPr>
              <a:t>Nature</a:t>
            </a:r>
            <a:r>
              <a:rPr lang="en-US" sz="1400" dirty="0" smtClean="0">
                <a:effectLst/>
              </a:rPr>
              <a:t> </a:t>
            </a:r>
            <a:r>
              <a:rPr lang="en-US" sz="1400" b="1" dirty="0" smtClean="0">
                <a:effectLst/>
              </a:rPr>
              <a:t>406</a:t>
            </a:r>
            <a:r>
              <a:rPr lang="en-US" sz="1400" dirty="0" smtClean="0">
                <a:effectLst/>
              </a:rPr>
              <a:t>, 747-752 (17 August 2000)</a:t>
            </a: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4000" dirty="0" smtClean="0">
                <a:solidFill>
                  <a:srgbClr val="00B0F0"/>
                </a:solidFill>
              </a:rPr>
              <a:t>Breast cancer subtype classification based on gene expression - I</a:t>
            </a:r>
            <a:endParaRPr lang="he-IL" sz="4000" dirty="0">
              <a:solidFill>
                <a:srgbClr val="00B0F0"/>
              </a:solidFill>
            </a:endParaRP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3399" y="1600200"/>
            <a:ext cx="6037201" cy="4525963"/>
          </a:xfrm>
          <a:prstGeom prst="rect">
            <a:avLst/>
          </a:prstGeom>
        </p:spPr>
      </p:pic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00B0F0"/>
                </a:solidFill>
              </a:rPr>
              <a:t>Categorical labels</a:t>
            </a:r>
            <a:br>
              <a:rPr lang="en-US" sz="4000" b="1" smtClean="0">
                <a:solidFill>
                  <a:srgbClr val="00B0F0"/>
                </a:solidFill>
              </a:rPr>
            </a:br>
            <a:r>
              <a:rPr lang="en-US" sz="4000" smtClean="0"/>
              <a:t>HG Test for each value of the current label</a:t>
            </a:r>
            <a:endParaRPr lang="he-IL" sz="4000" dirty="0" smtClean="0"/>
          </a:p>
        </p:txBody>
      </p:sp>
    </p:spTree>
    <p:extLst>
      <p:ext uri="{BB962C8B-B14F-4D97-AF65-F5344CB8AC3E}">
        <p14:creationId xmlns:p14="http://schemas.microsoft.com/office/powerpoint/2010/main" val="3873167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8626" y="1600200"/>
            <a:ext cx="5826747" cy="4525963"/>
          </a:xfrm>
          <a:prstGeom prst="rect">
            <a:avLst/>
          </a:prstGeom>
        </p:spPr>
      </p:pic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00B0F0"/>
                </a:solidFill>
              </a:rPr>
              <a:t>Categorical labels</a:t>
            </a:r>
            <a:br>
              <a:rPr lang="en-US" sz="4000" b="1" smtClean="0">
                <a:solidFill>
                  <a:srgbClr val="00B0F0"/>
                </a:solidFill>
              </a:rPr>
            </a:br>
            <a:r>
              <a:rPr lang="en-US" sz="4000" smtClean="0"/>
              <a:t>HG Test for each value of the current label</a:t>
            </a:r>
            <a:endParaRPr lang="he-IL" sz="4000" dirty="0" smtClean="0"/>
          </a:p>
        </p:txBody>
      </p:sp>
    </p:spTree>
    <p:extLst>
      <p:ext uri="{BB962C8B-B14F-4D97-AF65-F5344CB8AC3E}">
        <p14:creationId xmlns:p14="http://schemas.microsoft.com/office/powerpoint/2010/main" val="1276465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560" y="-1698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Categorical labels - </a:t>
            </a:r>
            <a:r>
              <a:rPr lang="en-US" sz="3100" b="1" dirty="0" smtClean="0"/>
              <a:t>FDR, Filtering and merging</a:t>
            </a:r>
            <a:endParaRPr lang="he-IL" sz="3100" b="1" dirty="0" smtClean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78920" y="728994"/>
            <a:ext cx="2541080" cy="1904994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6" name="מציין מיקום תוכן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068" y="678690"/>
            <a:ext cx="2582024" cy="2005603"/>
          </a:xfrm>
          <a:prstGeom prst="rect">
            <a:avLst/>
          </a:prstGeom>
        </p:spPr>
      </p:pic>
      <p:pic>
        <p:nvPicPr>
          <p:cNvPr id="7" name="מציין מיקום תוכן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480" y="728995"/>
            <a:ext cx="2541079" cy="1904994"/>
          </a:xfrm>
          <a:prstGeom prst="rect">
            <a:avLst/>
          </a:prstGeom>
        </p:spPr>
      </p:pic>
      <p:pic>
        <p:nvPicPr>
          <p:cNvPr id="8" name="מציין מיקום תוכן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1240" y="2931404"/>
            <a:ext cx="3383280" cy="1840029"/>
          </a:xfrm>
          <a:prstGeom prst="rect">
            <a:avLst/>
          </a:prstGeom>
        </p:spPr>
      </p:pic>
      <p:pic>
        <p:nvPicPr>
          <p:cNvPr id="9" name="מציין מיקום תוכן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8619" y="4968241"/>
            <a:ext cx="3474720" cy="1889759"/>
          </a:xfrm>
          <a:prstGeom prst="rect">
            <a:avLst/>
          </a:prstGeom>
        </p:spPr>
      </p:pic>
      <p:cxnSp>
        <p:nvCxnSpPr>
          <p:cNvPr id="10" name="מחבר חץ ישר 9"/>
          <p:cNvCxnSpPr/>
          <p:nvPr/>
        </p:nvCxnSpPr>
        <p:spPr>
          <a:xfrm>
            <a:off x="4200080" y="4683760"/>
            <a:ext cx="0" cy="284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 flipH="1">
            <a:off x="5293360" y="2633988"/>
            <a:ext cx="349979" cy="297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>
            <a:off x="4096750" y="2633988"/>
            <a:ext cx="0" cy="297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>
            <a:off x="2387600" y="2684293"/>
            <a:ext cx="233680" cy="247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91200" y="3666752"/>
            <a:ext cx="313810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Filtered</a:t>
            </a:r>
          </a:p>
          <a:p>
            <a:r>
              <a:rPr lang="en-US" dirty="0" smtClean="0"/>
              <a:t>Only rows having </a:t>
            </a:r>
            <a:r>
              <a:rPr lang="en-US" dirty="0" err="1" smtClean="0"/>
              <a:t>pValue</a:t>
            </a:r>
            <a:r>
              <a:rPr lang="en-US" dirty="0" smtClean="0"/>
              <a:t>&lt;Alpha</a:t>
            </a:r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5791199" y="5407585"/>
            <a:ext cx="269240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Merged</a:t>
            </a:r>
          </a:p>
          <a:p>
            <a:r>
              <a:rPr lang="en-US" dirty="0" smtClean="0"/>
              <a:t>Each Row represent a single label type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86516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Categorical labels – </a:t>
            </a:r>
            <a:r>
              <a:rPr lang="en-US" sz="4000" dirty="0" smtClean="0"/>
              <a:t>significant label values</a:t>
            </a:r>
            <a:endParaRPr lang="he-IL" sz="4000" dirty="0" smtClean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080" y="1306220"/>
            <a:ext cx="9621404" cy="5232692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63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48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Categorical summary table</a:t>
            </a:r>
            <a:endParaRPr lang="he-IL" sz="4000" b="1" dirty="0" smtClean="0">
              <a:solidFill>
                <a:srgbClr val="00B0F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04800" y="1138568"/>
            <a:ext cx="10107118" cy="5496852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3234768" y="676903"/>
            <a:ext cx="2873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significant label </a:t>
            </a:r>
            <a:r>
              <a:rPr lang="en-US" sz="2400" dirty="0" smtClean="0"/>
              <a:t>types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154309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1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Ordinal labels </a:t>
            </a:r>
            <a:r>
              <a:rPr lang="en-US" sz="3100" b="1" dirty="0">
                <a:solidFill>
                  <a:srgbClr val="00B0F0"/>
                </a:solidFill>
              </a:rPr>
              <a:t/>
            </a:r>
            <a:br>
              <a:rPr lang="en-US" sz="3100" b="1" dirty="0">
                <a:solidFill>
                  <a:srgbClr val="00B0F0"/>
                </a:solidFill>
              </a:rPr>
            </a:br>
            <a:r>
              <a:rPr lang="en-US" sz="3100" b="1" dirty="0" smtClean="0"/>
              <a:t>Manual ordering of the values</a:t>
            </a:r>
            <a:endParaRPr lang="he-IL" sz="3100" b="1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55</a:t>
            </a:fld>
            <a:endParaRPr lang="en-US" dirty="0"/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499571"/>
              </p:ext>
            </p:extLst>
          </p:nvPr>
        </p:nvGraphicFramePr>
        <p:xfrm>
          <a:off x="243840" y="1953260"/>
          <a:ext cx="8601925" cy="12838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1901"/>
                <a:gridCol w="485002"/>
                <a:gridCol w="485002"/>
                <a:gridCol w="485002"/>
                <a:gridCol w="485002"/>
                <a:gridCol w="485002"/>
                <a:gridCol w="485002"/>
                <a:gridCol w="485002"/>
                <a:gridCol w="485002"/>
                <a:gridCol w="485002"/>
                <a:gridCol w="485002"/>
                <a:gridCol w="485002"/>
                <a:gridCol w="485002"/>
              </a:tblGrid>
              <a:tr h="13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AJCC_Stage_nature2012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IIB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III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IIIA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IIIB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IIIC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</a:tr>
              <a:tr h="13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Converted_Stage_nature2012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IIB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IIIA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IIIB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IIIC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</a:tr>
              <a:tr h="13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pathologic_stage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Tis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IIB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III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IIIA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IIIB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IIIC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</a:tr>
              <a:tr h="13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ajcc_neoplasm_disease_stage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Tis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IIB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III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IIIA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IIIB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IIIC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Stage IV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</a:tr>
              <a:tr h="13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pathologic_N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N0 (i-)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N0 (i+)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N0 (mol+)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N1mi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N1a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N1b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N1c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N2a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</a:tr>
              <a:tr h="13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ajcc_neoplasm_disease_lymph_node_stage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N0 (i-)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N0 (i+)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N0 (mol+)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N1mi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N1a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N1b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N1c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N2a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</a:tr>
              <a:tr h="13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Node_nature2012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</a:tr>
              <a:tr h="13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pathologic_T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T1a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T1b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T1c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T2a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T2b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T3a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T4b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T4d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</a:tr>
              <a:tr h="13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ajcc_tumor_stage_code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T1a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T1b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T1c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T2b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T3a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T4b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T4d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1" marR="5491" marT="5491" marB="0" anchor="b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1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Ordinal labels </a:t>
            </a:r>
            <a:r>
              <a:rPr lang="en-US" sz="3100" b="1" dirty="0">
                <a:solidFill>
                  <a:srgbClr val="00B0F0"/>
                </a:solidFill>
              </a:rPr>
              <a:t/>
            </a:r>
            <a:br>
              <a:rPr lang="en-US" sz="3100" b="1" dirty="0">
                <a:solidFill>
                  <a:srgbClr val="00B0F0"/>
                </a:solidFill>
              </a:rPr>
            </a:br>
            <a:r>
              <a:rPr lang="en-US" sz="3100" b="1" dirty="0" smtClean="0"/>
              <a:t>1: HG on binned values </a:t>
            </a:r>
            <a:br>
              <a:rPr lang="en-US" sz="3100" b="1" dirty="0" smtClean="0"/>
            </a:br>
            <a:r>
              <a:rPr lang="en-US" sz="3100" b="1" dirty="0" smtClean="0"/>
              <a:t>2: Rank sum test </a:t>
            </a:r>
            <a:endParaRPr lang="he-IL" sz="3100" b="1" dirty="0" smtClean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319" y="1635468"/>
            <a:ext cx="9174481" cy="4989628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162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759" y="1452270"/>
            <a:ext cx="9352861" cy="5086642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31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Ordinal labels </a:t>
            </a:r>
            <a:r>
              <a:rPr lang="en-US" sz="3100" b="1" dirty="0">
                <a:solidFill>
                  <a:srgbClr val="00B0F0"/>
                </a:solidFill>
              </a:rPr>
              <a:t/>
            </a:r>
            <a:br>
              <a:rPr lang="en-US" sz="3100" b="1" dirty="0">
                <a:solidFill>
                  <a:srgbClr val="00B0F0"/>
                </a:solidFill>
              </a:rPr>
            </a:br>
            <a:r>
              <a:rPr lang="en-US" sz="3100" b="1" dirty="0" smtClean="0"/>
              <a:t>1: HG on binned values </a:t>
            </a:r>
            <a:br>
              <a:rPr lang="en-US" sz="3100" b="1" dirty="0" smtClean="0"/>
            </a:br>
            <a:r>
              <a:rPr lang="en-US" sz="3100" b="1" dirty="0" smtClean="0"/>
              <a:t>2: Rank sum test </a:t>
            </a:r>
            <a:endParaRPr lang="he-IL" sz="3100" b="1" dirty="0" smtClean="0"/>
          </a:p>
        </p:txBody>
      </p:sp>
    </p:spTree>
    <p:extLst>
      <p:ext uri="{BB962C8B-B14F-4D97-AF65-F5344CB8AC3E}">
        <p14:creationId xmlns:p14="http://schemas.microsoft.com/office/powerpoint/2010/main" val="927445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300188"/>
            <a:ext cx="9789535" cy="5324132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-904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B0F0"/>
                </a:solidFill>
              </a:rPr>
              <a:t>Ordinal summary table</a:t>
            </a:r>
            <a:endParaRPr lang="he-IL" sz="4000" b="1" dirty="0" smtClean="0">
              <a:solidFill>
                <a:srgbClr val="00B0F0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1788064" y="741368"/>
            <a:ext cx="5567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significant label </a:t>
            </a:r>
            <a:r>
              <a:rPr lang="en-US" sz="2400" dirty="0" smtClean="0"/>
              <a:t>types (</a:t>
            </a:r>
            <a:r>
              <a:rPr lang="en-US" sz="2400" dirty="0" err="1" smtClean="0"/>
              <a:t>FDR,Merged</a:t>
            </a:r>
            <a:r>
              <a:rPr lang="en-US" sz="2400" dirty="0" smtClean="0"/>
              <a:t>)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545620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3999" y="1417638"/>
            <a:ext cx="9218635" cy="5013642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-904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B0F0"/>
                </a:solidFill>
              </a:rPr>
              <a:t>Numerical summary table</a:t>
            </a:r>
            <a:endParaRPr lang="he-IL" sz="4000" b="1" dirty="0" smtClean="0">
              <a:solidFill>
                <a:srgbClr val="00B0F0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1788064" y="741368"/>
            <a:ext cx="5567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significant label </a:t>
            </a:r>
            <a:r>
              <a:rPr lang="en-US" sz="2400" dirty="0" smtClean="0"/>
              <a:t>types (</a:t>
            </a:r>
            <a:r>
              <a:rPr lang="en-US" sz="2400" dirty="0" err="1" smtClean="0"/>
              <a:t>FDR,Merged</a:t>
            </a:r>
            <a:r>
              <a:rPr lang="en-US" sz="2400" dirty="0" smtClean="0"/>
              <a:t>)</a:t>
            </a:r>
            <a:endParaRPr lang="he-IL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2216368"/>
            <a:ext cx="5266928" cy="4308975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smtClean="0"/>
              <a:t>85 </a:t>
            </a:r>
            <a:r>
              <a:rPr lang="en-US" sz="2000" dirty="0" err="1" smtClean="0"/>
              <a:t>cDNA</a:t>
            </a:r>
            <a:r>
              <a:rPr lang="en-US" sz="2000" dirty="0" smtClean="0"/>
              <a:t> microarrays, newer chip, same genes as in the previous study.</a:t>
            </a:r>
          </a:p>
          <a:p>
            <a:pPr algn="l" rtl="0"/>
            <a:r>
              <a:rPr lang="en-US" sz="2000" dirty="0" smtClean="0"/>
              <a:t>Identified five robust sub-types:</a:t>
            </a:r>
          </a:p>
          <a:p>
            <a:pPr lvl="1" algn="l" rtl="0"/>
            <a:r>
              <a:rPr lang="en-US" sz="1600" dirty="0" smtClean="0">
                <a:effectLst/>
              </a:rPr>
              <a:t>Luminal A </a:t>
            </a:r>
          </a:p>
          <a:p>
            <a:pPr lvl="1" algn="l" rtl="0"/>
            <a:r>
              <a:rPr lang="en-US" sz="1600" dirty="0" smtClean="0"/>
              <a:t>L</a:t>
            </a:r>
            <a:r>
              <a:rPr lang="en-US" sz="1600" dirty="0" smtClean="0">
                <a:effectLst/>
              </a:rPr>
              <a:t>uminal B</a:t>
            </a:r>
          </a:p>
          <a:p>
            <a:pPr lvl="1" algn="l" rtl="0"/>
            <a:r>
              <a:rPr lang="en-US" sz="1600" dirty="0" smtClean="0">
                <a:effectLst/>
              </a:rPr>
              <a:t>HER2-enriched</a:t>
            </a:r>
          </a:p>
          <a:p>
            <a:pPr lvl="1" algn="l" rtl="0"/>
            <a:r>
              <a:rPr lang="en-US" sz="1600" dirty="0" smtClean="0">
                <a:effectLst/>
              </a:rPr>
              <a:t>Basal-like </a:t>
            </a:r>
          </a:p>
          <a:p>
            <a:pPr lvl="1" algn="l" rtl="0"/>
            <a:r>
              <a:rPr lang="en-US" sz="1600" dirty="0" smtClean="0">
                <a:effectLst/>
              </a:rPr>
              <a:t>Normal-like</a:t>
            </a:r>
          </a:p>
          <a:p>
            <a:pPr algn="l" rtl="0"/>
            <a:r>
              <a:rPr lang="en-US" sz="2000" dirty="0" smtClean="0"/>
              <a:t>Luminal was divided into two subgroups.</a:t>
            </a:r>
          </a:p>
          <a:p>
            <a:pPr algn="l" rtl="0"/>
            <a:r>
              <a:rPr lang="en-US" sz="2000" dirty="0" smtClean="0"/>
              <a:t>Survival analyses on a </a:t>
            </a:r>
            <a:r>
              <a:rPr lang="en-US" sz="2000" dirty="0" err="1" smtClean="0"/>
              <a:t>subcohort</a:t>
            </a:r>
            <a:r>
              <a:rPr lang="en-US" sz="2000" dirty="0" smtClean="0"/>
              <a:t> of patients showed significantly different outcomes for the patients belonging to the various groups.</a:t>
            </a:r>
          </a:p>
          <a:p>
            <a:pPr algn="l" rtl="0"/>
            <a:endParaRPr lang="en-US" sz="2000" dirty="0" smtClean="0"/>
          </a:p>
          <a:p>
            <a:pPr algn="l" rtl="0"/>
            <a:endParaRPr lang="en-US" sz="2000" dirty="0" smtClean="0">
              <a:effectLst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4000" dirty="0" smtClean="0">
                <a:solidFill>
                  <a:srgbClr val="00B0F0"/>
                </a:solidFill>
              </a:rPr>
              <a:t>Breast cancer subtype classification based on gene expression - II</a:t>
            </a:r>
            <a:endParaRPr lang="he-IL" sz="4000" dirty="0">
              <a:solidFill>
                <a:srgbClr val="00B0F0"/>
              </a:solidFill>
            </a:endParaRPr>
          </a:p>
        </p:txBody>
      </p:sp>
      <p:pic>
        <p:nvPicPr>
          <p:cNvPr id="21506" name="Picture 2" descr="An external file that holds a picture, illustration, etc.&#10;Object name is pq191367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19856"/>
            <a:ext cx="3400705" cy="442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644690" y="1570038"/>
            <a:ext cx="8194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“Gene expression patterns of breast carcinomas distinguish tumor subclasses with clinical implications”, </a:t>
            </a:r>
            <a:r>
              <a:rPr lang="en-US" dirty="0" smtClean="0"/>
              <a:t>Botstein et al. 2001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Survival labels</a:t>
            </a:r>
            <a:endParaRPr lang="he-IL" sz="4000" b="1" dirty="0" smtClean="0">
              <a:solidFill>
                <a:srgbClr val="00B0F0"/>
              </a:solidFill>
            </a:endParaRPr>
          </a:p>
        </p:txBody>
      </p:sp>
      <p:pic>
        <p:nvPicPr>
          <p:cNvPr id="7" name="מציין מיקום תוכן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398" y="2590800"/>
            <a:ext cx="5265987" cy="3948112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759" y="1600200"/>
            <a:ext cx="3573719" cy="267935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759" y="4190682"/>
            <a:ext cx="3573719" cy="267935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Recurrence labels</a:t>
            </a:r>
            <a:endParaRPr lang="he-IL" sz="4000" b="1" dirty="0" smtClean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20" y="3282379"/>
            <a:ext cx="4769160" cy="357562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700" y="4051731"/>
            <a:ext cx="3742999" cy="2806269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820" y="1305045"/>
            <a:ext cx="3671879" cy="275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97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59" y="1417637"/>
            <a:ext cx="9752219" cy="5303837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1760" y="173038"/>
            <a:ext cx="2915920" cy="69056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Final Unified table</a:t>
            </a:r>
            <a:br>
              <a:rPr lang="en-US" sz="2400" b="1" dirty="0" smtClean="0">
                <a:solidFill>
                  <a:srgbClr val="00B0F0"/>
                </a:solidFill>
              </a:rPr>
            </a:b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/>
              <a:t>pValues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410017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" y="173038"/>
            <a:ext cx="2915920" cy="69056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Final Unified table</a:t>
            </a:r>
            <a:br>
              <a:rPr lang="en-US" sz="2400" b="1" dirty="0" smtClean="0">
                <a:solidFill>
                  <a:srgbClr val="00B0F0"/>
                </a:solidFill>
              </a:rPr>
            </a:b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dirty="0" smtClean="0"/>
              <a:t>Labels</a:t>
            </a:r>
            <a:endParaRPr lang="he-IL" sz="2400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62380"/>
            <a:ext cx="10069756" cy="5476532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" y="173038"/>
            <a:ext cx="2915920" cy="69056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Final Unified table</a:t>
            </a:r>
            <a:br>
              <a:rPr lang="en-US" sz="2400" b="1" dirty="0" smtClean="0">
                <a:solidFill>
                  <a:srgbClr val="00B0F0"/>
                </a:solidFill>
              </a:rPr>
            </a:b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dirty="0" smtClean="0"/>
              <a:t>Labels</a:t>
            </a:r>
            <a:endParaRPr lang="he-IL" sz="2400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449757" y="-116180"/>
            <a:ext cx="12823497" cy="6974180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6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Characterizations?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type="body" idx="4294967295"/>
          </p:nvPr>
        </p:nvSpPr>
        <p:spPr>
          <a:xfrm>
            <a:off x="0" y="2281561"/>
            <a:ext cx="7886700" cy="2877814"/>
          </a:xfrm>
        </p:spPr>
        <p:txBody>
          <a:bodyPr>
            <a:normAutofit/>
          </a:bodyPr>
          <a:lstStyle/>
          <a:p>
            <a:pPr lvl="1" algn="l" rtl="0"/>
            <a:r>
              <a:rPr lang="en-US" sz="2800" dirty="0" smtClean="0"/>
              <a:t>GO characterizations for each sample cluster.</a:t>
            </a:r>
          </a:p>
          <a:p>
            <a:pPr lvl="1" algn="l" rtl="0"/>
            <a:r>
              <a:rPr lang="en-US" sz="2800" dirty="0" smtClean="0"/>
              <a:t>List of </a:t>
            </a:r>
            <a:r>
              <a:rPr lang="en-US" sz="2800" dirty="0"/>
              <a:t>differentially expressed </a:t>
            </a:r>
            <a:r>
              <a:rPr lang="en-US" sz="2800" dirty="0" smtClean="0"/>
              <a:t>genes.</a:t>
            </a:r>
          </a:p>
          <a:p>
            <a:pPr lvl="1" algn="l" rtl="0"/>
            <a:r>
              <a:rPr lang="en-US" sz="2800" dirty="0" smtClean="0"/>
              <a:t>Other enrichments on gene clusters that are differentially expressed on a single sample cluster.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7571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Applying the entire analysis on several clustering solutions</a:t>
            </a:r>
            <a:endParaRPr lang="he-IL" sz="36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8048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Dynamic Clustering</a:t>
            </a:r>
            <a:endParaRPr lang="he-IL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Samples:</a:t>
            </a:r>
          </a:p>
          <a:p>
            <a:pPr lvl="1"/>
            <a:r>
              <a:rPr lang="en-US" dirty="0" smtClean="0"/>
              <a:t>Removing Male, </a:t>
            </a:r>
            <a:r>
              <a:rPr lang="en-US" dirty="0" err="1" smtClean="0"/>
              <a:t>Metas</a:t>
            </a:r>
            <a:r>
              <a:rPr lang="en-US" dirty="0" smtClean="0"/>
              <a:t>, Normal</a:t>
            </a:r>
          </a:p>
          <a:p>
            <a:r>
              <a:rPr lang="en-US" dirty="0" smtClean="0"/>
              <a:t>Genes</a:t>
            </a:r>
          </a:p>
          <a:p>
            <a:pPr lvl="1"/>
            <a:r>
              <a:rPr lang="en-US" dirty="0" smtClean="0"/>
              <a:t>Keeping to 10,000 </a:t>
            </a:r>
            <a:r>
              <a:rPr lang="en-US" dirty="0" err="1" smtClean="0"/>
              <a:t>var</a:t>
            </a:r>
            <a:r>
              <a:rPr lang="en-US" dirty="0" smtClean="0"/>
              <a:t> genes</a:t>
            </a:r>
          </a:p>
          <a:p>
            <a:r>
              <a:rPr lang="en-US" dirty="0" smtClean="0"/>
              <a:t>FDC </a:t>
            </a:r>
            <a:r>
              <a:rPr lang="en-US" dirty="0" err="1" smtClean="0"/>
              <a:t>params</a:t>
            </a:r>
            <a:r>
              <a:rPr lang="en-US" dirty="0" smtClean="0"/>
              <a:t>:</a:t>
            </a:r>
          </a:p>
          <a:p>
            <a:r>
              <a:rPr lang="en-US" sz="1600" dirty="0" err="1" smtClean="0"/>
              <a:t>clusteringMethodName</a:t>
            </a:r>
            <a:r>
              <a:rPr lang="en-US" sz="1600" dirty="0"/>
              <a:t>: </a:t>
            </a:r>
            <a:r>
              <a:rPr lang="en-US" sz="1600" dirty="0" err="1" smtClean="0"/>
              <a:t>Kmeans</a:t>
            </a:r>
            <a:endParaRPr lang="en-US" sz="1600" dirty="0" smtClean="0"/>
          </a:p>
          <a:p>
            <a:r>
              <a:rPr lang="en-US" sz="1600" dirty="0" err="1" smtClean="0"/>
              <a:t>param</a:t>
            </a:r>
            <a:r>
              <a:rPr lang="en-US" sz="1600" dirty="0"/>
              <a:t>: </a:t>
            </a:r>
            <a:r>
              <a:rPr lang="en-US" sz="1600" dirty="0" smtClean="0"/>
              <a:t>5</a:t>
            </a:r>
          </a:p>
          <a:p>
            <a:r>
              <a:rPr lang="en-US" sz="1600" dirty="0" err="1" smtClean="0"/>
              <a:t>stopCondition</a:t>
            </a:r>
            <a:r>
              <a:rPr lang="en-US" sz="1600" dirty="0"/>
              <a:t>: </a:t>
            </a:r>
            <a:r>
              <a:rPr lang="en-US" sz="1600" dirty="0" err="1" smtClean="0"/>
              <a:t>IterationNumber</a:t>
            </a:r>
            <a:endParaRPr lang="en-US" sz="1600" dirty="0" smtClean="0"/>
          </a:p>
          <a:p>
            <a:r>
              <a:rPr lang="en-US" sz="1600" dirty="0" err="1" smtClean="0"/>
              <a:t>geneSelectionMethod</a:t>
            </a:r>
            <a:r>
              <a:rPr lang="en-US" sz="1600" dirty="0"/>
              <a:t>: </a:t>
            </a:r>
            <a:r>
              <a:rPr lang="en-US" sz="1600" dirty="0" smtClean="0"/>
              <a:t>Variance</a:t>
            </a:r>
          </a:p>
          <a:p>
            <a:r>
              <a:rPr lang="en-US" sz="1600" dirty="0" err="1" smtClean="0"/>
              <a:t>geneSelectionCutoffMethod</a:t>
            </a:r>
            <a:r>
              <a:rPr lang="en-US" sz="1600" dirty="0"/>
              <a:t>: </a:t>
            </a:r>
            <a:r>
              <a:rPr lang="en-US" sz="1600" dirty="0" err="1" smtClean="0"/>
              <a:t>TopNumber</a:t>
            </a:r>
            <a:endParaRPr lang="en-US" sz="1600" dirty="0" smtClean="0"/>
          </a:p>
          <a:p>
            <a:r>
              <a:rPr lang="en-US" sz="1600" dirty="0" err="1" smtClean="0"/>
              <a:t>geneSelectionCutoffValue</a:t>
            </a:r>
            <a:r>
              <a:rPr lang="en-US" sz="1600" dirty="0"/>
              <a:t>: </a:t>
            </a:r>
            <a:r>
              <a:rPr lang="en-US" sz="1600" dirty="0" smtClean="0"/>
              <a:t>1000</a:t>
            </a:r>
          </a:p>
          <a:p>
            <a:r>
              <a:rPr lang="en-US" sz="1600" dirty="0" err="1" smtClean="0"/>
              <a:t>distinctClusterIdentificationMethod</a:t>
            </a:r>
            <a:r>
              <a:rPr lang="en-US" sz="1600" dirty="0"/>
              <a:t>: </a:t>
            </a:r>
            <a:r>
              <a:rPr lang="en-US" sz="1600" dirty="0" err="1" smtClean="0"/>
              <a:t>CenterDistance</a:t>
            </a:r>
            <a:endParaRPr lang="en-US" sz="1600" dirty="0" smtClean="0"/>
          </a:p>
          <a:p>
            <a:r>
              <a:rPr lang="en-US" sz="1600" dirty="0" smtClean="0"/>
              <a:t> </a:t>
            </a:r>
            <a:r>
              <a:rPr lang="en-US" sz="1600" dirty="0" err="1"/>
              <a:t>kMeansDistanceMetric</a:t>
            </a:r>
            <a:r>
              <a:rPr lang="en-US" sz="1600" dirty="0"/>
              <a:t>: </a:t>
            </a:r>
            <a:r>
              <a:rPr lang="en-US" sz="1600" dirty="0" smtClean="0"/>
              <a:t>correlation</a:t>
            </a:r>
          </a:p>
          <a:p>
            <a:r>
              <a:rPr lang="en-US" sz="1600" dirty="0" err="1" smtClean="0"/>
              <a:t>kInnerRange</a:t>
            </a:r>
            <a:r>
              <a:rPr lang="en-US" sz="1600" dirty="0"/>
              <a:t>: 2  3  4  </a:t>
            </a:r>
            <a:r>
              <a:rPr lang="en-US" sz="1600" dirty="0" smtClean="0"/>
              <a:t>5</a:t>
            </a:r>
          </a:p>
          <a:p>
            <a:r>
              <a:rPr lang="en-US" sz="1600" dirty="0" err="1" smtClean="0"/>
              <a:t>clickHomogeneity</a:t>
            </a:r>
            <a:r>
              <a:rPr lang="en-US" sz="1600" dirty="0"/>
              <a:t>: </a:t>
            </a:r>
            <a:r>
              <a:rPr lang="en-US" sz="1600" dirty="0" smtClean="0"/>
              <a:t>0.7</a:t>
            </a:r>
          </a:p>
          <a:p>
            <a:r>
              <a:rPr lang="en-US" sz="1600" dirty="0" err="1" smtClean="0"/>
              <a:t>iterationsNumber</a:t>
            </a:r>
            <a:r>
              <a:rPr lang="en-US" sz="1600" dirty="0"/>
              <a:t>: 4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550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64717"/>
            <a:ext cx="8229600" cy="4196929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802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5308"/>
            <a:ext cx="8229600" cy="4475746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25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The PAM50 Classifier</a:t>
            </a:r>
            <a:endParaRPr lang="he-IL" dirty="0">
              <a:solidFill>
                <a:srgbClr val="00B0F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>
                <a:effectLst/>
              </a:rPr>
              <a:t>In 2009, Parker et al. derived a set of 50 genes that robustly classify the five above subtypes of breast cancer.</a:t>
            </a:r>
          </a:p>
          <a:p>
            <a:pPr algn="l" rtl="0"/>
            <a:r>
              <a:rPr lang="en-US" dirty="0" smtClean="0"/>
              <a:t>Analysis based on 189 tumors, 29 normal.</a:t>
            </a:r>
            <a:endParaRPr lang="en-US" dirty="0" smtClean="0">
              <a:effectLst/>
            </a:endParaRPr>
          </a:p>
          <a:p>
            <a:pPr algn="l" rtl="0"/>
            <a:r>
              <a:rPr lang="en-US" dirty="0" smtClean="0">
                <a:effectLst/>
              </a:rPr>
              <a:t>The PAM50 gene set has high agreement in classification with larger “intrinsic” gene sets previously used for subtyping, and is now commonly employed.</a:t>
            </a: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867604" y="6381328"/>
            <a:ext cx="73047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200" b="1" dirty="0" smtClean="0">
                <a:effectLst/>
              </a:rPr>
              <a:t>Supervised Risk Predictor of Breast Cancer Based on Intrinsic Subtypes</a:t>
            </a:r>
            <a:r>
              <a:rPr lang="en-US" sz="1200" dirty="0" smtClean="0">
                <a:effectLst/>
              </a:rPr>
              <a:t>, Parker at al. 2009</a:t>
            </a:r>
            <a:endParaRPr lang="he-IL" sz="1200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4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5308"/>
            <a:ext cx="8229600" cy="4475746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3216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64717"/>
            <a:ext cx="8229600" cy="4196929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478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64717"/>
            <a:ext cx="8229600" cy="4196929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606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638" y="1600200"/>
            <a:ext cx="6036724" cy="4525963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487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64717"/>
            <a:ext cx="8229600" cy="4196929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306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Kmeans</a:t>
            </a:r>
            <a:r>
              <a:rPr lang="en-US" dirty="0" smtClean="0"/>
              <a:t> solution, k=6 on 10,000 genes</a:t>
            </a:r>
            <a:endParaRPr lang="he-IL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5308"/>
            <a:ext cx="8229600" cy="4475746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994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64717"/>
            <a:ext cx="8229600" cy="4196929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727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5308"/>
            <a:ext cx="8229600" cy="4475746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894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2800" b="1" dirty="0" smtClean="0"/>
              <a:t>Introducing The</a:t>
            </a:r>
            <a:br>
              <a:rPr lang="en-US" sz="2800" b="1" dirty="0" smtClean="0"/>
            </a:br>
            <a:r>
              <a:rPr lang="en-US" sz="4000" b="1" dirty="0" smtClean="0"/>
              <a:t>“Genomic Sample Analyzer”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2400" b="1" dirty="0" smtClean="0"/>
              <a:t>platform</a:t>
            </a:r>
            <a:endParaRPr lang="en-US" sz="480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טקסט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79</a:t>
            </a:fld>
            <a:endParaRPr lang="en-US" dirty="0"/>
          </a:p>
        </p:txBody>
      </p:sp>
      <p:pic>
        <p:nvPicPr>
          <p:cNvPr id="7" name="מציין מיקום תוכן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22313" y="263207"/>
            <a:ext cx="7633336" cy="5659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975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116632"/>
            <a:ext cx="267464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PAM50</a:t>
            </a:r>
            <a:endParaRPr lang="he-IL" dirty="0">
              <a:solidFill>
                <a:srgbClr val="00B0F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11154"/>
            <a:ext cx="656326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37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Main Features</a:t>
            </a:r>
            <a:endParaRPr lang="he-IL" sz="4000" b="1" dirty="0">
              <a:solidFill>
                <a:srgbClr val="00B0F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Designed to work with </a:t>
            </a:r>
            <a:r>
              <a:rPr lang="en-US" u="sng" dirty="0" smtClean="0"/>
              <a:t>large genomic datasets </a:t>
            </a:r>
            <a:r>
              <a:rPr lang="en-US" dirty="0" smtClean="0"/>
              <a:t>containing thousand of samples/features</a:t>
            </a:r>
          </a:p>
          <a:p>
            <a:r>
              <a:rPr lang="en-US" dirty="0" smtClean="0"/>
              <a:t>Focus on </a:t>
            </a:r>
            <a:r>
              <a:rPr lang="en-US" u="sng" dirty="0" smtClean="0"/>
              <a:t>sample</a:t>
            </a:r>
            <a:r>
              <a:rPr lang="en-US" dirty="0" smtClean="0"/>
              <a:t> analysis</a:t>
            </a:r>
          </a:p>
          <a:p>
            <a:r>
              <a:rPr lang="en-US" dirty="0" smtClean="0"/>
              <a:t>Supports analysis of hundreds of  sample </a:t>
            </a:r>
            <a:r>
              <a:rPr lang="en-US" u="sng" dirty="0" smtClean="0"/>
              <a:t>labels</a:t>
            </a:r>
            <a:endParaRPr lang="en-US" dirty="0" smtClean="0"/>
          </a:p>
          <a:p>
            <a:r>
              <a:rPr lang="en-US" dirty="0" smtClean="0"/>
              <a:t>Can import datasets (data + labels) from UCSC Cancer Browser </a:t>
            </a:r>
            <a:r>
              <a:rPr lang="en-US" sz="1600" dirty="0" smtClean="0"/>
              <a:t>(RNA-SEQ, Microarrays, Methylation arrays, miRNA arrays,…)</a:t>
            </a:r>
          </a:p>
          <a:p>
            <a:r>
              <a:rPr lang="en-US" dirty="0" smtClean="0"/>
              <a:t>Can be used as a platform for running algorithm modules.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he-IL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Data+Clinical</a:t>
            </a:r>
            <a:r>
              <a:rPr lang="en-US" dirty="0" smtClean="0"/>
              <a:t> label Import from UCSC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81</a:t>
            </a:fld>
            <a:endParaRPr lang="en-US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780" y="1600200"/>
            <a:ext cx="758844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81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" y="142240"/>
            <a:ext cx="8808720" cy="6492075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70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23" t="1235" r="9312" b="8298"/>
          <a:stretch/>
        </p:blipFill>
        <p:spPr>
          <a:xfrm>
            <a:off x="233680" y="193041"/>
            <a:ext cx="8453120" cy="6250656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960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samples by label value</a:t>
            </a:r>
            <a:endParaRPr lang="he-IL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381"/>
          <a:stretch/>
        </p:blipFill>
        <p:spPr>
          <a:xfrm>
            <a:off x="1138133" y="1600201"/>
            <a:ext cx="6867733" cy="4282440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Symmetric clustering on both samples and genes</a:t>
            </a:r>
            <a:endParaRPr lang="he-IL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9350" y="1607415"/>
            <a:ext cx="7011209" cy="5052541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9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more…</a:t>
            </a:r>
          </a:p>
          <a:p>
            <a:pPr lvl="1"/>
            <a:r>
              <a:rPr lang="en-US" dirty="0"/>
              <a:t>Merge several datasets by sample </a:t>
            </a:r>
            <a:r>
              <a:rPr lang="en-US" dirty="0" smtClean="0"/>
              <a:t>ID</a:t>
            </a:r>
          </a:p>
          <a:p>
            <a:pPr lvl="1"/>
            <a:r>
              <a:rPr lang="en-US" dirty="0" smtClean="0"/>
              <a:t>GO enrichments on gene clusters</a:t>
            </a:r>
          </a:p>
          <a:p>
            <a:pPr lvl="1"/>
            <a:r>
              <a:rPr lang="en-US" dirty="0" smtClean="0"/>
              <a:t>Bimodality based preprocessing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3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00B0F0"/>
                </a:solidFill>
              </a:rPr>
              <a:t>Recent papers suggest there are more than 5 distinct subtypes…</a:t>
            </a:r>
            <a:endParaRPr lang="he-IL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32267" t="15609" r="33726" b="3789"/>
          <a:stretch/>
        </p:blipFill>
        <p:spPr bwMode="auto">
          <a:xfrm>
            <a:off x="5116944" y="1948871"/>
            <a:ext cx="3472874" cy="44929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79512" y="1772816"/>
            <a:ext cx="4671985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smtClean="0"/>
              <a:t>Detected 10 subtypes with distinct outcomes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Two types of data: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Expression:</a:t>
            </a:r>
          </a:p>
          <a:p>
            <a:pPr marL="800100" lvl="1" indent="-342900" algn="l" rtl="0"/>
            <a:r>
              <a:rPr lang="he-IL" sz="1600" dirty="0" smtClean="0"/>
              <a:t>HumanHT-12 </a:t>
            </a:r>
            <a:r>
              <a:rPr lang="he-IL" sz="1600" i="1" dirty="0" smtClean="0"/>
              <a:t>v3</a:t>
            </a:r>
            <a:r>
              <a:rPr lang="he-IL" sz="1600" dirty="0" smtClean="0"/>
              <a:t> Expression BeadChip – </a:t>
            </a:r>
            <a:r>
              <a:rPr lang="he-IL" sz="1600" i="1" dirty="0" smtClean="0"/>
              <a:t>Illumina</a:t>
            </a:r>
            <a:endParaRPr lang="en-US" sz="1600" i="1" dirty="0" smtClean="0"/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Copy number:</a:t>
            </a:r>
          </a:p>
          <a:p>
            <a:pPr marL="800100" lvl="1" indent="-342900" algn="l" rtl="0"/>
            <a:r>
              <a:rPr lang="en-US" sz="1600" dirty="0" err="1" smtClean="0"/>
              <a:t>Affymetrix</a:t>
            </a:r>
            <a:r>
              <a:rPr lang="en-US" sz="1600" dirty="0" smtClean="0"/>
              <a:t> SNP 6.0 platform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Using as external labels: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	PAM50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	GENIUS</a:t>
            </a:r>
          </a:p>
          <a:p>
            <a:pPr lvl="2" algn="l" rtl="0"/>
            <a:r>
              <a:rPr lang="en-US" sz="1400" dirty="0" smtClean="0">
                <a:hlinkClick r:id="rId3"/>
              </a:rPr>
              <a:t>http://genomebiology.com/content/11/2/R18</a:t>
            </a:r>
            <a:endParaRPr lang="en-US" sz="1400" dirty="0" smtClean="0"/>
          </a:p>
          <a:p>
            <a:pPr algn="l" rtl="0"/>
            <a:endParaRPr lang="en-US" sz="1400" dirty="0" smtClean="0"/>
          </a:p>
          <a:p>
            <a:pPr algn="l" rtl="0"/>
            <a:r>
              <a:rPr lang="en-US" sz="1600" dirty="0" smtClean="0"/>
              <a:t>Integrative clustering using </a:t>
            </a:r>
            <a:r>
              <a:rPr lang="en-US" sz="1600" dirty="0" err="1" smtClean="0"/>
              <a:t>iCluster</a:t>
            </a:r>
            <a:r>
              <a:rPr lang="en-US" sz="1600" dirty="0" smtClean="0"/>
              <a:t> (2009):</a:t>
            </a:r>
          </a:p>
          <a:p>
            <a:pPr algn="l" rtl="0"/>
            <a:r>
              <a:rPr lang="en-US" sz="1400" dirty="0" smtClean="0"/>
              <a:t>Joint latent variable framework for integrative clustering</a:t>
            </a:r>
          </a:p>
          <a:p>
            <a:pPr algn="l" rtl="0"/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349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רצועות צבע">
  <a:themeElements>
    <a:clrScheme name="Custom 2">
      <a:dk1>
        <a:sysClr val="windowText" lastClr="000000"/>
      </a:dk1>
      <a:lt1>
        <a:sysClr val="window" lastClr="FFFFFF"/>
      </a:lt1>
      <a:dk2>
        <a:srgbClr val="009DD9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רצועות צבע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רצועות צב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3358</TotalTime>
  <Words>2022</Words>
  <Application>Microsoft Office PowerPoint</Application>
  <PresentationFormat>‫הצגה על המסך (4:3)</PresentationFormat>
  <Paragraphs>626</Paragraphs>
  <Slides>86</Slides>
  <Notes>1</Notes>
  <HiddenSlides>2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86</vt:i4>
      </vt:variant>
    </vt:vector>
  </HeadingPairs>
  <TitlesOfParts>
    <vt:vector size="96" baseType="lpstr">
      <vt:lpstr>Arial</vt:lpstr>
      <vt:lpstr>Calibri</vt:lpstr>
      <vt:lpstr>Cambria Math</vt:lpstr>
      <vt:lpstr>Corbel</vt:lpstr>
      <vt:lpstr>Courier New</vt:lpstr>
      <vt:lpstr>Gisha</vt:lpstr>
      <vt:lpstr>Times New Roman</vt:lpstr>
      <vt:lpstr>Wingdings</vt:lpstr>
      <vt:lpstr>רצועות צבע</vt:lpstr>
      <vt:lpstr>Office Theme</vt:lpstr>
      <vt:lpstr>Identification of Breast Cancer Subtypes Using RNA-SEQ Data Clinical Data Analysis</vt:lpstr>
      <vt:lpstr>TALK Overview</vt:lpstr>
      <vt:lpstr>Introduction :  Breast cancer subtypes</vt:lpstr>
      <vt:lpstr>Breast Cancer Clinical Subtypes</vt:lpstr>
      <vt:lpstr>מצגת של PowerPoint</vt:lpstr>
      <vt:lpstr>מצגת של PowerPoint</vt:lpstr>
      <vt:lpstr>The PAM50 Classifier</vt:lpstr>
      <vt:lpstr>PAM50</vt:lpstr>
      <vt:lpstr>Recent papers suggest there are more than 5 distinct subtypes…</vt:lpstr>
      <vt:lpstr>The TCGA BRCA dataset</vt:lpstr>
      <vt:lpstr>TCGA’s Breast Cancer data</vt:lpstr>
      <vt:lpstr>UCSC Cancer Browser</vt:lpstr>
      <vt:lpstr>UCSC Cancer Browser – Online analysis </vt:lpstr>
      <vt:lpstr>TCGA’s Breast Cancer data PAM50 Labels</vt:lpstr>
      <vt:lpstr>PCA Colored by PAM50</vt:lpstr>
      <vt:lpstr>מצגת של PowerPoint</vt:lpstr>
      <vt:lpstr>מצגת של PowerPoint</vt:lpstr>
      <vt:lpstr>Clustering the TCGA BRCA samples</vt:lpstr>
      <vt:lpstr>Preprocessing  is VERY important</vt:lpstr>
      <vt:lpstr>Kmeans K=5 on top 2000 var genes</vt:lpstr>
      <vt:lpstr>PAM50 label distribution among the 5 sample clusters</vt:lpstr>
      <vt:lpstr>מצגת של PowerPoint</vt:lpstr>
      <vt:lpstr>Research Question</vt:lpstr>
      <vt:lpstr>Research Question</vt:lpstr>
      <vt:lpstr>Clustering the samples</vt:lpstr>
      <vt:lpstr>Evaluating the clustering solution</vt:lpstr>
      <vt:lpstr>Silhouette </vt:lpstr>
      <vt:lpstr>Silhouette Value</vt:lpstr>
      <vt:lpstr>Evaluating the clustering solution</vt:lpstr>
      <vt:lpstr>Measures for evaluating  clustering solutions Jaccard Index</vt:lpstr>
      <vt:lpstr>מצגת של PowerPoint</vt:lpstr>
      <vt:lpstr>מצגת של PowerPoint</vt:lpstr>
      <vt:lpstr>Evaluating the clustering solution</vt:lpstr>
      <vt:lpstr>Survival analysis</vt:lpstr>
      <vt:lpstr>Survival analysis</vt:lpstr>
      <vt:lpstr>Evaluating the clustering solution</vt:lpstr>
      <vt:lpstr>How to evaluate the obtained clustering solution? </vt:lpstr>
      <vt:lpstr>מצגת של PowerPoint</vt:lpstr>
      <vt:lpstr>Measures for evaluating  clustering solutions Jaccard Index</vt:lpstr>
      <vt:lpstr>מצגת של PowerPoint</vt:lpstr>
      <vt:lpstr>מצגת של PowerPoint</vt:lpstr>
      <vt:lpstr>Survival analysis</vt:lpstr>
      <vt:lpstr>Survival analysis</vt:lpstr>
      <vt:lpstr>Evaluating a given clustering solution using the clinical labels</vt:lpstr>
      <vt:lpstr>Kmeans, K=6</vt:lpstr>
      <vt:lpstr>Clinical Label Types</vt:lpstr>
      <vt:lpstr>χ² test</vt:lpstr>
      <vt:lpstr>Ranked Labels </vt:lpstr>
      <vt:lpstr>Categorical labels HG Test for each value of the current label</vt:lpstr>
      <vt:lpstr>מצגת של PowerPoint</vt:lpstr>
      <vt:lpstr>מצגת של PowerPoint</vt:lpstr>
      <vt:lpstr>Categorical labels - FDR, Filtering and merging</vt:lpstr>
      <vt:lpstr>Categorical labels – significant label values</vt:lpstr>
      <vt:lpstr>Categorical summary table</vt:lpstr>
      <vt:lpstr>Ordinal labels  Manual ordering of the values</vt:lpstr>
      <vt:lpstr>Ordinal labels  1: HG on binned values  2: Rank sum test </vt:lpstr>
      <vt:lpstr>Ordinal labels  1: HG on binned values  2: Rank sum test </vt:lpstr>
      <vt:lpstr>מצגת של PowerPoint</vt:lpstr>
      <vt:lpstr>מצגת של PowerPoint</vt:lpstr>
      <vt:lpstr>Survival labels</vt:lpstr>
      <vt:lpstr>Recurrence labels</vt:lpstr>
      <vt:lpstr>Final Unified table  pValues</vt:lpstr>
      <vt:lpstr>Final Unified table  Labels</vt:lpstr>
      <vt:lpstr>Final Unified table  Labels</vt:lpstr>
      <vt:lpstr>Additional Characterizations?</vt:lpstr>
      <vt:lpstr>Applying the entire analysis on several clustering solutions</vt:lpstr>
      <vt:lpstr>Feature Dynamic Clustering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Kmeans solution, k=6 on 10,000 genes</vt:lpstr>
      <vt:lpstr>מצגת של PowerPoint</vt:lpstr>
      <vt:lpstr>מצגת של PowerPoint</vt:lpstr>
      <vt:lpstr>Introducing The “Genomic Sample Analyzer” platform</vt:lpstr>
      <vt:lpstr>מצגת של PowerPoint</vt:lpstr>
      <vt:lpstr>Main Features</vt:lpstr>
      <vt:lpstr>Data+Clinical label Import from UCSC</vt:lpstr>
      <vt:lpstr>מצגת של PowerPoint</vt:lpstr>
      <vt:lpstr>מצגת של PowerPoint</vt:lpstr>
      <vt:lpstr>Filter samples by label value</vt:lpstr>
      <vt:lpstr>Symmetric clustering on both samples and genes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Multi-step clustering of breast cancer data</dc:title>
  <dc:creator>Dvir Netanely</dc:creator>
  <cp:lastModifiedBy>Dvir Netanely</cp:lastModifiedBy>
  <cp:revision>287</cp:revision>
  <dcterms:created xsi:type="dcterms:W3CDTF">2014-01-20T11:08:56Z</dcterms:created>
  <dcterms:modified xsi:type="dcterms:W3CDTF">2014-10-30T11:09:49Z</dcterms:modified>
</cp:coreProperties>
</file>