
<file path=[Content_Types].xml><?xml version="1.0" encoding="utf-8"?>
<Types xmlns="http://schemas.openxmlformats.org/package/2006/content-types">
  <Override PartName="/ppt/slides/slide29.xml" ContentType="application/vnd.openxmlformats-officedocument.presentationml.slide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s/slide36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notesSlides/notesSlide29.xml" ContentType="application/vnd.openxmlformats-officedocument.presentationml.notesSlide+xml"/>
  <Override PartName="/ppt/slides/slide2.xml" ContentType="application/vnd.openxmlformats-officedocument.presentationml.slide+xml"/>
  <Override PartName="/ppt/slides/slide16.xml" ContentType="application/vnd.openxmlformats-officedocument.presentationml.slide+xml"/>
  <Override PartName="/ppt/slides/slide25.xml" ContentType="application/vnd.openxmlformats-officedocument.presentationml.slide+xml"/>
  <Override PartName="/ppt/slides/slide34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notesSlides/notesSlide18.xml" ContentType="application/vnd.openxmlformats-officedocument.presentationml.notesSlide+xml"/>
  <Override PartName="/ppt/notesSlides/notesSlide27.xml" ContentType="application/vnd.openxmlformats-officedocument.presentationml.notesSlide+xml"/>
  <Override PartName="/ppt/notesSlides/notesSlide36.xml" ContentType="application/vnd.openxmlformats-officedocument.presentationml.notesSlide+xml"/>
  <Default Extension="rels" ContentType="application/vnd.openxmlformats-package.relationships+xml"/>
  <Default Extension="xml" ContentType="application/xml"/>
  <Override PartName="/ppt/slides/slide14.xml" ContentType="application/vnd.openxmlformats-officedocument.presentationml.slide+xml"/>
  <Override PartName="/ppt/slides/slide23.xml" ContentType="application/vnd.openxmlformats-officedocument.presentationml.slide+xml"/>
  <Override PartName="/ppt/slides/slide32.xml" ContentType="application/vnd.openxmlformats-officedocument.presentationml.slide+xml"/>
  <Override PartName="/ppt/notesMasters/notesMaster1.xml" ContentType="application/vnd.openxmlformats-officedocument.presentationml.notesMaster+xml"/>
  <Override PartName="/ppt/notesSlides/notesSlide16.xml" ContentType="application/vnd.openxmlformats-officedocument.presentationml.notesSlide+xml"/>
  <Override PartName="/ppt/notesSlides/notesSlide25.xml" ContentType="application/vnd.openxmlformats-officedocument.presentationml.notesSlide+xml"/>
  <Override PartName="/ppt/notesSlides/notesSlide34.xml" ContentType="application/vnd.openxmlformats-officedocument.presentationml.notesSlide+xml"/>
  <Override PartName="/ppt/slides/slide10.xml" ContentType="application/vnd.openxmlformats-officedocument.presentationml.slide+xml"/>
  <Override PartName="/ppt/slides/slide12.xml" ContentType="application/vnd.openxmlformats-officedocument.presentationml.slide+xml"/>
  <Override PartName="/ppt/slides/slide21.xml" ContentType="application/vnd.openxmlformats-officedocument.presentationml.slide+xml"/>
  <Override PartName="/ppt/slides/slide30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notesSlides/notesSlide14.xml" ContentType="application/vnd.openxmlformats-officedocument.presentationml.notesSlide+xml"/>
  <Override PartName="/ppt/notesSlides/notesSlide23.xml" ContentType="application/vnd.openxmlformats-officedocument.presentationml.notesSlide+xml"/>
  <Override PartName="/ppt/notesSlides/notesSlide32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2.xml" ContentType="application/vnd.openxmlformats-officedocument.presentationml.notesSlide+xml"/>
  <Override PartName="/ppt/notesSlides/notesSlide21.xml" ContentType="application/vnd.openxmlformats-officedocument.presentationml.notesSlide+xml"/>
  <Override PartName="/ppt/notesSlides/notesSlide30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10.xml" ContentType="application/vnd.openxmlformats-officedocument.presentationml.notesSlide+xml"/>
  <Override PartName="/ppt/slides/slide7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5.xml" ContentType="application/vnd.openxmlformats-officedocument.presentationml.notesSlide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s/slide28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slides/slide37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  <Override PartName="/ppt/notesSlides/notesSlide19.xml" ContentType="application/vnd.openxmlformats-officedocument.presentationml.notesSlide+xml"/>
  <Override PartName="/ppt/slides/slide1.xml" ContentType="application/vnd.openxmlformats-officedocument.presentationml.slide+xml"/>
  <Override PartName="/ppt/slides/slide15.xml" ContentType="application/vnd.openxmlformats-officedocument.presentationml.slide+xml"/>
  <Override PartName="/ppt/slides/slide24.xml" ContentType="application/vnd.openxmlformats-officedocument.presentationml.slide+xml"/>
  <Override PartName="/ppt/slides/slide33.xml" ContentType="application/vnd.openxmlformats-officedocument.presentationml.slide+xml"/>
  <Override PartName="/ppt/slides/slide35.xml" ContentType="application/vnd.openxmlformats-officedocument.presentationml.slide+xml"/>
  <Default Extension="jpeg" ContentType="image/jpeg"/>
  <Override PartName="/ppt/slideLayouts/slideLayout3.xml" ContentType="application/vnd.openxmlformats-officedocument.presentationml.slideLayout+xml"/>
  <Override PartName="/ppt/notesSlides/notesSlide17.xml" ContentType="application/vnd.openxmlformats-officedocument.presentationml.notesSlide+xml"/>
  <Override PartName="/ppt/notesSlides/notesSlide28.xml" ContentType="application/vnd.openxmlformats-officedocument.presentationml.notesSlide+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22.xml" ContentType="application/vnd.openxmlformats-officedocument.presentationml.slide+xml"/>
  <Override PartName="/ppt/slides/slide31.xml" ContentType="application/vnd.openxmlformats-officedocument.presentationml.slide+xml"/>
  <Override PartName="/ppt/slideLayouts/slideLayout1.xml" ContentType="application/vnd.openxmlformats-officedocument.presentationml.slideLayout+xml"/>
  <Override PartName="/ppt/notesSlides/notesSlide15.xml" ContentType="application/vnd.openxmlformats-officedocument.presentationml.notesSlide+xml"/>
  <Override PartName="/ppt/notesSlides/notesSlide24.xml" ContentType="application/vnd.openxmlformats-officedocument.presentationml.notesSlide+xml"/>
  <Override PartName="/ppt/notesSlides/notesSlide26.xml" ContentType="application/vnd.openxmlformats-officedocument.presentationml.notesSlide+xml"/>
  <Override PartName="/ppt/notesSlides/notesSlide35.xml" ContentType="application/vnd.openxmlformats-officedocument.presentationml.notesSlide+xml"/>
  <Override PartName="/docProps/app.xml" ContentType="application/vnd.openxmlformats-officedocument.extended-properties+xml"/>
  <Override PartName="/ppt/slides/slide11.xml" ContentType="application/vnd.openxmlformats-officedocument.presentationml.slide+xml"/>
  <Override PartName="/ppt/slides/slide20.xml" ContentType="application/vnd.openxmlformats-officedocument.presentationml.slide+xml"/>
  <Override PartName="/ppt/slideLayouts/slideLayout12.xml" ContentType="application/vnd.openxmlformats-officedocument.presentationml.slideLayout+xml"/>
  <Override PartName="/ppt/notesSlides/notesSlide13.xml" ContentType="application/vnd.openxmlformats-officedocument.presentationml.notesSlide+xml"/>
  <Override PartName="/ppt/notesSlides/notesSlide22.xml" ContentType="application/vnd.openxmlformats-officedocument.presentationml.notesSlide+xml"/>
  <Override PartName="/ppt/notesSlides/notesSlide33.xml" ContentType="application/vnd.openxmlformats-officedocument.presentationml.notesSlide+xml"/>
  <Override PartName="/ppt/slideLayouts/slideLayout10.xml" ContentType="application/vnd.openxmlformats-officedocument.presentationml.slideLayout+xml"/>
  <Default Extension="gif" ContentType="image/gif"/>
  <Override PartName="/ppt/notesSlides/notesSlide8.xml" ContentType="application/vnd.openxmlformats-officedocument.presentationml.notesSlide+xml"/>
  <Override PartName="/ppt/notesSlides/notesSlide11.xml" ContentType="application/vnd.openxmlformats-officedocument.presentationml.notesSlide+xml"/>
  <Default Extension="tiff" ContentType="image/tiff"/>
  <Override PartName="/ppt/notesSlides/notesSlide20.xml" ContentType="application/vnd.openxmlformats-officedocument.presentationml.notesSlide+xml"/>
  <Override PartName="/ppt/notesSlides/notesSlide31.xml" ContentType="application/vnd.openxmlformats-officedocument.presentationml.notesSlide+xml"/>
  <Override PartName="/ppt/notesSlides/notesSlide6.xml" ContentType="application/vnd.openxmlformats-officedocument.presentationml.notesSlide+xml"/>
  <Override PartName="/ppt/slides/slide8.xml" ContentType="application/vnd.openxmlformats-officedocument.presentationml.slide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72" r:id="rId1"/>
  </p:sldMasterIdLst>
  <p:notesMasterIdLst>
    <p:notesMasterId r:id="rId39"/>
  </p:notesMasterIdLst>
  <p:sldIdLst>
    <p:sldId id="322" r:id="rId2"/>
    <p:sldId id="317" r:id="rId3"/>
    <p:sldId id="258" r:id="rId4"/>
    <p:sldId id="361" r:id="rId5"/>
    <p:sldId id="320" r:id="rId6"/>
    <p:sldId id="362" r:id="rId7"/>
    <p:sldId id="363" r:id="rId8"/>
    <p:sldId id="318" r:id="rId9"/>
    <p:sldId id="365" r:id="rId10"/>
    <p:sldId id="364" r:id="rId11"/>
    <p:sldId id="267" r:id="rId12"/>
    <p:sldId id="308" r:id="rId13"/>
    <p:sldId id="309" r:id="rId14"/>
    <p:sldId id="286" r:id="rId15"/>
    <p:sldId id="306" r:id="rId16"/>
    <p:sldId id="360" r:id="rId17"/>
    <p:sldId id="287" r:id="rId18"/>
    <p:sldId id="289" r:id="rId19"/>
    <p:sldId id="288" r:id="rId20"/>
    <p:sldId id="321" r:id="rId21"/>
    <p:sldId id="327" r:id="rId22"/>
    <p:sldId id="304" r:id="rId23"/>
    <p:sldId id="310" r:id="rId24"/>
    <p:sldId id="311" r:id="rId25"/>
    <p:sldId id="312" r:id="rId26"/>
    <p:sldId id="366" r:id="rId27"/>
    <p:sldId id="285" r:id="rId28"/>
    <p:sldId id="290" r:id="rId29"/>
    <p:sldId id="291" r:id="rId30"/>
    <p:sldId id="367" r:id="rId31"/>
    <p:sldId id="313" r:id="rId32"/>
    <p:sldId id="314" r:id="rId33"/>
    <p:sldId id="271" r:id="rId34"/>
    <p:sldId id="315" r:id="rId35"/>
    <p:sldId id="368" r:id="rId36"/>
    <p:sldId id="369" r:id="rId37"/>
    <p:sldId id="370" r:id="rId38"/>
  </p:sldIdLst>
  <p:sldSz cx="9144000" cy="6858000" type="screen4x3"/>
  <p:notesSz cx="6858000" cy="9144000"/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>
  <a:tblStyle styleId="{35758FB7-9AC5-4552-8A53-C91805E547FA}" styleName="Themed Style 1 - Accent 5">
    <a:tblBg>
      <a:fillRef idx="2">
        <a:schemeClr val="accent5"/>
      </a:fillRef>
      <a:effectRef idx="1">
        <a:schemeClr val="accent5"/>
      </a:effectRef>
    </a:tblBg>
    <a:wholeTbl>
      <a:tcTxStyle>
        <a:fontRef idx="minor">
          <a:scrgbClr r="0" g="0" b="0"/>
        </a:fontRef>
        <a:schemeClr val="dk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Ref idx="1">
              <a:schemeClr val="accent5"/>
            </a:lnRef>
          </a:insideV>
        </a:tcBdr>
        <a:fill>
          <a:noFill/>
        </a:fill>
      </a:tcStyle>
    </a:wholeTbl>
    <a:band1H>
      <a:tcStyle>
        <a:tcBdr/>
        <a:fill>
          <a:solidFill>
            <a:schemeClr val="accent5">
              <a:alpha val="40000"/>
            </a:schemeClr>
          </a:solidFill>
        </a:fill>
      </a:tcStyle>
    </a:band1H>
    <a:band2H>
      <a:tcStyle>
        <a:tcBdr/>
      </a:tcStyle>
    </a:band2H>
    <a:band1V>
      <a:tcStyle>
        <a:tcBdr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</a:tcBdr>
        <a:fill>
          <a:solidFill>
            <a:schemeClr val="accent5">
              <a:alpha val="40000"/>
            </a:schemeClr>
          </a:solidFill>
        </a:fill>
      </a:tcStyle>
    </a:band1V>
    <a:band2V>
      <a:tcStyle>
        <a:tcBdr/>
      </a:tcStyle>
    </a:band2V>
    <a:lastCol>
      <a:tcTxStyle b="on"/>
      <a:tcStyle>
        <a:tcBdr>
          <a:left>
            <a:lnRef idx="2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lastCol>
    <a:firstCol>
      <a:tcTxStyle b="on"/>
      <a:tcStyle>
        <a:tcBdr>
          <a:left>
            <a:lnRef idx="1">
              <a:schemeClr val="accent5"/>
            </a:lnRef>
          </a:left>
          <a:right>
            <a:lnRef idx="2">
              <a:schemeClr val="accent5"/>
            </a:lnRef>
          </a:right>
          <a:top>
            <a:lnRef idx="1">
              <a:schemeClr val="accent5"/>
            </a:lnRef>
          </a:top>
          <a:bottom>
            <a:lnRef idx="1">
              <a:schemeClr val="accent5"/>
            </a:lnRef>
          </a:bottom>
          <a:insideH>
            <a:lnRef idx="1">
              <a:schemeClr val="accent5"/>
            </a:lnRef>
          </a:insideH>
          <a:insideV>
            <a:ln>
              <a:noFill/>
            </a:ln>
          </a:insideV>
        </a:tcBdr>
      </a:tcStyle>
    </a:firstCol>
    <a:lastRow>
      <a:tcTxStyle b="on"/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2">
              <a:schemeClr val="accent5"/>
            </a:lnRef>
          </a:top>
          <a:bottom>
            <a:lnRef idx="2">
              <a:schemeClr val="accent5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noFill/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>
          <a:left>
            <a:lnRef idx="1">
              <a:schemeClr val="accent5"/>
            </a:lnRef>
          </a:left>
          <a:right>
            <a:lnRef idx="1">
              <a:schemeClr val="accent5"/>
            </a:lnRef>
          </a:right>
          <a:top>
            <a:lnRef idx="1">
              <a:schemeClr val="accent5"/>
            </a:lnRef>
          </a:top>
          <a:bottom>
            <a:lnRef idx="2">
              <a:schemeClr val="lt1"/>
            </a:lnRef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accent5"/>
          </a:solidFill>
        </a:fill>
      </a:tcStyle>
    </a:firstRow>
  </a:tblStyle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>
        <p:scale>
          <a:sx n="110" d="100"/>
          <a:sy n="110" d="100"/>
        </p:scale>
        <p:origin x="-1122" y="-90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9" Type="http://schemas.openxmlformats.org/officeDocument/2006/relationships/notesMaster" Target="notesMasters/notesMaster1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34" Type="http://schemas.openxmlformats.org/officeDocument/2006/relationships/slide" Target="slides/slide33.xml"/><Relationship Id="rId42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slide" Target="slides/slide32.xml"/><Relationship Id="rId38" Type="http://schemas.openxmlformats.org/officeDocument/2006/relationships/slide" Target="slides/slide37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41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slide" Target="slides/slide31.xml"/><Relationship Id="rId37" Type="http://schemas.openxmlformats.org/officeDocument/2006/relationships/slide" Target="slides/slide36.xml"/><Relationship Id="rId40" Type="http://schemas.openxmlformats.org/officeDocument/2006/relationships/presProps" Target="pres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slide" Target="slides/slide35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slide" Target="slides/slide34.xml"/><Relationship Id="rId43" Type="http://schemas.openxmlformats.org/officeDocument/2006/relationships/tableStyles" Target="tableStyle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F03C8C3A-1E69-4ACC-BB35-3C31E29C60BD}" type="datetimeFigureOut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CD12ECA-BE4E-4108-A548-44406BF8A6F6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1.xml"/><Relationship Id="rId1" Type="http://schemas.openxmlformats.org/officeDocument/2006/relationships/notesMaster" Target="../notesMasters/notesMaster1.xm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3.xml"/><Relationship Id="rId1" Type="http://schemas.openxmlformats.org/officeDocument/2006/relationships/notesMaster" Target="../notesMasters/notesMaster1.xml"/></Relationships>
</file>

<file path=ppt/notesSlides/_rels/notesSlide1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/Relationships>
</file>

<file path=ppt/notesSlides/_rels/notesSlide1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1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6.xml"/><Relationship Id="rId1" Type="http://schemas.openxmlformats.org/officeDocument/2006/relationships/notesMaster" Target="../notesMasters/notesMaster1.xml"/></Relationships>
</file>

<file path=ppt/notesSlides/_rels/notesSlide1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7.xml"/><Relationship Id="rId1" Type="http://schemas.openxmlformats.org/officeDocument/2006/relationships/notesMaster" Target="../notesMasters/notesMaster1.xml"/></Relationships>
</file>

<file path=ppt/notesSlides/_rels/notesSlide1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8.xml"/><Relationship Id="rId1" Type="http://schemas.openxmlformats.org/officeDocument/2006/relationships/notesMaster" Target="../notesMasters/notesMaster1.xml"/></Relationships>
</file>

<file path=ppt/notesSlides/_rels/notesSlide1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9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0.xml"/><Relationship Id="rId1" Type="http://schemas.openxmlformats.org/officeDocument/2006/relationships/notesMaster" Target="../notesMasters/notesMaster1.xml"/></Relationships>
</file>

<file path=ppt/notesSlides/_rels/notesSlide2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2.xml"/><Relationship Id="rId1" Type="http://schemas.openxmlformats.org/officeDocument/2006/relationships/notesMaster" Target="../notesMasters/notesMaster1.xml"/></Relationships>
</file>

<file path=ppt/notesSlides/_rels/notesSlide2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3.xml"/><Relationship Id="rId1" Type="http://schemas.openxmlformats.org/officeDocument/2006/relationships/notesMaster" Target="../notesMasters/notesMaster1.xml"/></Relationships>
</file>

<file path=ppt/notesSlides/_rels/notesSlide2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4.xml"/><Relationship Id="rId1" Type="http://schemas.openxmlformats.org/officeDocument/2006/relationships/notesMaster" Target="../notesMasters/notesMaster1.xml"/></Relationships>
</file>

<file path=ppt/notesSlides/_rels/notesSlide2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5.xml"/><Relationship Id="rId1" Type="http://schemas.openxmlformats.org/officeDocument/2006/relationships/notesMaster" Target="../notesMasters/notesMaster1.xml"/></Relationships>
</file>

<file path=ppt/notesSlides/_rels/notesSlide2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6.xml"/><Relationship Id="rId1" Type="http://schemas.openxmlformats.org/officeDocument/2006/relationships/notesMaster" Target="../notesMasters/notesMaster1.xml"/></Relationships>
</file>

<file path=ppt/notesSlides/_rels/notesSlide2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7.xml"/><Relationship Id="rId1" Type="http://schemas.openxmlformats.org/officeDocument/2006/relationships/notesMaster" Target="../notesMasters/notesMaster1.xml"/></Relationships>
</file>

<file path=ppt/notesSlides/_rels/notesSlide2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8.xml"/><Relationship Id="rId1" Type="http://schemas.openxmlformats.org/officeDocument/2006/relationships/notesMaster" Target="../notesMasters/notesMaster1.xml"/></Relationships>
</file>

<file path=ppt/notesSlides/_rels/notesSlide2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9.xml"/><Relationship Id="rId1" Type="http://schemas.openxmlformats.org/officeDocument/2006/relationships/notesMaster" Target="../notesMasters/notesMaster1.xml"/></Relationships>
</file>

<file path=ppt/notesSlides/_rels/notesSlide2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0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1.xml"/><Relationship Id="rId1" Type="http://schemas.openxmlformats.org/officeDocument/2006/relationships/notesMaster" Target="../notesMasters/notesMaster1.xml"/></Relationships>
</file>

<file path=ppt/notesSlides/_rels/notesSlide3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2.xml"/><Relationship Id="rId1" Type="http://schemas.openxmlformats.org/officeDocument/2006/relationships/notesMaster" Target="../notesMasters/notesMaster1.xml"/></Relationships>
</file>

<file path=ppt/notesSlides/_rels/notesSlide3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3.xml"/><Relationship Id="rId1" Type="http://schemas.openxmlformats.org/officeDocument/2006/relationships/notesMaster" Target="../notesMasters/notesMaster1.xml"/></Relationships>
</file>

<file path=ppt/notesSlides/_rels/notesSlide3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4.xml"/><Relationship Id="rId1" Type="http://schemas.openxmlformats.org/officeDocument/2006/relationships/notesMaster" Target="../notesMasters/notesMaster1.xml"/></Relationships>
</file>

<file path=ppt/notesSlides/_rels/notesSlide3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5.xml"/><Relationship Id="rId1" Type="http://schemas.openxmlformats.org/officeDocument/2006/relationships/notesMaster" Target="../notesMasters/notesMaster1.xml"/></Relationships>
</file>

<file path=ppt/notesSlides/_rels/notesSlide3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6.xml"/><Relationship Id="rId1" Type="http://schemas.openxmlformats.org/officeDocument/2006/relationships/notesMaster" Target="../notesMasters/notesMaster1.xml"/></Relationships>
</file>

<file path=ppt/notesSlides/_rels/notesSlide3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7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1</a:t>
            </a:fld>
            <a:endParaRPr lang="en-US"/>
          </a:p>
        </p:txBody>
      </p:sp>
    </p:spTree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10</a:t>
            </a:fld>
            <a:endParaRPr lang="en-US"/>
          </a:p>
        </p:txBody>
      </p:sp>
    </p:spTree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11</a:t>
            </a:fld>
            <a:endParaRPr lang="en-US"/>
          </a:p>
        </p:txBody>
      </p:sp>
    </p:spTree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12</a:t>
            </a:fld>
            <a:endParaRPr lang="en-US"/>
          </a:p>
        </p:txBody>
      </p:sp>
    </p:spTree>
  </p:cSld>
  <p:clrMapOvr>
    <a:masterClrMapping/>
  </p:clrMapOvr>
</p:notes>
</file>

<file path=ppt/notesSlides/notesSlide1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13</a:t>
            </a:fld>
            <a:endParaRPr lang="en-US"/>
          </a:p>
        </p:txBody>
      </p:sp>
    </p:spTree>
  </p:cSld>
  <p:clrMapOvr>
    <a:masterClrMapping/>
  </p:clrMapOvr>
</p:notes>
</file>

<file path=ppt/notesSlides/notesSlide1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</p:notes>
</file>

<file path=ppt/notesSlides/notesSlide1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15</a:t>
            </a:fld>
            <a:endParaRPr lang="en-US"/>
          </a:p>
        </p:txBody>
      </p:sp>
    </p:spTree>
  </p:cSld>
  <p:clrMapOvr>
    <a:masterClrMapping/>
  </p:clrMapOvr>
</p:notes>
</file>

<file path=ppt/notesSlides/notesSlide1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16</a:t>
            </a:fld>
            <a:endParaRPr lang="en-US"/>
          </a:p>
        </p:txBody>
      </p:sp>
    </p:spTree>
  </p:cSld>
  <p:clrMapOvr>
    <a:masterClrMapping/>
  </p:clrMapOvr>
</p:notes>
</file>

<file path=ppt/notesSlides/notesSlide1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</p:notes>
</file>

<file path=ppt/notesSlides/notesSlide1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</p:notes>
</file>

<file path=ppt/notesSlides/notesSlide1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19</a:t>
            </a:fld>
            <a:endParaRPr lang="en-US"/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</p:notes>
</file>

<file path=ppt/notesSlides/notesSlide2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20</a:t>
            </a:fld>
            <a:endParaRPr lang="en-US"/>
          </a:p>
        </p:txBody>
      </p:sp>
    </p:spTree>
  </p:cSld>
  <p:clrMapOvr>
    <a:masterClrMapping/>
  </p:clrMapOvr>
</p:notes>
</file>

<file path=ppt/notesSlides/notesSlide2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</p:notes>
</file>

<file path=ppt/notesSlides/notesSlide2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</p:notes>
</file>

<file path=ppt/notesSlides/notesSlide2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24</a:t>
            </a:fld>
            <a:endParaRPr lang="en-US"/>
          </a:p>
        </p:txBody>
      </p:sp>
    </p:spTree>
  </p:cSld>
  <p:clrMapOvr>
    <a:masterClrMapping/>
  </p:clrMapOvr>
</p:notes>
</file>

<file path=ppt/notesSlides/notesSlide2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</p:notes>
</file>

<file path=ppt/notesSlides/notesSlide2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26</a:t>
            </a:fld>
            <a:endParaRPr lang="en-US"/>
          </a:p>
        </p:txBody>
      </p:sp>
    </p:spTree>
  </p:cSld>
  <p:clrMapOvr>
    <a:masterClrMapping/>
  </p:clrMapOvr>
</p:notes>
</file>

<file path=ppt/notesSlides/notesSlide2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</p:notes>
</file>

<file path=ppt/notesSlides/notesSlide2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28</a:t>
            </a:fld>
            <a:endParaRPr lang="en-US"/>
          </a:p>
        </p:txBody>
      </p:sp>
    </p:spTree>
  </p:cSld>
  <p:clrMapOvr>
    <a:masterClrMapping/>
  </p:clrMapOvr>
</p:notes>
</file>

<file path=ppt/notesSlides/notesSlide2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</p:notes>
</file>

<file path=ppt/notesSlides/notesSlide2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30</a:t>
            </a:fld>
            <a:endParaRPr lang="en-US"/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</p:notes>
</file>

<file path=ppt/notesSlides/notesSlide3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</p:notes>
</file>

<file path=ppt/notesSlides/notesSlide3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32</a:t>
            </a:fld>
            <a:endParaRPr lang="en-US"/>
          </a:p>
        </p:txBody>
      </p:sp>
    </p:spTree>
  </p:cSld>
  <p:clrMapOvr>
    <a:masterClrMapping/>
  </p:clrMapOvr>
</p:notes>
</file>

<file path=ppt/notesSlides/notesSlide3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33</a:t>
            </a:fld>
            <a:endParaRPr lang="en-US"/>
          </a:p>
        </p:txBody>
      </p:sp>
    </p:spTree>
  </p:cSld>
  <p:clrMapOvr>
    <a:masterClrMapping/>
  </p:clrMapOvr>
</p:notes>
</file>

<file path=ppt/notesSlides/notesSlide3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</p:notes>
</file>

<file path=ppt/notesSlides/notesSlide3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B65AC-9AA8-42A4-938D-BD24D93A88A7}" type="slidenum">
              <a:rPr lang="he-IL" smtClean="0">
                <a:solidFill>
                  <a:prstClr val="black"/>
                </a:solidFill>
              </a:rPr>
              <a:pPr/>
              <a:t>35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pPr algn="l" rtl="0"/>
            <a:r>
              <a:rPr lang="en-US" baseline="0" dirty="0" smtClean="0"/>
              <a:t>Many of these brain </a:t>
            </a:r>
            <a:r>
              <a:rPr lang="en-US" baseline="0" smtClean="0"/>
              <a:t>regions are </a:t>
            </a:r>
            <a:r>
              <a:rPr lang="en-US" baseline="0" dirty="0" smtClean="0"/>
              <a:t>known to be involved in off-line processing of events (internally driven and spontaneous thinking)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D2B65AC-9AA8-42A4-938D-BD24D93A88A7}" type="slidenum">
              <a:rPr lang="he-IL" smtClean="0">
                <a:solidFill>
                  <a:prstClr val="black"/>
                </a:solidFill>
              </a:rPr>
              <a:pPr/>
              <a:t>36</a:t>
            </a:fld>
            <a:endParaRPr lang="he-IL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3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37</a:t>
            </a:fld>
            <a:endParaRPr lang="en-US"/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</p:spPr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82DDCE8E-FC32-47FC-BAD5-585ECC743F8C}" type="slidenum">
              <a:rPr lang="en-US">
                <a:solidFill>
                  <a:prstClr val="black"/>
                </a:solidFill>
              </a:rPr>
              <a:pPr/>
              <a:t>4</a:t>
            </a:fld>
            <a:endParaRPr lang="en-US">
              <a:solidFill>
                <a:prstClr val="black"/>
              </a:solidFill>
            </a:endParaRP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5</a:t>
            </a:fld>
            <a:endParaRPr lang="en-US"/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7</a:t>
            </a:fld>
            <a:endParaRPr lang="en-US"/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CD12ECA-BE4E-4108-A548-44406BF8A6F6}" type="slidenum">
              <a:rPr lang="en-US" smtClean="0"/>
              <a:pPr/>
              <a:t>9</a:t>
            </a:fld>
            <a:endParaRPr lang="en-US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Title 8"/>
          <p:cNvSpPr>
            <a:spLocks noGrp="1"/>
          </p:cNvSpPr>
          <p:nvPr>
            <p:ph type="ctrTitle"/>
          </p:nvPr>
        </p:nvSpPr>
        <p:spPr>
          <a:xfrm>
            <a:off x="533400" y="1371600"/>
            <a:ext cx="7851648" cy="1828800"/>
          </a:xfrm>
          <a:ln>
            <a:noFill/>
          </a:ln>
        </p:spPr>
        <p:txBody>
          <a:bodyPr vert="horz" tIns="0" rIns="18288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  <a:contourClr>
                <a:schemeClr val="tx2"/>
              </a:contourClr>
            </a:sp3d>
          </a:bodyPr>
          <a:lstStyle>
            <a:lvl1pPr algn="r" rtl="0">
              <a:spcBef>
                <a:spcPct val="0"/>
              </a:spcBef>
              <a:buNone/>
              <a:defRPr sz="5600" b="1">
                <a:ln>
                  <a:noFill/>
                </a:ln>
                <a:solidFill>
                  <a:schemeClr val="accent3">
                    <a:tint val="90000"/>
                    <a:satMod val="120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17" name="Subtitle 16"/>
          <p:cNvSpPr>
            <a:spLocks noGrp="1"/>
          </p:cNvSpPr>
          <p:nvPr>
            <p:ph type="subTitle" idx="1"/>
          </p:nvPr>
        </p:nvSpPr>
        <p:spPr>
          <a:xfrm>
            <a:off x="533400" y="3228536"/>
            <a:ext cx="7854696" cy="1752600"/>
          </a:xfrm>
        </p:spPr>
        <p:txBody>
          <a:bodyPr lIns="0" rIns="18288"/>
          <a:lstStyle>
            <a:lvl1pPr marL="0" marR="45720" indent="0" algn="r">
              <a:buNone/>
              <a:defRPr>
                <a:solidFill>
                  <a:schemeClr val="tx1"/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</a:lstStyle>
          <a:p>
            <a:r>
              <a:rPr kumimoji="0" lang="en-US" smtClean="0"/>
              <a:t>Click to edit Master subtitle style</a:t>
            </a:r>
            <a:endParaRPr kumimoji="0" lang="en-US"/>
          </a:p>
        </p:txBody>
      </p:sp>
      <p:sp>
        <p:nvSpPr>
          <p:cNvPr id="30" name="Date Placeholder 29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A5044584-6313-43B5-8957-D6B250894E10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19" name="Footer Placeholder 18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27" name="Slide Number Placeholder 2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90AE3F2-C78E-4182-B1E7-9D6D172A9DA4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914401"/>
            <a:ext cx="2057400" cy="5211763"/>
          </a:xfrm>
        </p:spPr>
        <p:txBody>
          <a:bodyPr vert="eaVert"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914401"/>
            <a:ext cx="6019800" cy="5211763"/>
          </a:xfrm>
        </p:spPr>
        <p:txBody>
          <a:bodyPr vert="eaVert"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BC1E04F6-0BE6-4931-B2AF-DA3A041AF573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userDrawn="1">
  <p:cSld name="4_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Freeform 9"/>
          <p:cNvSpPr/>
          <p:nvPr userDrawn="1"/>
        </p:nvSpPr>
        <p:spPr>
          <a:xfrm>
            <a:off x="235424" y="286603"/>
            <a:ext cx="8229600" cy="805218"/>
          </a:xfrm>
          <a:custGeom>
            <a:avLst/>
            <a:gdLst>
              <a:gd name="connsiteX0" fmla="*/ 0 w 10972800"/>
              <a:gd name="connsiteY0" fmla="*/ 0 h 805218"/>
              <a:gd name="connsiteX1" fmla="*/ 10235820 w 10972800"/>
              <a:gd name="connsiteY1" fmla="*/ 0 h 805218"/>
              <a:gd name="connsiteX2" fmla="*/ 10972800 w 10972800"/>
              <a:gd name="connsiteY2" fmla="*/ 805218 h 805218"/>
              <a:gd name="connsiteX3" fmla="*/ 13647 w 10972800"/>
              <a:gd name="connsiteY3" fmla="*/ 805218 h 805218"/>
              <a:gd name="connsiteX4" fmla="*/ 0 w 10972800"/>
              <a:gd name="connsiteY4" fmla="*/ 0 h 805218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</a:cxnLst>
            <a:rect l="l" t="t" r="r" b="b"/>
            <a:pathLst>
              <a:path w="10972800" h="805218">
                <a:moveTo>
                  <a:pt x="0" y="0"/>
                </a:moveTo>
                <a:lnTo>
                  <a:pt x="10235820" y="0"/>
                </a:lnTo>
                <a:lnTo>
                  <a:pt x="10972800" y="805218"/>
                </a:lnTo>
                <a:lnTo>
                  <a:pt x="13647" y="805218"/>
                </a:lnTo>
                <a:lnTo>
                  <a:pt x="0" y="0"/>
                </a:lnTo>
                <a:close/>
              </a:path>
            </a:pathLst>
          </a:cu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solidFill>
                <a:prstClr val="white"/>
              </a:solidFill>
            </a:endParaRPr>
          </a:p>
        </p:txBody>
      </p:sp>
      <p:sp>
        <p:nvSpPr>
          <p:cNvPr id="7" name="Isosceles Triangle 6"/>
          <p:cNvSpPr/>
          <p:nvPr userDrawn="1"/>
        </p:nvSpPr>
        <p:spPr>
          <a:xfrm rot="2810533">
            <a:off x="7544324" y="-9068"/>
            <a:ext cx="2592000" cy="999000"/>
          </a:xfrm>
          <a:prstGeom prst="triangle">
            <a:avLst>
              <a:gd name="adj" fmla="val 47235"/>
            </a:avLst>
          </a:prstGeom>
          <a:effectLst>
            <a:innerShdw blurRad="63500" dist="50800" dir="8100000">
              <a:prstClr val="black">
                <a:alpha val="50000"/>
              </a:prstClr>
            </a:innerShdw>
          </a:effectLst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1" anchor="ctr"/>
          <a:lstStyle/>
          <a:p>
            <a:pPr algn="ctr" rtl="1"/>
            <a:endParaRPr lang="he-IL">
              <a:solidFill>
                <a:prstClr val="white"/>
              </a:solidFill>
            </a:endParaRPr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60" y="312585"/>
            <a:ext cx="7565435" cy="748245"/>
          </a:xfrm>
        </p:spPr>
        <p:txBody>
          <a:bodyPr/>
          <a:lstStyle>
            <a:lvl1pPr algn="l" rtl="0">
              <a:defRPr/>
            </a:lvl1pPr>
          </a:lstStyle>
          <a:p>
            <a:r>
              <a:rPr lang="en-US" smtClean="0"/>
              <a:t>Click to edit Master title style</a:t>
            </a:r>
            <a:endParaRPr lang="he-IL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45661" y="1214651"/>
            <a:ext cx="8628796" cy="4962312"/>
          </a:xfrm>
        </p:spPr>
        <p:txBody>
          <a:bodyPr/>
          <a:lstStyle>
            <a:lvl1pPr algn="l" rtl="0">
              <a:defRPr/>
            </a:lvl1pPr>
            <a:lvl2pPr algn="l" rtl="0">
              <a:defRPr/>
            </a:lvl2pPr>
            <a:lvl3pPr algn="l" rtl="0">
              <a:defRPr/>
            </a:lvl3pPr>
            <a:lvl4pPr algn="l" rtl="0">
              <a:defRPr/>
            </a:lvl4pPr>
            <a:lvl5pPr algn="l" rtl="0">
              <a:defRPr/>
            </a:lvl5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he-IL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9F059C9-45D3-4F21-8DBF-4306BB0BC07E}" type="datetimeFigureOut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ל'/ניסן/תשע"ד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DC2AC824-85A1-40E9-920C-0E583137AD61}" type="slidenum">
              <a:rPr lang="he-IL" smtClean="0">
                <a:solidFill>
                  <a:prstClr val="black">
                    <a:tint val="75000"/>
                  </a:prstClr>
                </a:solidFill>
              </a:rPr>
              <a:pPr/>
              <a:t>‹#›</a:t>
            </a:fld>
            <a:endParaRPr lang="he-IL">
              <a:solidFill>
                <a:prstClr val="black">
                  <a:tint val="75000"/>
                </a:prstClr>
              </a:solidFill>
            </a:endParaRPr>
          </a:p>
        </p:txBody>
      </p:sp>
      <p:sp>
        <p:nvSpPr>
          <p:cNvPr id="9" name="Text Placeholder 8"/>
          <p:cNvSpPr>
            <a:spLocks noGrp="1"/>
          </p:cNvSpPr>
          <p:nvPr>
            <p:ph type="body" sz="quarter" idx="13" hasCustomPrompt="1"/>
          </p:nvPr>
        </p:nvSpPr>
        <p:spPr>
          <a:xfrm>
            <a:off x="8137674" y="0"/>
            <a:ext cx="1037034" cy="641446"/>
          </a:xfrm>
        </p:spPr>
        <p:txBody>
          <a:bodyPr>
            <a:noAutofit/>
          </a:bodyPr>
          <a:lstStyle>
            <a:lvl1pPr marL="0" indent="0">
              <a:buNone/>
              <a:defRPr sz="3600">
                <a:solidFill>
                  <a:schemeClr val="accent4">
                    <a:lumMod val="20000"/>
                    <a:lumOff val="80000"/>
                  </a:schemeClr>
                </a:solidFill>
                <a:latin typeface="Helvetica LT Std UltCompressed" panose="020B0608020202060204" pitchFamily="34" charset="0"/>
              </a:defRPr>
            </a:lvl1pPr>
          </a:lstStyle>
          <a:p>
            <a:pPr lvl="0"/>
            <a:r>
              <a:rPr lang="en-US" dirty="0" smtClean="0"/>
              <a:t>Sensation</a:t>
            </a:r>
            <a:endParaRPr lang="he-IL" dirty="0"/>
          </a:p>
        </p:txBody>
      </p:sp>
    </p:spTree>
    <p:extLst>
      <p:ext uri="{BB962C8B-B14F-4D97-AF65-F5344CB8AC3E}">
        <p14:creationId xmlns="" xmlns:p14="http://schemas.microsoft.com/office/powerpoint/2010/main" val="1497427506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ED0C696-E22D-488E-87B0-A3EF4B864D14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Ref idx="1002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530352" y="1316736"/>
            <a:ext cx="7772400" cy="1362456"/>
          </a:xfrm>
          <a:ln>
            <a:noFill/>
          </a:ln>
        </p:spPr>
        <p:txBody>
          <a:bodyPr vert="horz" tIns="0" bIns="0" anchor="b">
            <a:no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bevelT w="38100" h="38100"/>
            </a:sp3d>
          </a:bodyPr>
          <a:lstStyle>
            <a:lvl1pPr algn="l" rtl="0">
              <a:spcBef>
                <a:spcPct val="0"/>
              </a:spcBef>
              <a:buNone/>
              <a:defRPr lang="en-US" sz="5600" b="1" cap="none" baseline="0" dirty="0">
                <a:ln w="635">
                  <a:noFill/>
                </a:ln>
                <a:solidFill>
                  <a:schemeClr val="accent4">
                    <a:tint val="90000"/>
                    <a:satMod val="125000"/>
                  </a:schemeClr>
                </a:solidFill>
                <a:effectLst>
                  <a:outerShdw blurRad="38100" dist="25400" dir="5400000" algn="tl" rotWithShape="0">
                    <a:srgbClr val="000000">
                      <a:alpha val="43000"/>
                    </a:srgbClr>
                  </a:outerShdw>
                </a:effectLst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530352" y="2704664"/>
            <a:ext cx="7772400" cy="1509712"/>
          </a:xfrm>
        </p:spPr>
        <p:txBody>
          <a:bodyPr lIns="45720" rIns="45720" anchor="t"/>
          <a:lstStyle>
            <a:lvl1pPr marL="0" indent="0">
              <a:buNone/>
              <a:defRPr sz="2200">
                <a:solidFill>
                  <a:schemeClr val="tx1"/>
                </a:solidFill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016D7B2-7E25-4304-ACBF-2EE4C7A5798D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/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920085"/>
            <a:ext cx="4038600" cy="4434840"/>
          </a:xfrm>
        </p:spPr>
        <p:txBody>
          <a:bodyPr/>
          <a:lstStyle>
            <a:lvl1pPr>
              <a:defRPr sz="26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4ED8A5E5-6090-455B-AFEE-EB776B80D951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</p:spPr>
        <p:txBody>
          <a:bodyPr tIns="45720" anchor="b"/>
          <a:lstStyle>
            <a:lvl1pPr>
              <a:defRPr/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855248"/>
            <a:ext cx="4040188" cy="659352"/>
          </a:xfrm>
        </p:spPr>
        <p:txBody>
          <a:bodyPr lIns="45720" tIns="0" rIns="45720" bIns="0" anchor="ctr">
            <a:noAutofit/>
          </a:bodyPr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3"/>
          </p:nvPr>
        </p:nvSpPr>
        <p:spPr>
          <a:xfrm>
            <a:off x="4645025" y="1859757"/>
            <a:ext cx="4041775" cy="654843"/>
          </a:xfrm>
        </p:spPr>
        <p:txBody>
          <a:bodyPr lIns="45720" tIns="0" rIns="45720" bIns="0" anchor="ctr"/>
          <a:lstStyle>
            <a:lvl1pPr marL="0" indent="0">
              <a:buNone/>
              <a:defRPr sz="2400" b="1" cap="none" baseline="0">
                <a:solidFill>
                  <a:schemeClr val="tx2"/>
                </a:solidFill>
                <a:effectLst/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Content Placeholder 4"/>
          <p:cNvSpPr>
            <a:spLocks noGrp="1"/>
          </p:cNvSpPr>
          <p:nvPr>
            <p:ph sz="quarter" idx="2"/>
          </p:nvPr>
        </p:nvSpPr>
        <p:spPr>
          <a:xfrm>
            <a:off x="457200" y="2514600"/>
            <a:ext cx="4040188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514600"/>
            <a:ext cx="4041775" cy="3845720"/>
          </a:xfrm>
        </p:spPr>
        <p:txBody>
          <a:bodyPr tIns="0"/>
          <a:lstStyle>
            <a:lvl1pPr>
              <a:defRPr sz="22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3F7EA517-AE81-484A-BE1A-EA5A63D97B20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704088"/>
            <a:ext cx="8305800" cy="1143000"/>
          </a:xfrm>
        </p:spPr>
        <p:txBody>
          <a:bodyPr vert="horz" tIns="45720" bIns="0" anchor="b">
            <a:normAutofit/>
            <a:scene3d>
              <a:camera prst="orthographicFront"/>
              <a:lightRig rig="freezing" dir="t">
                <a:rot lat="0" lon="0" rev="5640000"/>
              </a:lightRig>
            </a:scene3d>
            <a:sp3d prstMaterial="flat">
              <a:contourClr>
                <a:schemeClr val="tx2"/>
              </a:contourClr>
            </a:sp3d>
          </a:bodyPr>
          <a:lstStyle>
            <a:lvl1pPr algn="l" rtl="0">
              <a:spcBef>
                <a:spcPct val="0"/>
              </a:spcBef>
              <a:buNone/>
              <a:defRPr sz="50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8A6BAE5A-651E-43E7-86F5-0498192EB786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7A8B4C-346E-4AF5-B3FB-5B08C4E4F1A9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85800" y="514352"/>
            <a:ext cx="2743200" cy="1162050"/>
          </a:xfrm>
        </p:spPr>
        <p:txBody>
          <a:bodyPr lIns="0" anchor="b">
            <a:noAutofit/>
          </a:bodyPr>
          <a:lstStyle>
            <a:lvl1pPr algn="l" rtl="0">
              <a:spcBef>
                <a:spcPct val="0"/>
              </a:spcBef>
              <a:buNone/>
              <a:defRPr sz="2600" b="0">
                <a:ln>
                  <a:noFill/>
                </a:ln>
                <a:solidFill>
                  <a:schemeClr val="tx2"/>
                </a:solidFill>
                <a:effectLst/>
                <a:latin typeface="+mj-lt"/>
                <a:ea typeface="+mj-ea"/>
                <a:cs typeface="+mj-cs"/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2"/>
          </p:nvPr>
        </p:nvSpPr>
        <p:spPr>
          <a:xfrm>
            <a:off x="685800" y="1676400"/>
            <a:ext cx="2743200" cy="4572000"/>
          </a:xfrm>
        </p:spPr>
        <p:txBody>
          <a:bodyPr lIns="18288" rIns="18288"/>
          <a:lstStyle>
            <a:lvl1pPr marL="0" indent="0" algn="l">
              <a:buNone/>
              <a:defRPr sz="1400"/>
            </a:lvl1pPr>
            <a:lvl2pPr indent="0" algn="l">
              <a:buNone/>
              <a:defRPr sz="1200"/>
            </a:lvl2pPr>
            <a:lvl3pPr indent="0" algn="l">
              <a:buNone/>
              <a:defRPr sz="1000"/>
            </a:lvl3pPr>
            <a:lvl4pPr indent="0" algn="l">
              <a:buNone/>
              <a:defRPr sz="900"/>
            </a:lvl4pPr>
            <a:lvl5pPr indent="0" algn="l">
              <a:buNone/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1"/>
          </p:nvPr>
        </p:nvSpPr>
        <p:spPr>
          <a:xfrm>
            <a:off x="3575050" y="1676400"/>
            <a:ext cx="5111750" cy="4572000"/>
          </a:xfrm>
        </p:spPr>
        <p:txBody>
          <a:bodyPr tIns="0"/>
          <a:lstStyle>
            <a:lvl1pPr>
              <a:defRPr sz="2800"/>
            </a:lvl1pPr>
            <a:lvl2pPr>
              <a:defRPr sz="2600"/>
            </a:lvl2pPr>
            <a:lvl3pPr>
              <a:defRPr sz="2400"/>
            </a:lvl3pPr>
            <a:lvl4pPr>
              <a:defRPr sz="2000"/>
            </a:lvl4pPr>
            <a:lvl5pPr>
              <a:defRPr sz="1800"/>
            </a:lvl5pPr>
          </a:lstStyle>
          <a:p>
            <a:pPr lvl="0" eaLnBrk="1" latinLnBrk="0" hangingPunct="1"/>
            <a:r>
              <a:rPr lang="en-US" smtClean="0"/>
              <a:t>Click to edit Master text styles</a:t>
            </a:r>
          </a:p>
          <a:p>
            <a:pPr lvl="1" eaLnBrk="1" latinLnBrk="0" hangingPunct="1"/>
            <a:r>
              <a:rPr lang="en-US" smtClean="0"/>
              <a:t>Second level</a:t>
            </a:r>
          </a:p>
          <a:p>
            <a:pPr lvl="2" eaLnBrk="1" latinLnBrk="0" hangingPunct="1"/>
            <a:r>
              <a:rPr lang="en-US" smtClean="0"/>
              <a:t>Third level</a:t>
            </a:r>
          </a:p>
          <a:p>
            <a:pPr lvl="3" eaLnBrk="1" latinLnBrk="0" hangingPunct="1"/>
            <a:r>
              <a:rPr lang="en-US" smtClean="0"/>
              <a:t>Fourth level</a:t>
            </a:r>
          </a:p>
          <a:p>
            <a:pPr lvl="4" eaLnBrk="1" latinLnBrk="0" hangingPunct="1"/>
            <a:r>
              <a:rPr lang="en-US" smtClean="0"/>
              <a:t>Fifth level</a:t>
            </a:r>
            <a:endParaRPr kumimoji="0"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D473956B-702A-454A-9445-FB11003D554C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Snip and Round Single Corner Rectangle 8"/>
          <p:cNvSpPr/>
          <p:nvPr/>
        </p:nvSpPr>
        <p:spPr>
          <a:xfrm rot="420000" flipV="1">
            <a:off x="3165753" y="1108077"/>
            <a:ext cx="5257800" cy="4114800"/>
          </a:xfrm>
          <a:prstGeom prst="snipRoundRect">
            <a:avLst>
              <a:gd name="adj1" fmla="val 0"/>
              <a:gd name="adj2" fmla="val 3646"/>
            </a:avLst>
          </a:prstGeom>
          <a:solidFill>
            <a:srgbClr val="FFFFFF"/>
          </a:solidFill>
          <a:ln w="3175" cap="rnd" cmpd="sng" algn="ctr">
            <a:solidFill>
              <a:srgbClr val="C0C0C0"/>
            </a:solidFill>
            <a:prstDash val="solid"/>
          </a:ln>
          <a:effectLst>
            <a:outerShdw blurRad="63500" dist="38500" dir="7500000" sx="98500" sy="100080" kx="100000" algn="tl" rotWithShape="0">
              <a:srgbClr val="000000">
                <a:alpha val="25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12" name="Right Triangle 11"/>
          <p:cNvSpPr/>
          <p:nvPr/>
        </p:nvSpPr>
        <p:spPr>
          <a:xfrm rot="420000" flipV="1">
            <a:off x="8004134" y="5359769"/>
            <a:ext cx="155448" cy="155448"/>
          </a:xfrm>
          <a:prstGeom prst="rtTriangle">
            <a:avLst/>
          </a:prstGeom>
          <a:solidFill>
            <a:srgbClr val="FFFFFF"/>
          </a:solidFill>
          <a:ln w="12700" cap="flat" cmpd="sng" algn="ctr">
            <a:solidFill>
              <a:srgbClr val="FFFFFF"/>
            </a:solidFill>
            <a:prstDash val="solid"/>
            <a:bevel/>
          </a:ln>
          <a:effectLst>
            <a:outerShdw blurRad="19685" dist="6350" dir="12900000" algn="tl" rotWithShape="0">
              <a:srgbClr val="000000">
                <a:alpha val="47000"/>
              </a:srgbClr>
            </a:outerShdw>
          </a:effectLst>
        </p:spPr>
        <p:style>
          <a:lnRef idx="2">
            <a:schemeClr val="accent1"/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eaLnBrk="1" latinLnBrk="0" hangingPunct="1"/>
            <a:endParaRPr kumimoji="0" lang="en-US"/>
          </a:p>
        </p:txBody>
      </p:sp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609600" y="1176996"/>
            <a:ext cx="2212848" cy="1582621"/>
          </a:xfrm>
        </p:spPr>
        <p:txBody>
          <a:bodyPr vert="horz" lIns="45720" tIns="45720" rIns="45720" bIns="45720" anchor="b"/>
          <a:lstStyle>
            <a:lvl1pPr algn="l">
              <a:buNone/>
              <a:defRPr sz="2000" b="1">
                <a:solidFill>
                  <a:schemeClr val="tx2"/>
                </a:solidFill>
              </a:defRPr>
            </a:lvl1pPr>
          </a:lstStyle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609600" y="2828785"/>
            <a:ext cx="2209800" cy="2179320"/>
          </a:xfrm>
        </p:spPr>
        <p:txBody>
          <a:bodyPr lIns="64008" rIns="45720" bIns="45720" anchor="t"/>
          <a:lstStyle>
            <a:lvl1pPr marL="0" indent="0" algn="l">
              <a:spcBef>
                <a:spcPts val="250"/>
              </a:spcBef>
              <a:buFontTx/>
              <a:buNone/>
              <a:defRPr sz="1300"/>
            </a:lvl1pPr>
            <a:lvl2pPr>
              <a:defRPr sz="1200"/>
            </a:lvl2pPr>
            <a:lvl3pPr>
              <a:defRPr sz="1000"/>
            </a:lvl3pPr>
            <a:lvl4pPr>
              <a:defRPr sz="900"/>
            </a:lvl4pPr>
            <a:lvl5pPr>
              <a:defRPr sz="900"/>
            </a:lvl5pPr>
          </a:lstStyle>
          <a:p>
            <a:pPr lvl="0" eaLnBrk="1" latinLnBrk="0" hangingPunct="1"/>
            <a:r>
              <a:rPr kumimoji="0"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21C99FE-DC0A-4313-A3A3-F3DDC6A710C3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>
          <a:xfrm>
            <a:off x="8077200" y="6356350"/>
            <a:ext cx="609600" cy="365125"/>
          </a:xfrm>
        </p:spPr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 rot="420000">
            <a:off x="3485793" y="1199517"/>
            <a:ext cx="4617720" cy="3931920"/>
          </a:xfrm>
          <a:prstGeom prst="rect">
            <a:avLst/>
          </a:prstGeom>
          <a:solidFill>
            <a:schemeClr val="bg2"/>
          </a:solidFill>
          <a:ln w="3000" cap="rnd">
            <a:solidFill>
              <a:srgbClr val="C0C0C0"/>
            </a:solidFill>
            <a:round/>
          </a:ln>
          <a:effectLst/>
        </p:spPr>
        <p:txBody>
          <a:bodyPr/>
          <a:lstStyle>
            <a:lvl1pPr marL="0" indent="0">
              <a:buNone/>
              <a:defRPr sz="3200"/>
            </a:lvl1pPr>
          </a:lstStyle>
          <a:p>
            <a:r>
              <a:rPr kumimoji="0" lang="en-US" smtClean="0"/>
              <a:t>Click icon to add picture</a:t>
            </a:r>
            <a:endParaRPr kumimoji="0" lang="en-US" dirty="0"/>
          </a:p>
        </p:txBody>
      </p:sp>
      <p:sp>
        <p:nvSpPr>
          <p:cNvPr id="10" name="Freeform 9"/>
          <p:cNvSpPr>
            <a:spLocks/>
          </p:cNvSpPr>
          <p:nvPr/>
        </p:nvSpPr>
        <p:spPr bwMode="auto">
          <a:xfrm flipV="1">
            <a:off x="-9525" y="5816600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11" name="Freeform 10"/>
          <p:cNvSpPr>
            <a:spLocks/>
          </p:cNvSpPr>
          <p:nvPr/>
        </p:nvSpPr>
        <p:spPr bwMode="auto">
          <a:xfrm flipV="1">
            <a:off x="4381500" y="6219825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jpe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3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Freeform 6"/>
          <p:cNvSpPr>
            <a:spLocks/>
          </p:cNvSpPr>
          <p:nvPr/>
        </p:nvSpPr>
        <p:spPr bwMode="auto">
          <a:xfrm>
            <a:off x="-9525" y="-7144"/>
            <a:ext cx="9163050" cy="1041400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6" y="2"/>
              </a:cxn>
              <a:cxn ang="0">
                <a:pos x="2542" y="0"/>
              </a:cxn>
              <a:cxn ang="0">
                <a:pos x="4374" y="367"/>
              </a:cxn>
              <a:cxn ang="0">
                <a:pos x="5766" y="55"/>
              </a:cxn>
              <a:cxn ang="0">
                <a:pos x="5772" y="213"/>
              </a:cxn>
              <a:cxn ang="0">
                <a:pos x="4302" y="439"/>
              </a:cxn>
              <a:cxn ang="0">
                <a:pos x="1488" y="201"/>
              </a:cxn>
              <a:cxn ang="0">
                <a:pos x="0" y="656"/>
              </a:cxn>
              <a:cxn ang="0">
                <a:pos x="6" y="2"/>
              </a:cxn>
            </a:cxnLst>
            <a:rect l="0" t="0" r="0" b="0"/>
            <a:pathLst>
              <a:path w="5772" h="656">
                <a:moveTo>
                  <a:pt x="6" y="2"/>
                </a:moveTo>
                <a:lnTo>
                  <a:pt x="2542" y="0"/>
                </a:lnTo>
                <a:cubicBezTo>
                  <a:pt x="2746" y="101"/>
                  <a:pt x="3828" y="367"/>
                  <a:pt x="4374" y="367"/>
                </a:cubicBezTo>
                <a:cubicBezTo>
                  <a:pt x="4920" y="367"/>
                  <a:pt x="5526" y="152"/>
                  <a:pt x="5766" y="55"/>
                </a:cubicBezTo>
                <a:lnTo>
                  <a:pt x="5772" y="213"/>
                </a:lnTo>
                <a:cubicBezTo>
                  <a:pt x="5670" y="257"/>
                  <a:pt x="5016" y="441"/>
                  <a:pt x="4302" y="439"/>
                </a:cubicBezTo>
                <a:cubicBezTo>
                  <a:pt x="3588" y="437"/>
                  <a:pt x="2205" y="165"/>
                  <a:pt x="1488" y="201"/>
                </a:cubicBezTo>
                <a:cubicBezTo>
                  <a:pt x="750" y="209"/>
                  <a:pt x="270" y="482"/>
                  <a:pt x="0" y="656"/>
                </a:cubicBezTo>
                <a:lnTo>
                  <a:pt x="6" y="2"/>
                </a:lnTo>
                <a:close/>
              </a:path>
            </a:pathLst>
          </a:custGeom>
          <a:gradFill>
            <a:gsLst>
              <a:gs pos="0">
                <a:schemeClr val="accent2">
                  <a:shade val="50000"/>
                  <a:alpha val="45000"/>
                  <a:satMod val="120000"/>
                </a:schemeClr>
              </a:gs>
              <a:gs pos="100000">
                <a:schemeClr val="accent3">
                  <a:shade val="80000"/>
                  <a:alpha val="55000"/>
                  <a:satMod val="155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8" name="Freeform 7"/>
          <p:cNvSpPr>
            <a:spLocks/>
          </p:cNvSpPr>
          <p:nvPr/>
        </p:nvSpPr>
        <p:spPr bwMode="auto">
          <a:xfrm>
            <a:off x="4381500" y="-7144"/>
            <a:ext cx="4762500" cy="638175"/>
          </a:xfrm>
          <a:custGeom>
            <a:avLst>
              <a:gd name="A1" fmla="val 0"/>
              <a:gd name="A2" fmla="val 0"/>
              <a:gd name="A3" fmla="val 0"/>
              <a:gd name="A4" fmla="val 0"/>
              <a:gd name="A5" fmla="val 0"/>
              <a:gd name="A6" fmla="val 0"/>
              <a:gd name="A7" fmla="val 0"/>
              <a:gd name="A8" fmla="val 0"/>
            </a:avLst>
            <a:gdLst/>
            <a:ahLst/>
            <a:cxnLst>
              <a:cxn ang="0">
                <a:pos x="0" y="0"/>
              </a:cxn>
              <a:cxn ang="0">
                <a:pos x="1668" y="564"/>
              </a:cxn>
              <a:cxn ang="0">
                <a:pos x="3000" y="186"/>
              </a:cxn>
              <a:cxn ang="0">
                <a:pos x="3000" y="6"/>
              </a:cxn>
              <a:cxn ang="0">
                <a:pos x="0" y="0"/>
              </a:cxn>
            </a:cxnLst>
            <a:rect l="0" t="0" r="0" b="0"/>
            <a:pathLst>
              <a:path w="3000" h="595">
                <a:moveTo>
                  <a:pt x="0" y="0"/>
                </a:moveTo>
                <a:cubicBezTo>
                  <a:pt x="174" y="102"/>
                  <a:pt x="1168" y="533"/>
                  <a:pt x="1668" y="564"/>
                </a:cubicBezTo>
                <a:cubicBezTo>
                  <a:pt x="2168" y="595"/>
                  <a:pt x="2778" y="279"/>
                  <a:pt x="3000" y="186"/>
                </a:cubicBezTo>
                <a:lnTo>
                  <a:pt x="3000" y="6"/>
                </a:lnTo>
                <a:lnTo>
                  <a:pt x="0" y="0"/>
                </a:lnTo>
                <a:close/>
              </a:path>
            </a:pathLst>
          </a:custGeom>
          <a:gradFill>
            <a:gsLst>
              <a:gs pos="0">
                <a:schemeClr val="accent3">
                  <a:shade val="50000"/>
                  <a:alpha val="30000"/>
                  <a:satMod val="130000"/>
                </a:schemeClr>
              </a:gs>
              <a:gs pos="80000">
                <a:schemeClr val="accent2">
                  <a:shade val="75000"/>
                  <a:alpha val="45000"/>
                  <a:satMod val="140000"/>
                </a:schemeClr>
              </a:gs>
            </a:gsLst>
            <a:lin ang="5400000" scaled="1"/>
          </a:gradFill>
          <a:ln w="9525" cap="flat" cmpd="sng" algn="ctr">
            <a:noFill/>
            <a:prstDash val="solid"/>
            <a:round/>
            <a:headEnd type="none" w="med" len="med"/>
            <a:tailEnd type="none" w="med" len="med"/>
          </a:ln>
          <a:effectLst/>
        </p:spPr>
        <p:txBody>
          <a:bodyPr vert="horz" wrap="square" lIns="91440" tIns="45720" rIns="91440" bIns="45720" anchor="t" compatLnSpc="1"/>
          <a:lstStyle/>
          <a:p>
            <a:pPr marL="0" algn="l" rtl="0" eaLnBrk="1" latinLnBrk="0" hangingPunct="1"/>
            <a:endParaRPr kumimoji="0" lang="en-US">
              <a:solidFill>
                <a:schemeClr val="tx1"/>
              </a:solidFill>
              <a:latin typeface="+mn-lt"/>
              <a:ea typeface="+mn-ea"/>
              <a:cs typeface="+mn-cs"/>
            </a:endParaRPr>
          </a:p>
        </p:txBody>
      </p:sp>
      <p:sp>
        <p:nvSpPr>
          <p:cNvPr id="9" name="Title Placeholder 8"/>
          <p:cNvSpPr>
            <a:spLocks noGrp="1"/>
          </p:cNvSpPr>
          <p:nvPr>
            <p:ph type="title"/>
          </p:nvPr>
        </p:nvSpPr>
        <p:spPr>
          <a:xfrm>
            <a:off x="457200" y="704088"/>
            <a:ext cx="8229600" cy="1143000"/>
          </a:xfrm>
          <a:prstGeom prst="rect">
            <a:avLst/>
          </a:prstGeom>
        </p:spPr>
        <p:txBody>
          <a:bodyPr vert="horz" lIns="0" rIns="0" bIns="0" anchor="b">
            <a:normAutofit/>
          </a:bodyPr>
          <a:lstStyle/>
          <a:p>
            <a:r>
              <a:rPr kumimoji="0" lang="en-US" smtClean="0"/>
              <a:t>Click to edit Master title style</a:t>
            </a:r>
            <a:endParaRPr kumimoji="0" lang="en-US"/>
          </a:p>
        </p:txBody>
      </p:sp>
      <p:sp>
        <p:nvSpPr>
          <p:cNvPr id="30" name="Text Placeholder 29"/>
          <p:cNvSpPr>
            <a:spLocks noGrp="1"/>
          </p:cNvSpPr>
          <p:nvPr>
            <p:ph type="body" idx="1"/>
          </p:nvPr>
        </p:nvSpPr>
        <p:spPr>
          <a:xfrm>
            <a:off x="457200" y="1935480"/>
            <a:ext cx="8229600" cy="438912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lvl="0" eaLnBrk="1" latinLnBrk="0" hangingPunct="1"/>
            <a:r>
              <a:rPr kumimoji="0" lang="en-US" smtClean="0"/>
              <a:t>Click to edit Master text styles</a:t>
            </a:r>
          </a:p>
          <a:p>
            <a:pPr lvl="1" eaLnBrk="1" latinLnBrk="0" hangingPunct="1"/>
            <a:r>
              <a:rPr kumimoji="0" lang="en-US" smtClean="0"/>
              <a:t>Second level</a:t>
            </a:r>
          </a:p>
          <a:p>
            <a:pPr lvl="2" eaLnBrk="1" latinLnBrk="0" hangingPunct="1"/>
            <a:r>
              <a:rPr kumimoji="0" lang="en-US" smtClean="0"/>
              <a:t>Third level</a:t>
            </a:r>
          </a:p>
          <a:p>
            <a:pPr lvl="3" eaLnBrk="1" latinLnBrk="0" hangingPunct="1"/>
            <a:r>
              <a:rPr kumimoji="0" lang="en-US" smtClean="0"/>
              <a:t>Fourth level</a:t>
            </a:r>
          </a:p>
          <a:p>
            <a:pPr lvl="4" eaLnBrk="1" latinLnBrk="0" hangingPunct="1"/>
            <a:r>
              <a:rPr kumimoji="0" lang="en-US" smtClean="0"/>
              <a:t>Fifth level</a:t>
            </a:r>
            <a:endParaRPr kumimoji="0" lang="en-US"/>
          </a:p>
        </p:txBody>
      </p:sp>
      <p:sp>
        <p:nvSpPr>
          <p:cNvPr id="10" name="Date Placeholder 9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C4199B78-6250-48E1-9B38-6E2B9ED152F6}" type="datetime1">
              <a:rPr lang="en-US" smtClean="0"/>
              <a:pPr/>
              <a:t>4/30/2014</a:t>
            </a:fld>
            <a:endParaRPr lang="en-US"/>
          </a:p>
        </p:txBody>
      </p:sp>
      <p:sp>
        <p:nvSpPr>
          <p:cNvPr id="22" name="Footer Placeholder 21"/>
          <p:cNvSpPr>
            <a:spLocks noGrp="1"/>
          </p:cNvSpPr>
          <p:nvPr>
            <p:ph type="ftr" sz="quarter" idx="3"/>
          </p:nvPr>
        </p:nvSpPr>
        <p:spPr>
          <a:xfrm>
            <a:off x="2667000" y="6356350"/>
            <a:ext cx="33528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l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18" name="Slide Number Placeholder 17"/>
          <p:cNvSpPr>
            <a:spLocks noGrp="1"/>
          </p:cNvSpPr>
          <p:nvPr>
            <p:ph type="sldNum" sz="quarter" idx="4"/>
          </p:nvPr>
        </p:nvSpPr>
        <p:spPr>
          <a:xfrm>
            <a:off x="7924800" y="6356350"/>
            <a:ext cx="762000" cy="365125"/>
          </a:xfrm>
          <a:prstGeom prst="rect">
            <a:avLst/>
          </a:prstGeom>
        </p:spPr>
        <p:txBody>
          <a:bodyPr vert="horz" lIns="0" tIns="0" rIns="0" bIns="0" anchor="b"/>
          <a:lstStyle>
            <a:lvl1pPr algn="r" eaLnBrk="1" latinLnBrk="0" hangingPunct="1">
              <a:defRPr kumimoji="0" sz="1200">
                <a:solidFill>
                  <a:schemeClr val="tx2">
                    <a:shade val="90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  <p:grpSp>
        <p:nvGrpSpPr>
          <p:cNvPr id="2" name="Group 1"/>
          <p:cNvGrpSpPr/>
          <p:nvPr/>
        </p:nvGrpSpPr>
        <p:grpSpPr>
          <a:xfrm>
            <a:off x="-19017" y="202408"/>
            <a:ext cx="9180548" cy="649224"/>
            <a:chOff x="-19045" y="216550"/>
            <a:chExt cx="9180548" cy="649224"/>
          </a:xfrm>
        </p:grpSpPr>
        <p:sp>
          <p:nvSpPr>
            <p:cNvPr id="12" name="Freeform 11"/>
            <p:cNvSpPr>
              <a:spLocks/>
            </p:cNvSpPr>
            <p:nvPr/>
          </p:nvSpPr>
          <p:spPr bwMode="auto">
            <a:xfrm rot="21435692">
              <a:off x="-19045" y="216550"/>
              <a:ext cx="9163050" cy="649224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966"/>
                </a:cxn>
                <a:cxn ang="0">
                  <a:pos x="1608" y="282"/>
                </a:cxn>
                <a:cxn ang="0">
                  <a:pos x="4110" y="1008"/>
                </a:cxn>
                <a:cxn ang="0">
                  <a:pos x="5772" y="0"/>
                </a:cxn>
              </a:cxnLst>
              <a:rect l="0" t="0" r="0" b="0"/>
              <a:pathLst>
                <a:path w="5772" h="1055">
                  <a:moveTo>
                    <a:pt x="0" y="966"/>
                  </a:moveTo>
                  <a:cubicBezTo>
                    <a:pt x="282" y="738"/>
                    <a:pt x="923" y="275"/>
                    <a:pt x="1608" y="282"/>
                  </a:cubicBezTo>
                  <a:cubicBezTo>
                    <a:pt x="2293" y="289"/>
                    <a:pt x="3416" y="1055"/>
                    <a:pt x="4110" y="1008"/>
                  </a:cubicBezTo>
                  <a:cubicBezTo>
                    <a:pt x="4804" y="961"/>
                    <a:pt x="5426" y="210"/>
                    <a:pt x="5772" y="0"/>
                  </a:cubicBezTo>
                </a:path>
              </a:pathLst>
            </a:custGeom>
            <a:noFill/>
            <a:ln w="10795" cap="flat" cmpd="sng" algn="ctr">
              <a:gradFill>
                <a:gsLst>
                  <a:gs pos="74000">
                    <a:schemeClr val="accent3">
                      <a:shade val="75000"/>
                    </a:schemeClr>
                  </a:gs>
                  <a:gs pos="86000">
                    <a:schemeClr val="tx1">
                      <a:alpha val="29000"/>
                    </a:schemeClr>
                  </a:gs>
                  <a:gs pos="16000">
                    <a:schemeClr val="accent2">
                      <a:shade val="75000"/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  <p:sp>
          <p:nvSpPr>
            <p:cNvPr id="13" name="Freeform 12"/>
            <p:cNvSpPr>
              <a:spLocks/>
            </p:cNvSpPr>
            <p:nvPr/>
          </p:nvSpPr>
          <p:spPr bwMode="auto">
            <a:xfrm rot="21435692">
              <a:off x="-14309" y="290003"/>
              <a:ext cx="9175812" cy="530352"/>
            </a:xfrm>
            <a:custGeom>
              <a:avLst>
                <a:gd name="A1" fmla="val 0"/>
                <a:gd name="A2" fmla="val 0"/>
                <a:gd name="A3" fmla="val 0"/>
                <a:gd name="A4" fmla="val 0"/>
                <a:gd name="A5" fmla="val 0"/>
                <a:gd name="A6" fmla="val 0"/>
                <a:gd name="A7" fmla="val 0"/>
                <a:gd name="A8" fmla="val 0"/>
              </a:avLst>
              <a:gdLst/>
              <a:ahLst/>
              <a:cxnLst>
                <a:cxn ang="0">
                  <a:pos x="0" y="732"/>
                </a:cxn>
                <a:cxn ang="0">
                  <a:pos x="1638" y="228"/>
                </a:cxn>
                <a:cxn ang="0">
                  <a:pos x="4122" y="816"/>
                </a:cxn>
                <a:cxn ang="0">
                  <a:pos x="5766" y="0"/>
                </a:cxn>
              </a:cxnLst>
              <a:rect l="0" t="0" r="0" b="0"/>
              <a:pathLst>
                <a:path w="5766" h="854">
                  <a:moveTo>
                    <a:pt x="0" y="732"/>
                  </a:moveTo>
                  <a:cubicBezTo>
                    <a:pt x="273" y="647"/>
                    <a:pt x="951" y="214"/>
                    <a:pt x="1638" y="228"/>
                  </a:cubicBezTo>
                  <a:cubicBezTo>
                    <a:pt x="2325" y="242"/>
                    <a:pt x="3434" y="854"/>
                    <a:pt x="4122" y="816"/>
                  </a:cubicBezTo>
                  <a:cubicBezTo>
                    <a:pt x="4810" y="778"/>
                    <a:pt x="5424" y="170"/>
                    <a:pt x="5766" y="0"/>
                  </a:cubicBezTo>
                </a:path>
              </a:pathLst>
            </a:custGeom>
            <a:noFill/>
            <a:ln w="9525" cap="flat" cmpd="sng" algn="ctr">
              <a:gradFill>
                <a:gsLst>
                  <a:gs pos="74000">
                    <a:schemeClr val="accent4"/>
                  </a:gs>
                  <a:gs pos="44000">
                    <a:schemeClr val="accent1"/>
                  </a:gs>
                  <a:gs pos="33000">
                    <a:schemeClr val="accent2">
                      <a:alpha val="56000"/>
                    </a:schemeClr>
                  </a:gs>
                </a:gsLst>
                <a:lin ang="5400000" scaled="1"/>
              </a:gradFill>
              <a:prstDash val="solid"/>
              <a:round/>
              <a:headEnd type="none" w="med" len="med"/>
              <a:tailEnd type="none" w="med" len="med"/>
            </a:ln>
            <a:effectLst/>
          </p:spPr>
          <p:txBody>
            <a:bodyPr vert="horz" wrap="square" lIns="91440" tIns="45720" rIns="91440" bIns="45720" anchor="t" compatLnSpc="1"/>
            <a:lstStyle/>
            <a:p>
              <a:endParaRPr kumimoji="0" lang="en-US"/>
            </a:p>
          </p:txBody>
        </p:sp>
      </p:grpSp>
      <p:pic>
        <p:nvPicPr>
          <p:cNvPr id="14" name="Picture 2" descr="ACGTPortrait"/>
          <p:cNvPicPr>
            <a:picLocks noChangeAspect="1" noChangeArrowheads="1"/>
          </p:cNvPicPr>
          <p:nvPr userDrawn="1"/>
        </p:nvPicPr>
        <p:blipFill>
          <a:blip r:embed="rId14" cstate="print"/>
          <a:srcRect/>
          <a:stretch>
            <a:fillRect/>
          </a:stretch>
        </p:blipFill>
        <p:spPr bwMode="auto">
          <a:xfrm>
            <a:off x="76200" y="76200"/>
            <a:ext cx="1295400" cy="647243"/>
          </a:xfrm>
          <a:prstGeom prst="rect">
            <a:avLst/>
          </a:prstGeom>
          <a:noFill/>
        </p:spPr>
      </p:pic>
    </p:spTree>
  </p:cSld>
  <p:clrMap bg1="lt1" tx1="dk1" bg2="lt2" tx2="dk2" accent1="accent1" accent2="accent2" accent3="accent3" accent4="accent4" accent5="accent5" accent6="accent6" hlink="hlink" folHlink="folHlink"/>
  <p:sldLayoutIdLst>
    <p:sldLayoutId id="2147483673" r:id="rId1"/>
    <p:sldLayoutId id="2147483674" r:id="rId2"/>
    <p:sldLayoutId id="2147483675" r:id="rId3"/>
    <p:sldLayoutId id="2147483676" r:id="rId4"/>
    <p:sldLayoutId id="2147483677" r:id="rId5"/>
    <p:sldLayoutId id="2147483678" r:id="rId6"/>
    <p:sldLayoutId id="2147483679" r:id="rId7"/>
    <p:sldLayoutId id="2147483680" r:id="rId8"/>
    <p:sldLayoutId id="2147483681" r:id="rId9"/>
    <p:sldLayoutId id="2147483682" r:id="rId10"/>
    <p:sldLayoutId id="2147483683" r:id="rId11"/>
    <p:sldLayoutId id="2147483684" r:id="rId12"/>
  </p:sldLayoutIdLst>
  <p:hf hdr="0" ftr="0" dt="0"/>
  <p:txStyles>
    <p:titleStyle>
      <a:lvl1pPr algn="l" rtl="0" eaLnBrk="1" latinLnBrk="0" hangingPunct="1">
        <a:spcBef>
          <a:spcPct val="0"/>
        </a:spcBef>
        <a:buNone/>
        <a:defRPr kumimoji="0" sz="5000" b="0" kern="1200">
          <a:ln>
            <a:noFill/>
          </a:ln>
          <a:solidFill>
            <a:schemeClr val="tx2"/>
          </a:solidFill>
          <a:effectLst/>
          <a:latin typeface="+mj-lt"/>
          <a:ea typeface="+mj-ea"/>
          <a:cs typeface="+mj-cs"/>
        </a:defRPr>
      </a:lvl1pPr>
    </p:titleStyle>
    <p:bodyStyle>
      <a:lvl1pPr marL="274320" indent="-274320" algn="l" rtl="0" eaLnBrk="1" latinLnBrk="0" hangingPunct="1">
        <a:spcBef>
          <a:spcPct val="20000"/>
        </a:spcBef>
        <a:buClr>
          <a:schemeClr val="accent3"/>
        </a:buClr>
        <a:buSzPct val="95000"/>
        <a:buFont typeface="Wingdings 2"/>
        <a:buChar char=""/>
        <a:defRPr kumimoji="0" sz="2600" kern="1200">
          <a:solidFill>
            <a:schemeClr val="tx1"/>
          </a:solidFill>
          <a:latin typeface="+mn-lt"/>
          <a:ea typeface="+mn-ea"/>
          <a:cs typeface="+mn-cs"/>
        </a:defRPr>
      </a:lvl1pPr>
      <a:lvl2pPr marL="640080" indent="-246888" algn="l" rtl="0" eaLnBrk="1" latinLnBrk="0" hangingPunct="1">
        <a:spcBef>
          <a:spcPct val="20000"/>
        </a:spcBef>
        <a:buClr>
          <a:schemeClr val="accent1"/>
        </a:buClr>
        <a:buSzPct val="85000"/>
        <a:buFont typeface="Wingdings 2"/>
        <a:buChar char="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indent="-246888" algn="l" rtl="0" eaLnBrk="1" latinLnBrk="0" hangingPunct="1">
        <a:spcBef>
          <a:spcPct val="20000"/>
        </a:spcBef>
        <a:buClr>
          <a:schemeClr val="accent2"/>
        </a:buClr>
        <a:buSzPct val="70000"/>
        <a:buFont typeface="Wingdings 2"/>
        <a:buChar char=""/>
        <a:defRPr kumimoji="0" sz="2100" kern="1200">
          <a:solidFill>
            <a:schemeClr val="tx1"/>
          </a:solidFill>
          <a:latin typeface="+mn-lt"/>
          <a:ea typeface="+mn-ea"/>
          <a:cs typeface="+mn-cs"/>
        </a:defRPr>
      </a:lvl3pPr>
      <a:lvl4pPr marL="1188720" indent="-210312" algn="l" rtl="0" eaLnBrk="1" latinLnBrk="0" hangingPunct="1">
        <a:spcBef>
          <a:spcPct val="20000"/>
        </a:spcBef>
        <a:buClr>
          <a:schemeClr val="accent3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1463040" indent="-210312" algn="l" rtl="0" eaLnBrk="1" latinLnBrk="0" hangingPunct="1">
        <a:spcBef>
          <a:spcPct val="20000"/>
        </a:spcBef>
        <a:buClr>
          <a:schemeClr val="accent4"/>
        </a:buClr>
        <a:buSzPct val="65000"/>
        <a:buFont typeface="Wingdings 2"/>
        <a:buChar char=""/>
        <a:defRPr kumimoji="0"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1737360" indent="-210312" algn="l" rtl="0" eaLnBrk="1" latinLnBrk="0" hangingPunct="1">
        <a:spcBef>
          <a:spcPct val="20000"/>
        </a:spcBef>
        <a:buClr>
          <a:schemeClr val="accent5"/>
        </a:buClr>
        <a:buSzPct val="80000"/>
        <a:buFont typeface="Wingdings 2"/>
        <a:buChar char="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1920240" indent="-182880" algn="l" rtl="0" eaLnBrk="1" latinLnBrk="0" hangingPunct="1">
        <a:spcBef>
          <a:spcPct val="20000"/>
        </a:spcBef>
        <a:buClr>
          <a:schemeClr val="accent6"/>
        </a:buClr>
        <a:buSzPct val="80000"/>
        <a:buFont typeface="Wingdings 2"/>
        <a:buChar char=""/>
        <a:defRPr kumimoji="0" sz="1600" kern="1200" baseline="0">
          <a:solidFill>
            <a:schemeClr val="tx1"/>
          </a:solidFill>
          <a:latin typeface="+mn-lt"/>
          <a:ea typeface="+mn-ea"/>
          <a:cs typeface="+mn-cs"/>
        </a:defRPr>
      </a:lvl7pPr>
      <a:lvl8pPr marL="2194560" indent="-182880" algn="l" rtl="0" eaLnBrk="1" latinLnBrk="0" hangingPunct="1">
        <a:spcBef>
          <a:spcPct val="20000"/>
        </a:spcBef>
        <a:buClr>
          <a:schemeClr val="tx2"/>
        </a:buClr>
        <a:buChar char="•"/>
        <a:defRPr kumimoji="0" sz="1600" kern="1200">
          <a:solidFill>
            <a:schemeClr val="tx1"/>
          </a:solidFill>
          <a:latin typeface="+mn-lt"/>
          <a:ea typeface="+mn-ea"/>
          <a:cs typeface="+mn-cs"/>
        </a:defRPr>
      </a:lvl8pPr>
      <a:lvl9pPr marL="2468880" indent="-182880" algn="l" rtl="0" eaLnBrk="1" latinLnBrk="0" hangingPunct="1">
        <a:spcBef>
          <a:spcPct val="20000"/>
        </a:spcBef>
        <a:buClr>
          <a:schemeClr val="tx2"/>
        </a:buClr>
        <a:buFontTx/>
        <a:buChar char="•"/>
        <a:defRPr kumimoji="0" sz="14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2.xml"/><Relationship Id="rId5" Type="http://schemas.openxmlformats.org/officeDocument/2006/relationships/image" Target="../media/image20.png"/><Relationship Id="rId4" Type="http://schemas.openxmlformats.org/officeDocument/2006/relationships/image" Target="../media/image19.pn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0.png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9.png"/><Relationship Id="rId2" Type="http://schemas.openxmlformats.org/officeDocument/2006/relationships/notesSlide" Target="../notesSlides/notesSlide13.xm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1.tiff"/><Relationship Id="rId2" Type="http://schemas.openxmlformats.org/officeDocument/2006/relationships/notesSlide" Target="../notesSlides/notesSlide14.xml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png"/><Relationship Id="rId2" Type="http://schemas.openxmlformats.org/officeDocument/2006/relationships/notesSlide" Target="../notesSlides/notesSlide15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7.png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3.png"/><Relationship Id="rId2" Type="http://schemas.openxmlformats.org/officeDocument/2006/relationships/notesSlide" Target="../notesSlides/notesSlide16.xml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7.xml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4.png"/><Relationship Id="rId2" Type="http://schemas.openxmlformats.org/officeDocument/2006/relationships/notesSlide" Target="../notesSlides/notesSlide18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5.png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9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/Relationships>
</file>

<file path=ppt/slides/_rels/slide2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0.xml"/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1.xml"/><Relationship Id="rId1" Type="http://schemas.openxmlformats.org/officeDocument/2006/relationships/slideLayout" Target="../slideLayouts/slideLayout1.xml"/></Relationships>
</file>

<file path=ppt/slides/_rels/slide2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6.png"/><Relationship Id="rId2" Type="http://schemas.openxmlformats.org/officeDocument/2006/relationships/notesSlide" Target="../notesSlides/notesSlide2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7.png"/></Relationships>
</file>

<file path=ppt/slides/_rels/slide2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7.png"/><Relationship Id="rId2" Type="http://schemas.openxmlformats.org/officeDocument/2006/relationships/notesSlide" Target="../notesSlides/notesSlide23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8.png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4.xm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25.xml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6.xml"/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3" Type="http://schemas.openxmlformats.org/officeDocument/2006/relationships/image" Target="../media/image30.png"/><Relationship Id="rId2" Type="http://schemas.openxmlformats.org/officeDocument/2006/relationships/notesSlide" Target="../notesSlides/notesSlide27.xml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3" Type="http://schemas.openxmlformats.org/officeDocument/2006/relationships/image" Target="../media/image31.png"/><Relationship Id="rId2" Type="http://schemas.openxmlformats.org/officeDocument/2006/relationships/notesSlide" Target="../notesSlides/notesSlide28.xml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gif"/><Relationship Id="rId5" Type="http://schemas.openxmlformats.org/officeDocument/2006/relationships/image" Target="../media/image6.jpeg"/><Relationship Id="rId4" Type="http://schemas.openxmlformats.org/officeDocument/2006/relationships/image" Target="../media/image5.jpeg"/></Relationships>
</file>

<file path=ppt/slides/_rels/slide3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9.xml"/><Relationship Id="rId1" Type="http://schemas.openxmlformats.org/officeDocument/2006/relationships/slideLayout" Target="../slideLayouts/slideLayout2.xml"/></Relationships>
</file>

<file path=ppt/slides/_rels/slide31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0.xml"/><Relationship Id="rId1" Type="http://schemas.openxmlformats.org/officeDocument/2006/relationships/slideLayout" Target="../slideLayouts/slideLayout2.xml"/></Relationships>
</file>

<file path=ppt/slides/_rels/slide32.xml.rels><?xml version="1.0" encoding="UTF-8" standalone="yes"?>
<Relationships xmlns="http://schemas.openxmlformats.org/package/2006/relationships"><Relationship Id="rId3" Type="http://schemas.openxmlformats.org/officeDocument/2006/relationships/image" Target="../media/image32.png"/><Relationship Id="rId2" Type="http://schemas.openxmlformats.org/officeDocument/2006/relationships/notesSlide" Target="../notesSlides/notesSlide31.xml"/><Relationship Id="rId1" Type="http://schemas.openxmlformats.org/officeDocument/2006/relationships/slideLayout" Target="../slideLayouts/slideLayout2.xml"/></Relationships>
</file>

<file path=ppt/slides/_rels/slide3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3.png"/><Relationship Id="rId2" Type="http://schemas.openxmlformats.org/officeDocument/2006/relationships/notesSlide" Target="../notesSlides/notesSlide32.xml"/><Relationship Id="rId1" Type="http://schemas.openxmlformats.org/officeDocument/2006/relationships/slideLayout" Target="../slideLayouts/slideLayout2.xml"/></Relationships>
</file>

<file path=ppt/slides/_rels/slide34.xml.rels><?xml version="1.0" encoding="UTF-8" standalone="yes"?>
<Relationships xmlns="http://schemas.openxmlformats.org/package/2006/relationships"><Relationship Id="rId3" Type="http://schemas.openxmlformats.org/officeDocument/2006/relationships/image" Target="../media/image34.png"/><Relationship Id="rId2" Type="http://schemas.openxmlformats.org/officeDocument/2006/relationships/notesSlide" Target="../notesSlides/notesSlide33.xml"/><Relationship Id="rId1" Type="http://schemas.openxmlformats.org/officeDocument/2006/relationships/slideLayout" Target="../slideLayouts/slideLayout2.xml"/></Relationships>
</file>

<file path=ppt/slides/_rels/slide35.xml.rels><?xml version="1.0" encoding="UTF-8" standalone="yes"?>
<Relationships xmlns="http://schemas.openxmlformats.org/package/2006/relationships"><Relationship Id="rId3" Type="http://schemas.openxmlformats.org/officeDocument/2006/relationships/image" Target="../media/image35.jpeg"/><Relationship Id="rId7" Type="http://schemas.openxmlformats.org/officeDocument/2006/relationships/image" Target="../media/image39.png"/><Relationship Id="rId2" Type="http://schemas.openxmlformats.org/officeDocument/2006/relationships/notesSlide" Target="../notesSlides/notesSlide34.xml"/><Relationship Id="rId1" Type="http://schemas.openxmlformats.org/officeDocument/2006/relationships/slideLayout" Target="../slideLayouts/slideLayout12.xml"/><Relationship Id="rId6" Type="http://schemas.openxmlformats.org/officeDocument/2006/relationships/image" Target="../media/image38.png"/><Relationship Id="rId5" Type="http://schemas.openxmlformats.org/officeDocument/2006/relationships/image" Target="../media/image37.png"/><Relationship Id="rId4" Type="http://schemas.openxmlformats.org/officeDocument/2006/relationships/image" Target="../media/image36.png"/></Relationships>
</file>

<file path=ppt/slides/_rels/slide36.xml.rels><?xml version="1.0" encoding="UTF-8" standalone="yes"?>
<Relationships xmlns="http://schemas.openxmlformats.org/package/2006/relationships"><Relationship Id="rId8" Type="http://schemas.openxmlformats.org/officeDocument/2006/relationships/image" Target="../media/image45.png"/><Relationship Id="rId13" Type="http://schemas.openxmlformats.org/officeDocument/2006/relationships/image" Target="../media/image50.png"/><Relationship Id="rId3" Type="http://schemas.openxmlformats.org/officeDocument/2006/relationships/image" Target="../media/image40.png"/><Relationship Id="rId7" Type="http://schemas.openxmlformats.org/officeDocument/2006/relationships/image" Target="../media/image44.png"/><Relationship Id="rId12" Type="http://schemas.openxmlformats.org/officeDocument/2006/relationships/image" Target="../media/image49.png"/><Relationship Id="rId2" Type="http://schemas.openxmlformats.org/officeDocument/2006/relationships/notesSlide" Target="../notesSlides/notesSlide3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43.png"/><Relationship Id="rId11" Type="http://schemas.openxmlformats.org/officeDocument/2006/relationships/image" Target="../media/image48.png"/><Relationship Id="rId5" Type="http://schemas.openxmlformats.org/officeDocument/2006/relationships/image" Target="../media/image42.png"/><Relationship Id="rId10" Type="http://schemas.openxmlformats.org/officeDocument/2006/relationships/image" Target="../media/image47.png"/><Relationship Id="rId4" Type="http://schemas.openxmlformats.org/officeDocument/2006/relationships/image" Target="../media/image41.png"/><Relationship Id="rId9" Type="http://schemas.openxmlformats.org/officeDocument/2006/relationships/image" Target="../media/image46.png"/></Relationships>
</file>

<file path=ppt/slides/_rels/slide3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9.png"/><Relationship Id="rId2" Type="http://schemas.openxmlformats.org/officeDocument/2006/relationships/notesSlide" Target="../notesSlides/notesSlide36.xm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hyperlink" Target="http://www.plosone.org/article/info:doi/10.1371/journal.pone.0031288" TargetMode="External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14.jpeg"/><Relationship Id="rId3" Type="http://schemas.openxmlformats.org/officeDocument/2006/relationships/image" Target="../media/image9.jpeg"/><Relationship Id="rId7" Type="http://schemas.openxmlformats.org/officeDocument/2006/relationships/image" Target="../media/image13.jpe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12.png"/><Relationship Id="rId5" Type="http://schemas.openxmlformats.org/officeDocument/2006/relationships/image" Target="../media/image11.jpeg"/><Relationship Id="rId10" Type="http://schemas.openxmlformats.org/officeDocument/2006/relationships/image" Target="../media/image16.jpeg"/><Relationship Id="rId4" Type="http://schemas.openxmlformats.org/officeDocument/2006/relationships/image" Target="../media/image10.jpeg"/><Relationship Id="rId9" Type="http://schemas.openxmlformats.org/officeDocument/2006/relationships/image" Target="../media/image15.jpeg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7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1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gradFill rotWithShape="1">
          <a:gsLst>
            <a:gs pos="0">
              <a:srgbClr val="000000"/>
            </a:gs>
            <a:gs pos="39999">
              <a:srgbClr val="0A128C"/>
            </a:gs>
            <a:gs pos="70000">
              <a:srgbClr val="181CC7"/>
            </a:gs>
            <a:gs pos="88000">
              <a:srgbClr val="7005D4"/>
            </a:gs>
            <a:gs pos="100000">
              <a:srgbClr val="8C3D91"/>
            </a:gs>
          </a:gsLst>
          <a:lin ang="5400000" scaled="0"/>
        </a:gra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1447800" y="4419600"/>
            <a:ext cx="6477000" cy="1828800"/>
          </a:xfrm>
        </p:spPr>
        <p:txBody>
          <a:bodyPr>
            <a:noAutofit/>
          </a:bodyPr>
          <a:lstStyle/>
          <a:p>
            <a:pPr algn="ctr"/>
            <a:r>
              <a:rPr lang="en-US" sz="4400" dirty="0" smtClean="0"/>
              <a:t/>
            </a:r>
            <a:br>
              <a:rPr lang="en-US" sz="4400" dirty="0" smtClean="0"/>
            </a:br>
            <a:r>
              <a:rPr lang="en-US" sz="4400" dirty="0" smtClean="0"/>
              <a:t>Constructing module maps for integrated analysis</a:t>
            </a:r>
            <a:br>
              <a:rPr lang="en-US" sz="4400" dirty="0" smtClean="0"/>
            </a:br>
            <a:r>
              <a:rPr lang="en-US" sz="4400" dirty="0" smtClean="0"/>
              <a:t>of heterogeneous biological networks</a:t>
            </a:r>
            <a:endParaRPr lang="en-US" sz="4000" b="0" dirty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</a:t>
            </a:fld>
            <a:endParaRPr lang="en-US"/>
          </a:p>
        </p:txBody>
      </p:sp>
      <p:pic>
        <p:nvPicPr>
          <p:cNvPr id="67586" name="Picture 2" descr="http://acgt.cs.tau.ac.il/modmap/modmap_example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99000" y="381000"/>
            <a:ext cx="4165599" cy="3124200"/>
          </a:xfrm>
          <a:prstGeom prst="rect">
            <a:avLst/>
          </a:prstGeom>
          <a:noFill/>
        </p:spPr>
      </p:pic>
      <p:sp>
        <p:nvSpPr>
          <p:cNvPr id="6" name="Subtitle 2"/>
          <p:cNvSpPr>
            <a:spLocks noGrp="1"/>
          </p:cNvSpPr>
          <p:nvPr>
            <p:ph type="subTitle" idx="1"/>
          </p:nvPr>
        </p:nvSpPr>
        <p:spPr>
          <a:xfrm>
            <a:off x="685800" y="1219200"/>
            <a:ext cx="3429000" cy="2133600"/>
          </a:xfrm>
        </p:spPr>
        <p:txBody>
          <a:bodyPr>
            <a:noAutofit/>
          </a:bodyPr>
          <a:lstStyle/>
          <a:p>
            <a:pPr algn="ctr"/>
            <a:endParaRPr lang="en-US" sz="2800" b="1" dirty="0" smtClean="0"/>
          </a:p>
          <a:p>
            <a:pPr algn="ctr"/>
            <a:r>
              <a:rPr lang="en-US" sz="2800" b="1" dirty="0" smtClean="0"/>
              <a:t>Didi Amar</a:t>
            </a:r>
          </a:p>
          <a:p>
            <a:pPr algn="ctr"/>
            <a:r>
              <a:rPr lang="en-US" sz="2800" b="1" dirty="0" smtClean="0"/>
              <a:t>Group meeting</a:t>
            </a:r>
          </a:p>
          <a:p>
            <a:pPr algn="ctr"/>
            <a:r>
              <a:rPr lang="en-US" sz="2800" b="1" dirty="0" smtClean="0"/>
              <a:t>Apr 2014</a:t>
            </a:r>
            <a:endParaRPr lang="en-US" sz="2800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Initiators: overview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11680"/>
            <a:ext cx="5715000" cy="4389120"/>
          </a:xfrm>
        </p:spPr>
        <p:txBody>
          <a:bodyPr>
            <a:normAutofit fontScale="92500" lnSpcReduction="10000"/>
          </a:bodyPr>
          <a:lstStyle/>
          <a:p>
            <a:r>
              <a:rPr lang="en-US" dirty="0" smtClean="0"/>
              <a:t>Simultaneous analysis</a:t>
            </a:r>
          </a:p>
          <a:p>
            <a:pPr lvl="1"/>
            <a:r>
              <a:rPr lang="en-US" dirty="0" smtClean="0"/>
              <a:t>DICER </a:t>
            </a:r>
            <a:r>
              <a:rPr lang="en-US" dirty="0" smtClean="0"/>
              <a:t>(Amar et al. PLOS-CB 13): use a single G edge as a seed and expand using </a:t>
            </a:r>
            <a:r>
              <a:rPr lang="en-US" dirty="0" smtClean="0"/>
              <a:t>G,H</a:t>
            </a:r>
          </a:p>
          <a:p>
            <a:pPr lvl="1"/>
            <a:r>
              <a:rPr lang="en-US" dirty="0" smtClean="0"/>
              <a:t>Maximum </a:t>
            </a:r>
            <a:r>
              <a:rPr lang="en-US" dirty="0" err="1" smtClean="0"/>
              <a:t>bicliques</a:t>
            </a:r>
            <a:r>
              <a:rPr lang="en-US" dirty="0" smtClean="0"/>
              <a:t> in G (Li et al. TKDE 07) + DICER expansion</a:t>
            </a:r>
          </a:p>
          <a:p>
            <a:pPr lvl="1">
              <a:buNone/>
            </a:pPr>
            <a:endParaRPr lang="en-US" dirty="0" smtClean="0"/>
          </a:p>
          <a:p>
            <a:r>
              <a:rPr lang="en-US" dirty="0" smtClean="0"/>
              <a:t>Cluster H (ignore G)</a:t>
            </a:r>
            <a:endParaRPr lang="en-US" dirty="0" smtClean="0"/>
          </a:p>
          <a:p>
            <a:pPr lvl="1"/>
            <a:r>
              <a:rPr lang="en-US" dirty="0" smtClean="0"/>
              <a:t>Hierarchical </a:t>
            </a:r>
            <a:r>
              <a:rPr lang="en-US" dirty="0" smtClean="0"/>
              <a:t>clustering</a:t>
            </a:r>
            <a:endParaRPr lang="en-US" dirty="0" smtClean="0"/>
          </a:p>
          <a:p>
            <a:pPr lvl="1"/>
            <a:r>
              <a:rPr lang="en-US" dirty="0" smtClean="0"/>
              <a:t>Greedy node addition in </a:t>
            </a:r>
            <a:r>
              <a:rPr lang="en-US" dirty="0" smtClean="0"/>
              <a:t>H</a:t>
            </a:r>
          </a:p>
          <a:p>
            <a:pPr lvl="1"/>
            <a:endParaRPr lang="en-US" dirty="0" smtClean="0"/>
          </a:p>
          <a:p>
            <a:r>
              <a:rPr lang="en-US" dirty="0" smtClean="0"/>
              <a:t>…</a:t>
            </a:r>
          </a:p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10</a:t>
            </a:fld>
            <a:endParaRPr lang="en-US"/>
          </a:p>
        </p:txBody>
      </p:sp>
      <p:pic>
        <p:nvPicPr>
          <p:cNvPr id="5" name="Picture 1"/>
          <p:cNvPicPr>
            <a:picLocks noChangeAspect="1" noChangeArrowheads="1"/>
          </p:cNvPicPr>
          <p:nvPr/>
        </p:nvPicPr>
        <p:blipFill>
          <a:blip r:embed="rId3" cstate="print"/>
          <a:srcRect l="10638" t="737" r="6383"/>
          <a:stretch>
            <a:fillRect/>
          </a:stretch>
        </p:blipFill>
        <p:spPr bwMode="auto">
          <a:xfrm>
            <a:off x="6400800" y="777142"/>
            <a:ext cx="2005196" cy="23265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" name="Picture 2" descr="http://bio.informatik.uni-jena.de/wp/wp-content/uploads/2010/11/leukemia3_vor_pidr.png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6400800" y="5029200"/>
            <a:ext cx="1884617" cy="1560938"/>
          </a:xfrm>
          <a:prstGeom prst="rect">
            <a:avLst/>
          </a:prstGeom>
          <a:noFill/>
        </p:spPr>
      </p:pic>
      <p:pic>
        <p:nvPicPr>
          <p:cNvPr id="7" name="Picture 2" descr="http://openi.nlm.nih.gov/imgs/512/4/3117378/3117378_btr201f2.png"/>
          <p:cNvPicPr>
            <a:picLocks noChangeAspect="1" noChangeArrowheads="1"/>
          </p:cNvPicPr>
          <p:nvPr/>
        </p:nvPicPr>
        <p:blipFill>
          <a:blip r:embed="rId5" cstate="print"/>
          <a:srcRect l="11343" r="13038"/>
          <a:stretch>
            <a:fillRect/>
          </a:stretch>
        </p:blipFill>
        <p:spPr bwMode="auto">
          <a:xfrm>
            <a:off x="6400800" y="3200400"/>
            <a:ext cx="1747684" cy="16930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5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0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DICER Initiator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2011680"/>
            <a:ext cx="5562600" cy="461772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400" dirty="0" smtClean="0"/>
              <a:t>Local search in G and H</a:t>
            </a:r>
          </a:p>
          <a:p>
            <a:pPr lvl="1"/>
            <a:r>
              <a:rPr lang="en-US" dirty="0" smtClean="0"/>
              <a:t>Start with an </a:t>
            </a:r>
            <a:r>
              <a:rPr lang="en-US" dirty="0" smtClean="0"/>
              <a:t>edge (</a:t>
            </a:r>
            <a:r>
              <a:rPr lang="en-US" dirty="0" err="1" smtClean="0"/>
              <a:t>u,v</a:t>
            </a:r>
            <a:r>
              <a:rPr lang="en-US" dirty="0" smtClean="0"/>
              <a:t>) </a:t>
            </a:r>
            <a:r>
              <a:rPr lang="en-US" dirty="0" smtClean="0"/>
              <a:t>in G</a:t>
            </a:r>
          </a:p>
          <a:p>
            <a:pPr lvl="1"/>
            <a:r>
              <a:rPr lang="en-US" dirty="0" smtClean="0"/>
              <a:t>Define two candidate modules U, V:</a:t>
            </a:r>
          </a:p>
          <a:p>
            <a:pPr lvl="2"/>
            <a:r>
              <a:rPr lang="en-US" sz="1800" dirty="0" smtClean="0"/>
              <a:t>The local neighborhood: all nodes connected with edges to u or v</a:t>
            </a:r>
          </a:p>
          <a:p>
            <a:pPr lvl="1"/>
            <a:r>
              <a:rPr lang="en-US" dirty="0" smtClean="0"/>
              <a:t>Greedily add/remove </a:t>
            </a:r>
            <a:r>
              <a:rPr lang="en-US" dirty="0" smtClean="0"/>
              <a:t>bad </a:t>
            </a:r>
            <a:r>
              <a:rPr lang="en-US" dirty="0" smtClean="0"/>
              <a:t>nodes:</a:t>
            </a:r>
          </a:p>
          <a:p>
            <a:pPr lvl="2"/>
            <a:r>
              <a:rPr lang="en-US" dirty="0" smtClean="0"/>
              <a:t>Sum of weights with own side is negative in H</a:t>
            </a:r>
          </a:p>
          <a:p>
            <a:pPr lvl="2"/>
            <a:r>
              <a:rPr lang="en-US" dirty="0" smtClean="0"/>
              <a:t>Sum of weights with other side is negative in G</a:t>
            </a:r>
          </a:p>
          <a:p>
            <a:pPr lvl="2"/>
            <a:endParaRPr lang="en-US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11</a:t>
            </a:fld>
            <a:endParaRPr lang="en-US"/>
          </a:p>
        </p:txBody>
      </p:sp>
      <p:pic>
        <p:nvPicPr>
          <p:cNvPr id="37889" name="Picture 1"/>
          <p:cNvPicPr>
            <a:picLocks noChangeAspect="1" noChangeArrowheads="1"/>
          </p:cNvPicPr>
          <p:nvPr/>
        </p:nvPicPr>
        <p:blipFill>
          <a:blip r:embed="rId3" cstate="print"/>
          <a:srcRect l="10638" t="737" r="6383"/>
          <a:stretch>
            <a:fillRect/>
          </a:stretch>
        </p:blipFill>
        <p:spPr bwMode="auto">
          <a:xfrm>
            <a:off x="5791200" y="2209800"/>
            <a:ext cx="3200400" cy="371328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2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MBC-DICER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81200"/>
            <a:ext cx="5257800" cy="446532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400" b="1" dirty="0" smtClean="0"/>
              <a:t>MBC-DICER:</a:t>
            </a:r>
            <a:r>
              <a:rPr lang="en-US" sz="2400" dirty="0" smtClean="0"/>
              <a:t> Find bi-cliques</a:t>
            </a:r>
          </a:p>
          <a:p>
            <a:pPr lvl="1"/>
            <a:r>
              <a:rPr lang="en-US" dirty="0" smtClean="0"/>
              <a:t>Define candidate sets U and V that are </a:t>
            </a:r>
            <a:r>
              <a:rPr lang="en-US" dirty="0" err="1" smtClean="0"/>
              <a:t>bicliques</a:t>
            </a:r>
            <a:r>
              <a:rPr lang="en-US" dirty="0" smtClean="0"/>
              <a:t> in G</a:t>
            </a:r>
          </a:p>
          <a:p>
            <a:pPr lvl="2"/>
            <a:r>
              <a:rPr lang="en-US" dirty="0" smtClean="0"/>
              <a:t>Exhaustive solver (FP-MBC Li et al. 2007)</a:t>
            </a:r>
          </a:p>
          <a:p>
            <a:pPr lvl="1"/>
            <a:r>
              <a:rPr lang="en-US" dirty="0" smtClean="0"/>
              <a:t>Use a greedy “cleaning procedure”</a:t>
            </a:r>
          </a:p>
          <a:p>
            <a:pPr lvl="1"/>
            <a:r>
              <a:rPr lang="en-US" dirty="0" smtClean="0"/>
              <a:t>Technicalities:</a:t>
            </a:r>
          </a:p>
          <a:p>
            <a:pPr lvl="2"/>
            <a:r>
              <a:rPr lang="en-US" dirty="0" smtClean="0"/>
              <a:t>If the solver gets “</a:t>
            </a:r>
            <a:r>
              <a:rPr lang="en-US" dirty="0" err="1" smtClean="0"/>
              <a:t>stucked</a:t>
            </a:r>
            <a:r>
              <a:rPr lang="en-US" dirty="0" smtClean="0"/>
              <a:t>”: stop</a:t>
            </a:r>
          </a:p>
          <a:p>
            <a:pPr lvl="2"/>
            <a:r>
              <a:rPr lang="en-US" dirty="0" smtClean="0"/>
              <a:t>Stop if number of </a:t>
            </a:r>
            <a:r>
              <a:rPr lang="en-US" dirty="0" err="1" smtClean="0"/>
              <a:t>bics</a:t>
            </a:r>
            <a:r>
              <a:rPr lang="en-US" dirty="0" smtClean="0"/>
              <a:t> &gt;50,000</a:t>
            </a:r>
          </a:p>
          <a:p>
            <a:pPr marL="457200" indent="-457200">
              <a:buNone/>
            </a:pPr>
            <a:endParaRPr lang="en-US" sz="24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12</a:t>
            </a:fld>
            <a:endParaRPr lang="en-US"/>
          </a:p>
        </p:txBody>
      </p:sp>
      <p:pic>
        <p:nvPicPr>
          <p:cNvPr id="6" name="Picture 1"/>
          <p:cNvPicPr>
            <a:picLocks noChangeAspect="1" noChangeArrowheads="1"/>
          </p:cNvPicPr>
          <p:nvPr/>
        </p:nvPicPr>
        <p:blipFill>
          <a:blip r:embed="rId3" cstate="print"/>
          <a:srcRect l="10638" t="737" r="6383"/>
          <a:stretch>
            <a:fillRect/>
          </a:stretch>
        </p:blipFill>
        <p:spPr bwMode="auto">
          <a:xfrm>
            <a:off x="6172200" y="3352800"/>
            <a:ext cx="2514600" cy="29175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67586" name="Picture 2" descr="http://openi.nlm.nih.gov/imgs/512/4/3117378/3117378_btr201f2.png"/>
          <p:cNvPicPr>
            <a:picLocks noChangeAspect="1" noChangeArrowheads="1"/>
          </p:cNvPicPr>
          <p:nvPr/>
        </p:nvPicPr>
        <p:blipFill>
          <a:blip r:embed="rId4" cstate="print"/>
          <a:srcRect l="11343" r="13038"/>
          <a:stretch>
            <a:fillRect/>
          </a:stretch>
        </p:blipFill>
        <p:spPr bwMode="auto">
          <a:xfrm>
            <a:off x="6324600" y="1295400"/>
            <a:ext cx="1905000" cy="184547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58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6758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3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4" fill="hold">
                      <p:stCondLst>
                        <p:cond delay="indefinite"/>
                      </p:stCondLst>
                      <p:childTnLst>
                        <p:par>
                          <p:cTn id="35" fill="hold">
                            <p:stCondLst>
                              <p:cond delay="0"/>
                            </p:stCondLst>
                            <p:childTnLst>
                              <p:par>
                                <p:cTn id="36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8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Graph clustering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286000"/>
            <a:ext cx="4114800" cy="4160520"/>
          </a:xfrm>
        </p:spPr>
        <p:txBody>
          <a:bodyPr>
            <a:normAutofit/>
          </a:bodyPr>
          <a:lstStyle/>
          <a:p>
            <a:pPr marL="457200" indent="-457200">
              <a:buNone/>
            </a:pPr>
            <a:r>
              <a:rPr lang="en-US" sz="2200" dirty="0" smtClean="0"/>
              <a:t>Cluster H (ignore G</a:t>
            </a:r>
            <a:r>
              <a:rPr lang="en-US" sz="2200" dirty="0" smtClean="0"/>
              <a:t>)</a:t>
            </a:r>
          </a:p>
          <a:p>
            <a:pPr marL="457200" indent="-457200">
              <a:buNone/>
            </a:pPr>
            <a:r>
              <a:rPr lang="en-US" sz="2200" dirty="0" smtClean="0"/>
              <a:t>Two greedy (perform the best step in each </a:t>
            </a:r>
            <a:r>
              <a:rPr lang="en-US" sz="2200" dirty="0" err="1" smtClean="0"/>
              <a:t>iteraction</a:t>
            </a:r>
            <a:r>
              <a:rPr lang="en-US" sz="2200" dirty="0" smtClean="0"/>
              <a:t>) approaches:</a:t>
            </a:r>
            <a:endParaRPr lang="en-US" sz="2200" dirty="0" smtClean="0"/>
          </a:p>
          <a:p>
            <a:r>
              <a:rPr lang="en-US" sz="2200" b="1" dirty="0" smtClean="0"/>
              <a:t>Hierarchical</a:t>
            </a:r>
          </a:p>
          <a:p>
            <a:pPr lvl="1"/>
            <a:r>
              <a:rPr lang="en-US" sz="2000" dirty="0" smtClean="0"/>
              <a:t>Iteratively unite two clusters</a:t>
            </a:r>
            <a:endParaRPr lang="en-US" sz="2000" dirty="0" smtClean="0"/>
          </a:p>
          <a:p>
            <a:r>
              <a:rPr lang="en-US" sz="2200" b="1" dirty="0" smtClean="0"/>
              <a:t>Node </a:t>
            </a:r>
            <a:r>
              <a:rPr lang="en-US" sz="2200" b="1" dirty="0" smtClean="0"/>
              <a:t>addition</a:t>
            </a:r>
          </a:p>
          <a:p>
            <a:pPr lvl="1"/>
            <a:r>
              <a:rPr lang="en-US" sz="2000" dirty="0" smtClean="0"/>
              <a:t>Iteratively add a single node to a cluster</a:t>
            </a:r>
            <a:endParaRPr lang="en-US" sz="2000" dirty="0" smtClean="0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13</a:t>
            </a:fld>
            <a:endParaRPr lang="en-US"/>
          </a:p>
        </p:txBody>
      </p:sp>
      <p:pic>
        <p:nvPicPr>
          <p:cNvPr id="3074" name="Picture 2" descr="http://bio.informatik.uni-jena.de/wp/wp-content/uploads/2010/11/leukemia3_vor_pidr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4648200" y="2209800"/>
            <a:ext cx="4175475" cy="3458348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r>
              <a:rPr lang="en-US" sz="4000" dirty="0" smtClean="0"/>
              <a:t>Local Improvement </a:t>
            </a:r>
            <a:br>
              <a:rPr lang="en-US" sz="4000" dirty="0" smtClean="0"/>
            </a:br>
            <a:r>
              <a:rPr lang="en-US" sz="2800" dirty="0" smtClean="0"/>
              <a:t>(DICER algorithm, </a:t>
            </a:r>
            <a:r>
              <a:rPr lang="en-US" sz="2800" dirty="0" err="1" smtClean="0"/>
              <a:t>PLoS</a:t>
            </a:r>
            <a:r>
              <a:rPr lang="en-US" sz="2800" dirty="0" smtClean="0"/>
              <a:t> CB 2013)</a:t>
            </a:r>
            <a:endParaRPr lang="en-US" sz="4000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1534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Link: sum of G weights between modules is positive</a:t>
            </a:r>
          </a:p>
          <a:p>
            <a:r>
              <a:rPr lang="en-US" dirty="0" smtClean="0"/>
              <a:t>Goal: enlarge links </a:t>
            </a:r>
          </a:p>
          <a:p>
            <a:pPr lvl="1"/>
            <a:r>
              <a:rPr lang="en-US" dirty="0" smtClean="0"/>
              <a:t>Greedy approach</a:t>
            </a:r>
          </a:p>
          <a:p>
            <a:pPr lvl="1"/>
            <a:r>
              <a:rPr lang="en-US" dirty="0" smtClean="0"/>
              <a:t>Merge module links or add single nodes to link</a:t>
            </a:r>
          </a:p>
        </p:txBody>
      </p:sp>
      <p:pic>
        <p:nvPicPr>
          <p:cNvPr id="5" name="Content Placeholder 3" descr="Fig4.tif"/>
          <p:cNvPicPr>
            <a:picLocks noChangeAspect="1"/>
          </p:cNvPicPr>
          <p:nvPr/>
        </p:nvPicPr>
        <p:blipFill>
          <a:blip r:embed="rId3" cstate="print"/>
          <a:srcRect l="31400" t="29412"/>
          <a:stretch>
            <a:fillRect/>
          </a:stretch>
        </p:blipFill>
        <p:spPr>
          <a:xfrm>
            <a:off x="914400" y="3962400"/>
            <a:ext cx="7907128" cy="2481783"/>
          </a:xfrm>
          <a:prstGeom prst="rect">
            <a:avLst/>
          </a:prstGeom>
        </p:spPr>
      </p:pic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14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Global analysis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15</a:t>
            </a:fld>
            <a:endParaRPr lang="en-US"/>
          </a:p>
        </p:txBody>
      </p:sp>
      <p:pic>
        <p:nvPicPr>
          <p:cNvPr id="7169" name="Picture 1"/>
          <p:cNvPicPr>
            <a:picLocks noChangeAspect="1" noChangeArrowheads="1"/>
          </p:cNvPicPr>
          <p:nvPr/>
        </p:nvPicPr>
        <p:blipFill>
          <a:blip r:embed="rId3" cstate="print"/>
          <a:srcRect t="40000"/>
          <a:stretch>
            <a:fillRect/>
          </a:stretch>
        </p:blipFill>
        <p:spPr bwMode="auto">
          <a:xfrm>
            <a:off x="838200" y="3276600"/>
            <a:ext cx="8077200" cy="153198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TextBox 4"/>
          <p:cNvSpPr txBox="1"/>
          <p:nvPr/>
        </p:nvSpPr>
        <p:spPr>
          <a:xfrm>
            <a:off x="685800" y="2209800"/>
            <a:ext cx="7391400" cy="95410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800" dirty="0" smtClean="0"/>
              <a:t>The score of a set of modules M and a set of links L is:</a:t>
            </a:r>
            <a:endParaRPr lang="en-US" sz="2800" dirty="0"/>
          </a:p>
        </p:txBody>
      </p:sp>
      <p:sp>
        <p:nvSpPr>
          <p:cNvPr id="8" name="TextBox 7"/>
          <p:cNvSpPr txBox="1"/>
          <p:nvPr/>
        </p:nvSpPr>
        <p:spPr>
          <a:xfrm>
            <a:off x="2535948" y="2895600"/>
            <a:ext cx="2286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H: within modules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6193548" y="2895600"/>
            <a:ext cx="22860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r>
              <a:rPr lang="en-US" dirty="0" smtClean="0"/>
              <a:t>G:  between modules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4059948" y="4953000"/>
            <a:ext cx="3733800" cy="369332"/>
          </a:xfrm>
          <a:prstGeom prst="rect">
            <a:avLst/>
          </a:prstGeom>
          <a:solidFill>
            <a:srgbClr val="92D050"/>
          </a:solidFill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All links in L must be significant</a:t>
            </a:r>
            <a:endParaRPr lang="en-US" dirty="0"/>
          </a:p>
        </p:txBody>
      </p:sp>
      <p:pic>
        <p:nvPicPr>
          <p:cNvPr id="15" name="Picture 2"/>
          <p:cNvPicPr>
            <a:picLocks noChangeAspect="1" noChangeArrowheads="1"/>
          </p:cNvPicPr>
          <p:nvPr/>
        </p:nvPicPr>
        <p:blipFill>
          <a:blip r:embed="rId4" cstate="print"/>
          <a:srcRect l="2080" t="6421" r="37157"/>
          <a:stretch>
            <a:fillRect/>
          </a:stretch>
        </p:blipFill>
        <p:spPr bwMode="auto">
          <a:xfrm>
            <a:off x="0" y="4950233"/>
            <a:ext cx="1905000" cy="190776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1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716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" grpId="0" animBg="1"/>
      <p:bldP spid="9" grpId="0" animBg="1"/>
      <p:bldP spid="10" grpId="0" animBg="1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609600"/>
            <a:ext cx="8229600" cy="1143000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Examples for advantages of Global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16</a:t>
            </a:fld>
            <a:endParaRPr lang="en-US"/>
          </a:p>
        </p:txBody>
      </p:sp>
      <p:pic>
        <p:nvPicPr>
          <p:cNvPr id="6145" name="Picture 1"/>
          <p:cNvPicPr>
            <a:picLocks noChangeAspect="1" noChangeArrowheads="1"/>
          </p:cNvPicPr>
          <p:nvPr/>
        </p:nvPicPr>
        <p:blipFill>
          <a:blip r:embed="rId3" cstate="print"/>
          <a:srcRect t="8131" r="3280" b="2425"/>
          <a:stretch>
            <a:fillRect/>
          </a:stretch>
        </p:blipFill>
        <p:spPr bwMode="auto">
          <a:xfrm>
            <a:off x="762000" y="2895600"/>
            <a:ext cx="7696201" cy="319464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6" name="TextBox 5"/>
          <p:cNvSpPr txBox="1"/>
          <p:nvPr/>
        </p:nvSpPr>
        <p:spPr>
          <a:xfrm>
            <a:off x="685800" y="2362200"/>
            <a:ext cx="38100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 cannot detect new modules</a:t>
            </a:r>
            <a:endParaRPr lang="en-US" dirty="0"/>
          </a:p>
        </p:txBody>
      </p:sp>
      <p:sp>
        <p:nvSpPr>
          <p:cNvPr id="7" name="TextBox 6"/>
          <p:cNvSpPr txBox="1"/>
          <p:nvPr/>
        </p:nvSpPr>
        <p:spPr>
          <a:xfrm>
            <a:off x="4953000" y="2362200"/>
            <a:ext cx="37338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Local: merge failure example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analysis: node vs.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81000" y="2087880"/>
            <a:ext cx="50292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Null hypothesis: edges between v and M are drawn randomly (n=deg(v))</a:t>
            </a:r>
          </a:p>
          <a:p>
            <a:r>
              <a:rPr lang="en-US" dirty="0" smtClean="0"/>
              <a:t>Hyper-geometric p-value</a:t>
            </a:r>
          </a:p>
          <a:p>
            <a:r>
              <a:rPr lang="en-US" dirty="0" smtClean="0"/>
              <a:t>Options for weighted graphs:</a:t>
            </a:r>
          </a:p>
          <a:p>
            <a:pPr lvl="1"/>
            <a:r>
              <a:rPr lang="en-US" dirty="0" smtClean="0"/>
              <a:t>Use Wilcoxon rank-sum test</a:t>
            </a:r>
          </a:p>
          <a:p>
            <a:pPr lvl="1"/>
            <a:r>
              <a:rPr lang="en-US" dirty="0" smtClean="0"/>
              <a:t>Set a threshold and use the </a:t>
            </a:r>
            <a:r>
              <a:rPr lang="en-US" dirty="0" smtClean="0"/>
              <a:t>HG test</a:t>
            </a:r>
            <a:endParaRPr lang="en-US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638800" y="35814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76962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9" name="Oval 8"/>
          <p:cNvSpPr/>
          <p:nvPr/>
        </p:nvSpPr>
        <p:spPr>
          <a:xfrm>
            <a:off x="7086600" y="2667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0" name="Oval 9"/>
          <p:cNvSpPr/>
          <p:nvPr/>
        </p:nvSpPr>
        <p:spPr>
          <a:xfrm>
            <a:off x="7315200" y="35052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1" name="Oval 10"/>
          <p:cNvSpPr/>
          <p:nvPr/>
        </p:nvSpPr>
        <p:spPr>
          <a:xfrm>
            <a:off x="7848600" y="3657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Oval 11"/>
          <p:cNvSpPr/>
          <p:nvPr/>
        </p:nvSpPr>
        <p:spPr>
          <a:xfrm>
            <a:off x="7467600" y="51816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3" name="Oval 12"/>
          <p:cNvSpPr/>
          <p:nvPr/>
        </p:nvSpPr>
        <p:spPr>
          <a:xfrm>
            <a:off x="7239000" y="44958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4" name="Oval 13"/>
          <p:cNvSpPr/>
          <p:nvPr/>
        </p:nvSpPr>
        <p:spPr>
          <a:xfrm>
            <a:off x="6553200" y="4953000"/>
            <a:ext cx="228600" cy="228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16" name="Straight Connector 15"/>
          <p:cNvCxnSpPr>
            <a:stCxn id="7" idx="6"/>
            <a:endCxn id="9" idx="3"/>
          </p:cNvCxnSpPr>
          <p:nvPr/>
        </p:nvCxnSpPr>
        <p:spPr>
          <a:xfrm flipV="1">
            <a:off x="5867400" y="2862122"/>
            <a:ext cx="1252678" cy="833578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>
            <a:stCxn id="7" idx="6"/>
            <a:endCxn id="8" idx="2"/>
          </p:cNvCxnSpPr>
          <p:nvPr/>
        </p:nvCxnSpPr>
        <p:spPr>
          <a:xfrm flipV="1">
            <a:off x="5867400" y="2781300"/>
            <a:ext cx="18288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1" name="Straight Connector 20"/>
          <p:cNvCxnSpPr>
            <a:stCxn id="7" idx="6"/>
            <a:endCxn id="10" idx="2"/>
          </p:cNvCxnSpPr>
          <p:nvPr/>
        </p:nvCxnSpPr>
        <p:spPr>
          <a:xfrm flipV="1">
            <a:off x="5867400" y="3619500"/>
            <a:ext cx="1447800" cy="762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4" name="Straight Connector 23"/>
          <p:cNvCxnSpPr>
            <a:stCxn id="7" idx="6"/>
            <a:endCxn id="13" idx="2"/>
          </p:cNvCxnSpPr>
          <p:nvPr/>
        </p:nvCxnSpPr>
        <p:spPr>
          <a:xfrm>
            <a:off x="5867400" y="3695700"/>
            <a:ext cx="1371600" cy="914400"/>
          </a:xfrm>
          <a:prstGeom prst="line">
            <a:avLst/>
          </a:prstGeom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7" name="Oval 26"/>
          <p:cNvSpPr/>
          <p:nvPr/>
        </p:nvSpPr>
        <p:spPr>
          <a:xfrm>
            <a:off x="6705600" y="2438400"/>
            <a:ext cx="1905000" cy="16764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8" name="Oval 27"/>
          <p:cNvSpPr/>
          <p:nvPr/>
        </p:nvSpPr>
        <p:spPr>
          <a:xfrm>
            <a:off x="6400800" y="4419600"/>
            <a:ext cx="1752600" cy="13716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9" name="TextBox 28"/>
          <p:cNvSpPr txBox="1"/>
          <p:nvPr/>
        </p:nvSpPr>
        <p:spPr>
          <a:xfrm>
            <a:off x="7924800" y="2209800"/>
            <a:ext cx="1371600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M</a:t>
            </a:r>
            <a:endParaRPr lang="en-US" dirty="0"/>
          </a:p>
        </p:txBody>
      </p:sp>
      <p:sp>
        <p:nvSpPr>
          <p:cNvPr id="30" name="TextBox 29"/>
          <p:cNvSpPr txBox="1"/>
          <p:nvPr/>
        </p:nvSpPr>
        <p:spPr>
          <a:xfrm>
            <a:off x="8077200" y="4419600"/>
            <a:ext cx="82163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Not M</a:t>
            </a:r>
            <a:endParaRPr lang="en-US" dirty="0"/>
          </a:p>
        </p:txBody>
      </p:sp>
      <p:sp>
        <p:nvSpPr>
          <p:cNvPr id="31" name="TextBox 30"/>
          <p:cNvSpPr txBox="1"/>
          <p:nvPr/>
        </p:nvSpPr>
        <p:spPr>
          <a:xfrm>
            <a:off x="5562600" y="3276600"/>
            <a:ext cx="29527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22" name="Slide Number Placeholder 21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17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Global analysis: module vs. module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6096000" cy="4389120"/>
          </a:xfrm>
        </p:spPr>
        <p:txBody>
          <a:bodyPr>
            <a:normAutofit/>
          </a:bodyPr>
          <a:lstStyle/>
          <a:p>
            <a:r>
              <a:rPr lang="en-US" dirty="0" smtClean="0"/>
              <a:t>Calculate a p-value for each node in V and each node in U</a:t>
            </a:r>
          </a:p>
          <a:p>
            <a:r>
              <a:rPr lang="en-US" dirty="0" smtClean="0"/>
              <a:t>Merge p-values using Fisher’s method</a:t>
            </a:r>
          </a:p>
          <a:p>
            <a:endParaRPr lang="en-US" dirty="0" smtClean="0"/>
          </a:p>
          <a:p>
            <a:endParaRPr lang="en-US" dirty="0" smtClean="0"/>
          </a:p>
          <a:p>
            <a:pPr lvl="1"/>
            <a:r>
              <a:rPr lang="en-US" dirty="0" smtClean="0"/>
              <a:t>Under the null-hypothesis follows a Chi-square distribution (</a:t>
            </a:r>
            <a:r>
              <a:rPr lang="en-US" dirty="0" err="1" smtClean="0"/>
              <a:t>dfs</a:t>
            </a:r>
            <a:r>
              <a:rPr lang="en-US" dirty="0" smtClean="0"/>
              <a:t>=2*number of p-values)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pic>
        <p:nvPicPr>
          <p:cNvPr id="36866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752600" y="3429000"/>
            <a:ext cx="2133600" cy="6969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" name="Picture 2"/>
          <p:cNvPicPr>
            <a:picLocks noChangeAspect="1" noChangeArrowheads="1"/>
          </p:cNvPicPr>
          <p:nvPr/>
        </p:nvPicPr>
        <p:blipFill>
          <a:blip r:embed="rId4" cstate="print"/>
          <a:srcRect l="28333" t="15556" r="50000" b="33333"/>
          <a:stretch>
            <a:fillRect/>
          </a:stretch>
        </p:blipFill>
        <p:spPr bwMode="auto">
          <a:xfrm>
            <a:off x="6858000" y="2209800"/>
            <a:ext cx="2009913" cy="266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8" name="TextBox 7"/>
          <p:cNvSpPr txBox="1"/>
          <p:nvPr/>
        </p:nvSpPr>
        <p:spPr>
          <a:xfrm>
            <a:off x="7162800" y="4235501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U</a:t>
            </a:r>
            <a:endParaRPr lang="en-US" dirty="0"/>
          </a:p>
        </p:txBody>
      </p:sp>
      <p:sp>
        <p:nvSpPr>
          <p:cNvPr id="9" name="TextBox 8"/>
          <p:cNvSpPr txBox="1"/>
          <p:nvPr/>
        </p:nvSpPr>
        <p:spPr>
          <a:xfrm>
            <a:off x="8305800" y="4202668"/>
            <a:ext cx="22860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V</a:t>
            </a:r>
            <a:endParaRPr lang="en-US" dirty="0"/>
          </a:p>
        </p:txBody>
      </p:sp>
      <p:sp>
        <p:nvSpPr>
          <p:cNvPr id="10" name="TextBox 9"/>
          <p:cNvSpPr txBox="1"/>
          <p:nvPr/>
        </p:nvSpPr>
        <p:spPr>
          <a:xfrm>
            <a:off x="7391400" y="2667000"/>
            <a:ext cx="10668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dirty="0" smtClean="0"/>
              <a:t>Other nodes</a:t>
            </a:r>
            <a:endParaRPr lang="en-US" dirty="0"/>
          </a:p>
        </p:txBody>
      </p:sp>
      <p:sp>
        <p:nvSpPr>
          <p:cNvPr id="11" name="Slide Number Placeholder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18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153400" cy="2331720"/>
          </a:xfrm>
        </p:spPr>
        <p:txBody>
          <a:bodyPr>
            <a:normAutofit/>
          </a:bodyPr>
          <a:lstStyle/>
          <a:p>
            <a:r>
              <a:rPr lang="en-US" dirty="0" smtClean="0"/>
              <a:t>Idea: merge modules if the global score improves</a:t>
            </a:r>
          </a:p>
          <a:p>
            <a:r>
              <a:rPr lang="en-US" dirty="0" smtClean="0"/>
              <a:t>Given a set of modules M</a:t>
            </a:r>
            <a:r>
              <a:rPr lang="en-US" baseline="-25000" dirty="0" smtClean="0"/>
              <a:t>1</a:t>
            </a:r>
            <a:r>
              <a:rPr lang="en-US" dirty="0" smtClean="0"/>
              <a:t>, …, M</a:t>
            </a:r>
            <a:r>
              <a:rPr lang="en-US" baseline="-25000" dirty="0" smtClean="0"/>
              <a:t>k</a:t>
            </a:r>
            <a:r>
              <a:rPr lang="en-US" dirty="0" smtClean="0"/>
              <a:t> we calculate the gain of all </a:t>
            </a:r>
            <a:r>
              <a:rPr lang="en-US" dirty="0" err="1" smtClean="0"/>
              <a:t>pairwise</a:t>
            </a:r>
            <a:r>
              <a:rPr lang="en-US" dirty="0" smtClean="0"/>
              <a:t> merges</a:t>
            </a:r>
          </a:p>
          <a:p>
            <a:pPr lvl="1"/>
            <a:r>
              <a:rPr lang="en-US" dirty="0" smtClean="0"/>
              <a:t>Expensive: each possible merge requires calculating significance</a:t>
            </a:r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19</a:t>
            </a:fld>
            <a:endParaRPr lang="en-US"/>
          </a:p>
        </p:txBody>
      </p:sp>
      <p:grpSp>
        <p:nvGrpSpPr>
          <p:cNvPr id="47" name="קבוצה 46"/>
          <p:cNvGrpSpPr/>
          <p:nvPr/>
        </p:nvGrpSpPr>
        <p:grpSpPr>
          <a:xfrm>
            <a:off x="2286000" y="3886200"/>
            <a:ext cx="4800600" cy="2743200"/>
            <a:chOff x="2286000" y="3886200"/>
            <a:chExt cx="4800600" cy="2743200"/>
          </a:xfrm>
        </p:grpSpPr>
        <p:sp>
          <p:nvSpPr>
            <p:cNvPr id="7" name="Oval 6"/>
            <p:cNvSpPr/>
            <p:nvPr/>
          </p:nvSpPr>
          <p:spPr>
            <a:xfrm>
              <a:off x="2971800" y="4724400"/>
              <a:ext cx="914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</a:t>
              </a:r>
              <a:r>
                <a:rPr lang="en-US" baseline="-25000" dirty="0" smtClean="0"/>
                <a:t>i</a:t>
              </a:r>
              <a:endParaRPr lang="en-US" dirty="0"/>
            </a:p>
          </p:txBody>
        </p:sp>
        <p:sp>
          <p:nvSpPr>
            <p:cNvPr id="8" name="Oval 7"/>
            <p:cNvSpPr/>
            <p:nvPr/>
          </p:nvSpPr>
          <p:spPr>
            <a:xfrm>
              <a:off x="2971800" y="5562600"/>
              <a:ext cx="914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err="1" smtClean="0"/>
                <a:t>M</a:t>
              </a:r>
              <a:r>
                <a:rPr lang="en-US" baseline="-25000" dirty="0" err="1" smtClean="0"/>
                <a:t>j</a:t>
              </a:r>
              <a:endParaRPr lang="en-US" dirty="0"/>
            </a:p>
          </p:txBody>
        </p:sp>
        <p:sp>
          <p:nvSpPr>
            <p:cNvPr id="10" name="Oval 9"/>
            <p:cNvSpPr/>
            <p:nvPr/>
          </p:nvSpPr>
          <p:spPr>
            <a:xfrm>
              <a:off x="5181600" y="6019800"/>
              <a:ext cx="914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M3</a:t>
              </a:r>
              <a:endParaRPr lang="en-US" dirty="0"/>
            </a:p>
          </p:txBody>
        </p:sp>
        <p:sp>
          <p:nvSpPr>
            <p:cNvPr id="11" name="Oval 10"/>
            <p:cNvSpPr/>
            <p:nvPr/>
          </p:nvSpPr>
          <p:spPr>
            <a:xfrm>
              <a:off x="2590800" y="4419600"/>
              <a:ext cx="1676400" cy="2209800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cxnSp>
          <p:nvCxnSpPr>
            <p:cNvPr id="13" name="Straight Connector 12"/>
            <p:cNvCxnSpPr>
              <a:stCxn id="7" idx="6"/>
              <a:endCxn id="38" idx="2"/>
            </p:cNvCxnSpPr>
            <p:nvPr/>
          </p:nvCxnSpPr>
          <p:spPr>
            <a:xfrm flipV="1">
              <a:off x="3886200" y="4191000"/>
              <a:ext cx="1371600" cy="8382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3"/>
            <p:cNvCxnSpPr>
              <a:stCxn id="8" idx="6"/>
              <a:endCxn id="10" idx="2"/>
            </p:cNvCxnSpPr>
            <p:nvPr/>
          </p:nvCxnSpPr>
          <p:spPr>
            <a:xfrm>
              <a:off x="3886200" y="5867400"/>
              <a:ext cx="1295400" cy="457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TextBox 17"/>
            <p:cNvSpPr txBox="1"/>
            <p:nvPr/>
          </p:nvSpPr>
          <p:spPr>
            <a:xfrm>
              <a:off x="2286000" y="4495800"/>
              <a:ext cx="838200" cy="46166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dirty="0" smtClean="0"/>
                <a:t>M’</a:t>
              </a:r>
              <a:endParaRPr lang="en-US" sz="2400" dirty="0"/>
            </a:p>
          </p:txBody>
        </p:sp>
        <p:cxnSp>
          <p:nvCxnSpPr>
            <p:cNvPr id="15" name="Straight Connector 12"/>
            <p:cNvCxnSpPr>
              <a:stCxn id="8" idx="0"/>
              <a:endCxn id="7" idx="4"/>
            </p:cNvCxnSpPr>
            <p:nvPr/>
          </p:nvCxnSpPr>
          <p:spPr>
            <a:xfrm rot="5400000" flipH="1" flipV="1">
              <a:off x="3314700" y="5448300"/>
              <a:ext cx="228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2"/>
            <p:cNvCxnSpPr>
              <a:stCxn id="8" idx="1"/>
              <a:endCxn id="7" idx="3"/>
            </p:cNvCxnSpPr>
            <p:nvPr/>
          </p:nvCxnSpPr>
          <p:spPr>
            <a:xfrm rot="5400000" flipH="1" flipV="1">
              <a:off x="2902137" y="5448300"/>
              <a:ext cx="40714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3" name="Straight Connector 12"/>
            <p:cNvCxnSpPr>
              <a:stCxn id="8" idx="7"/>
              <a:endCxn id="7" idx="5"/>
            </p:cNvCxnSpPr>
            <p:nvPr/>
          </p:nvCxnSpPr>
          <p:spPr>
            <a:xfrm rot="5400000" flipH="1" flipV="1">
              <a:off x="3548715" y="5448300"/>
              <a:ext cx="40714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6" name="Straight Connector 12"/>
            <p:cNvCxnSpPr>
              <a:stCxn id="8" idx="7"/>
              <a:endCxn id="7" idx="3"/>
            </p:cNvCxnSpPr>
            <p:nvPr/>
          </p:nvCxnSpPr>
          <p:spPr>
            <a:xfrm rot="16200000" flipV="1">
              <a:off x="3225426" y="5125011"/>
              <a:ext cx="407148" cy="646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9" name="Straight Connector 12"/>
            <p:cNvCxnSpPr>
              <a:stCxn id="8" idx="1"/>
              <a:endCxn id="7" idx="5"/>
            </p:cNvCxnSpPr>
            <p:nvPr/>
          </p:nvCxnSpPr>
          <p:spPr>
            <a:xfrm rot="5400000" flipH="1" flipV="1">
              <a:off x="3225426" y="5125011"/>
              <a:ext cx="407148" cy="646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32" name="Oval 8"/>
            <p:cNvSpPr/>
            <p:nvPr/>
          </p:nvSpPr>
          <p:spPr>
            <a:xfrm>
              <a:off x="6172200" y="4724400"/>
              <a:ext cx="914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M4</a:t>
              </a:r>
              <a:endParaRPr lang="en-US" dirty="0"/>
            </a:p>
          </p:txBody>
        </p:sp>
        <p:sp>
          <p:nvSpPr>
            <p:cNvPr id="38" name="Oval 9"/>
            <p:cNvSpPr/>
            <p:nvPr/>
          </p:nvSpPr>
          <p:spPr>
            <a:xfrm>
              <a:off x="5257800" y="3886200"/>
              <a:ext cx="914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M1</a:t>
              </a:r>
              <a:endParaRPr lang="en-US" dirty="0"/>
            </a:p>
          </p:txBody>
        </p:sp>
        <p:sp>
          <p:nvSpPr>
            <p:cNvPr id="40" name="Oval 9"/>
            <p:cNvSpPr/>
            <p:nvPr/>
          </p:nvSpPr>
          <p:spPr>
            <a:xfrm>
              <a:off x="4953000" y="5181600"/>
              <a:ext cx="914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dirty="0" smtClean="0"/>
                <a:t>M2</a:t>
              </a:r>
              <a:endParaRPr lang="en-US" dirty="0"/>
            </a:p>
          </p:txBody>
        </p:sp>
        <p:cxnSp>
          <p:nvCxnSpPr>
            <p:cNvPr id="41" name="Straight Connector 12"/>
            <p:cNvCxnSpPr>
              <a:stCxn id="7" idx="6"/>
              <a:endCxn id="32" idx="2"/>
            </p:cNvCxnSpPr>
            <p:nvPr/>
          </p:nvCxnSpPr>
          <p:spPr>
            <a:xfrm>
              <a:off x="3886200" y="5029200"/>
              <a:ext cx="2286000" cy="158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44" name="Straight Connector 12"/>
            <p:cNvCxnSpPr>
              <a:stCxn id="8" idx="6"/>
              <a:endCxn id="40" idx="2"/>
            </p:cNvCxnSpPr>
            <p:nvPr/>
          </p:nvCxnSpPr>
          <p:spPr>
            <a:xfrm flipV="1">
              <a:off x="3886200" y="5486400"/>
              <a:ext cx="1066800" cy="3810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cxnSp>
        <p:nvCxnSpPr>
          <p:cNvPr id="48" name="Straight Connector 12"/>
          <p:cNvCxnSpPr>
            <a:stCxn id="7" idx="6"/>
            <a:endCxn id="10" idx="2"/>
          </p:cNvCxnSpPr>
          <p:nvPr/>
        </p:nvCxnSpPr>
        <p:spPr>
          <a:xfrm>
            <a:off x="3886200" y="5029200"/>
            <a:ext cx="1295400" cy="1295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1" name="Straight Connector 13"/>
          <p:cNvCxnSpPr>
            <a:stCxn id="8" idx="6"/>
            <a:endCxn id="38" idx="2"/>
          </p:cNvCxnSpPr>
          <p:nvPr/>
        </p:nvCxnSpPr>
        <p:spPr>
          <a:xfrm flipV="1">
            <a:off x="3886200" y="4191000"/>
            <a:ext cx="1371600" cy="1676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Introduction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Improvement stages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153400" cy="2331720"/>
          </a:xfrm>
        </p:spPr>
        <p:txBody>
          <a:bodyPr>
            <a:normAutofit/>
          </a:bodyPr>
          <a:lstStyle/>
          <a:p>
            <a:r>
              <a:rPr lang="en-US" dirty="0" smtClean="0"/>
              <a:t>Expensive: each possible merge requires calculating significance</a:t>
            </a:r>
          </a:p>
          <a:p>
            <a:r>
              <a:rPr lang="en-US" dirty="0" smtClean="0"/>
              <a:t>Simple idea: if p(M</a:t>
            </a:r>
            <a:r>
              <a:rPr lang="en-US" baseline="-25000" dirty="0" smtClean="0"/>
              <a:t>i</a:t>
            </a:r>
            <a:r>
              <a:rPr lang="en-US" dirty="0" smtClean="0"/>
              <a:t>, M</a:t>
            </a:r>
            <a:r>
              <a:rPr lang="en-US" baseline="-25000" dirty="0" smtClean="0"/>
              <a:t>l</a:t>
            </a:r>
            <a:r>
              <a:rPr lang="en-US" dirty="0" smtClean="0"/>
              <a:t>)&gt;b then M’ cannot be linked to M</a:t>
            </a:r>
            <a:r>
              <a:rPr lang="en-US" baseline="-25000" dirty="0" smtClean="0"/>
              <a:t>l</a:t>
            </a:r>
            <a:endParaRPr lang="en-US" dirty="0" smtClean="0"/>
          </a:p>
        </p:txBody>
      </p:sp>
      <p:sp>
        <p:nvSpPr>
          <p:cNvPr id="1026" name="Rectangle 2"/>
          <p:cNvSpPr>
            <a:spLocks noChangeArrowheads="1"/>
          </p:cNvSpPr>
          <p:nvPr/>
        </p:nvSpPr>
        <p:spPr bwMode="auto">
          <a:xfrm>
            <a:off x="0" y="0"/>
            <a:ext cx="9144000" cy="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20</a:t>
            </a:fld>
            <a:endParaRPr lang="en-US"/>
          </a:p>
        </p:txBody>
      </p:sp>
      <p:sp>
        <p:nvSpPr>
          <p:cNvPr id="33" name="Oval 6"/>
          <p:cNvSpPr/>
          <p:nvPr/>
        </p:nvSpPr>
        <p:spPr>
          <a:xfrm>
            <a:off x="2971800" y="4495800"/>
            <a:ext cx="914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</a:t>
            </a:r>
            <a:r>
              <a:rPr lang="en-US" baseline="-25000" dirty="0" smtClean="0"/>
              <a:t>i</a:t>
            </a:r>
            <a:endParaRPr lang="en-US" dirty="0"/>
          </a:p>
        </p:txBody>
      </p:sp>
      <p:sp>
        <p:nvSpPr>
          <p:cNvPr id="34" name="Oval 7"/>
          <p:cNvSpPr/>
          <p:nvPr/>
        </p:nvSpPr>
        <p:spPr>
          <a:xfrm>
            <a:off x="2971800" y="5334000"/>
            <a:ext cx="914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err="1" smtClean="0"/>
              <a:t>M</a:t>
            </a:r>
            <a:r>
              <a:rPr lang="en-US" baseline="-25000" dirty="0" err="1" smtClean="0"/>
              <a:t>j</a:t>
            </a:r>
            <a:endParaRPr lang="en-US" dirty="0"/>
          </a:p>
        </p:txBody>
      </p:sp>
      <p:sp>
        <p:nvSpPr>
          <p:cNvPr id="35" name="Oval 9"/>
          <p:cNvSpPr/>
          <p:nvPr/>
        </p:nvSpPr>
        <p:spPr>
          <a:xfrm>
            <a:off x="5181600" y="5791200"/>
            <a:ext cx="914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M3</a:t>
            </a:r>
            <a:endParaRPr lang="en-US" dirty="0"/>
          </a:p>
        </p:txBody>
      </p:sp>
      <p:sp>
        <p:nvSpPr>
          <p:cNvPr id="36" name="Oval 10"/>
          <p:cNvSpPr/>
          <p:nvPr/>
        </p:nvSpPr>
        <p:spPr>
          <a:xfrm>
            <a:off x="2590800" y="4191000"/>
            <a:ext cx="1676400" cy="220980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cxnSp>
        <p:nvCxnSpPr>
          <p:cNvPr id="37" name="Straight Connector 12"/>
          <p:cNvCxnSpPr>
            <a:stCxn id="33" idx="6"/>
            <a:endCxn id="46" idx="2"/>
          </p:cNvCxnSpPr>
          <p:nvPr/>
        </p:nvCxnSpPr>
        <p:spPr>
          <a:xfrm flipV="1">
            <a:off x="3886200" y="3962400"/>
            <a:ext cx="1371600" cy="8382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8" name="Straight Connector 13"/>
          <p:cNvCxnSpPr>
            <a:stCxn id="34" idx="6"/>
            <a:endCxn id="35" idx="2"/>
          </p:cNvCxnSpPr>
          <p:nvPr/>
        </p:nvCxnSpPr>
        <p:spPr>
          <a:xfrm>
            <a:off x="3886200" y="5638800"/>
            <a:ext cx="1295400" cy="4572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9" name="TextBox 38"/>
          <p:cNvSpPr txBox="1"/>
          <p:nvPr/>
        </p:nvSpPr>
        <p:spPr>
          <a:xfrm>
            <a:off x="2209800" y="4267200"/>
            <a:ext cx="8382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dirty="0" smtClean="0"/>
              <a:t>M’</a:t>
            </a:r>
            <a:endParaRPr lang="en-US" sz="2400" dirty="0"/>
          </a:p>
        </p:txBody>
      </p:sp>
      <p:cxnSp>
        <p:nvCxnSpPr>
          <p:cNvPr id="40" name="Straight Connector 12"/>
          <p:cNvCxnSpPr>
            <a:stCxn id="34" idx="0"/>
            <a:endCxn id="33" idx="4"/>
          </p:cNvCxnSpPr>
          <p:nvPr/>
        </p:nvCxnSpPr>
        <p:spPr>
          <a:xfrm rot="5400000" flipH="1" flipV="1">
            <a:off x="3314700" y="5219700"/>
            <a:ext cx="228600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2"/>
          <p:cNvCxnSpPr>
            <a:stCxn id="34" idx="1"/>
            <a:endCxn id="33" idx="3"/>
          </p:cNvCxnSpPr>
          <p:nvPr/>
        </p:nvCxnSpPr>
        <p:spPr>
          <a:xfrm rot="5400000" flipH="1" flipV="1">
            <a:off x="2902137" y="5219700"/>
            <a:ext cx="40714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2" name="Straight Connector 12"/>
          <p:cNvCxnSpPr>
            <a:stCxn id="34" idx="7"/>
            <a:endCxn id="33" idx="5"/>
          </p:cNvCxnSpPr>
          <p:nvPr/>
        </p:nvCxnSpPr>
        <p:spPr>
          <a:xfrm rot="5400000" flipH="1" flipV="1">
            <a:off x="3548715" y="5219700"/>
            <a:ext cx="407148" cy="158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3" name="Straight Connector 12"/>
          <p:cNvCxnSpPr>
            <a:stCxn id="34" idx="7"/>
            <a:endCxn id="33" idx="3"/>
          </p:cNvCxnSpPr>
          <p:nvPr/>
        </p:nvCxnSpPr>
        <p:spPr>
          <a:xfrm rot="16200000" flipV="1">
            <a:off x="3225426" y="4896411"/>
            <a:ext cx="407148" cy="646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4" name="Straight Connector 12"/>
          <p:cNvCxnSpPr>
            <a:stCxn id="34" idx="1"/>
            <a:endCxn id="33" idx="5"/>
          </p:cNvCxnSpPr>
          <p:nvPr/>
        </p:nvCxnSpPr>
        <p:spPr>
          <a:xfrm rot="5400000" flipH="1" flipV="1">
            <a:off x="3225426" y="4896411"/>
            <a:ext cx="407148" cy="646578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5" name="Oval 8"/>
          <p:cNvSpPr/>
          <p:nvPr/>
        </p:nvSpPr>
        <p:spPr>
          <a:xfrm>
            <a:off x="6172200" y="4495800"/>
            <a:ext cx="914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M4</a:t>
            </a:r>
            <a:endParaRPr lang="en-US" dirty="0"/>
          </a:p>
        </p:txBody>
      </p:sp>
      <p:sp>
        <p:nvSpPr>
          <p:cNvPr id="46" name="Oval 9"/>
          <p:cNvSpPr/>
          <p:nvPr/>
        </p:nvSpPr>
        <p:spPr>
          <a:xfrm>
            <a:off x="5257800" y="3657600"/>
            <a:ext cx="914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M1</a:t>
            </a:r>
            <a:endParaRPr lang="en-US" dirty="0"/>
          </a:p>
        </p:txBody>
      </p:sp>
      <p:sp>
        <p:nvSpPr>
          <p:cNvPr id="47" name="Oval 9"/>
          <p:cNvSpPr/>
          <p:nvPr/>
        </p:nvSpPr>
        <p:spPr>
          <a:xfrm>
            <a:off x="4953000" y="4953000"/>
            <a:ext cx="914400" cy="6096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/>
              <a:t>M2</a:t>
            </a:r>
            <a:endParaRPr lang="en-US" dirty="0"/>
          </a:p>
        </p:txBody>
      </p:sp>
      <p:cxnSp>
        <p:nvCxnSpPr>
          <p:cNvPr id="48" name="Straight Connector 12"/>
          <p:cNvCxnSpPr>
            <a:stCxn id="33" idx="6"/>
            <a:endCxn id="45" idx="2"/>
          </p:cNvCxnSpPr>
          <p:nvPr/>
        </p:nvCxnSpPr>
        <p:spPr>
          <a:xfrm>
            <a:off x="3886200" y="4800600"/>
            <a:ext cx="2286000" cy="1588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9" name="Straight Connector 12"/>
          <p:cNvCxnSpPr>
            <a:stCxn id="34" idx="6"/>
            <a:endCxn id="47" idx="2"/>
          </p:cNvCxnSpPr>
          <p:nvPr/>
        </p:nvCxnSpPr>
        <p:spPr>
          <a:xfrm flipV="1">
            <a:off x="3886200" y="5257800"/>
            <a:ext cx="1066800" cy="3810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0" name="Straight Connector 12"/>
          <p:cNvCxnSpPr>
            <a:stCxn id="33" idx="6"/>
            <a:endCxn id="35" idx="2"/>
          </p:cNvCxnSpPr>
          <p:nvPr/>
        </p:nvCxnSpPr>
        <p:spPr>
          <a:xfrm>
            <a:off x="3886200" y="4800600"/>
            <a:ext cx="1295400" cy="12954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53" name="Straight Connector 13"/>
          <p:cNvCxnSpPr>
            <a:stCxn id="34" idx="6"/>
            <a:endCxn id="46" idx="2"/>
          </p:cNvCxnSpPr>
          <p:nvPr/>
        </p:nvCxnSpPr>
        <p:spPr>
          <a:xfrm flipV="1">
            <a:off x="3886200" y="3962400"/>
            <a:ext cx="1371600" cy="16764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8" presetClass="exit" presetSubtype="16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6" dur="2000"/>
                                        <p:tgtEl>
                                          <p:spTgt spid="45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9" dur="20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8" presetClass="exit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2" dur="2000"/>
                                        <p:tgtEl>
                                          <p:spTgt spid="49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4" presetID="8" presetClass="exit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diamond(in)">
                                      <p:cBhvr>
                                        <p:cTn id="15" dur="20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1999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5" grpId="0" animBg="1"/>
      <p:bldP spid="47" grpId="0" animBg="1"/>
    </p:bld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כותרת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Simultaneous merges</a:t>
            </a:r>
            <a:endParaRPr lang="en-US" dirty="0"/>
          </a:p>
        </p:txBody>
      </p:sp>
      <p:sp>
        <p:nvSpPr>
          <p:cNvPr id="3" name="מציין מיקום תוכן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1950720"/>
          </a:xfrm>
        </p:spPr>
        <p:txBody>
          <a:bodyPr>
            <a:normAutofit/>
          </a:bodyPr>
          <a:lstStyle/>
          <a:p>
            <a:r>
              <a:rPr lang="en-US" dirty="0" smtClean="0"/>
              <a:t>Perform many merges at once</a:t>
            </a:r>
          </a:p>
          <a:p>
            <a:r>
              <a:rPr lang="en-US" dirty="0" smtClean="0"/>
              <a:t>If possible links of two improving merges do not overlap then performing them at once is guaranteed to improve the global score</a:t>
            </a:r>
          </a:p>
          <a:p>
            <a:endParaRPr lang="en-US" dirty="0"/>
          </a:p>
        </p:txBody>
      </p:sp>
      <p:sp>
        <p:nvSpPr>
          <p:cNvPr id="4" name="מציין מיקום של מספר שקופית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21</a:t>
            </a:fld>
            <a:endParaRPr lang="en-US"/>
          </a:p>
        </p:txBody>
      </p:sp>
      <p:grpSp>
        <p:nvGrpSpPr>
          <p:cNvPr id="5" name="קבוצה 4"/>
          <p:cNvGrpSpPr/>
          <p:nvPr/>
        </p:nvGrpSpPr>
        <p:grpSpPr>
          <a:xfrm>
            <a:off x="762000" y="3962400"/>
            <a:ext cx="3733800" cy="2514600"/>
            <a:chOff x="2157984" y="3886200"/>
            <a:chExt cx="4928616" cy="2743200"/>
          </a:xfrm>
        </p:grpSpPr>
        <p:sp>
          <p:nvSpPr>
            <p:cNvPr id="6" name="Oval 6"/>
            <p:cNvSpPr/>
            <p:nvPr/>
          </p:nvSpPr>
          <p:spPr>
            <a:xfrm>
              <a:off x="2971800" y="4724400"/>
              <a:ext cx="914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</a:t>
              </a:r>
              <a:r>
                <a:rPr lang="en-US" sz="1600" baseline="-25000" dirty="0" smtClean="0"/>
                <a:t>i</a:t>
              </a:r>
              <a:endParaRPr lang="en-US" sz="1600" dirty="0"/>
            </a:p>
          </p:txBody>
        </p:sp>
        <p:sp>
          <p:nvSpPr>
            <p:cNvPr id="7" name="Oval 7"/>
            <p:cNvSpPr/>
            <p:nvPr/>
          </p:nvSpPr>
          <p:spPr>
            <a:xfrm>
              <a:off x="2971800" y="5562600"/>
              <a:ext cx="914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err="1" smtClean="0"/>
                <a:t>M</a:t>
              </a:r>
              <a:r>
                <a:rPr lang="en-US" sz="1600" baseline="-25000" dirty="0" err="1" smtClean="0"/>
                <a:t>j</a:t>
              </a:r>
              <a:endParaRPr lang="en-US" sz="1600" dirty="0"/>
            </a:p>
          </p:txBody>
        </p:sp>
        <p:sp>
          <p:nvSpPr>
            <p:cNvPr id="8" name="Oval 9"/>
            <p:cNvSpPr/>
            <p:nvPr/>
          </p:nvSpPr>
          <p:spPr>
            <a:xfrm>
              <a:off x="5181600" y="6019800"/>
              <a:ext cx="914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M3</a:t>
              </a:r>
              <a:endParaRPr lang="en-US" sz="1600" dirty="0"/>
            </a:p>
          </p:txBody>
        </p:sp>
        <p:sp>
          <p:nvSpPr>
            <p:cNvPr id="9" name="Oval 10"/>
            <p:cNvSpPr/>
            <p:nvPr/>
          </p:nvSpPr>
          <p:spPr>
            <a:xfrm>
              <a:off x="2590800" y="4419600"/>
              <a:ext cx="1676400" cy="2209800"/>
            </a:xfrm>
            <a:prstGeom prst="ellipse">
              <a:avLst/>
            </a:prstGeom>
            <a:noFill/>
            <a:ln>
              <a:prstDash val="sysDash"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 sz="1600"/>
            </a:p>
          </p:txBody>
        </p:sp>
        <p:cxnSp>
          <p:nvCxnSpPr>
            <p:cNvPr id="10" name="Straight Connector 12"/>
            <p:cNvCxnSpPr>
              <a:stCxn id="6" idx="6"/>
              <a:endCxn id="19" idx="2"/>
            </p:cNvCxnSpPr>
            <p:nvPr/>
          </p:nvCxnSpPr>
          <p:spPr>
            <a:xfrm flipV="1">
              <a:off x="3886200" y="4191000"/>
              <a:ext cx="1371600" cy="8382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1" name="Straight Connector 13"/>
            <p:cNvCxnSpPr>
              <a:stCxn id="7" idx="6"/>
              <a:endCxn id="8" idx="2"/>
            </p:cNvCxnSpPr>
            <p:nvPr/>
          </p:nvCxnSpPr>
          <p:spPr>
            <a:xfrm>
              <a:off x="3886200" y="5867400"/>
              <a:ext cx="1295400" cy="457200"/>
            </a:xfrm>
            <a:prstGeom prst="line">
              <a:avLst/>
            </a:prstGeom>
            <a:ln w="28575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2" name="TextBox 11"/>
            <p:cNvSpPr txBox="1"/>
            <p:nvPr/>
          </p:nvSpPr>
          <p:spPr>
            <a:xfrm>
              <a:off x="2157984" y="4463220"/>
              <a:ext cx="838200" cy="503635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400" b="1" dirty="0" smtClean="0"/>
                <a:t>U</a:t>
              </a:r>
              <a:endParaRPr lang="en-US" sz="2400" b="1" dirty="0"/>
            </a:p>
          </p:txBody>
        </p:sp>
        <p:cxnSp>
          <p:nvCxnSpPr>
            <p:cNvPr id="13" name="Straight Connector 12"/>
            <p:cNvCxnSpPr>
              <a:stCxn id="7" idx="0"/>
              <a:endCxn id="6" idx="4"/>
            </p:cNvCxnSpPr>
            <p:nvPr/>
          </p:nvCxnSpPr>
          <p:spPr>
            <a:xfrm rot="5400000" flipH="1" flipV="1">
              <a:off x="3314700" y="5448300"/>
              <a:ext cx="228600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4" name="Straight Connector 12"/>
            <p:cNvCxnSpPr>
              <a:stCxn id="7" idx="1"/>
              <a:endCxn id="6" idx="3"/>
            </p:cNvCxnSpPr>
            <p:nvPr/>
          </p:nvCxnSpPr>
          <p:spPr>
            <a:xfrm rot="5400000" flipH="1" flipV="1">
              <a:off x="2902137" y="5448300"/>
              <a:ext cx="40714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5" name="Straight Connector 12"/>
            <p:cNvCxnSpPr>
              <a:stCxn id="7" idx="7"/>
              <a:endCxn id="6" idx="5"/>
            </p:cNvCxnSpPr>
            <p:nvPr/>
          </p:nvCxnSpPr>
          <p:spPr>
            <a:xfrm rot="5400000" flipH="1" flipV="1">
              <a:off x="3548715" y="5448300"/>
              <a:ext cx="407148" cy="158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6" name="Straight Connector 12"/>
            <p:cNvCxnSpPr>
              <a:stCxn id="7" idx="7"/>
              <a:endCxn id="6" idx="3"/>
            </p:cNvCxnSpPr>
            <p:nvPr/>
          </p:nvCxnSpPr>
          <p:spPr>
            <a:xfrm rot="16200000" flipV="1">
              <a:off x="3225426" y="5125011"/>
              <a:ext cx="407148" cy="646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7" name="Straight Connector 12"/>
            <p:cNvCxnSpPr>
              <a:stCxn id="7" idx="1"/>
              <a:endCxn id="6" idx="5"/>
            </p:cNvCxnSpPr>
            <p:nvPr/>
          </p:nvCxnSpPr>
          <p:spPr>
            <a:xfrm rot="5400000" flipH="1" flipV="1">
              <a:off x="3225426" y="5125011"/>
              <a:ext cx="407148" cy="646578"/>
            </a:xfrm>
            <a:prstGeom prst="line">
              <a:avLst/>
            </a:prstGeom>
            <a:ln w="38100"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18" name="Oval 8"/>
            <p:cNvSpPr/>
            <p:nvPr/>
          </p:nvSpPr>
          <p:spPr>
            <a:xfrm>
              <a:off x="6172200" y="4724400"/>
              <a:ext cx="914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M4</a:t>
              </a:r>
              <a:endParaRPr lang="en-US" sz="1600" dirty="0"/>
            </a:p>
          </p:txBody>
        </p:sp>
        <p:sp>
          <p:nvSpPr>
            <p:cNvPr id="19" name="Oval 9"/>
            <p:cNvSpPr/>
            <p:nvPr/>
          </p:nvSpPr>
          <p:spPr>
            <a:xfrm>
              <a:off x="5257800" y="3886200"/>
              <a:ext cx="914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M1</a:t>
              </a:r>
              <a:endParaRPr lang="en-US" sz="1600" dirty="0"/>
            </a:p>
          </p:txBody>
        </p:sp>
        <p:sp>
          <p:nvSpPr>
            <p:cNvPr id="20" name="Oval 9"/>
            <p:cNvSpPr/>
            <p:nvPr/>
          </p:nvSpPr>
          <p:spPr>
            <a:xfrm>
              <a:off x="4953000" y="5181600"/>
              <a:ext cx="914400" cy="609600"/>
            </a:xfrm>
            <a:prstGeom prst="ellipse">
              <a:avLst/>
            </a:prstGeom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r>
                <a:rPr lang="en-US" sz="1600" dirty="0" smtClean="0"/>
                <a:t>M2</a:t>
              </a:r>
              <a:endParaRPr lang="en-US" sz="1600" dirty="0"/>
            </a:p>
          </p:txBody>
        </p:sp>
        <p:cxnSp>
          <p:nvCxnSpPr>
            <p:cNvPr id="21" name="Straight Connector 12"/>
            <p:cNvCxnSpPr>
              <a:stCxn id="6" idx="6"/>
              <a:endCxn id="18" idx="2"/>
            </p:cNvCxnSpPr>
            <p:nvPr/>
          </p:nvCxnSpPr>
          <p:spPr>
            <a:xfrm>
              <a:off x="3886200" y="5029200"/>
              <a:ext cx="2286000" cy="1588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2" name="Straight Connector 12"/>
            <p:cNvCxnSpPr>
              <a:stCxn id="7" idx="6"/>
              <a:endCxn id="20" idx="2"/>
            </p:cNvCxnSpPr>
            <p:nvPr/>
          </p:nvCxnSpPr>
          <p:spPr>
            <a:xfrm flipV="1">
              <a:off x="3886200" y="5486400"/>
              <a:ext cx="1066800" cy="381000"/>
            </a:xfrm>
            <a:prstGeom prst="line">
              <a:avLst/>
            </a:prstGeom>
            <a:ln w="31750"/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sp>
        <p:nvSpPr>
          <p:cNvPr id="24" name="Oval 6"/>
          <p:cNvSpPr/>
          <p:nvPr/>
        </p:nvSpPr>
        <p:spPr>
          <a:xfrm>
            <a:off x="7019637" y="4654550"/>
            <a:ext cx="692727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</a:t>
            </a:r>
            <a:r>
              <a:rPr lang="en-US" sz="1600" baseline="-25000" dirty="0" smtClean="0"/>
              <a:t>k</a:t>
            </a:r>
            <a:endParaRPr lang="en-US" sz="1600" dirty="0"/>
          </a:p>
        </p:txBody>
      </p:sp>
      <p:sp>
        <p:nvSpPr>
          <p:cNvPr id="25" name="Oval 7"/>
          <p:cNvSpPr/>
          <p:nvPr/>
        </p:nvSpPr>
        <p:spPr>
          <a:xfrm>
            <a:off x="7019637" y="5422900"/>
            <a:ext cx="692727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</a:t>
            </a:r>
            <a:r>
              <a:rPr lang="en-US" sz="1600" baseline="-25000" dirty="0" smtClean="0"/>
              <a:t>l</a:t>
            </a:r>
            <a:endParaRPr lang="en-US" sz="1600" dirty="0"/>
          </a:p>
        </p:txBody>
      </p:sp>
      <p:sp>
        <p:nvSpPr>
          <p:cNvPr id="27" name="Oval 10"/>
          <p:cNvSpPr/>
          <p:nvPr/>
        </p:nvSpPr>
        <p:spPr>
          <a:xfrm>
            <a:off x="6731001" y="4375150"/>
            <a:ext cx="1270000" cy="2025650"/>
          </a:xfrm>
          <a:prstGeom prst="ellipse">
            <a:avLst/>
          </a:prstGeom>
          <a:noFill/>
          <a:ln>
            <a:prstDash val="sysDash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sz="1600"/>
          </a:p>
        </p:txBody>
      </p:sp>
      <p:cxnSp>
        <p:nvCxnSpPr>
          <p:cNvPr id="28" name="Straight Connector 12"/>
          <p:cNvCxnSpPr>
            <a:stCxn id="24" idx="2"/>
            <a:endCxn id="37" idx="2"/>
          </p:cNvCxnSpPr>
          <p:nvPr/>
        </p:nvCxnSpPr>
        <p:spPr>
          <a:xfrm rot="10800000">
            <a:off x="4953001" y="4165600"/>
            <a:ext cx="2066636" cy="76835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0" name="TextBox 29"/>
          <p:cNvSpPr txBox="1"/>
          <p:nvPr/>
        </p:nvSpPr>
        <p:spPr>
          <a:xfrm>
            <a:off x="7848600" y="4343400"/>
            <a:ext cx="63500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2400" b="1" dirty="0" smtClean="0"/>
              <a:t>V</a:t>
            </a:r>
            <a:endParaRPr lang="en-US" sz="2400" b="1" dirty="0"/>
          </a:p>
        </p:txBody>
      </p:sp>
      <p:cxnSp>
        <p:nvCxnSpPr>
          <p:cNvPr id="31" name="Straight Connector 12"/>
          <p:cNvCxnSpPr>
            <a:stCxn id="25" idx="0"/>
            <a:endCxn id="24" idx="4"/>
          </p:cNvCxnSpPr>
          <p:nvPr/>
        </p:nvCxnSpPr>
        <p:spPr>
          <a:xfrm rot="5400000" flipH="1" flipV="1">
            <a:off x="7261226" y="5318251"/>
            <a:ext cx="209550" cy="1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2" name="Straight Connector 12"/>
          <p:cNvCxnSpPr>
            <a:stCxn id="25" idx="1"/>
            <a:endCxn id="24" idx="3"/>
          </p:cNvCxnSpPr>
          <p:nvPr/>
        </p:nvCxnSpPr>
        <p:spPr>
          <a:xfrm rot="5400000" flipH="1" flipV="1">
            <a:off x="6934476" y="5318251"/>
            <a:ext cx="373219" cy="1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3" name="Straight Connector 12"/>
          <p:cNvCxnSpPr>
            <a:stCxn id="25" idx="7"/>
            <a:endCxn id="24" idx="5"/>
          </p:cNvCxnSpPr>
          <p:nvPr/>
        </p:nvCxnSpPr>
        <p:spPr>
          <a:xfrm rot="5400000" flipH="1" flipV="1">
            <a:off x="7424307" y="5318251"/>
            <a:ext cx="373219" cy="1203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4" name="Straight Connector 12"/>
          <p:cNvCxnSpPr>
            <a:stCxn id="25" idx="7"/>
            <a:endCxn id="24" idx="3"/>
          </p:cNvCxnSpPr>
          <p:nvPr/>
        </p:nvCxnSpPr>
        <p:spPr>
          <a:xfrm rot="16200000" flipV="1">
            <a:off x="7179391" y="5073209"/>
            <a:ext cx="373219" cy="489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35" name="Straight Connector 12"/>
          <p:cNvCxnSpPr>
            <a:stCxn id="25" idx="1"/>
            <a:endCxn id="24" idx="5"/>
          </p:cNvCxnSpPr>
          <p:nvPr/>
        </p:nvCxnSpPr>
        <p:spPr>
          <a:xfrm rot="5400000" flipH="1" flipV="1">
            <a:off x="7179391" y="5073209"/>
            <a:ext cx="373219" cy="489832"/>
          </a:xfrm>
          <a:prstGeom prst="line">
            <a:avLst/>
          </a:prstGeom>
          <a:ln w="38100">
            <a:solidFill>
              <a:schemeClr val="tx1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36" name="Oval 8"/>
          <p:cNvSpPr/>
          <p:nvPr/>
        </p:nvSpPr>
        <p:spPr>
          <a:xfrm>
            <a:off x="5017656" y="4953000"/>
            <a:ext cx="692727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M6</a:t>
            </a:r>
            <a:endParaRPr lang="en-US" sz="1600" dirty="0"/>
          </a:p>
        </p:txBody>
      </p:sp>
      <p:sp>
        <p:nvSpPr>
          <p:cNvPr id="37" name="Oval 9"/>
          <p:cNvSpPr/>
          <p:nvPr/>
        </p:nvSpPr>
        <p:spPr>
          <a:xfrm>
            <a:off x="4953001" y="3886200"/>
            <a:ext cx="692727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M5</a:t>
            </a:r>
            <a:endParaRPr lang="en-US" sz="1600" dirty="0"/>
          </a:p>
        </p:txBody>
      </p:sp>
      <p:sp>
        <p:nvSpPr>
          <p:cNvPr id="38" name="Oval 9"/>
          <p:cNvSpPr/>
          <p:nvPr/>
        </p:nvSpPr>
        <p:spPr>
          <a:xfrm>
            <a:off x="4953001" y="5867400"/>
            <a:ext cx="692727" cy="558800"/>
          </a:xfrm>
          <a:prstGeom prst="ellipse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sz="1600" dirty="0" smtClean="0"/>
              <a:t>M7</a:t>
            </a:r>
            <a:endParaRPr lang="en-US" sz="1600" dirty="0"/>
          </a:p>
        </p:txBody>
      </p:sp>
      <p:cxnSp>
        <p:nvCxnSpPr>
          <p:cNvPr id="39" name="Straight Connector 12"/>
          <p:cNvCxnSpPr>
            <a:stCxn id="24" idx="2"/>
            <a:endCxn id="36" idx="6"/>
          </p:cNvCxnSpPr>
          <p:nvPr/>
        </p:nvCxnSpPr>
        <p:spPr>
          <a:xfrm rot="10800000" flipV="1">
            <a:off x="5710383" y="4933950"/>
            <a:ext cx="1309254" cy="29845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0" name="Straight Connector 12"/>
          <p:cNvCxnSpPr>
            <a:stCxn id="25" idx="2"/>
            <a:endCxn id="38" idx="6"/>
          </p:cNvCxnSpPr>
          <p:nvPr/>
        </p:nvCxnSpPr>
        <p:spPr>
          <a:xfrm rot="10800000" flipV="1">
            <a:off x="5645729" y="5702300"/>
            <a:ext cx="1373909" cy="4445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68" name="Straight Connector 13"/>
          <p:cNvCxnSpPr>
            <a:stCxn id="7" idx="6"/>
            <a:endCxn id="19" idx="2"/>
          </p:cNvCxnSpPr>
          <p:nvPr/>
        </p:nvCxnSpPr>
        <p:spPr>
          <a:xfrm flipV="1">
            <a:off x="2071254" y="4241800"/>
            <a:ext cx="1039091" cy="1536700"/>
          </a:xfrm>
          <a:prstGeom prst="line">
            <a:avLst/>
          </a:prstGeom>
          <a:ln w="28575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1" name="Straight Connector 12"/>
          <p:cNvCxnSpPr>
            <a:stCxn id="6" idx="6"/>
            <a:endCxn id="8" idx="2"/>
          </p:cNvCxnSpPr>
          <p:nvPr/>
        </p:nvCxnSpPr>
        <p:spPr>
          <a:xfrm>
            <a:off x="2071254" y="5010150"/>
            <a:ext cx="981364" cy="118745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Connector 12"/>
          <p:cNvCxnSpPr>
            <a:stCxn id="25" idx="2"/>
            <a:endCxn id="36" idx="6"/>
          </p:cNvCxnSpPr>
          <p:nvPr/>
        </p:nvCxnSpPr>
        <p:spPr>
          <a:xfrm rot="10800000">
            <a:off x="5710383" y="5232400"/>
            <a:ext cx="1309254" cy="469900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1" name="Straight Connector 12"/>
          <p:cNvCxnSpPr>
            <a:stCxn id="18" idx="7"/>
            <a:endCxn id="37" idx="3"/>
          </p:cNvCxnSpPr>
          <p:nvPr/>
        </p:nvCxnSpPr>
        <p:spPr>
          <a:xfrm rot="5400000" flipH="1" flipV="1">
            <a:off x="4499691" y="4257827"/>
            <a:ext cx="449418" cy="660097"/>
          </a:xfrm>
          <a:prstGeom prst="line">
            <a:avLst/>
          </a:prstGeom>
          <a:ln w="31750"/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Experimental Results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22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9153" name="Picture 1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76200" y="3924458"/>
            <a:ext cx="8839200" cy="27049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(0) Simulations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Graphs with 500 nodes, edge weight 1, non edge -1</a:t>
            </a:r>
          </a:p>
          <a:p>
            <a:r>
              <a:rPr lang="en-US" sz="2000" dirty="0" smtClean="0"/>
              <a:t>Add 2 cliques and 2 bi-cliques</a:t>
            </a:r>
          </a:p>
          <a:p>
            <a:r>
              <a:rPr lang="en-US" sz="2000" dirty="0" smtClean="0"/>
              <a:t>Plant a tree map with 6 modules (module size 10-20)</a:t>
            </a:r>
          </a:p>
          <a:p>
            <a:r>
              <a:rPr lang="en-US" sz="2000" dirty="0" smtClean="0"/>
              <a:t>Weighted: add random Gaussian noise</a:t>
            </a:r>
          </a:p>
          <a:p>
            <a:r>
              <a:rPr lang="en-US" sz="2000" dirty="0" err="1" smtClean="0"/>
              <a:t>Unweighted</a:t>
            </a:r>
            <a:r>
              <a:rPr lang="en-US" sz="2000" dirty="0" smtClean="0"/>
              <a:t>: reverse an edge with probability p	</a:t>
            </a:r>
            <a:endParaRPr lang="en-US" sz="2000" dirty="0"/>
          </a:p>
        </p:txBody>
      </p:sp>
      <p:pic>
        <p:nvPicPr>
          <p:cNvPr id="6" name="Picture 5" descr="case2.png"/>
          <p:cNvPicPr>
            <a:picLocks noChangeAspect="1"/>
          </p:cNvPicPr>
          <p:nvPr/>
        </p:nvPicPr>
        <p:blipFill>
          <a:blip r:embed="rId4" cstate="print"/>
          <a:srcRect l="21422" t="10934" r="19966" b="7537"/>
          <a:stretch>
            <a:fillRect/>
          </a:stretch>
        </p:blipFill>
        <p:spPr>
          <a:xfrm>
            <a:off x="6588125" y="0"/>
            <a:ext cx="2555875" cy="1905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(0) Simulations</a:t>
            </a:r>
            <a:endParaRPr lang="en-US" dirty="0"/>
          </a:p>
        </p:txBody>
      </p:sp>
      <p:sp>
        <p:nvSpPr>
          <p:cNvPr id="10" name="Content Placeholder 9"/>
          <p:cNvSpPr>
            <a:spLocks noGrp="1"/>
          </p:cNvSpPr>
          <p:nvPr>
            <p:ph idx="1"/>
          </p:nvPr>
        </p:nvSpPr>
        <p:spPr/>
        <p:txBody>
          <a:bodyPr>
            <a:normAutofit/>
          </a:bodyPr>
          <a:lstStyle/>
          <a:p>
            <a:r>
              <a:rPr lang="en-US" sz="2000" dirty="0" smtClean="0"/>
              <a:t>Graphs with 1000 nodes, edge weight 1, non edge -1</a:t>
            </a:r>
          </a:p>
          <a:p>
            <a:r>
              <a:rPr lang="en-US" sz="2000" dirty="0" smtClean="0"/>
              <a:t>Add 5 cliques and 5 bi-cliques</a:t>
            </a:r>
          </a:p>
          <a:p>
            <a:r>
              <a:rPr lang="en-US" sz="2000" dirty="0" smtClean="0"/>
              <a:t>Plant a tree map with 10 modules (module size 10-20)</a:t>
            </a:r>
          </a:p>
          <a:p>
            <a:r>
              <a:rPr lang="en-US" sz="2000" dirty="0" err="1" smtClean="0"/>
              <a:t>Unweighted</a:t>
            </a:r>
            <a:r>
              <a:rPr lang="en-US" sz="2000" dirty="0" smtClean="0"/>
              <a:t>: reverse an edge with probability p = 0.15	</a:t>
            </a:r>
            <a:endParaRPr lang="en-US" sz="2000" dirty="0"/>
          </a:p>
        </p:txBody>
      </p:sp>
      <p:pic>
        <p:nvPicPr>
          <p:cNvPr id="6" name="Picture 5" descr="case2.png"/>
          <p:cNvPicPr>
            <a:picLocks noChangeAspect="1"/>
          </p:cNvPicPr>
          <p:nvPr/>
        </p:nvPicPr>
        <p:blipFill>
          <a:blip r:embed="rId3" cstate="print"/>
          <a:srcRect l="21422" t="10934" r="19966" b="7537"/>
          <a:stretch>
            <a:fillRect/>
          </a:stretch>
        </p:blipFill>
        <p:spPr>
          <a:xfrm>
            <a:off x="6588125" y="0"/>
            <a:ext cx="2555875" cy="1905000"/>
          </a:xfrm>
          <a:prstGeom prst="rect">
            <a:avLst/>
          </a:prstGeom>
        </p:spPr>
      </p:pic>
      <p:sp>
        <p:nvSpPr>
          <p:cNvPr id="8" name="Slide Number Placeholder 7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24</a:t>
            </a:fld>
            <a:endParaRPr lang="en-US"/>
          </a:p>
        </p:txBody>
      </p:sp>
      <p:pic>
        <p:nvPicPr>
          <p:cNvPr id="63490" name="Picture 2"/>
          <p:cNvPicPr>
            <a:picLocks noChangeAspect="1" noChangeArrowheads="1"/>
          </p:cNvPicPr>
          <p:nvPr/>
        </p:nvPicPr>
        <p:blipFill>
          <a:blip r:embed="rId4" cstate="print"/>
          <a:srcRect/>
          <a:stretch>
            <a:fillRect/>
          </a:stretch>
        </p:blipFill>
        <p:spPr bwMode="auto">
          <a:xfrm>
            <a:off x="2667000" y="3581400"/>
            <a:ext cx="4224507" cy="32194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r>
              <a:rPr lang="en-US" dirty="0" smtClean="0"/>
              <a:t>(0) Simulations: HG vs. </a:t>
            </a:r>
            <a:r>
              <a:rPr lang="en-US" dirty="0" err="1" smtClean="0"/>
              <a:t>Wilcoxon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7880"/>
            <a:ext cx="8229600" cy="4389120"/>
          </a:xfrm>
        </p:spPr>
        <p:txBody>
          <a:bodyPr/>
          <a:lstStyle/>
          <a:p>
            <a:r>
              <a:rPr lang="en-US" dirty="0" err="1" smtClean="0"/>
              <a:t>Unweighted</a:t>
            </a:r>
            <a:r>
              <a:rPr lang="en-US" dirty="0" smtClean="0"/>
              <a:t>, 2000 nodes</a:t>
            </a:r>
          </a:p>
          <a:p>
            <a:r>
              <a:rPr lang="en-US" dirty="0" smtClean="0"/>
              <a:t>20 modules</a:t>
            </a:r>
          </a:p>
          <a:p>
            <a:r>
              <a:rPr lang="en-US" dirty="0" err="1" smtClean="0"/>
              <a:t>Unweighted</a:t>
            </a:r>
            <a:r>
              <a:rPr lang="en-US" dirty="0" smtClean="0"/>
              <a:t>, p = 0.1</a:t>
            </a:r>
          </a:p>
          <a:p>
            <a:pPr lvl="1"/>
            <a:r>
              <a:rPr lang="en-US" dirty="0" smtClean="0"/>
              <a:t>J: HG, WRS = 0.97</a:t>
            </a:r>
          </a:p>
          <a:p>
            <a:pPr lvl="1"/>
            <a:r>
              <a:rPr lang="en-US" dirty="0" smtClean="0"/>
              <a:t>Running time: HG &lt; 4 seconds, WRS 397 seconds</a:t>
            </a:r>
          </a:p>
          <a:p>
            <a:r>
              <a:rPr lang="en-US" dirty="0" smtClean="0"/>
              <a:t>Weighted, </a:t>
            </a:r>
            <a:r>
              <a:rPr lang="en-US" dirty="0" err="1" smtClean="0"/>
              <a:t>sd</a:t>
            </a:r>
            <a:r>
              <a:rPr lang="en-US" dirty="0" smtClean="0"/>
              <a:t>=0.8</a:t>
            </a:r>
          </a:p>
          <a:p>
            <a:pPr lvl="1"/>
            <a:r>
              <a:rPr lang="en-US" dirty="0" smtClean="0"/>
              <a:t>J: HG =1, WRS = 0.975</a:t>
            </a:r>
          </a:p>
          <a:p>
            <a:pPr lvl="1"/>
            <a:r>
              <a:rPr lang="en-US" dirty="0" smtClean="0"/>
              <a:t>Running times: HG: 3.85 seconds, WRS: 603 seconds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25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>
            <a:normAutofit/>
          </a:bodyPr>
          <a:lstStyle/>
          <a:p>
            <a:r>
              <a:rPr lang="en-US" dirty="0" smtClean="0"/>
              <a:t>The winning algorithm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Initiator based on enumeration of </a:t>
            </a:r>
            <a:r>
              <a:rPr lang="en-US" dirty="0" smtClean="0">
                <a:solidFill>
                  <a:srgbClr val="FF0000"/>
                </a:solidFill>
              </a:rPr>
              <a:t>maximal bicliques </a:t>
            </a:r>
            <a:r>
              <a:rPr lang="en-US" dirty="0" smtClean="0"/>
              <a:t>in H</a:t>
            </a:r>
          </a:p>
          <a:p>
            <a:r>
              <a:rPr lang="en-US" dirty="0" smtClean="0">
                <a:solidFill>
                  <a:srgbClr val="FF0000"/>
                </a:solidFill>
              </a:rPr>
              <a:t>Global refinement </a:t>
            </a:r>
            <a:r>
              <a:rPr lang="en-US" dirty="0" smtClean="0"/>
              <a:t>based on </a:t>
            </a:r>
            <a:r>
              <a:rPr lang="en-US" dirty="0" smtClean="0">
                <a:solidFill>
                  <a:srgbClr val="FF0000"/>
                </a:solidFill>
              </a:rPr>
              <a:t>probabilistic score </a:t>
            </a:r>
            <a:r>
              <a:rPr lang="en-US" dirty="0" smtClean="0"/>
              <a:t>of the whole map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26</a:t>
            </a:fld>
            <a:endParaRPr lang="en-US"/>
          </a:p>
        </p:txBody>
      </p:sp>
      <p:pic>
        <p:nvPicPr>
          <p:cNvPr id="51202" name="Picture 2" descr="http://acgt.cs.tau.ac.il/modmap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295400" y="3962400"/>
            <a:ext cx="5712514" cy="2514600"/>
          </a:xfrm>
          <a:prstGeom prst="rect">
            <a:avLst/>
          </a:prstGeom>
          <a:noFill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4572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(1) Yeast PPI and GI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524000"/>
            <a:ext cx="8229600" cy="4389120"/>
          </a:xfrm>
        </p:spPr>
        <p:txBody>
          <a:bodyPr/>
          <a:lstStyle/>
          <a:p>
            <a:r>
              <a:rPr lang="en-US" dirty="0" smtClean="0"/>
              <a:t>3979 genes</a:t>
            </a:r>
          </a:p>
          <a:p>
            <a:r>
              <a:rPr lang="en-US" dirty="0" smtClean="0"/>
              <a:t>P: protein-protein interactions (45,456 edges)</a:t>
            </a:r>
          </a:p>
          <a:p>
            <a:r>
              <a:rPr lang="en-US" dirty="0" smtClean="0"/>
              <a:t>N: negative genetic interactions (76,267 edges)</a:t>
            </a:r>
          </a:p>
          <a:p>
            <a:r>
              <a:rPr lang="en-US" dirty="0" smtClean="0"/>
              <a:t>Local improvers: poor results (less than 3 links)</a:t>
            </a:r>
          </a:p>
          <a:p>
            <a:r>
              <a:rPr lang="en-US" dirty="0" smtClean="0"/>
              <a:t>Results for global improver:</a:t>
            </a:r>
            <a:endParaRPr lang="en-US" dirty="0"/>
          </a:p>
        </p:txBody>
      </p:sp>
      <p:graphicFrame>
        <p:nvGraphicFramePr>
          <p:cNvPr id="6" name="Table 5"/>
          <p:cNvGraphicFramePr>
            <a:graphicFrameLocks noGrp="1"/>
          </p:cNvGraphicFramePr>
          <p:nvPr/>
        </p:nvGraphicFramePr>
        <p:xfrm>
          <a:off x="685805" y="4114800"/>
          <a:ext cx="7619995" cy="2240280"/>
        </p:xfrm>
        <a:graphic>
          <a:graphicData uri="http://schemas.openxmlformats.org/drawingml/2006/table">
            <a:tbl>
              <a:tblPr/>
              <a:tblGrid>
                <a:gridCol w="1207407"/>
                <a:gridCol w="916084"/>
                <a:gridCol w="916084"/>
                <a:gridCol w="916084"/>
                <a:gridCol w="916084"/>
                <a:gridCol w="916084"/>
                <a:gridCol w="917771"/>
                <a:gridCol w="914397"/>
              </a:tblGrid>
              <a:tr h="212725"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Initiator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Modules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Gene coverage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Max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module size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Enriched </a:t>
                      </a: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GO terms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Enriched modules (%)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Enriched links (%)</a:t>
                      </a:r>
                      <a:endParaRPr lang="en-US" sz="14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Links</a:t>
                      </a:r>
                      <a:endParaRPr lang="en-US" sz="2000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rgbClr val="4F81BD"/>
                    </a:solidFill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ModMap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946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243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DICER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104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837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34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192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61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498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Hierarchical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123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877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186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68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394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212725">
                <a:tc>
                  <a:txBody>
                    <a:bodyPr/>
                    <a:lstStyle/>
                    <a:p>
                      <a:pPr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NodeAddition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102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950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49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240</a:t>
                      </a:r>
                      <a:endParaRPr lang="en-US" sz="18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83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50000"/>
                        </a:lnSpc>
                        <a:spcAft>
                          <a:spcPts val="0"/>
                        </a:spcAft>
                      </a:pPr>
                      <a:r>
                        <a:rPr lang="en-US" sz="12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430</a:t>
                      </a:r>
                      <a:endParaRPr lang="en-US" sz="18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27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Picture 3" descr="mbc_dicer_e50_map.png"/>
          <p:cNvPicPr>
            <a:picLocks noChangeAspect="1"/>
          </p:cNvPicPr>
          <p:nvPr/>
        </p:nvPicPr>
        <p:blipFill>
          <a:blip r:embed="rId3" cstate="print"/>
          <a:srcRect l="4167" r="5000"/>
          <a:stretch>
            <a:fillRect/>
          </a:stretch>
        </p:blipFill>
        <p:spPr>
          <a:xfrm>
            <a:off x="0" y="1447800"/>
            <a:ext cx="8245236" cy="5161321"/>
          </a:xfrm>
          <a:prstGeom prst="rect">
            <a:avLst/>
          </a:prstGeo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yeast module map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28</a:t>
            </a:fld>
            <a:endParaRPr lang="en-US"/>
          </a:p>
        </p:txBody>
      </p:sp>
      <p:sp>
        <p:nvSpPr>
          <p:cNvPr id="8" name="Content Placeholder 2"/>
          <p:cNvSpPr txBox="1">
            <a:spLocks/>
          </p:cNvSpPr>
          <p:nvPr/>
        </p:nvSpPr>
        <p:spPr>
          <a:xfrm>
            <a:off x="6858000" y="3048000"/>
            <a:ext cx="2286000" cy="3352800"/>
          </a:xfrm>
          <a:prstGeom prst="rect">
            <a:avLst/>
          </a:prstGeom>
        </p:spPr>
        <p:txBody>
          <a:bodyPr vert="horz">
            <a:no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Chromatin related hubs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Similar to </a:t>
            </a:r>
            <a:r>
              <a:rPr kumimoji="0" lang="en-US" sz="2000" b="0" i="0" u="none" strike="noStrike" kern="1200" cap="none" spc="0" normalizeH="0" baseline="0" noProof="0" dirty="0" err="1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Bandyopadhyay</a:t>
            </a: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Science 2010, but fully automated discovery, annotation</a:t>
            </a: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Content Placeholder 3" descr="Figure6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152399" y="1143000"/>
            <a:ext cx="7112001" cy="5334000"/>
          </a:xfrm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The top links in the map </a:t>
            </a:r>
            <a:r>
              <a:rPr lang="en-US" sz="3100" dirty="0" smtClean="0">
                <a:solidFill>
                  <a:schemeClr val="tx1"/>
                </a:solidFill>
              </a:rPr>
              <a:t>(p &lt;10</a:t>
            </a:r>
            <a:r>
              <a:rPr lang="en-US" sz="3100" baseline="30000" dirty="0" smtClean="0">
                <a:solidFill>
                  <a:schemeClr val="tx1"/>
                </a:solidFill>
              </a:rPr>
              <a:t>-50</a:t>
            </a:r>
            <a:r>
              <a:rPr lang="en-US" sz="3100" dirty="0" smtClean="0">
                <a:solidFill>
                  <a:schemeClr val="tx1"/>
                </a:solidFill>
              </a:rPr>
              <a:t>)</a:t>
            </a:r>
            <a:endParaRPr lang="en-US" dirty="0"/>
          </a:p>
        </p:txBody>
      </p:sp>
      <p:sp>
        <p:nvSpPr>
          <p:cNvPr id="5" name="Content Placeholder 2"/>
          <p:cNvSpPr txBox="1">
            <a:spLocks/>
          </p:cNvSpPr>
          <p:nvPr/>
        </p:nvSpPr>
        <p:spPr>
          <a:xfrm>
            <a:off x="6248400" y="838200"/>
            <a:ext cx="2895600" cy="5257800"/>
          </a:xfrm>
          <a:prstGeom prst="rect">
            <a:avLst/>
          </a:prstGeom>
        </p:spPr>
        <p:txBody>
          <a:bodyPr vert="horz">
            <a:normAutofit/>
          </a:bodyPr>
          <a:lstStyle/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3200" b="0" i="0" u="none" strike="noStrike" kern="1200" cap="none" spc="0" normalizeH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 </a:t>
            </a:r>
            <a:endParaRPr kumimoji="0" lang="en-US" sz="24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kumimoji="0" lang="en-US" sz="2000" b="0" i="0" u="none" strike="noStrike" kern="1200" cap="none" spc="0" normalizeH="0" baseline="0" noProof="0" dirty="0" smtClean="0">
                <a:ln>
                  <a:noFill/>
                </a:ln>
                <a:solidFill>
                  <a:schemeClr val="tx1"/>
                </a:solidFill>
                <a:effectLst/>
                <a:uLnTx/>
                <a:uFillTx/>
                <a:latin typeface="+mn-lt"/>
                <a:ea typeface="+mn-ea"/>
                <a:cs typeface="+mn-cs"/>
              </a:rPr>
              <a:t>		Between 	complexes</a:t>
            </a: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lang="en-US" sz="2000" dirty="0" smtClean="0"/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buFont typeface="Wingdings 2"/>
              <a:buChar char=""/>
              <a:tabLst/>
              <a:defRPr/>
            </a:pP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274320" marR="0" lvl="0" indent="-274320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3"/>
              </a:buClr>
              <a:buSzPct val="95000"/>
              <a:tabLst/>
              <a:defRPr/>
            </a:pPr>
            <a:r>
              <a:rPr lang="en-US" sz="2000" dirty="0" smtClean="0"/>
              <a:t>		Between 	</a:t>
            </a:r>
            <a:r>
              <a:rPr lang="en-US" sz="2000" dirty="0" err="1" smtClean="0"/>
              <a:t>subcomplexes</a:t>
            </a:r>
            <a:endParaRPr kumimoji="0" lang="en-US" sz="2000" b="0" i="0" u="none" strike="noStrike" kern="1200" cap="none" spc="0" normalizeH="0" baseline="0" noProof="0" dirty="0" smtClean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  <a:p>
            <a:pPr marL="640080" marR="0" lvl="1" indent="-246888" algn="l" defTabSz="914400" rtl="0" eaLnBrk="1" fontAlgn="auto" latinLnBrk="0" hangingPunct="1">
              <a:lnSpc>
                <a:spcPct val="100000"/>
              </a:lnSpc>
              <a:spcBef>
                <a:spcPct val="20000"/>
              </a:spcBef>
              <a:spcAft>
                <a:spcPts val="0"/>
              </a:spcAft>
              <a:buClr>
                <a:schemeClr val="accent1"/>
              </a:buClr>
              <a:buSzPct val="85000"/>
              <a:buFont typeface="Wingdings 2"/>
              <a:buChar char=""/>
              <a:tabLst/>
              <a:defRPr/>
            </a:pPr>
            <a:endParaRPr kumimoji="0" lang="en-US" sz="1800" b="0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effectLst/>
              <a:uLnTx/>
              <a:uFillTx/>
              <a:latin typeface="+mn-lt"/>
              <a:ea typeface="+mn-ea"/>
              <a:cs typeface="+mn-cs"/>
            </a:endParaRP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29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Biological interaction networks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Nodes: genes/proteins or other molecules</a:t>
            </a:r>
          </a:p>
          <a:p>
            <a:r>
              <a:rPr lang="en-US" dirty="0" smtClean="0"/>
              <a:t>Edges based on evidence for interaction</a:t>
            </a:r>
          </a:p>
        </p:txBody>
      </p:sp>
      <p:grpSp>
        <p:nvGrpSpPr>
          <p:cNvPr id="17" name="Group 16"/>
          <p:cNvGrpSpPr/>
          <p:nvPr/>
        </p:nvGrpSpPr>
        <p:grpSpPr>
          <a:xfrm>
            <a:off x="2819400" y="3121223"/>
            <a:ext cx="2895600" cy="2822377"/>
            <a:chOff x="228600" y="3124200"/>
            <a:chExt cx="2895600" cy="2822377"/>
          </a:xfrm>
        </p:grpSpPr>
        <p:pic>
          <p:nvPicPr>
            <p:cNvPr id="9" name="Picture 2" descr="http://www.nature.com/nature/journal/v474/n7351/images/nature10110-f2.2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228600" y="3505200"/>
              <a:ext cx="2514600" cy="2094614"/>
            </a:xfrm>
            <a:prstGeom prst="rect">
              <a:avLst/>
            </a:prstGeom>
            <a:noFill/>
          </p:spPr>
        </p:pic>
        <p:sp>
          <p:nvSpPr>
            <p:cNvPr id="10" name="TextBox 9"/>
            <p:cNvSpPr txBox="1"/>
            <p:nvPr/>
          </p:nvSpPr>
          <p:spPr>
            <a:xfrm>
              <a:off x="228600" y="5638800"/>
              <a:ext cx="2895600" cy="307777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Voineagu</a:t>
              </a:r>
              <a:r>
                <a:rPr lang="en-US" sz="1400" dirty="0" smtClean="0"/>
                <a:t> et al. 2011 Nature</a:t>
              </a:r>
              <a:endParaRPr lang="en-US" sz="1400" dirty="0"/>
            </a:p>
          </p:txBody>
        </p:sp>
        <p:sp>
          <p:nvSpPr>
            <p:cNvPr id="12" name="TextBox 11"/>
            <p:cNvSpPr txBox="1"/>
            <p:nvPr/>
          </p:nvSpPr>
          <p:spPr>
            <a:xfrm>
              <a:off x="228600" y="31242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Gene co-expression</a:t>
              </a:r>
              <a:endParaRPr lang="en-US" dirty="0"/>
            </a:p>
          </p:txBody>
        </p:sp>
      </p:grpSp>
      <p:grpSp>
        <p:nvGrpSpPr>
          <p:cNvPr id="19" name="Group 18"/>
          <p:cNvGrpSpPr/>
          <p:nvPr/>
        </p:nvGrpSpPr>
        <p:grpSpPr>
          <a:xfrm>
            <a:off x="76200" y="3124200"/>
            <a:ext cx="2590800" cy="2255145"/>
            <a:chOff x="3124200" y="3124200"/>
            <a:chExt cx="2590800" cy="2255145"/>
          </a:xfrm>
        </p:grpSpPr>
        <p:pic>
          <p:nvPicPr>
            <p:cNvPr id="7" name="Picture 18" descr="http://t3.gstatic.com/images?q=tbn:ANd9GcQwBYq-qMFg7OpCMdYjFIc-7uVbcK0YBY_2v3AdyL3uzvQpYsP7kA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3124200" y="3886200"/>
              <a:ext cx="2514600" cy="1493145"/>
            </a:xfrm>
            <a:prstGeom prst="rect">
              <a:avLst/>
            </a:prstGeom>
            <a:noFill/>
          </p:spPr>
        </p:pic>
        <p:sp>
          <p:nvSpPr>
            <p:cNvPr id="13" name="TextBox 12"/>
            <p:cNvSpPr txBox="1"/>
            <p:nvPr/>
          </p:nvSpPr>
          <p:spPr>
            <a:xfrm>
              <a:off x="3276600" y="3124200"/>
              <a:ext cx="2438400" cy="646331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Protein-protein interaction</a:t>
              </a:r>
              <a:endParaRPr lang="en-US" dirty="0"/>
            </a:p>
          </p:txBody>
        </p:sp>
      </p:grpSp>
      <p:grpSp>
        <p:nvGrpSpPr>
          <p:cNvPr id="18" name="Group 17"/>
          <p:cNvGrpSpPr/>
          <p:nvPr/>
        </p:nvGrpSpPr>
        <p:grpSpPr>
          <a:xfrm>
            <a:off x="5622236" y="3124200"/>
            <a:ext cx="3445564" cy="2971800"/>
            <a:chOff x="5698436" y="3124200"/>
            <a:chExt cx="3445564" cy="2971800"/>
          </a:xfrm>
        </p:grpSpPr>
        <p:pic>
          <p:nvPicPr>
            <p:cNvPr id="8" name="Picture 2" descr="http://www-news.uchicago.edu/releases/06/images/060807.networks-1.jp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6477000" y="4572000"/>
              <a:ext cx="1524000" cy="1524000"/>
            </a:xfrm>
            <a:prstGeom prst="rect">
              <a:avLst/>
            </a:prstGeom>
            <a:noFill/>
          </p:spPr>
        </p:pic>
        <p:sp>
          <p:nvSpPr>
            <p:cNvPr id="11" name="TextBox 10"/>
            <p:cNvSpPr txBox="1"/>
            <p:nvPr/>
          </p:nvSpPr>
          <p:spPr>
            <a:xfrm>
              <a:off x="7696200" y="4572000"/>
              <a:ext cx="1371600" cy="73866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1400" dirty="0" err="1" smtClean="0"/>
                <a:t>Breker</a:t>
              </a:r>
              <a:r>
                <a:rPr lang="en-US" sz="1400" dirty="0" smtClean="0"/>
                <a:t> and </a:t>
              </a:r>
              <a:r>
                <a:rPr lang="en-US" sz="1400" dirty="0" err="1" smtClean="0"/>
                <a:t>Schuldiner</a:t>
              </a:r>
              <a:r>
                <a:rPr lang="en-US" sz="1400" dirty="0" smtClean="0"/>
                <a:t>  2009</a:t>
              </a:r>
              <a:endParaRPr lang="en-US" sz="1400" dirty="0"/>
            </a:p>
          </p:txBody>
        </p:sp>
        <p:pic>
          <p:nvPicPr>
            <p:cNvPr id="21506" name="Picture 2" descr="http://www.rsc.org/ej/MB/2009/b907076c/b907076c-f1.gif"/>
            <p:cNvPicPr>
              <a:picLocks noChangeAspect="1" noChangeArrowheads="1"/>
            </p:cNvPicPr>
            <p:nvPr/>
          </p:nvPicPr>
          <p:blipFill>
            <a:blip r:embed="rId6" cstate="print"/>
            <a:srcRect b="63565"/>
            <a:stretch>
              <a:fillRect/>
            </a:stretch>
          </p:blipFill>
          <p:spPr bwMode="auto">
            <a:xfrm>
              <a:off x="5698436" y="3581401"/>
              <a:ext cx="3445564" cy="990600"/>
            </a:xfrm>
            <a:prstGeom prst="rect">
              <a:avLst/>
            </a:prstGeom>
            <a:noFill/>
          </p:spPr>
        </p:pic>
        <p:sp>
          <p:nvSpPr>
            <p:cNvPr id="14" name="TextBox 13"/>
            <p:cNvSpPr txBox="1"/>
            <p:nvPr/>
          </p:nvSpPr>
          <p:spPr>
            <a:xfrm>
              <a:off x="6019800" y="3124200"/>
              <a:ext cx="2438400" cy="369332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dirty="0" smtClean="0"/>
                <a:t>Genetic interaction</a:t>
              </a:r>
              <a:endParaRPr lang="en-US" dirty="0"/>
            </a:p>
          </p:txBody>
        </p:sp>
      </p:grpSp>
      <p:sp>
        <p:nvSpPr>
          <p:cNvPr id="15" name="Rectangle 14"/>
          <p:cNvSpPr/>
          <p:nvPr/>
        </p:nvSpPr>
        <p:spPr>
          <a:xfrm>
            <a:off x="381000" y="6029980"/>
            <a:ext cx="8305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800" dirty="0" smtClean="0"/>
              <a:t>Goal: Integrated analysis of two types of interactions</a:t>
            </a:r>
          </a:p>
        </p:txBody>
      </p:sp>
      <p:sp>
        <p:nvSpPr>
          <p:cNvPr id="16" name="Slide Number Placeholder 1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" grpId="0"/>
    </p:bldLst>
  </p:timing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Comparison to extant methods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Analysis of the Collins et al. 2007 data</a:t>
            </a:r>
          </a:p>
          <a:p>
            <a:r>
              <a:rPr lang="en-US" dirty="0" smtClean="0"/>
              <a:t>Comparing to extant methods that exploit both positive and negative GIs and their weights</a:t>
            </a:r>
            <a:endParaRPr lang="en-US" dirty="0"/>
          </a:p>
        </p:txBody>
      </p:sp>
      <p:graphicFrame>
        <p:nvGraphicFramePr>
          <p:cNvPr id="4" name="Table 3"/>
          <p:cNvGraphicFramePr>
            <a:graphicFrameLocks noGrp="1"/>
          </p:cNvGraphicFramePr>
          <p:nvPr/>
        </p:nvGraphicFramePr>
        <p:xfrm>
          <a:off x="381001" y="3581400"/>
          <a:ext cx="8001002" cy="2396971"/>
        </p:xfrm>
        <a:graphic>
          <a:graphicData uri="http://schemas.openxmlformats.org/drawingml/2006/table">
            <a:tbl>
              <a:tblPr/>
              <a:tblGrid>
                <a:gridCol w="1346705"/>
                <a:gridCol w="882963"/>
                <a:gridCol w="961889"/>
                <a:gridCol w="961889"/>
                <a:gridCol w="961889"/>
                <a:gridCol w="961889"/>
                <a:gridCol w="961889"/>
                <a:gridCol w="961889"/>
              </a:tblGrid>
              <a:tr h="702091"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Algorithm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Number of modules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Gene coverage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Maximal module size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Number of enriched GO terms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Percent enriched modules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Percent enriched links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00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Number of links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>
                      <a:noFill/>
                    </a:lnB>
                    <a:solidFill>
                      <a:srgbClr val="4F81BD"/>
                    </a:solidFill>
                  </a:tcPr>
                </a:tc>
              </a:tr>
              <a:tr h="46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ModMap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238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20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53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84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79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67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>
                      <a:noFill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31562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Genecentric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(</a:t>
                      </a:r>
                      <a:r>
                        <a:rPr lang="en-US" sz="1400" b="1" dirty="0" err="1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Leiserson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et</a:t>
                      </a:r>
                      <a:r>
                        <a:rPr lang="en-US" sz="1400" b="1" baseline="0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 al. 11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)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116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1248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25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39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63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43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58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  <a:tr h="468060">
                <a:tc>
                  <a:txBody>
                    <a:bodyPr/>
                    <a:lstStyle/>
                    <a:p>
                      <a:pPr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Kelley and </a:t>
                      </a: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Kingsford 11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117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355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32</a:t>
                      </a:r>
                      <a:endParaRPr lang="en-US" sz="2000" b="1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17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 smtClean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6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>
                      <a:noFill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lnSpc>
                          <a:spcPct val="115000"/>
                        </a:lnSpc>
                        <a:spcAft>
                          <a:spcPts val="0"/>
                        </a:spcAft>
                      </a:pPr>
                      <a:r>
                        <a:rPr lang="en-US" sz="1400" b="1" dirty="0">
                          <a:solidFill>
                            <a:srgbClr val="000000"/>
                          </a:solidFill>
                          <a:latin typeface="Calibri"/>
                          <a:ea typeface="Times New Roman"/>
                          <a:cs typeface="Times New Roman"/>
                        </a:rPr>
                        <a:t>403</a:t>
                      </a:r>
                      <a:endParaRPr lang="en-US" sz="2000" b="1" dirty="0">
                        <a:latin typeface="Calibri"/>
                        <a:ea typeface="Calibri"/>
                        <a:cs typeface="Arial"/>
                      </a:endParaRPr>
                    </a:p>
                  </a:txBody>
                  <a:tcPr marL="68580" marR="68580" marT="0" marB="0" anchor="ctr">
                    <a:lnL>
                      <a:noFill/>
                    </a:lnL>
                    <a:lnR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rgbClr val="4F81BD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</a:tr>
            </a:tbl>
          </a:graphicData>
        </a:graphic>
      </p:graphicFrame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30</a:t>
            </a:fld>
            <a:endParaRPr lang="en-US"/>
          </a:p>
        </p:txBody>
      </p:sp>
      <p:sp>
        <p:nvSpPr>
          <p:cNvPr id="6" name="Oval 5"/>
          <p:cNvSpPr/>
          <p:nvPr/>
        </p:nvSpPr>
        <p:spPr>
          <a:xfrm>
            <a:off x="2819400" y="4114800"/>
            <a:ext cx="5334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7" name="Oval 6"/>
          <p:cNvSpPr/>
          <p:nvPr/>
        </p:nvSpPr>
        <p:spPr>
          <a:xfrm>
            <a:off x="5715000" y="4191000"/>
            <a:ext cx="5334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8" name="Oval 7"/>
          <p:cNvSpPr/>
          <p:nvPr/>
        </p:nvSpPr>
        <p:spPr>
          <a:xfrm>
            <a:off x="6705600" y="4191000"/>
            <a:ext cx="533400" cy="21336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Dynamic GIs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r>
              <a:rPr lang="en-US" dirty="0" smtClean="0"/>
              <a:t>Recent studies tested GIs in cells after DNA damage stress (using MMS)</a:t>
            </a:r>
          </a:p>
          <a:p>
            <a:r>
              <a:rPr lang="en-US" dirty="0" smtClean="0"/>
              <a:t>This allows for detecting GIs that are specific to stress response phenotypes</a:t>
            </a:r>
          </a:p>
          <a:p>
            <a:r>
              <a:rPr lang="en-US" dirty="0" smtClean="0"/>
              <a:t>Our analysis:</a:t>
            </a:r>
          </a:p>
          <a:p>
            <a:pPr lvl="1"/>
            <a:r>
              <a:rPr lang="en-US" dirty="0" smtClean="0"/>
              <a:t>Combine two experiments (</a:t>
            </a:r>
            <a:r>
              <a:rPr lang="en-US" dirty="0" err="1" smtClean="0"/>
              <a:t>Bandyopadhyay</a:t>
            </a:r>
            <a:r>
              <a:rPr lang="en-US" dirty="0" smtClean="0"/>
              <a:t> 2010, Science;  </a:t>
            </a:r>
            <a:r>
              <a:rPr lang="en-US" dirty="0" err="1" smtClean="0"/>
              <a:t>Genole</a:t>
            </a:r>
            <a:r>
              <a:rPr lang="en-US" dirty="0" smtClean="0"/>
              <a:t> 2013, Cell)</a:t>
            </a:r>
          </a:p>
          <a:p>
            <a:pPr lvl="1"/>
            <a:r>
              <a:rPr lang="en-US" dirty="0" smtClean="0"/>
              <a:t>H: PPIs</a:t>
            </a:r>
          </a:p>
          <a:p>
            <a:pPr lvl="1"/>
            <a:r>
              <a:rPr lang="en-US" dirty="0" smtClean="0"/>
              <a:t>G: MMS-specific </a:t>
            </a:r>
            <a:r>
              <a:rPr lang="en-US" b="1" dirty="0" smtClean="0"/>
              <a:t>positive</a:t>
            </a:r>
            <a:r>
              <a:rPr lang="en-US" dirty="0" smtClean="0"/>
              <a:t> GIs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31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(2) Dynamic GIs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32</a:t>
            </a:fld>
            <a:endParaRPr lang="en-US"/>
          </a:p>
        </p:txBody>
      </p:sp>
      <p:pic>
        <p:nvPicPr>
          <p:cNvPr id="65538" name="Picture 2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14300" y="2209800"/>
            <a:ext cx="8915400" cy="372427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5" name="Rectangle 4"/>
          <p:cNvSpPr/>
          <p:nvPr/>
        </p:nvSpPr>
        <p:spPr>
          <a:xfrm>
            <a:off x="5257800" y="990600"/>
            <a:ext cx="3505200" cy="10156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Input: 1078 genes</a:t>
            </a:r>
          </a:p>
          <a:p>
            <a:pPr lvl="1"/>
            <a:r>
              <a:rPr lang="en-US" sz="2000" dirty="0" smtClean="0"/>
              <a:t>H: 6771 PPIs</a:t>
            </a:r>
          </a:p>
          <a:p>
            <a:pPr lvl="1"/>
            <a:r>
              <a:rPr lang="en-US" sz="2000" dirty="0" smtClean="0"/>
              <a:t>G: 2227 MMS-specific GIs</a:t>
            </a:r>
            <a:endParaRPr lang="en-US" sz="2000" dirty="0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(3) Human case-control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8153400" cy="43891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Analyze case-control  expression profiles</a:t>
            </a:r>
          </a:p>
          <a:p>
            <a:r>
              <a:rPr lang="en-US" sz="2000" dirty="0" smtClean="0"/>
              <a:t>H: multi-phenotype co-expression network; </a:t>
            </a:r>
          </a:p>
          <a:p>
            <a:r>
              <a:rPr lang="en-US" sz="2000" dirty="0" smtClean="0"/>
              <a:t>G: </a:t>
            </a:r>
            <a:r>
              <a:rPr lang="en-US" sz="2000" dirty="0" smtClean="0">
                <a:solidFill>
                  <a:srgbClr val="FF0000"/>
                </a:solidFill>
              </a:rPr>
              <a:t>differential correlation (DC)</a:t>
            </a:r>
            <a:r>
              <a:rPr lang="en-US" sz="2000" dirty="0" smtClean="0"/>
              <a:t>: change in correlation in disease vs. controls</a:t>
            </a:r>
          </a:p>
          <a:p>
            <a:pPr>
              <a:buNone/>
            </a:pPr>
            <a:endParaRPr lang="en-US" sz="2000" dirty="0"/>
          </a:p>
        </p:txBody>
      </p:sp>
      <p:pic>
        <p:nvPicPr>
          <p:cNvPr id="13316" name="Picture 4" descr="http://acgt.cs.tau.ac.il/modmap/Supp_fig_1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1524000" y="3124200"/>
            <a:ext cx="6667500" cy="3431391"/>
          </a:xfrm>
          <a:prstGeom prst="rect">
            <a:avLst/>
          </a:prstGeom>
          <a:noFill/>
        </p:spPr>
      </p:pic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28600"/>
            <a:ext cx="8229600" cy="1143000"/>
          </a:xfrm>
        </p:spPr>
        <p:txBody>
          <a:bodyPr>
            <a:normAutofit/>
          </a:bodyPr>
          <a:lstStyle/>
          <a:p>
            <a:r>
              <a:rPr lang="en-US" dirty="0" smtClean="0"/>
              <a:t>(3) Human case-control profiles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95300" y="1524000"/>
            <a:ext cx="8153400" cy="4389120"/>
          </a:xfrm>
        </p:spPr>
        <p:txBody>
          <a:bodyPr>
            <a:normAutofit/>
          </a:bodyPr>
          <a:lstStyle/>
          <a:p>
            <a:r>
              <a:rPr lang="en-US" sz="2000" dirty="0" smtClean="0"/>
              <a:t>Data: expression profiles of Lung cancer (blood</a:t>
            </a:r>
          </a:p>
          <a:p>
            <a:r>
              <a:rPr lang="en-US" sz="2000" dirty="0" smtClean="0"/>
              <a:t>H: multi-phenotype co-expression network ; G: </a:t>
            </a:r>
            <a:r>
              <a:rPr lang="en-US" sz="2000" dirty="0" smtClean="0">
                <a:solidFill>
                  <a:srgbClr val="FF0000"/>
                </a:solidFill>
              </a:rPr>
              <a:t>differential correlation (DC)</a:t>
            </a:r>
            <a:r>
              <a:rPr lang="en-US" sz="2000" dirty="0" smtClean="0"/>
              <a:t>: change in correlation in disease vs. controls</a:t>
            </a:r>
          </a:p>
          <a:p>
            <a:r>
              <a:rPr lang="en-US" sz="1800" dirty="0" smtClean="0"/>
              <a:t>Cross-validation: most links show high DC in the test set</a:t>
            </a:r>
          </a:p>
          <a:p>
            <a:endParaRPr lang="en-US" sz="2000" dirty="0"/>
          </a:p>
        </p:txBody>
      </p:sp>
      <p:pic>
        <p:nvPicPr>
          <p:cNvPr id="7" name="Picture 6" descr="Figure7.png"/>
          <p:cNvPicPr/>
          <p:nvPr/>
        </p:nvPicPr>
        <p:blipFill>
          <a:blip r:embed="rId3" cstate="print"/>
          <a:srcRect t="4348"/>
          <a:stretch>
            <a:fillRect/>
          </a:stretch>
        </p:blipFill>
        <p:spPr>
          <a:xfrm>
            <a:off x="3276600" y="2971800"/>
            <a:ext cx="5181600" cy="3810000"/>
          </a:xfrm>
          <a:prstGeom prst="rect">
            <a:avLst/>
          </a:prstGeom>
        </p:spPr>
      </p:pic>
      <p:sp>
        <p:nvSpPr>
          <p:cNvPr id="8" name="Rectangle 7"/>
          <p:cNvSpPr/>
          <p:nvPr/>
        </p:nvSpPr>
        <p:spPr>
          <a:xfrm>
            <a:off x="457200" y="3421320"/>
            <a:ext cx="2819400" cy="236988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en-US" sz="2000" dirty="0" smtClean="0"/>
              <a:t>Link example: </a:t>
            </a:r>
          </a:p>
          <a:p>
            <a:endParaRPr lang="en-US" sz="1600" dirty="0" smtClean="0"/>
          </a:p>
          <a:p>
            <a:r>
              <a:rPr lang="en-US" sz="1600" dirty="0" smtClean="0"/>
              <a:t>Breakage of immune activation  in cancer (enrichment q-value&lt;1E-10) </a:t>
            </a:r>
          </a:p>
          <a:p>
            <a:endParaRPr lang="en-US" sz="1600" dirty="0" smtClean="0"/>
          </a:p>
          <a:p>
            <a:r>
              <a:rPr lang="en-US" sz="1600" dirty="0" smtClean="0"/>
              <a:t>Enrichment for NSLC-specific causal miRNA (mir-34 family, p =0.002)</a:t>
            </a:r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34</a:t>
            </a:fld>
            <a:endParaRPr lang="en-US"/>
          </a:p>
        </p:txBody>
      </p:sp>
    </p:spTree>
  </p:cSld>
  <p:clrMapOvr>
    <a:masterClrMapping/>
  </p:clrMapOvr>
  <p:transition/>
  <p:timing>
    <p:tnLst>
      <p:par>
        <p:cTn id="1" dur="indefinite" restart="never" nodeType="tmRoot"/>
      </p:par>
    </p:tnLst>
  </p:timing>
</p:sld>
</file>

<file path=ppt/slides/slide3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3" name="Picture 2" descr="http://2.bp.blogspot.com/-08AAxdUvci0/UCSFoODP2gI/AAAAAAAAGeQ/yEg3-WyX5G4/s1600/Feed%2BYour%2BBrain%2BMusic.jp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8229600" y="0"/>
            <a:ext cx="914400" cy="1561185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245659" y="312587"/>
            <a:ext cx="8241116" cy="748245"/>
          </a:xfrm>
        </p:spPr>
        <p:txBody>
          <a:bodyPr>
            <a:normAutofit fontScale="90000"/>
          </a:bodyPr>
          <a:lstStyle/>
          <a:p>
            <a:r>
              <a:rPr lang="en-US" dirty="0" smtClean="0"/>
              <a:t>(4) fMRI brain analysis</a:t>
            </a:r>
            <a:endParaRPr lang="en-US" dirty="0"/>
          </a:p>
        </p:txBody>
      </p:sp>
      <p:pic>
        <p:nvPicPr>
          <p:cNvPr id="5" name="Content Placeholder 4" descr="parcellation1.png"/>
          <p:cNvPicPr>
            <a:picLocks noGrp="1" noChangeAspect="1"/>
          </p:cNvPicPr>
          <p:nvPr>
            <p:ph idx="1"/>
          </p:nvPr>
        </p:nvPicPr>
        <p:blipFill>
          <a:blip r:embed="rId4" cstate="print"/>
          <a:stretch>
            <a:fillRect/>
          </a:stretch>
        </p:blipFill>
        <p:spPr>
          <a:xfrm>
            <a:off x="4281287" y="1423702"/>
            <a:ext cx="1221882" cy="1738598"/>
          </a:xfrm>
        </p:spPr>
      </p:pic>
      <p:pic>
        <p:nvPicPr>
          <p:cNvPr id="6" name="Picture 2"/>
          <p:cNvPicPr>
            <a:picLocks noChangeAspect="1" noChangeArrowheads="1"/>
          </p:cNvPicPr>
          <p:nvPr/>
        </p:nvPicPr>
        <p:blipFill>
          <a:blip r:embed="rId5" cstate="print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</a:blip>
          <a:srcRect/>
          <a:stretch>
            <a:fillRect/>
          </a:stretch>
        </p:blipFill>
        <p:spPr bwMode="auto">
          <a:xfrm flipH="1">
            <a:off x="1945987" y="1510966"/>
            <a:ext cx="1669004" cy="1619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9" name="TextBox 8"/>
          <p:cNvSpPr txBox="1"/>
          <p:nvPr/>
        </p:nvSpPr>
        <p:spPr>
          <a:xfrm>
            <a:off x="3786188" y="2190753"/>
            <a:ext cx="257175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3200" dirty="0" smtClean="0">
                <a:solidFill>
                  <a:prstClr val="black"/>
                </a:solidFill>
              </a:rPr>
              <a:t>+</a:t>
            </a:r>
            <a:endParaRPr lang="en-US" sz="3200" dirty="0">
              <a:solidFill>
                <a:prstClr val="black"/>
              </a:solidFill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4086226" y="3143253"/>
            <a:ext cx="16287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 smtClean="0">
                <a:solidFill>
                  <a:prstClr val="black"/>
                </a:solidFill>
              </a:rPr>
              <a:t>Predefined parcellation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13" name="Right Arrow 12"/>
          <p:cNvSpPr/>
          <p:nvPr/>
        </p:nvSpPr>
        <p:spPr>
          <a:xfrm>
            <a:off x="5700713" y="2533650"/>
            <a:ext cx="12001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pic>
        <p:nvPicPr>
          <p:cNvPr id="16" name="Picture 15" descr="heatMap3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7372125" y="1466850"/>
            <a:ext cx="1043212" cy="1911304"/>
          </a:xfrm>
          <a:prstGeom prst="rect">
            <a:avLst/>
          </a:prstGeom>
        </p:spPr>
      </p:pic>
      <p:cxnSp>
        <p:nvCxnSpPr>
          <p:cNvPr id="18" name="Straight Arrow Connector 17"/>
          <p:cNvCxnSpPr/>
          <p:nvPr/>
        </p:nvCxnSpPr>
        <p:spPr>
          <a:xfrm>
            <a:off x="7329488" y="3257550"/>
            <a:ext cx="100013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9" name="Straight Arrow Connector 18"/>
          <p:cNvCxnSpPr/>
          <p:nvPr/>
        </p:nvCxnSpPr>
        <p:spPr>
          <a:xfrm flipH="1">
            <a:off x="7286626" y="1524000"/>
            <a:ext cx="14288" cy="16764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22" name="Straight Arrow Connector 21"/>
          <p:cNvCxnSpPr/>
          <p:nvPr/>
        </p:nvCxnSpPr>
        <p:spPr>
          <a:xfrm>
            <a:off x="7343775" y="1352550"/>
            <a:ext cx="971550" cy="1905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6248400" y="3143251"/>
            <a:ext cx="119538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 smtClean="0">
                <a:solidFill>
                  <a:prstClr val="black"/>
                </a:solidFill>
              </a:rPr>
              <a:t>subjects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7" name="TextBox 26"/>
          <p:cNvSpPr txBox="1"/>
          <p:nvPr/>
        </p:nvSpPr>
        <p:spPr>
          <a:xfrm>
            <a:off x="6757988" y="2209800"/>
            <a:ext cx="900113" cy="38100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 smtClean="0">
                <a:solidFill>
                  <a:prstClr val="black"/>
                </a:solidFill>
              </a:rPr>
              <a:t>parcels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28" name="TextBox 27"/>
          <p:cNvSpPr txBox="1"/>
          <p:nvPr/>
        </p:nvSpPr>
        <p:spPr>
          <a:xfrm>
            <a:off x="7391400" y="1066800"/>
            <a:ext cx="90011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 smtClean="0">
                <a:solidFill>
                  <a:prstClr val="black"/>
                </a:solidFill>
              </a:rPr>
              <a:t>Time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5886451" y="3733800"/>
            <a:ext cx="2100263" cy="1754326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 smtClean="0">
                <a:solidFill>
                  <a:prstClr val="black"/>
                </a:solidFill>
              </a:rPr>
              <a:t>Use a temporal sliding window</a:t>
            </a:r>
            <a:br>
              <a:rPr lang="en-US" b="1" dirty="0" smtClean="0">
                <a:solidFill>
                  <a:prstClr val="black"/>
                </a:solidFill>
              </a:rPr>
            </a:br>
            <a:r>
              <a:rPr lang="en-US" b="1" dirty="0" smtClean="0">
                <a:solidFill>
                  <a:prstClr val="black"/>
                </a:solidFill>
              </a:rPr>
              <a:t> Evaluate cross correlations for each subject within each window (w</a:t>
            </a:r>
            <a:r>
              <a:rPr lang="en-US" b="1" baseline="-25000" dirty="0" smtClean="0">
                <a:solidFill>
                  <a:prstClr val="black"/>
                </a:solidFill>
              </a:rPr>
              <a:t>i</a:t>
            </a:r>
            <a:r>
              <a:rPr lang="en-US" b="1" dirty="0" smtClean="0">
                <a:solidFill>
                  <a:prstClr val="black"/>
                </a:solidFill>
              </a:rPr>
              <a:t>)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32" name="Left Brace 31"/>
          <p:cNvSpPr/>
          <p:nvPr/>
        </p:nvSpPr>
        <p:spPr>
          <a:xfrm>
            <a:off x="7629526" y="3314700"/>
            <a:ext cx="100013" cy="361950"/>
          </a:xfrm>
          <a:prstGeom prst="leftBrace">
            <a:avLst/>
          </a:prstGeom>
          <a:ln>
            <a:solidFill>
              <a:schemeClr val="tx1"/>
            </a:solidFill>
          </a:ln>
          <a:scene3d>
            <a:camera prst="orthographicFront">
              <a:rot lat="0" lon="0" rev="5400000"/>
            </a:camera>
            <a:lightRig rig="threePt" dir="t"/>
          </a:scene3d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black"/>
              </a:solidFill>
            </a:endParaRPr>
          </a:p>
        </p:txBody>
      </p:sp>
      <p:pic>
        <p:nvPicPr>
          <p:cNvPr id="36" name="Picture 35" descr="corMa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4429125" y="4493870"/>
            <a:ext cx="1436734" cy="1887883"/>
          </a:xfrm>
          <a:prstGeom prst="rect">
            <a:avLst/>
          </a:prstGeom>
        </p:spPr>
      </p:pic>
      <p:sp>
        <p:nvSpPr>
          <p:cNvPr id="38" name="Left Arrow 37"/>
          <p:cNvSpPr/>
          <p:nvPr/>
        </p:nvSpPr>
        <p:spPr>
          <a:xfrm>
            <a:off x="5972176" y="5391150"/>
            <a:ext cx="2043113" cy="361950"/>
          </a:xfrm>
          <a:prstGeom prst="lef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0" name="Rectangle 39"/>
          <p:cNvSpPr/>
          <p:nvPr/>
        </p:nvSpPr>
        <p:spPr>
          <a:xfrm>
            <a:off x="7886701" y="3676650"/>
            <a:ext cx="142875" cy="2000250"/>
          </a:xfrm>
          <a:prstGeom prst="rect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41" name="TextBox 40"/>
          <p:cNvSpPr txBox="1"/>
          <p:nvPr/>
        </p:nvSpPr>
        <p:spPr>
          <a:xfrm>
            <a:off x="7415213" y="3448050"/>
            <a:ext cx="40005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dirty="0" smtClean="0">
                <a:solidFill>
                  <a:prstClr val="black"/>
                </a:solidFill>
              </a:rPr>
              <a:t>w</a:t>
            </a:r>
            <a:r>
              <a:rPr lang="en-US" baseline="-25000" dirty="0" smtClean="0">
                <a:solidFill>
                  <a:prstClr val="black"/>
                </a:solidFill>
              </a:rPr>
              <a:t>i</a:t>
            </a:r>
            <a:endParaRPr lang="en-US" baseline="-25000" dirty="0">
              <a:solidFill>
                <a:prstClr val="black"/>
              </a:solidFill>
            </a:endParaRPr>
          </a:p>
        </p:txBody>
      </p:sp>
      <p:sp>
        <p:nvSpPr>
          <p:cNvPr id="42" name="TextBox 41"/>
          <p:cNvSpPr txBox="1"/>
          <p:nvPr/>
        </p:nvSpPr>
        <p:spPr>
          <a:xfrm>
            <a:off x="4419600" y="4095750"/>
            <a:ext cx="1181101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 smtClean="0">
                <a:solidFill>
                  <a:prstClr val="black"/>
                </a:solidFill>
              </a:rPr>
              <a:t>parcels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43" name="Straight Arrow Connector 42"/>
          <p:cNvCxnSpPr/>
          <p:nvPr/>
        </p:nvCxnSpPr>
        <p:spPr>
          <a:xfrm>
            <a:off x="4471988" y="4381500"/>
            <a:ext cx="13573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45" name="Straight Arrow Connector 44"/>
          <p:cNvCxnSpPr/>
          <p:nvPr/>
        </p:nvCxnSpPr>
        <p:spPr>
          <a:xfrm flipH="1">
            <a:off x="4329112" y="4495800"/>
            <a:ext cx="14288" cy="1790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47" name="TextBox 46"/>
          <p:cNvSpPr txBox="1"/>
          <p:nvPr/>
        </p:nvSpPr>
        <p:spPr>
          <a:xfrm>
            <a:off x="3814763" y="5200650"/>
            <a:ext cx="1062037" cy="38100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 smtClean="0">
                <a:solidFill>
                  <a:prstClr val="black"/>
                </a:solidFill>
              </a:rPr>
              <a:t>parcels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8" name="TextBox 47"/>
          <p:cNvSpPr txBox="1"/>
          <p:nvPr/>
        </p:nvSpPr>
        <p:spPr>
          <a:xfrm>
            <a:off x="5638800" y="1447800"/>
            <a:ext cx="1471613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 smtClean="0">
                <a:solidFill>
                  <a:prstClr val="black"/>
                </a:solidFill>
              </a:rPr>
              <a:t>Average fMRI signal within each parcel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49" name="Straight Arrow Connector 48"/>
          <p:cNvCxnSpPr/>
          <p:nvPr/>
        </p:nvCxnSpPr>
        <p:spPr>
          <a:xfrm>
            <a:off x="4400551" y="6324600"/>
            <a:ext cx="142875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0" name="TextBox 69"/>
          <p:cNvSpPr txBox="1"/>
          <p:nvPr/>
        </p:nvSpPr>
        <p:spPr>
          <a:xfrm>
            <a:off x="4614862" y="6381751"/>
            <a:ext cx="1176337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Subject 1</a:t>
            </a:r>
            <a:endParaRPr lang="en-US" b="1" dirty="0">
              <a:solidFill>
                <a:prstClr val="black"/>
              </a:solidFill>
            </a:endParaRPr>
          </a:p>
        </p:txBody>
      </p:sp>
      <p:pic>
        <p:nvPicPr>
          <p:cNvPr id="71" name="Picture 70" descr="corMat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678066" y="4570070"/>
            <a:ext cx="1436734" cy="1887883"/>
          </a:xfrm>
          <a:prstGeom prst="rect">
            <a:avLst/>
          </a:prstGeom>
        </p:spPr>
      </p:pic>
      <p:sp>
        <p:nvSpPr>
          <p:cNvPr id="72" name="TextBox 71"/>
          <p:cNvSpPr txBox="1"/>
          <p:nvPr/>
        </p:nvSpPr>
        <p:spPr>
          <a:xfrm>
            <a:off x="2743200" y="4114800"/>
            <a:ext cx="976313" cy="38100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 smtClean="0">
                <a:solidFill>
                  <a:prstClr val="black"/>
                </a:solidFill>
              </a:rPr>
              <a:t>parcels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73" name="Straight Arrow Connector 72"/>
          <p:cNvCxnSpPr/>
          <p:nvPr/>
        </p:nvCxnSpPr>
        <p:spPr>
          <a:xfrm>
            <a:off x="2720928" y="4457700"/>
            <a:ext cx="1357313" cy="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74" name="Straight Arrow Connector 73"/>
          <p:cNvCxnSpPr/>
          <p:nvPr/>
        </p:nvCxnSpPr>
        <p:spPr>
          <a:xfrm flipH="1">
            <a:off x="2578053" y="4572000"/>
            <a:ext cx="14288" cy="17907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5" name="TextBox 74"/>
          <p:cNvSpPr txBox="1"/>
          <p:nvPr/>
        </p:nvSpPr>
        <p:spPr>
          <a:xfrm>
            <a:off x="2063703" y="5276850"/>
            <a:ext cx="1136697" cy="381000"/>
          </a:xfrm>
          <a:prstGeom prst="rect">
            <a:avLst/>
          </a:prstGeom>
          <a:noFill/>
          <a:scene3d>
            <a:camera prst="orthographicFront">
              <a:rot lat="0" lon="0" rev="5400000"/>
            </a:camera>
            <a:lightRig rig="threePt" dir="t"/>
          </a:scene3d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 smtClean="0">
                <a:solidFill>
                  <a:prstClr val="black"/>
                </a:solidFill>
              </a:rPr>
              <a:t>parcels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76" name="Straight Arrow Connector 75"/>
          <p:cNvCxnSpPr/>
          <p:nvPr/>
        </p:nvCxnSpPr>
        <p:spPr>
          <a:xfrm>
            <a:off x="2620915" y="6343650"/>
            <a:ext cx="142875" cy="190500"/>
          </a:xfrm>
          <a:prstGeom prst="straightConnector1">
            <a:avLst/>
          </a:prstGeom>
          <a:ln w="19050">
            <a:solidFill>
              <a:schemeClr val="tx1"/>
            </a:solidFill>
            <a:tailEnd type="arrow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77" name="TextBox 76"/>
          <p:cNvSpPr txBox="1"/>
          <p:nvPr/>
        </p:nvSpPr>
        <p:spPr>
          <a:xfrm>
            <a:off x="1616028" y="6362701"/>
            <a:ext cx="120491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 smtClean="0">
                <a:solidFill>
                  <a:prstClr val="black"/>
                </a:solidFill>
              </a:rPr>
              <a:t>Window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78" name="TextBox 77"/>
          <p:cNvSpPr txBox="1"/>
          <p:nvPr/>
        </p:nvSpPr>
        <p:spPr>
          <a:xfrm>
            <a:off x="2863801" y="6438901"/>
            <a:ext cx="1114425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Subject n</a:t>
            </a:r>
            <a:endParaRPr lang="en-US" b="1" dirty="0">
              <a:solidFill>
                <a:prstClr val="black"/>
              </a:solidFill>
            </a:endParaRPr>
          </a:p>
        </p:txBody>
      </p:sp>
      <p:cxnSp>
        <p:nvCxnSpPr>
          <p:cNvPr id="80" name="Straight Connector 79"/>
          <p:cNvCxnSpPr/>
          <p:nvPr/>
        </p:nvCxnSpPr>
        <p:spPr>
          <a:xfrm flipH="1">
            <a:off x="3810001" y="5181600"/>
            <a:ext cx="304799" cy="0"/>
          </a:xfrm>
          <a:prstGeom prst="line">
            <a:avLst/>
          </a:prstGeom>
          <a:ln w="38100">
            <a:solidFill>
              <a:schemeClr val="tx1"/>
            </a:solidFill>
            <a:prstDash val="sysDot"/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91" name="Rectangle 90"/>
          <p:cNvSpPr/>
          <p:nvPr/>
        </p:nvSpPr>
        <p:spPr>
          <a:xfrm>
            <a:off x="228600" y="1600200"/>
            <a:ext cx="2071688" cy="1754326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algn="ctr"/>
            <a:r>
              <a:rPr lang="en-US" b="1" dirty="0" smtClean="0">
                <a:solidFill>
                  <a:prstClr val="black"/>
                </a:solidFill>
                <a:latin typeface="Arial Narrow" pitchFamily="34" charset="0"/>
              </a:rPr>
              <a:t>fMRI signals: For each subject: ~100 time point measurements of  ~100,000 voxel intensities each </a:t>
            </a:r>
            <a:endParaRPr lang="en-US" b="1" dirty="0">
              <a:solidFill>
                <a:prstClr val="black"/>
              </a:solidFill>
              <a:latin typeface="Arial Narrow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6858000" y="5943600"/>
            <a:ext cx="2286000" cy="101566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/>
            <a:r>
              <a:rPr lang="en-US" sz="2000" b="1" dirty="0" smtClean="0"/>
              <a:t>A. </a:t>
            </a:r>
            <a:r>
              <a:rPr lang="en-US" sz="2000" b="1" dirty="0" err="1" smtClean="0"/>
              <a:t>Maron</a:t>
            </a:r>
            <a:r>
              <a:rPr lang="en-US" sz="2000" b="1" dirty="0" smtClean="0"/>
              <a:t>-Katz, N. Singer, T. Hendler </a:t>
            </a:r>
            <a:endParaRPr lang="en-US" sz="2000" b="1" dirty="0"/>
          </a:p>
        </p:txBody>
      </p:sp>
      <p:sp>
        <p:nvSpPr>
          <p:cNvPr id="51" name="Right Arrow 50"/>
          <p:cNvSpPr/>
          <p:nvPr/>
        </p:nvSpPr>
        <p:spPr>
          <a:xfrm rot="10800000">
            <a:off x="1752600" y="5181600"/>
            <a:ext cx="590550" cy="285750"/>
          </a:xfrm>
          <a:prstGeom prst="rightArrow">
            <a:avLst/>
          </a:prstGeom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152400" y="4343400"/>
            <a:ext cx="1828800" cy="203132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b="1" dirty="0" smtClean="0"/>
              <a:t>H: consistent correlation btw parcels</a:t>
            </a:r>
          </a:p>
          <a:p>
            <a:endParaRPr lang="en-US" b="1" dirty="0" smtClean="0"/>
          </a:p>
          <a:p>
            <a:r>
              <a:rPr lang="en-US" b="1" dirty="0" smtClean="0"/>
              <a:t>G: correlation focused in time window</a:t>
            </a:r>
            <a:endParaRPr lang="en-US" b="1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Rectangle 55"/>
          <p:cNvSpPr/>
          <p:nvPr/>
        </p:nvSpPr>
        <p:spPr>
          <a:xfrm>
            <a:off x="328613" y="1314450"/>
            <a:ext cx="8329613" cy="5200650"/>
          </a:xfrm>
          <a:prstGeom prst="rect">
            <a:avLst/>
          </a:prstGeom>
          <a:solidFill>
            <a:srgbClr val="CCCCFF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pic>
        <p:nvPicPr>
          <p:cNvPr id="4" name="Content Placeholder 3" descr="new_LM_cytScape.png"/>
          <p:cNvPicPr>
            <a:picLocks noGrp="1" noChangeAspect="1"/>
          </p:cNvPicPr>
          <p:nvPr>
            <p:ph idx="1"/>
          </p:nvPr>
        </p:nvPicPr>
        <p:blipFill>
          <a:blip r:embed="rId3" cstate="print"/>
          <a:stretch>
            <a:fillRect/>
          </a:stretch>
        </p:blipFill>
        <p:spPr>
          <a:xfrm>
            <a:off x="702302" y="1543054"/>
            <a:ext cx="7739397" cy="4525963"/>
          </a:xfrm>
        </p:spPr>
      </p:pic>
      <p:sp>
        <p:nvSpPr>
          <p:cNvPr id="5" name="Title 1"/>
          <p:cNvSpPr>
            <a:spLocks noGrp="1"/>
          </p:cNvSpPr>
          <p:nvPr>
            <p:ph type="title"/>
          </p:nvPr>
        </p:nvSpPr>
        <p:spPr>
          <a:xfrm>
            <a:off x="1676400" y="457200"/>
            <a:ext cx="6710363" cy="748245"/>
          </a:xfrm>
        </p:spPr>
        <p:txBody>
          <a:bodyPr>
            <a:noAutofit/>
          </a:bodyPr>
          <a:lstStyle/>
          <a:p>
            <a:r>
              <a:rPr lang="en-US" sz="3600" dirty="0" smtClean="0"/>
              <a:t>Module map results: 10 dynamically inter-connected modules</a:t>
            </a:r>
            <a:endParaRPr lang="en-US" sz="3600" dirty="0"/>
          </a:p>
        </p:txBody>
      </p:sp>
      <p:pic>
        <p:nvPicPr>
          <p:cNvPr id="15" name="Picture 14" descr="mod1.png"/>
          <p:cNvPicPr>
            <a:picLocks noChangeAspect="1"/>
          </p:cNvPicPr>
          <p:nvPr/>
        </p:nvPicPr>
        <p:blipFill>
          <a:blip r:embed="rId4" cstate="print"/>
          <a:stretch>
            <a:fillRect/>
          </a:stretch>
        </p:blipFill>
        <p:spPr>
          <a:xfrm>
            <a:off x="762002" y="2533653"/>
            <a:ext cx="1209675" cy="1428751"/>
          </a:xfrm>
          <a:prstGeom prst="rect">
            <a:avLst/>
          </a:prstGeom>
        </p:spPr>
      </p:pic>
      <p:grpSp>
        <p:nvGrpSpPr>
          <p:cNvPr id="2" name="Group 18"/>
          <p:cNvGrpSpPr/>
          <p:nvPr/>
        </p:nvGrpSpPr>
        <p:grpSpPr>
          <a:xfrm>
            <a:off x="1371600" y="3352800"/>
            <a:ext cx="457200" cy="457200"/>
            <a:chOff x="1371600" y="3352800"/>
            <a:chExt cx="457200" cy="457200"/>
          </a:xfrm>
        </p:grpSpPr>
        <p:sp>
          <p:nvSpPr>
            <p:cNvPr id="7" name="Oval 6"/>
            <p:cNvSpPr/>
            <p:nvPr/>
          </p:nvSpPr>
          <p:spPr>
            <a:xfrm>
              <a:off x="1371600" y="33528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8" name="TextBox 7"/>
            <p:cNvSpPr txBox="1"/>
            <p:nvPr/>
          </p:nvSpPr>
          <p:spPr>
            <a:xfrm>
              <a:off x="1447800" y="3409950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1600" b="1" dirty="0" smtClean="0">
                  <a:solidFill>
                    <a:prstClr val="black"/>
                  </a:solidFill>
                </a:rPr>
                <a:t>1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16" name="Picture 15" descr="mod3.png"/>
          <p:cNvPicPr>
            <a:picLocks noChangeAspect="1"/>
          </p:cNvPicPr>
          <p:nvPr/>
        </p:nvPicPr>
        <p:blipFill>
          <a:blip r:embed="rId5" cstate="print"/>
          <a:stretch>
            <a:fillRect/>
          </a:stretch>
        </p:blipFill>
        <p:spPr>
          <a:xfrm>
            <a:off x="914402" y="4495804"/>
            <a:ext cx="1209675" cy="1409699"/>
          </a:xfrm>
          <a:prstGeom prst="rect">
            <a:avLst/>
          </a:prstGeom>
        </p:spPr>
      </p:pic>
      <p:sp>
        <p:nvSpPr>
          <p:cNvPr id="13" name="Oval 12"/>
          <p:cNvSpPr/>
          <p:nvPr/>
        </p:nvSpPr>
        <p:spPr>
          <a:xfrm>
            <a:off x="1524000" y="527685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4" name="TextBox 13"/>
          <p:cNvSpPr txBox="1"/>
          <p:nvPr/>
        </p:nvSpPr>
        <p:spPr>
          <a:xfrm>
            <a:off x="1585913" y="53340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600" b="1" dirty="0" smtClean="0">
                <a:solidFill>
                  <a:prstClr val="black"/>
                </a:solidFill>
              </a:rPr>
              <a:t>3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17" name="Picture 16" descr="mod2.png"/>
          <p:cNvPicPr>
            <a:picLocks noChangeAspect="1"/>
          </p:cNvPicPr>
          <p:nvPr/>
        </p:nvPicPr>
        <p:blipFill>
          <a:blip r:embed="rId6" cstate="print"/>
          <a:stretch>
            <a:fillRect/>
          </a:stretch>
        </p:blipFill>
        <p:spPr>
          <a:xfrm>
            <a:off x="4957763" y="1657352"/>
            <a:ext cx="1209675" cy="1390651"/>
          </a:xfrm>
          <a:prstGeom prst="rect">
            <a:avLst/>
          </a:prstGeom>
        </p:spPr>
      </p:pic>
      <p:sp>
        <p:nvSpPr>
          <p:cNvPr id="10" name="Oval 9"/>
          <p:cNvSpPr/>
          <p:nvPr/>
        </p:nvSpPr>
        <p:spPr>
          <a:xfrm>
            <a:off x="5614988" y="260985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5691188" y="2476499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600" b="1" dirty="0" smtClean="0">
                <a:solidFill>
                  <a:prstClr val="black"/>
                </a:solidFill>
              </a:rPr>
              <a:t>2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18" name="Picture 17" descr="mod4.png"/>
          <p:cNvPicPr>
            <a:picLocks noChangeAspect="1"/>
          </p:cNvPicPr>
          <p:nvPr/>
        </p:nvPicPr>
        <p:blipFill>
          <a:blip r:embed="rId7" cstate="print"/>
          <a:stretch>
            <a:fillRect/>
          </a:stretch>
        </p:blipFill>
        <p:spPr>
          <a:xfrm>
            <a:off x="2438402" y="3543304"/>
            <a:ext cx="1209675" cy="1428749"/>
          </a:xfrm>
          <a:prstGeom prst="rect">
            <a:avLst/>
          </a:prstGeom>
        </p:spPr>
      </p:pic>
      <p:grpSp>
        <p:nvGrpSpPr>
          <p:cNvPr id="3" name="Group 19"/>
          <p:cNvGrpSpPr/>
          <p:nvPr/>
        </p:nvGrpSpPr>
        <p:grpSpPr>
          <a:xfrm>
            <a:off x="3048000" y="4343400"/>
            <a:ext cx="457200" cy="457200"/>
            <a:chOff x="1371600" y="3352800"/>
            <a:chExt cx="457200" cy="457200"/>
          </a:xfrm>
        </p:grpSpPr>
        <p:sp>
          <p:nvSpPr>
            <p:cNvPr id="21" name="Oval 20"/>
            <p:cNvSpPr/>
            <p:nvPr/>
          </p:nvSpPr>
          <p:spPr>
            <a:xfrm>
              <a:off x="1371600" y="33528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2" name="TextBox 21"/>
            <p:cNvSpPr txBox="1"/>
            <p:nvPr/>
          </p:nvSpPr>
          <p:spPr>
            <a:xfrm>
              <a:off x="1447800" y="3409950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1600" b="1" dirty="0" smtClean="0">
                  <a:solidFill>
                    <a:prstClr val="black"/>
                  </a:solidFill>
                </a:rPr>
                <a:t>4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23" name="Picture 22" descr="mod5.png"/>
          <p:cNvPicPr>
            <a:picLocks noChangeAspect="1"/>
          </p:cNvPicPr>
          <p:nvPr/>
        </p:nvPicPr>
        <p:blipFill>
          <a:blip r:embed="rId8" cstate="print"/>
          <a:stretch>
            <a:fillRect/>
          </a:stretch>
        </p:blipFill>
        <p:spPr>
          <a:xfrm>
            <a:off x="2590802" y="1524003"/>
            <a:ext cx="1209675" cy="1362075"/>
          </a:xfrm>
          <a:prstGeom prst="rect">
            <a:avLst/>
          </a:prstGeom>
        </p:spPr>
      </p:pic>
      <p:grpSp>
        <p:nvGrpSpPr>
          <p:cNvPr id="6" name="Group 23"/>
          <p:cNvGrpSpPr/>
          <p:nvPr/>
        </p:nvGrpSpPr>
        <p:grpSpPr>
          <a:xfrm>
            <a:off x="3276600" y="2286000"/>
            <a:ext cx="457200" cy="457200"/>
            <a:chOff x="1371600" y="3352800"/>
            <a:chExt cx="457200" cy="457200"/>
          </a:xfrm>
        </p:grpSpPr>
        <p:sp>
          <p:nvSpPr>
            <p:cNvPr id="25" name="Oval 24"/>
            <p:cNvSpPr/>
            <p:nvPr/>
          </p:nvSpPr>
          <p:spPr>
            <a:xfrm>
              <a:off x="1371600" y="33528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26" name="TextBox 25"/>
            <p:cNvSpPr txBox="1"/>
            <p:nvPr/>
          </p:nvSpPr>
          <p:spPr>
            <a:xfrm>
              <a:off x="1447800" y="3409950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1600" b="1" dirty="0" smtClean="0">
                  <a:solidFill>
                    <a:prstClr val="black"/>
                  </a:solidFill>
                </a:rPr>
                <a:t>5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27" name="Picture 26" descr="mod6.png"/>
          <p:cNvPicPr>
            <a:picLocks noChangeAspect="1"/>
          </p:cNvPicPr>
          <p:nvPr/>
        </p:nvPicPr>
        <p:blipFill>
          <a:blip r:embed="rId9" cstate="print"/>
          <a:stretch>
            <a:fillRect/>
          </a:stretch>
        </p:blipFill>
        <p:spPr>
          <a:xfrm>
            <a:off x="3733800" y="3124200"/>
            <a:ext cx="1142999" cy="1256425"/>
          </a:xfrm>
          <a:prstGeom prst="rect">
            <a:avLst/>
          </a:prstGeom>
        </p:spPr>
      </p:pic>
      <p:grpSp>
        <p:nvGrpSpPr>
          <p:cNvPr id="9" name="Group 27"/>
          <p:cNvGrpSpPr/>
          <p:nvPr/>
        </p:nvGrpSpPr>
        <p:grpSpPr>
          <a:xfrm>
            <a:off x="4338072" y="3771025"/>
            <a:ext cx="457200" cy="457200"/>
            <a:chOff x="1371600" y="3352800"/>
            <a:chExt cx="457200" cy="457200"/>
          </a:xfrm>
        </p:grpSpPr>
        <p:sp>
          <p:nvSpPr>
            <p:cNvPr id="29" name="Oval 28"/>
            <p:cNvSpPr/>
            <p:nvPr/>
          </p:nvSpPr>
          <p:spPr>
            <a:xfrm>
              <a:off x="1371600" y="33528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0" name="TextBox 29"/>
            <p:cNvSpPr txBox="1"/>
            <p:nvPr/>
          </p:nvSpPr>
          <p:spPr>
            <a:xfrm>
              <a:off x="1447800" y="3409950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1600" b="1" dirty="0" smtClean="0">
                  <a:solidFill>
                    <a:prstClr val="black"/>
                  </a:solidFill>
                </a:rPr>
                <a:t>6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31" name="Picture 30" descr="mod7.png"/>
          <p:cNvPicPr>
            <a:picLocks noChangeAspect="1"/>
          </p:cNvPicPr>
          <p:nvPr/>
        </p:nvPicPr>
        <p:blipFill>
          <a:blip r:embed="rId10" cstate="print"/>
          <a:stretch>
            <a:fillRect/>
          </a:stretch>
        </p:blipFill>
        <p:spPr>
          <a:xfrm>
            <a:off x="6938964" y="4038604"/>
            <a:ext cx="1581149" cy="1714499"/>
          </a:xfrm>
          <a:prstGeom prst="rect">
            <a:avLst/>
          </a:prstGeom>
        </p:spPr>
      </p:pic>
      <p:sp>
        <p:nvSpPr>
          <p:cNvPr id="33" name="Oval 32"/>
          <p:cNvSpPr/>
          <p:nvPr/>
        </p:nvSpPr>
        <p:spPr>
          <a:xfrm>
            <a:off x="7786688" y="4914900"/>
            <a:ext cx="457200" cy="457200"/>
          </a:xfrm>
          <a:prstGeom prst="ellipse">
            <a:avLst/>
          </a:prstGeom>
          <a:solidFill>
            <a:srgbClr val="FFFF00"/>
          </a:solidFill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 rtl="1"/>
            <a:endParaRPr lang="en-US">
              <a:solidFill>
                <a:prstClr val="white"/>
              </a:solidFill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7834313" y="4991100"/>
            <a:ext cx="304800" cy="338554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sz="1600" b="1" dirty="0" smtClean="0">
                <a:solidFill>
                  <a:prstClr val="black"/>
                </a:solidFill>
              </a:rPr>
              <a:t>7</a:t>
            </a:r>
            <a:endParaRPr lang="en-US" sz="1600" b="1" dirty="0">
              <a:solidFill>
                <a:prstClr val="black"/>
              </a:solidFill>
            </a:endParaRPr>
          </a:p>
        </p:txBody>
      </p:sp>
      <p:pic>
        <p:nvPicPr>
          <p:cNvPr id="35" name="Picture 34" descr="mod8.png"/>
          <p:cNvPicPr>
            <a:picLocks noChangeAspect="1"/>
          </p:cNvPicPr>
          <p:nvPr/>
        </p:nvPicPr>
        <p:blipFill>
          <a:blip r:embed="rId11" cstate="print"/>
          <a:stretch>
            <a:fillRect/>
          </a:stretch>
        </p:blipFill>
        <p:spPr>
          <a:xfrm>
            <a:off x="5191126" y="4362450"/>
            <a:ext cx="1438274" cy="1571624"/>
          </a:xfrm>
          <a:prstGeom prst="rect">
            <a:avLst/>
          </a:prstGeom>
        </p:spPr>
      </p:pic>
      <p:grpSp>
        <p:nvGrpSpPr>
          <p:cNvPr id="12" name="Group 35"/>
          <p:cNvGrpSpPr/>
          <p:nvPr/>
        </p:nvGrpSpPr>
        <p:grpSpPr>
          <a:xfrm>
            <a:off x="5943600" y="5257800"/>
            <a:ext cx="457200" cy="457200"/>
            <a:chOff x="1371600" y="3352800"/>
            <a:chExt cx="457200" cy="457200"/>
          </a:xfrm>
        </p:grpSpPr>
        <p:sp>
          <p:nvSpPr>
            <p:cNvPr id="37" name="Oval 36"/>
            <p:cNvSpPr/>
            <p:nvPr/>
          </p:nvSpPr>
          <p:spPr>
            <a:xfrm>
              <a:off x="1371600" y="33528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38" name="TextBox 37"/>
            <p:cNvSpPr txBox="1"/>
            <p:nvPr/>
          </p:nvSpPr>
          <p:spPr>
            <a:xfrm>
              <a:off x="1447800" y="3409950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1600" b="1" dirty="0" smtClean="0">
                  <a:solidFill>
                    <a:prstClr val="black"/>
                  </a:solidFill>
                </a:rPr>
                <a:t>8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39" name="Picture 38" descr="mod9.png"/>
          <p:cNvPicPr>
            <a:picLocks noChangeAspect="1"/>
          </p:cNvPicPr>
          <p:nvPr/>
        </p:nvPicPr>
        <p:blipFill>
          <a:blip r:embed="rId12" cstate="print"/>
          <a:stretch>
            <a:fillRect/>
          </a:stretch>
        </p:blipFill>
        <p:spPr>
          <a:xfrm>
            <a:off x="6858000" y="1924050"/>
            <a:ext cx="1295400" cy="1504950"/>
          </a:xfrm>
          <a:prstGeom prst="rect">
            <a:avLst/>
          </a:prstGeom>
        </p:spPr>
      </p:pic>
      <p:grpSp>
        <p:nvGrpSpPr>
          <p:cNvPr id="19" name="Group 40"/>
          <p:cNvGrpSpPr/>
          <p:nvPr/>
        </p:nvGrpSpPr>
        <p:grpSpPr>
          <a:xfrm>
            <a:off x="7543800" y="2819400"/>
            <a:ext cx="457200" cy="457200"/>
            <a:chOff x="1371600" y="3352800"/>
            <a:chExt cx="457200" cy="457200"/>
          </a:xfrm>
        </p:grpSpPr>
        <p:sp>
          <p:nvSpPr>
            <p:cNvPr id="42" name="Oval 41"/>
            <p:cNvSpPr/>
            <p:nvPr/>
          </p:nvSpPr>
          <p:spPr>
            <a:xfrm>
              <a:off x="1371600" y="33528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3" name="TextBox 42"/>
            <p:cNvSpPr txBox="1"/>
            <p:nvPr/>
          </p:nvSpPr>
          <p:spPr>
            <a:xfrm>
              <a:off x="1447800" y="3409950"/>
              <a:ext cx="3048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1600" b="1" dirty="0" smtClean="0">
                  <a:solidFill>
                    <a:prstClr val="black"/>
                  </a:solidFill>
                </a:rPr>
                <a:t>9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pic>
        <p:nvPicPr>
          <p:cNvPr id="44" name="Picture 43" descr="mod10.png"/>
          <p:cNvPicPr>
            <a:picLocks noChangeAspect="1"/>
          </p:cNvPicPr>
          <p:nvPr/>
        </p:nvPicPr>
        <p:blipFill>
          <a:blip r:embed="rId13" cstate="print"/>
          <a:stretch>
            <a:fillRect/>
          </a:stretch>
        </p:blipFill>
        <p:spPr>
          <a:xfrm>
            <a:off x="3743327" y="4886326"/>
            <a:ext cx="1209675" cy="1285874"/>
          </a:xfrm>
          <a:prstGeom prst="rect">
            <a:avLst/>
          </a:prstGeom>
        </p:spPr>
      </p:pic>
      <p:grpSp>
        <p:nvGrpSpPr>
          <p:cNvPr id="20" name="Group 44"/>
          <p:cNvGrpSpPr/>
          <p:nvPr/>
        </p:nvGrpSpPr>
        <p:grpSpPr>
          <a:xfrm>
            <a:off x="4343400" y="5486400"/>
            <a:ext cx="457200" cy="457200"/>
            <a:chOff x="1371600" y="3352800"/>
            <a:chExt cx="457200" cy="457200"/>
          </a:xfrm>
        </p:grpSpPr>
        <p:sp>
          <p:nvSpPr>
            <p:cNvPr id="46" name="Oval 45"/>
            <p:cNvSpPr/>
            <p:nvPr/>
          </p:nvSpPr>
          <p:spPr>
            <a:xfrm>
              <a:off x="1371600" y="3352800"/>
              <a:ext cx="457200" cy="457200"/>
            </a:xfrm>
            <a:prstGeom prst="ellipse">
              <a:avLst/>
            </a:prstGeom>
            <a:solidFill>
              <a:srgbClr val="FFFF00"/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 rtl="1"/>
              <a:endParaRPr lang="en-US">
                <a:solidFill>
                  <a:prstClr val="white"/>
                </a:solidFill>
              </a:endParaRPr>
            </a:p>
          </p:txBody>
        </p:sp>
        <p:sp>
          <p:nvSpPr>
            <p:cNvPr id="47" name="TextBox 46"/>
            <p:cNvSpPr txBox="1"/>
            <p:nvPr/>
          </p:nvSpPr>
          <p:spPr>
            <a:xfrm>
              <a:off x="1371600" y="3409950"/>
              <a:ext cx="457200" cy="338554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pPr algn="r" rtl="1"/>
              <a:r>
                <a:rPr lang="en-US" sz="1600" b="1" dirty="0" smtClean="0">
                  <a:solidFill>
                    <a:prstClr val="black"/>
                  </a:solidFill>
                </a:rPr>
                <a:t>10</a:t>
              </a:r>
              <a:endParaRPr lang="en-US" sz="1600" b="1" dirty="0">
                <a:solidFill>
                  <a:prstClr val="black"/>
                </a:solidFill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557213" y="5924551"/>
            <a:ext cx="19716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b="1" dirty="0" smtClean="0">
                <a:solidFill>
                  <a:prstClr val="black"/>
                </a:solidFill>
              </a:rPr>
              <a:t>Left inferior frontal lobe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49" name="TextBox 48"/>
          <p:cNvSpPr txBox="1"/>
          <p:nvPr/>
        </p:nvSpPr>
        <p:spPr>
          <a:xfrm>
            <a:off x="2114551" y="4972051"/>
            <a:ext cx="15478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r" rtl="1"/>
            <a:r>
              <a:rPr lang="en-US" b="1" dirty="0" smtClean="0">
                <a:solidFill>
                  <a:prstClr val="black"/>
                </a:solidFill>
              </a:rPr>
              <a:t>Right Parietal lobe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438401" y="2857501"/>
            <a:ext cx="1476375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b="1" dirty="0" smtClean="0">
                <a:solidFill>
                  <a:prstClr val="black"/>
                </a:solidFill>
              </a:rPr>
              <a:t>Left angular </a:t>
            </a:r>
            <a:r>
              <a:rPr lang="en-US" b="1" dirty="0" err="1" smtClean="0">
                <a:solidFill>
                  <a:prstClr val="black"/>
                </a:solidFill>
              </a:rPr>
              <a:t>gyrus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3686176" y="4267200"/>
            <a:ext cx="15573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rtl="1"/>
            <a:r>
              <a:rPr lang="en-US" b="1" dirty="0" smtClean="0">
                <a:solidFill>
                  <a:prstClr val="black"/>
                </a:solidFill>
              </a:rPr>
              <a:t>Right angular </a:t>
            </a:r>
            <a:r>
              <a:rPr lang="en-US" b="1" dirty="0" err="1" smtClean="0">
                <a:solidFill>
                  <a:prstClr val="black"/>
                </a:solidFill>
              </a:rPr>
              <a:t>gyrus</a:t>
            </a:r>
            <a:r>
              <a:rPr lang="en-US" b="1" dirty="0" smtClean="0">
                <a:solidFill>
                  <a:prstClr val="black"/>
                </a:solidFill>
              </a:rPr>
              <a:t>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6677026" y="5707619"/>
            <a:ext cx="190976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b="1" dirty="0" smtClean="0">
                <a:solidFill>
                  <a:prstClr val="black"/>
                </a:solidFill>
              </a:rPr>
              <a:t>Left mid temporal </a:t>
            </a:r>
            <a:r>
              <a:rPr lang="en-US" b="1" dirty="0" err="1" smtClean="0">
                <a:solidFill>
                  <a:prstClr val="black"/>
                </a:solidFill>
              </a:rPr>
              <a:t>gyrus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3" name="TextBox 52"/>
          <p:cNvSpPr txBox="1"/>
          <p:nvPr/>
        </p:nvSpPr>
        <p:spPr>
          <a:xfrm>
            <a:off x="5029200" y="5879071"/>
            <a:ext cx="1905000" cy="92333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b="1" dirty="0" smtClean="0">
                <a:solidFill>
                  <a:prstClr val="black"/>
                </a:solidFill>
              </a:rPr>
              <a:t>Right angular </a:t>
            </a:r>
            <a:r>
              <a:rPr lang="en-US" b="1" dirty="0" err="1" smtClean="0">
                <a:solidFill>
                  <a:prstClr val="black"/>
                </a:solidFill>
              </a:rPr>
              <a:t>gyrus</a:t>
            </a:r>
            <a:r>
              <a:rPr lang="en-US" b="1" dirty="0" smtClean="0">
                <a:solidFill>
                  <a:prstClr val="black"/>
                </a:solidFill>
              </a:rPr>
              <a:t>, right occipital lobe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4" name="TextBox 53"/>
          <p:cNvSpPr txBox="1"/>
          <p:nvPr/>
        </p:nvSpPr>
        <p:spPr>
          <a:xfrm>
            <a:off x="6781800" y="1295400"/>
            <a:ext cx="19050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b="1" dirty="0" smtClean="0">
                <a:solidFill>
                  <a:prstClr val="black"/>
                </a:solidFill>
              </a:rPr>
              <a:t>Right inferior parietal lobe 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5" name="TextBox 54"/>
          <p:cNvSpPr txBox="1"/>
          <p:nvPr/>
        </p:nvSpPr>
        <p:spPr>
          <a:xfrm>
            <a:off x="3519487" y="6145769"/>
            <a:ext cx="1890713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b="1" dirty="0" smtClean="0">
                <a:solidFill>
                  <a:prstClr val="black"/>
                </a:solidFill>
              </a:rPr>
              <a:t>Right mid temporal lobe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7" name="TextBox 56"/>
          <p:cNvSpPr txBox="1"/>
          <p:nvPr/>
        </p:nvSpPr>
        <p:spPr>
          <a:xfrm>
            <a:off x="223837" y="1905000"/>
            <a:ext cx="2090738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b="1" dirty="0" smtClean="0">
                <a:solidFill>
                  <a:prstClr val="black"/>
                </a:solidFill>
              </a:rPr>
              <a:t>Posterior cingulate cortex</a:t>
            </a:r>
            <a:endParaRPr lang="en-US" b="1" dirty="0">
              <a:solidFill>
                <a:prstClr val="black"/>
              </a:solidFill>
            </a:endParaRPr>
          </a:p>
        </p:txBody>
      </p:sp>
      <p:sp>
        <p:nvSpPr>
          <p:cNvPr id="59" name="TextBox 58"/>
          <p:cNvSpPr txBox="1"/>
          <p:nvPr/>
        </p:nvSpPr>
        <p:spPr>
          <a:xfrm>
            <a:off x="4191000" y="1334869"/>
            <a:ext cx="242411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rtl="1"/>
            <a:r>
              <a:rPr lang="en-US" b="1" dirty="0" smtClean="0">
                <a:solidFill>
                  <a:prstClr val="black"/>
                </a:solidFill>
              </a:rPr>
              <a:t>Anterior cingulate cortex</a:t>
            </a:r>
            <a:endParaRPr lang="en-US" b="1" dirty="0">
              <a:solidFill>
                <a:prstClr val="black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3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 descr="http://acgt.cs.tau.ac.il/modmap/Logo.png"/>
          <p:cNvPicPr>
            <a:picLocks noChangeAspect="1" noChangeArrowheads="1"/>
          </p:cNvPicPr>
          <p:nvPr/>
        </p:nvPicPr>
        <p:blipFill>
          <a:blip r:embed="rId3" cstate="print"/>
          <a:srcRect/>
          <a:stretch>
            <a:fillRect/>
          </a:stretch>
        </p:blipFill>
        <p:spPr bwMode="auto">
          <a:xfrm>
            <a:off x="3431486" y="0"/>
            <a:ext cx="5712514" cy="2514600"/>
          </a:xfrm>
          <a:prstGeom prst="rect">
            <a:avLst/>
          </a:prstGeom>
          <a:noFill/>
        </p:spPr>
      </p:pic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Summary</a:t>
            </a:r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37</a:t>
            </a:fld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2087880"/>
            <a:ext cx="8229600" cy="4389120"/>
          </a:xfrm>
        </p:spPr>
        <p:txBody>
          <a:bodyPr>
            <a:normAutofit lnSpcReduction="10000"/>
          </a:bodyPr>
          <a:lstStyle/>
          <a:p>
            <a:r>
              <a:rPr lang="en-US" sz="2800" dirty="0" smtClean="0"/>
              <a:t>Module map: a bird’s eye view summarizing two networks with different interaction types</a:t>
            </a:r>
          </a:p>
          <a:p>
            <a:r>
              <a:rPr lang="en-US" sz="2800" dirty="0" smtClean="0"/>
              <a:t>Developed </a:t>
            </a:r>
            <a:r>
              <a:rPr lang="en-US" sz="2800" dirty="0" err="1" smtClean="0"/>
              <a:t>ModMap</a:t>
            </a:r>
            <a:r>
              <a:rPr lang="en-US" sz="2800" dirty="0" smtClean="0"/>
              <a:t> algorithm</a:t>
            </a:r>
          </a:p>
          <a:p>
            <a:r>
              <a:rPr lang="en-US" sz="2800" dirty="0" smtClean="0"/>
              <a:t>Performs well in diverse scenarios: PPI+GI; </a:t>
            </a:r>
            <a:r>
              <a:rPr lang="en-US" sz="2800" dirty="0" err="1" smtClean="0"/>
              <a:t>PPI+Stress</a:t>
            </a:r>
            <a:r>
              <a:rPr lang="en-US" sz="2800" dirty="0" smtClean="0"/>
              <a:t>-specific GIs ;Human disease: correlation and differential correlation.</a:t>
            </a:r>
          </a:p>
          <a:p>
            <a:r>
              <a:rPr lang="en-US" sz="2800" dirty="0" smtClean="0"/>
              <a:t>Future plans: </a:t>
            </a:r>
          </a:p>
          <a:p>
            <a:pPr lvl="1"/>
            <a:r>
              <a:rPr lang="en-US" dirty="0" smtClean="0"/>
              <a:t>Visualization (Expander, </a:t>
            </a:r>
            <a:r>
              <a:rPr lang="en-US" dirty="0" err="1" smtClean="0"/>
              <a:t>Cytoscape</a:t>
            </a:r>
            <a:r>
              <a:rPr lang="en-US" dirty="0" smtClean="0"/>
              <a:t>)</a:t>
            </a:r>
          </a:p>
          <a:p>
            <a:pPr lvl="1"/>
            <a:r>
              <a:rPr lang="en-US" dirty="0" smtClean="0"/>
              <a:t>Moving from complexes to pathways</a:t>
            </a:r>
          </a:p>
          <a:p>
            <a:pPr lvl="1"/>
            <a:r>
              <a:rPr lang="en-US" dirty="0" smtClean="0"/>
              <a:t>Other application areas, including fMRI</a:t>
            </a:r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3" cstate="print"/>
          <a:srcRect l="63155" t="63364"/>
          <a:stretch>
            <a:fillRect/>
          </a:stretch>
        </p:blipFill>
        <p:spPr bwMode="auto">
          <a:xfrm>
            <a:off x="5257800" y="2101886"/>
            <a:ext cx="3492408" cy="2590800"/>
          </a:xfrm>
          <a:prstGeom prst="rect">
            <a:avLst/>
          </a:prstGeom>
          <a:noFill/>
        </p:spPr>
      </p:pic>
      <p:sp>
        <p:nvSpPr>
          <p:cNvPr id="4099" name="Rectangle 3"/>
          <p:cNvSpPr>
            <a:spLocks noGrp="1" noChangeArrowheads="1"/>
          </p:cNvSpPr>
          <p:nvPr>
            <p:ph type="body" idx="4294967295"/>
          </p:nvPr>
        </p:nvSpPr>
        <p:spPr>
          <a:xfrm>
            <a:off x="304800" y="685800"/>
            <a:ext cx="8509000" cy="707886"/>
          </a:xfrm>
          <a:noFill/>
          <a:ln/>
        </p:spPr>
        <p:txBody>
          <a:bodyPr>
            <a:spAutoFit/>
          </a:bodyPr>
          <a:lstStyle/>
          <a:p>
            <a:pPr marL="0" indent="0" algn="ctr">
              <a:spcBef>
                <a:spcPct val="0"/>
              </a:spcBef>
              <a:buNone/>
            </a:pPr>
            <a:r>
              <a:rPr lang="en-US" sz="4000" b="1" dirty="0">
                <a:solidFill>
                  <a:schemeClr val="tx2"/>
                </a:solidFill>
              </a:rPr>
              <a:t>Genetic </a:t>
            </a:r>
            <a:r>
              <a:rPr lang="en-US" sz="4000" b="1" dirty="0" smtClean="0">
                <a:solidFill>
                  <a:schemeClr val="tx2"/>
                </a:solidFill>
              </a:rPr>
              <a:t>Interactions (</a:t>
            </a:r>
            <a:r>
              <a:rPr lang="en-US" sz="4000" b="1" dirty="0" smtClean="0">
                <a:solidFill>
                  <a:srgbClr val="FF0000"/>
                </a:solidFill>
              </a:rPr>
              <a:t>GI</a:t>
            </a:r>
            <a:r>
              <a:rPr lang="en-US" sz="4000" b="1" dirty="0" smtClean="0">
                <a:solidFill>
                  <a:schemeClr val="tx2"/>
                </a:solidFill>
              </a:rPr>
              <a:t>)</a:t>
            </a:r>
            <a:endParaRPr lang="en-US" sz="4000" b="1" dirty="0">
              <a:solidFill>
                <a:schemeClr val="tx2"/>
              </a:solidFill>
            </a:endParaRPr>
          </a:p>
        </p:txBody>
      </p:sp>
      <p:sp>
        <p:nvSpPr>
          <p:cNvPr id="4100" name="Text Box 4"/>
          <p:cNvSpPr txBox="1">
            <a:spLocks noChangeArrowheads="1"/>
          </p:cNvSpPr>
          <p:nvPr/>
        </p:nvSpPr>
        <p:spPr bwMode="auto">
          <a:xfrm>
            <a:off x="5410200" y="4692686"/>
            <a:ext cx="3318164" cy="109851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 lIns="82048" tIns="41025" rIns="82048" bIns="41025">
            <a:spAutoFit/>
          </a:bodyPr>
          <a:lstStyle/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err="1" smtClean="0">
                <a:solidFill>
                  <a:srgbClr val="000000"/>
                </a:solidFill>
              </a:rPr>
              <a:t>Srividya</a:t>
            </a:r>
            <a:r>
              <a:rPr lang="en-US" sz="1100" dirty="0" smtClean="0">
                <a:solidFill>
                  <a:srgbClr val="000000"/>
                </a:solidFill>
              </a:rPr>
              <a:t> I, </a:t>
            </a:r>
            <a:r>
              <a:rPr lang="en-US" sz="1100" dirty="0" err="1" smtClean="0">
                <a:solidFill>
                  <a:srgbClr val="000000"/>
                </a:solidFill>
              </a:rPr>
              <a:t>Tirupataiah</a:t>
            </a:r>
            <a:r>
              <a:rPr lang="en-US" sz="1100" dirty="0" smtClean="0">
                <a:solidFill>
                  <a:srgbClr val="000000"/>
                </a:solidFill>
              </a:rPr>
              <a:t> S, </a:t>
            </a:r>
            <a:r>
              <a:rPr lang="en-US" sz="1100" dirty="0" err="1" smtClean="0">
                <a:solidFill>
                  <a:srgbClr val="000000"/>
                </a:solidFill>
              </a:rPr>
              <a:t>Mishra</a:t>
            </a:r>
            <a:r>
              <a:rPr lang="en-US" sz="1100" dirty="0" smtClean="0">
                <a:solidFill>
                  <a:srgbClr val="000000"/>
                </a:solidFill>
              </a:rPr>
              <a:t> K (2012) Yeast Transcription Termination Factor Rtt103 Functions in DNA Damage Response. </a:t>
            </a:r>
            <a:r>
              <a:rPr lang="en-US" sz="1100" dirty="0" err="1" smtClean="0">
                <a:solidFill>
                  <a:srgbClr val="000000"/>
                </a:solidFill>
              </a:rPr>
              <a:t>PLoS</a:t>
            </a:r>
            <a:r>
              <a:rPr lang="en-US" sz="1100" dirty="0" smtClean="0">
                <a:solidFill>
                  <a:srgbClr val="000000"/>
                </a:solidFill>
              </a:rPr>
              <a:t> ONE 7(2): e31288. doi:10.1371/journal.pone.0031288</a:t>
            </a:r>
          </a:p>
          <a:p>
            <a:pPr fontAlgn="base">
              <a:spcBef>
                <a:spcPct val="0"/>
              </a:spcBef>
              <a:spcAft>
                <a:spcPct val="0"/>
              </a:spcAft>
            </a:pPr>
            <a:r>
              <a:rPr lang="en-US" sz="1100" dirty="0" smtClean="0">
                <a:solidFill>
                  <a:srgbClr val="000000"/>
                </a:solidFill>
                <a:hlinkClick r:id="rId4"/>
              </a:rPr>
              <a:t>http://www.plosone.org/article/info:doi/10.1371/journal.pone.0031288</a:t>
            </a:r>
            <a:endParaRPr lang="en-US" sz="1100" dirty="0" smtClean="0">
              <a:solidFill>
                <a:srgbClr val="000000"/>
              </a:solidFill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457200" y="1905000"/>
            <a:ext cx="4724400" cy="3960836"/>
          </a:xfrm>
          <a:prstGeom prst="rect">
            <a:avLst/>
          </a:prstGeom>
          <a:noFill/>
        </p:spPr>
        <p:txBody>
          <a:bodyPr wrap="square" lIns="82048" tIns="41025" rIns="82048" bIns="41025" rtlCol="0">
            <a:spAutoFit/>
          </a:bodyPr>
          <a:lstStyle/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VAD: </a:t>
            </a:r>
            <a:r>
              <a:rPr lang="en-US" sz="2800" dirty="0" smtClean="0">
                <a:solidFill>
                  <a:srgbClr val="000000"/>
                </a:solidFill>
              </a:rPr>
              <a:t>V</a:t>
            </a:r>
            <a:r>
              <a:rPr lang="en-US" sz="2800" dirty="0" smtClean="0">
                <a:solidFill>
                  <a:srgbClr val="000000"/>
                </a:solidFill>
              </a:rPr>
              <a:t>iability </a:t>
            </a:r>
            <a:r>
              <a:rPr lang="en-US" sz="2800" dirty="0" smtClean="0">
                <a:solidFill>
                  <a:srgbClr val="000000"/>
                </a:solidFill>
              </a:rPr>
              <a:t>A</a:t>
            </a:r>
            <a:r>
              <a:rPr lang="en-US" sz="2800" dirty="0" smtClean="0">
                <a:solidFill>
                  <a:srgbClr val="000000"/>
                </a:solidFill>
              </a:rPr>
              <a:t>fter Deleting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Null </a:t>
            </a:r>
            <a:r>
              <a:rPr lang="en-US" sz="2800" b="1" dirty="0" smtClean="0">
                <a:solidFill>
                  <a:srgbClr val="000000"/>
                </a:solidFill>
              </a:rPr>
              <a:t>Hypothesis: </a:t>
            </a:r>
            <a:endParaRPr lang="en-US" sz="2800" b="1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	VAD </a:t>
            </a:r>
            <a:r>
              <a:rPr lang="en-US" sz="2800" dirty="0" smtClean="0">
                <a:solidFill>
                  <a:srgbClr val="000000"/>
                </a:solidFill>
              </a:rPr>
              <a:t>genes 1&amp;2 </a:t>
            </a:r>
            <a:r>
              <a:rPr lang="en-US" sz="2800" dirty="0" smtClean="0">
                <a:solidFill>
                  <a:srgbClr val="FF0000"/>
                </a:solidFill>
              </a:rPr>
              <a:t> ~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 	</a:t>
            </a:r>
            <a:r>
              <a:rPr lang="en-US" sz="2800" dirty="0" smtClean="0">
                <a:solidFill>
                  <a:srgbClr val="000000"/>
                </a:solidFill>
              </a:rPr>
              <a:t>(VAD gene </a:t>
            </a:r>
            <a:r>
              <a:rPr lang="en-US" sz="2800" dirty="0" smtClean="0">
                <a:solidFill>
                  <a:srgbClr val="000000"/>
                </a:solidFill>
              </a:rPr>
              <a:t>1 x 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dirty="0" smtClean="0">
                <a:solidFill>
                  <a:srgbClr val="000000"/>
                </a:solidFill>
              </a:rPr>
              <a:t>	</a:t>
            </a:r>
            <a:r>
              <a:rPr lang="en-US" sz="2800" dirty="0" smtClean="0">
                <a:solidFill>
                  <a:srgbClr val="000000"/>
                </a:solidFill>
              </a:rPr>
              <a:t>VAD </a:t>
            </a:r>
            <a:r>
              <a:rPr lang="en-US" sz="2800" dirty="0" smtClean="0">
                <a:solidFill>
                  <a:srgbClr val="000000"/>
                </a:solidFill>
              </a:rPr>
              <a:t>gene </a:t>
            </a:r>
            <a:r>
              <a:rPr lang="en-US" sz="2800" dirty="0" smtClean="0">
                <a:solidFill>
                  <a:srgbClr val="000000"/>
                </a:solidFill>
              </a:rPr>
              <a:t>2)</a:t>
            </a:r>
            <a:endParaRPr lang="en-US" sz="2800" dirty="0" smtClean="0">
              <a:solidFill>
                <a:srgbClr val="000000"/>
              </a:solidFill>
            </a:endParaRP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r>
              <a:rPr lang="en-US" sz="2800" b="1" dirty="0" smtClean="0">
                <a:solidFill>
                  <a:srgbClr val="000000"/>
                </a:solidFill>
              </a:rPr>
              <a:t>Alternative:</a:t>
            </a: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arenBoth"/>
            </a:pPr>
            <a:r>
              <a:rPr lang="en-US" sz="2800" dirty="0" smtClean="0">
                <a:solidFill>
                  <a:srgbClr val="FF0000"/>
                </a:solidFill>
              </a:rPr>
              <a:t>&lt;</a:t>
            </a:r>
            <a:r>
              <a:rPr lang="en-US" sz="2800" dirty="0" smtClean="0">
                <a:solidFill>
                  <a:srgbClr val="000000"/>
                </a:solidFill>
              </a:rPr>
              <a:t> </a:t>
            </a:r>
            <a:r>
              <a:rPr lang="en-US" sz="2800" dirty="0" smtClean="0">
                <a:solidFill>
                  <a:srgbClr val="000000"/>
                </a:solidFill>
              </a:rPr>
              <a:t>: Negative GI </a:t>
            </a:r>
            <a:endParaRPr lang="en-US" sz="2800" dirty="0" smtClean="0">
              <a:solidFill>
                <a:srgbClr val="000000"/>
              </a:solidFill>
            </a:endParaRPr>
          </a:p>
          <a:p>
            <a:pPr marL="514350" indent="-514350" eaLnBrk="0" fontAlgn="base" hangingPunct="0">
              <a:spcBef>
                <a:spcPct val="0"/>
              </a:spcBef>
              <a:spcAft>
                <a:spcPct val="0"/>
              </a:spcAft>
              <a:buAutoNum type="arabicParenBoth"/>
            </a:pPr>
            <a:r>
              <a:rPr lang="en-US" sz="2800" dirty="0" smtClean="0">
                <a:solidFill>
                  <a:srgbClr val="FF0000"/>
                </a:solidFill>
              </a:rPr>
              <a:t> </a:t>
            </a:r>
            <a:r>
              <a:rPr lang="en-US" sz="2800" dirty="0" smtClean="0">
                <a:solidFill>
                  <a:srgbClr val="FF0000"/>
                </a:solidFill>
              </a:rPr>
              <a:t>&gt;</a:t>
            </a:r>
            <a:r>
              <a:rPr lang="en-US" sz="2800" dirty="0" smtClean="0">
                <a:solidFill>
                  <a:srgbClr val="000000"/>
                </a:solidFill>
              </a:rPr>
              <a:t> : Positive GI  </a:t>
            </a:r>
          </a:p>
          <a:p>
            <a:pPr eaLnBrk="0" fontAlgn="base" hangingPunct="0">
              <a:spcBef>
                <a:spcPct val="0"/>
              </a:spcBef>
              <a:spcAft>
                <a:spcPct val="0"/>
              </a:spcAft>
            </a:pPr>
            <a:endParaRPr lang="en-US" sz="2800" dirty="0" smtClean="0">
              <a:solidFill>
                <a:srgbClr val="000000"/>
              </a:solidFill>
            </a:endParaRP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381000"/>
            <a:ext cx="8229600" cy="1143000"/>
          </a:xfrm>
        </p:spPr>
        <p:txBody>
          <a:bodyPr/>
          <a:lstStyle/>
          <a:p>
            <a:r>
              <a:rPr lang="en-US" dirty="0" smtClean="0"/>
              <a:t>Different interaction types…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305800" cy="4693920"/>
          </a:xfrm>
        </p:spPr>
        <p:txBody>
          <a:bodyPr>
            <a:normAutofit/>
          </a:bodyPr>
          <a:lstStyle/>
          <a:p>
            <a:r>
              <a:rPr lang="en-US" sz="2200" dirty="0" smtClean="0"/>
              <a:t>“Positive” – expected within families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200" dirty="0" smtClean="0"/>
          </a:p>
          <a:p>
            <a:r>
              <a:rPr lang="en-US" sz="2200" dirty="0" smtClean="0"/>
              <a:t>“Negative” – expected between families</a:t>
            </a:r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pPr lvl="1"/>
            <a:endParaRPr lang="en-US" sz="2000" dirty="0" smtClean="0"/>
          </a:p>
          <a:p>
            <a:endParaRPr lang="en-US" sz="2200" dirty="0" smtClean="0"/>
          </a:p>
          <a:p>
            <a:r>
              <a:rPr lang="en-US" sz="2200" dirty="0" smtClean="0"/>
              <a:t>Some networks contain both</a:t>
            </a:r>
            <a:endParaRPr lang="en-US" sz="2200" dirty="0"/>
          </a:p>
        </p:txBody>
      </p:sp>
      <p:grpSp>
        <p:nvGrpSpPr>
          <p:cNvPr id="21" name="Group 20"/>
          <p:cNvGrpSpPr/>
          <p:nvPr/>
        </p:nvGrpSpPr>
        <p:grpSpPr>
          <a:xfrm>
            <a:off x="914400" y="2133599"/>
            <a:ext cx="7775222" cy="1752601"/>
            <a:chOff x="914400" y="2133599"/>
            <a:chExt cx="7775222" cy="1752601"/>
          </a:xfrm>
        </p:grpSpPr>
        <p:pic>
          <p:nvPicPr>
            <p:cNvPr id="23554" name="Picture 2" descr="http://newswire.rockefeller.edu/wp-content/uploads/2011/12/ypka_in.1158354085.jpg"/>
            <p:cNvPicPr>
              <a:picLocks noChangeAspect="1" noChangeArrowheads="1"/>
            </p:cNvPicPr>
            <p:nvPr/>
          </p:nvPicPr>
          <p:blipFill>
            <a:blip r:embed="rId3" cstate="print"/>
            <a:srcRect/>
            <a:stretch>
              <a:fillRect/>
            </a:stretch>
          </p:blipFill>
          <p:spPr bwMode="auto">
            <a:xfrm>
              <a:off x="6553200" y="2133599"/>
              <a:ext cx="2136422" cy="1648097"/>
            </a:xfrm>
            <a:prstGeom prst="rect">
              <a:avLst/>
            </a:prstGeom>
            <a:noFill/>
          </p:spPr>
        </p:pic>
        <p:pic>
          <p:nvPicPr>
            <p:cNvPr id="23556" name="Picture 4" descr="http://fc06.deviantart.net/fs70/i/2012/019/1/a/arya_stark_by_ohsono-d4luvj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14400" y="2438400"/>
              <a:ext cx="1083734" cy="609600"/>
            </a:xfrm>
            <a:prstGeom prst="rect">
              <a:avLst/>
            </a:prstGeom>
            <a:noFill/>
          </p:spPr>
        </p:pic>
        <p:pic>
          <p:nvPicPr>
            <p:cNvPr id="23558" name="Picture 6" descr="http://media.screened.com/uploads/0/1805/439542-bran_stark.png"/>
            <p:cNvPicPr>
              <a:picLocks noChangeAspect="1" noChangeArrowheads="1"/>
            </p:cNvPicPr>
            <p:nvPr/>
          </p:nvPicPr>
          <p:blipFill>
            <a:blip r:embed="rId5" cstate="print"/>
            <a:srcRect/>
            <a:stretch>
              <a:fillRect/>
            </a:stretch>
          </p:blipFill>
          <p:spPr bwMode="auto">
            <a:xfrm>
              <a:off x="2209800" y="2438400"/>
              <a:ext cx="1083732" cy="609600"/>
            </a:xfrm>
            <a:prstGeom prst="rect">
              <a:avLst/>
            </a:prstGeom>
            <a:noFill/>
          </p:spPr>
        </p:pic>
        <p:pic>
          <p:nvPicPr>
            <p:cNvPr id="23562" name="Picture 10" descr="http://icons.iconarchive.com/icons/sykonist/peter-griffin/256/Peter-Griffin-Football-head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43000" y="3177905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3566" name="Picture 14" descr="http://t2.gstatic.com/images?q=tbn:ANd9GcTtx-R3ILzcJFWmWT1NpLodrxoFqhm1jb-wj-Yj7XK-IP2LIKs6qw"/>
            <p:cNvPicPr>
              <a:picLocks noChangeAspect="1" noChangeArrowheads="1"/>
            </p:cNvPicPr>
            <p:nvPr/>
          </p:nvPicPr>
          <p:blipFill>
            <a:blip r:embed="rId7" cstate="print"/>
            <a:srcRect/>
            <a:stretch>
              <a:fillRect/>
            </a:stretch>
          </p:blipFill>
          <p:spPr bwMode="auto">
            <a:xfrm>
              <a:off x="2133600" y="3101705"/>
              <a:ext cx="1143000" cy="784495"/>
            </a:xfrm>
            <a:prstGeom prst="rect">
              <a:avLst/>
            </a:prstGeom>
            <a:noFill/>
          </p:spPr>
        </p:pic>
        <p:cxnSp>
          <p:nvCxnSpPr>
            <p:cNvPr id="16" name="Straight Connector 15"/>
            <p:cNvCxnSpPr>
              <a:stCxn id="23562" idx="3"/>
              <a:endCxn id="23566" idx="1"/>
            </p:cNvCxnSpPr>
            <p:nvPr/>
          </p:nvCxnSpPr>
          <p:spPr>
            <a:xfrm flipV="1">
              <a:off x="1828800" y="3493953"/>
              <a:ext cx="304800" cy="26852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18" name="Straight Connector 17"/>
            <p:cNvCxnSpPr/>
            <p:nvPr/>
          </p:nvCxnSpPr>
          <p:spPr>
            <a:xfrm flipV="1">
              <a:off x="1981200" y="2667000"/>
              <a:ext cx="3810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6" name="TextBox 25"/>
            <p:cNvSpPr txBox="1"/>
            <p:nvPr/>
          </p:nvSpPr>
          <p:spPr>
            <a:xfrm>
              <a:off x="4572000" y="2438400"/>
              <a:ext cx="19050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Members of a protein complex</a:t>
              </a:r>
              <a:endParaRPr lang="en-US" sz="2000" dirty="0"/>
            </a:p>
          </p:txBody>
        </p:sp>
      </p:grpSp>
      <p:grpSp>
        <p:nvGrpSpPr>
          <p:cNvPr id="22" name="Group 21"/>
          <p:cNvGrpSpPr/>
          <p:nvPr/>
        </p:nvGrpSpPr>
        <p:grpSpPr>
          <a:xfrm>
            <a:off x="990600" y="4114800"/>
            <a:ext cx="7315200" cy="2066926"/>
            <a:chOff x="990600" y="4114800"/>
            <a:chExt cx="7315200" cy="2066926"/>
          </a:xfrm>
        </p:grpSpPr>
        <p:pic>
          <p:nvPicPr>
            <p:cNvPr id="4" name="Picture 2" descr="http://www.nature.com/ng/journal/v43/n7/images_article/ng.846-F5.jpg"/>
            <p:cNvPicPr>
              <a:picLocks noChangeAspect="1" noChangeArrowheads="1"/>
            </p:cNvPicPr>
            <p:nvPr/>
          </p:nvPicPr>
          <p:blipFill>
            <a:blip r:embed="rId8" cstate="print"/>
            <a:srcRect r="36000"/>
            <a:stretch>
              <a:fillRect/>
            </a:stretch>
          </p:blipFill>
          <p:spPr bwMode="auto">
            <a:xfrm>
              <a:off x="6705600" y="4114800"/>
              <a:ext cx="1600200" cy="2066926"/>
            </a:xfrm>
            <a:prstGeom prst="rect">
              <a:avLst/>
            </a:prstGeom>
            <a:noFill/>
          </p:spPr>
        </p:pic>
        <p:pic>
          <p:nvPicPr>
            <p:cNvPr id="9" name="Picture 4" descr="http://fc06.deviantart.net/fs70/i/2012/019/1/a/arya_stark_by_ohsono-d4luvj3.png"/>
            <p:cNvPicPr>
              <a:picLocks noChangeAspect="1" noChangeArrowheads="1"/>
            </p:cNvPicPr>
            <p:nvPr/>
          </p:nvPicPr>
          <p:blipFill>
            <a:blip r:embed="rId4" cstate="print"/>
            <a:srcRect/>
            <a:stretch>
              <a:fillRect/>
            </a:stretch>
          </p:blipFill>
          <p:spPr bwMode="auto">
            <a:xfrm>
              <a:off x="990600" y="4343400"/>
              <a:ext cx="1083734" cy="609600"/>
            </a:xfrm>
            <a:prstGeom prst="rect">
              <a:avLst/>
            </a:prstGeom>
            <a:noFill/>
          </p:spPr>
        </p:pic>
        <p:pic>
          <p:nvPicPr>
            <p:cNvPr id="23560" name="Picture 8" descr="http://t0.gstatic.com/images?q=tbn:ANd9GcTitOyiR5QqAMwmgYTv68QkaXQFwS1LLdFGiPl11PaGLxOKwKAu0j2VY8md"/>
            <p:cNvPicPr>
              <a:picLocks noChangeAspect="1" noChangeArrowheads="1"/>
            </p:cNvPicPr>
            <p:nvPr/>
          </p:nvPicPr>
          <p:blipFill>
            <a:blip r:embed="rId9" cstate="print"/>
            <a:srcRect/>
            <a:stretch>
              <a:fillRect/>
            </a:stretch>
          </p:blipFill>
          <p:spPr bwMode="auto">
            <a:xfrm>
              <a:off x="2438400" y="4267200"/>
              <a:ext cx="631077" cy="838200"/>
            </a:xfrm>
            <a:prstGeom prst="rect">
              <a:avLst/>
            </a:prstGeom>
            <a:noFill/>
          </p:spPr>
        </p:pic>
        <p:pic>
          <p:nvPicPr>
            <p:cNvPr id="12" name="Picture 10" descr="http://icons.iconarchive.com/icons/sykonist/peter-griffin/256/Peter-Griffin-Football-head-icon.png"/>
            <p:cNvPicPr>
              <a:picLocks noChangeAspect="1" noChangeArrowheads="1"/>
            </p:cNvPicPr>
            <p:nvPr/>
          </p:nvPicPr>
          <p:blipFill>
            <a:blip r:embed="rId6" cstate="print"/>
            <a:srcRect/>
            <a:stretch>
              <a:fillRect/>
            </a:stretch>
          </p:blipFill>
          <p:spPr bwMode="auto">
            <a:xfrm>
              <a:off x="1124803" y="5181600"/>
              <a:ext cx="685800" cy="685800"/>
            </a:xfrm>
            <a:prstGeom prst="rect">
              <a:avLst/>
            </a:prstGeom>
            <a:noFill/>
          </p:spPr>
        </p:pic>
        <p:pic>
          <p:nvPicPr>
            <p:cNvPr id="23564" name="Picture 12" descr="http://t3.gstatic.com/images?q=tbn:ANd9GcRQrZ3tFQJ6_Kak3fIspiLZ26b6esWCsD2Z0opLCRmBgrmdHgat"/>
            <p:cNvPicPr>
              <a:picLocks noChangeAspect="1" noChangeArrowheads="1"/>
            </p:cNvPicPr>
            <p:nvPr/>
          </p:nvPicPr>
          <p:blipFill>
            <a:blip r:embed="rId10" cstate="print"/>
            <a:srcRect/>
            <a:stretch>
              <a:fillRect/>
            </a:stretch>
          </p:blipFill>
          <p:spPr bwMode="auto">
            <a:xfrm>
              <a:off x="2267803" y="5181601"/>
              <a:ext cx="856397" cy="685800"/>
            </a:xfrm>
            <a:prstGeom prst="rect">
              <a:avLst/>
            </a:prstGeom>
            <a:noFill/>
          </p:spPr>
        </p:pic>
        <p:cxnSp>
          <p:nvCxnSpPr>
            <p:cNvPr id="17" name="Straight Connector 16"/>
            <p:cNvCxnSpPr>
              <a:stCxn id="12" idx="3"/>
              <a:endCxn id="23564" idx="1"/>
            </p:cNvCxnSpPr>
            <p:nvPr/>
          </p:nvCxnSpPr>
          <p:spPr>
            <a:xfrm>
              <a:off x="1810603" y="5524500"/>
              <a:ext cx="457200" cy="1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cxnSp>
          <p:nvCxnSpPr>
            <p:cNvPr id="20" name="Straight Connector 19"/>
            <p:cNvCxnSpPr/>
            <p:nvPr/>
          </p:nvCxnSpPr>
          <p:spPr>
            <a:xfrm flipV="1">
              <a:off x="2057400" y="4572000"/>
              <a:ext cx="533400" cy="76200"/>
            </a:xfrm>
            <a:prstGeom prst="line">
              <a:avLst/>
            </a:prstGeom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sp>
          <p:nvSpPr>
            <p:cNvPr id="27" name="TextBox 26"/>
            <p:cNvSpPr txBox="1"/>
            <p:nvPr/>
          </p:nvSpPr>
          <p:spPr>
            <a:xfrm>
              <a:off x="4495800" y="4343400"/>
              <a:ext cx="1600200" cy="1015663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000" dirty="0" smtClean="0"/>
                <a:t>Members of parallel pathways</a:t>
              </a:r>
              <a:endParaRPr lang="en-US" sz="2000" dirty="0"/>
            </a:p>
          </p:txBody>
        </p:sp>
      </p:grp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2" dur="5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7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7" dur="500"/>
                                        <p:tgtEl>
                                          <p:spTgt spid="3">
                                            <p:txEl>
                                              <p:pRg st="11" end="1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 module map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457200" y="1935480"/>
            <a:ext cx="8229600" cy="4389120"/>
          </a:xfrm>
        </p:spPr>
        <p:txBody>
          <a:bodyPr>
            <a:normAutofit/>
          </a:bodyPr>
          <a:lstStyle/>
          <a:p>
            <a:r>
              <a:rPr lang="en-US" sz="3200" dirty="0" smtClean="0"/>
              <a:t>Input: networks H,G with same vertex set</a:t>
            </a:r>
          </a:p>
          <a:p>
            <a:r>
              <a:rPr lang="en-US" sz="3200" dirty="0" smtClean="0"/>
              <a:t>Goal: summarize the key information in both in a </a:t>
            </a:r>
            <a:r>
              <a:rPr lang="en-US" sz="3200" dirty="0" smtClean="0">
                <a:solidFill>
                  <a:srgbClr val="FF0000"/>
                </a:solidFill>
              </a:rPr>
              <a:t>module map</a:t>
            </a:r>
          </a:p>
          <a:p>
            <a:pPr lvl="1"/>
            <a:r>
              <a:rPr lang="en-US" sz="2800" dirty="0" smtClean="0">
                <a:solidFill>
                  <a:schemeClr val="tx2"/>
                </a:solidFill>
              </a:rPr>
              <a:t>Node</a:t>
            </a:r>
            <a:r>
              <a:rPr lang="en-US" sz="2800" dirty="0" smtClean="0"/>
              <a:t> – module: gene set highly connected in H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Link</a:t>
            </a:r>
            <a:r>
              <a:rPr lang="en-US" sz="2800" dirty="0" smtClean="0"/>
              <a:t> – two modules highly interconnected in G</a:t>
            </a:r>
          </a:p>
          <a:p>
            <a:endParaRPr lang="en-US" sz="2000" dirty="0" smtClean="0"/>
          </a:p>
          <a:p>
            <a:endParaRPr lang="en-US" sz="3200" dirty="0" smtClean="0"/>
          </a:p>
        </p:txBody>
      </p:sp>
      <p:sp>
        <p:nvSpPr>
          <p:cNvPr id="19" name="Slide Number Placeholder 1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6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1" presetID="1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7</a:t>
            </a:fld>
            <a:endParaRPr lang="en-US"/>
          </a:p>
        </p:txBody>
      </p:sp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3" cstate="print"/>
          <a:srcRect r="37157"/>
          <a:stretch>
            <a:fillRect/>
          </a:stretch>
        </p:blipFill>
        <p:spPr bwMode="auto">
          <a:xfrm>
            <a:off x="2590800" y="495300"/>
            <a:ext cx="5670433" cy="5867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9" name="Group 8"/>
          <p:cNvGrpSpPr/>
          <p:nvPr/>
        </p:nvGrpSpPr>
        <p:grpSpPr>
          <a:xfrm>
            <a:off x="3124200" y="1066800"/>
            <a:ext cx="4191000" cy="4495800"/>
            <a:chOff x="3124200" y="1066800"/>
            <a:chExt cx="4191000" cy="4495800"/>
          </a:xfrm>
        </p:grpSpPr>
        <p:sp>
          <p:nvSpPr>
            <p:cNvPr id="6" name="Oval 5"/>
            <p:cNvSpPr/>
            <p:nvPr/>
          </p:nvSpPr>
          <p:spPr>
            <a:xfrm>
              <a:off x="3124200" y="1066800"/>
              <a:ext cx="1752600" cy="1905000"/>
            </a:xfrm>
            <a:prstGeom prst="ellipse">
              <a:avLst/>
            </a:prstGeom>
            <a:solidFill>
              <a:srgbClr val="0F6FC6">
                <a:alpha val="2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7" name="Oval 6"/>
            <p:cNvSpPr/>
            <p:nvPr/>
          </p:nvSpPr>
          <p:spPr>
            <a:xfrm>
              <a:off x="3505200" y="3657600"/>
              <a:ext cx="1752600" cy="1905000"/>
            </a:xfrm>
            <a:prstGeom prst="ellipse">
              <a:avLst/>
            </a:prstGeom>
            <a:solidFill>
              <a:srgbClr val="92D050">
                <a:alpha val="2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  <p:sp>
          <p:nvSpPr>
            <p:cNvPr id="8" name="Oval 7"/>
            <p:cNvSpPr/>
            <p:nvPr/>
          </p:nvSpPr>
          <p:spPr>
            <a:xfrm>
              <a:off x="5715000" y="1524000"/>
              <a:ext cx="1600200" cy="1524000"/>
            </a:xfrm>
            <a:prstGeom prst="ellipse">
              <a:avLst/>
            </a:prstGeom>
            <a:solidFill>
              <a:srgbClr val="FF0000">
                <a:alpha val="21176"/>
              </a:srgb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/>
            </a:p>
          </p:txBody>
        </p:sp>
      </p:grpSp>
      <p:sp>
        <p:nvSpPr>
          <p:cNvPr id="10" name="Oval 9"/>
          <p:cNvSpPr/>
          <p:nvPr/>
        </p:nvSpPr>
        <p:spPr>
          <a:xfrm>
            <a:off x="6096000" y="3276600"/>
            <a:ext cx="1600200" cy="1524000"/>
          </a:xfrm>
          <a:prstGeom prst="ellipse">
            <a:avLst/>
          </a:prstGeom>
          <a:noFill/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pic>
        <p:nvPicPr>
          <p:cNvPr id="11" name="Picture 2"/>
          <p:cNvPicPr>
            <a:picLocks noChangeAspect="1" noChangeArrowheads="1"/>
          </p:cNvPicPr>
          <p:nvPr/>
        </p:nvPicPr>
        <p:blipFill>
          <a:blip r:embed="rId3" cstate="print"/>
          <a:srcRect l="54188" b="19444"/>
          <a:stretch>
            <a:fillRect/>
          </a:stretch>
        </p:blipFill>
        <p:spPr bwMode="auto">
          <a:xfrm>
            <a:off x="304800" y="2057400"/>
            <a:ext cx="2199228" cy="2514600"/>
          </a:xfrm>
          <a:prstGeom prst="rect">
            <a:avLst/>
          </a:prstGeom>
          <a:ln w="190500" cap="sq">
            <a:solidFill>
              <a:srgbClr val="C8C6BD"/>
            </a:solidFill>
            <a:prstDash val="solid"/>
            <a:miter lim="800000"/>
          </a:ln>
          <a:effectLst>
            <a:outerShdw blurRad="254000" algn="bl" rotWithShape="0">
              <a:srgbClr val="000000">
                <a:alpha val="43000"/>
              </a:srgbClr>
            </a:outerShdw>
          </a:effectLst>
          <a:scene3d>
            <a:camera prst="perspectiveFront" fov="5400000"/>
            <a:lightRig rig="threePt" dir="t">
              <a:rot lat="0" lon="0" rev="2100000"/>
            </a:lightRig>
          </a:scene3d>
          <a:sp3d extrusionH="25400">
            <a:bevelT w="304800" h="152400" prst="hardEdge"/>
            <a:extrusionClr>
              <a:srgbClr val="000000"/>
            </a:extrusionClr>
          </a:sp3d>
        </p:spPr>
      </p:pic>
      <p:sp>
        <p:nvSpPr>
          <p:cNvPr id="12" name="TextBox 11"/>
          <p:cNvSpPr txBox="1"/>
          <p:nvPr/>
        </p:nvSpPr>
        <p:spPr>
          <a:xfrm>
            <a:off x="304800" y="5715000"/>
            <a:ext cx="2438400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dirty="0" smtClean="0"/>
              <a:t>Generalizes clustering and biclustering</a:t>
            </a:r>
            <a:endParaRPr lang="en-US" dirty="0"/>
          </a:p>
        </p:txBody>
      </p:sp>
      <p:sp>
        <p:nvSpPr>
          <p:cNvPr id="13" name="Rectangle 12"/>
          <p:cNvSpPr/>
          <p:nvPr/>
        </p:nvSpPr>
        <p:spPr>
          <a:xfrm>
            <a:off x="7848600" y="1600200"/>
            <a:ext cx="914400" cy="1524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" fill="hold">
                      <p:stCondLst>
                        <p:cond delay="indefinite"/>
                      </p:stCondLst>
                      <p:childTnLst>
                        <p:par>
                          <p:cTn id="8" fill="hold">
                            <p:stCondLst>
                              <p:cond delay="0"/>
                            </p:stCondLst>
                            <p:childTnLst>
                              <p:par>
                                <p:cTn id="9" presetID="1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0" grpId="0" animBg="1"/>
      <p:bldP spid="12" grpId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itle 3"/>
          <p:cNvSpPr>
            <a:spLocks noGrp="1"/>
          </p:cNvSpPr>
          <p:nvPr>
            <p:ph type="ctrTitle"/>
          </p:nvPr>
        </p:nvSpPr>
        <p:spPr/>
        <p:txBody>
          <a:bodyPr/>
          <a:lstStyle/>
          <a:p>
            <a:pPr algn="ctr"/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8</a:t>
            </a:fld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Algorithms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04800" y="1935480"/>
            <a:ext cx="8382000" cy="4693920"/>
          </a:xfrm>
        </p:spPr>
        <p:txBody>
          <a:bodyPr>
            <a:normAutofit fontScale="92500" lnSpcReduction="10000"/>
          </a:bodyPr>
          <a:lstStyle/>
          <a:p>
            <a:r>
              <a:rPr lang="en-US" sz="2800" dirty="0" smtClean="0"/>
              <a:t>Different definitions for the links and the optimization objective function</a:t>
            </a:r>
          </a:p>
          <a:p>
            <a:r>
              <a:rPr lang="en-US" sz="2800" dirty="0" smtClean="0"/>
              <a:t>Problems are NP hard to solve, approximate</a:t>
            </a:r>
          </a:p>
          <a:p>
            <a:endParaRPr lang="en-US" sz="2800" dirty="0" smtClean="0"/>
          </a:p>
          <a:p>
            <a:r>
              <a:rPr lang="en-US" sz="2800" dirty="0" smtClean="0"/>
              <a:t>Our algorithmic strategy: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Initiators</a:t>
            </a:r>
            <a:r>
              <a:rPr lang="en-US" sz="2800" dirty="0" smtClean="0"/>
              <a:t>: Find a good initial solution</a:t>
            </a:r>
          </a:p>
          <a:p>
            <a:pPr lvl="1"/>
            <a:r>
              <a:rPr lang="en-US" sz="2800" dirty="0" smtClean="0">
                <a:solidFill>
                  <a:srgbClr val="FF0000"/>
                </a:solidFill>
              </a:rPr>
              <a:t>Improvers</a:t>
            </a:r>
            <a:r>
              <a:rPr lang="en-US" sz="2800" dirty="0" smtClean="0"/>
              <a:t>: refine by merging/excluding modules</a:t>
            </a:r>
          </a:p>
          <a:p>
            <a:pPr lvl="2"/>
            <a:r>
              <a:rPr lang="en-US" sz="2700" dirty="0" smtClean="0">
                <a:solidFill>
                  <a:srgbClr val="FF0000"/>
                </a:solidFill>
              </a:rPr>
              <a:t>Local</a:t>
            </a:r>
            <a:r>
              <a:rPr lang="en-US" sz="2700" dirty="0" smtClean="0"/>
              <a:t> </a:t>
            </a:r>
            <a:r>
              <a:rPr lang="en-US" sz="2700" dirty="0" err="1" smtClean="0"/>
              <a:t>vs</a:t>
            </a:r>
            <a:r>
              <a:rPr lang="en-US" sz="2700" dirty="0" smtClean="0"/>
              <a:t> </a:t>
            </a:r>
            <a:r>
              <a:rPr lang="en-US" sz="2700" dirty="0" smtClean="0">
                <a:solidFill>
                  <a:srgbClr val="FF0000"/>
                </a:solidFill>
              </a:rPr>
              <a:t>global</a:t>
            </a:r>
            <a:r>
              <a:rPr lang="en-US" sz="2700" dirty="0" smtClean="0"/>
              <a:t> improvers</a:t>
            </a:r>
            <a:endParaRPr lang="en-US" sz="2700" dirty="0"/>
          </a:p>
          <a:p>
            <a:r>
              <a:rPr lang="en-US" sz="3200" dirty="0" smtClean="0"/>
              <a:t>Tested &gt;10 different </a:t>
            </a:r>
            <a:r>
              <a:rPr lang="en-US" sz="3200" dirty="0" smtClean="0"/>
              <a:t>variants</a:t>
            </a:r>
          </a:p>
          <a:p>
            <a:r>
              <a:rPr lang="en-US" dirty="0" smtClean="0"/>
              <a:t>Next slides: for simplicity assume weighted graphs (edge = 1, non-edge = -1)</a:t>
            </a:r>
            <a:endParaRPr lang="en-US" dirty="0" smtClean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9</a:t>
            </a:fld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5" dur="500"/>
                                        <p:tgtEl>
                                          <p:spTgt spid="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6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8" dur="500"/>
                                        <p:tgtEl>
                                          <p:spTgt spid="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9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1" dur="500"/>
                                        <p:tgtEl>
                                          <p:spTgt spid="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2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4" dur="500"/>
                                        <p:tgtEl>
                                          <p:spTgt spid="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9" dur="500"/>
                                        <p:tgtEl>
                                          <p:spTgt spid="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0" fill="hold">
                      <p:stCondLst>
                        <p:cond delay="indefinite"/>
                      </p:stCondLst>
                      <p:childTnLst>
                        <p:par>
                          <p:cTn id="31" fill="hold">
                            <p:stCondLst>
                              <p:cond delay="0"/>
                            </p:stCondLst>
                            <p:childTnLst>
                              <p:par>
                                <p:cTn id="32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9" dur="500"/>
                                        <p:tgtEl>
                                          <p:spTgt spid="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Flow">
  <a:themeElements>
    <a:clrScheme name="Flow">
      <a:dk1>
        <a:sysClr val="windowText" lastClr="000000"/>
      </a:dk1>
      <a:lt1>
        <a:sysClr val="window" lastClr="FFFFFF"/>
      </a:lt1>
      <a:dk2>
        <a:srgbClr val="04617B"/>
      </a:dk2>
      <a:lt2>
        <a:srgbClr val="DBF5F9"/>
      </a:lt2>
      <a:accent1>
        <a:srgbClr val="0F6FC6"/>
      </a:accent1>
      <a:accent2>
        <a:srgbClr val="009DD9"/>
      </a:accent2>
      <a:accent3>
        <a:srgbClr val="0BD0D9"/>
      </a:accent3>
      <a:accent4>
        <a:srgbClr val="10CF9B"/>
      </a:accent4>
      <a:accent5>
        <a:srgbClr val="7CCA62"/>
      </a:accent5>
      <a:accent6>
        <a:srgbClr val="A5C249"/>
      </a:accent6>
      <a:hlink>
        <a:srgbClr val="E2D700"/>
      </a:hlink>
      <a:folHlink>
        <a:srgbClr val="85DFD0"/>
      </a:folHlink>
    </a:clrScheme>
    <a:fontScheme name="Flow">
      <a:majorFont>
        <a:latin typeface="Calibri"/>
        <a:ea typeface=""/>
        <a:cs typeface=""/>
        <a:font script="Jpan" typeface="ＭＳ Ｐゴシック"/>
        <a:font script="Hang" typeface="HY중고딕"/>
        <a:font script="Hans" typeface="隶书"/>
        <a:font script="Hant" typeface="微軟正黑體"/>
        <a:font script="Arab" typeface="Traditional Arabic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ajorFont>
      <a:minorFont>
        <a:latin typeface="Constantia"/>
        <a:ea typeface=""/>
        <a:cs typeface=""/>
        <a:font script="Jpan" typeface="HGP明朝E"/>
        <a:font script="Hang" typeface="HY신명조"/>
        <a:font script="Hans" typeface="宋体"/>
        <a:font script="Hant" typeface="新細明體"/>
        <a:font script="Arab" typeface="Majalla UI"/>
        <a:font script="Hebr" typeface="David"/>
        <a:font script="Thai" typeface="Browalli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inorFont>
    </a:fontScheme>
    <a:fmtScheme name="Flow">
      <a:fillStyleLst>
        <a:solidFill>
          <a:schemeClr val="phClr"/>
        </a:solidFill>
        <a:gradFill rotWithShape="1">
          <a:gsLst>
            <a:gs pos="0">
              <a:schemeClr val="phClr">
                <a:tint val="70000"/>
                <a:satMod val="130000"/>
              </a:schemeClr>
            </a:gs>
            <a:gs pos="43000">
              <a:schemeClr val="phClr">
                <a:tint val="44000"/>
                <a:satMod val="165000"/>
              </a:schemeClr>
            </a:gs>
            <a:gs pos="93000">
              <a:schemeClr val="phClr">
                <a:tint val="15000"/>
                <a:satMod val="165000"/>
              </a:schemeClr>
            </a:gs>
            <a:gs pos="100000">
              <a:schemeClr val="phClr">
                <a:tint val="5000"/>
                <a:satMod val="250000"/>
              </a:schemeClr>
            </a:gs>
          </a:gsLst>
          <a:path path="circle">
            <a:fillToRect l="50000" t="130000" r="50000" b="-30000"/>
          </a:path>
        </a:gradFill>
        <a:gradFill rotWithShape="1">
          <a:gsLst>
            <a:gs pos="0">
              <a:schemeClr val="phClr">
                <a:tint val="98000"/>
                <a:shade val="25000"/>
                <a:satMod val="250000"/>
              </a:schemeClr>
            </a:gs>
            <a:gs pos="68000">
              <a:schemeClr val="phClr">
                <a:tint val="86000"/>
                <a:satMod val="115000"/>
              </a:schemeClr>
            </a:gs>
            <a:gs pos="100000">
              <a:schemeClr val="phClr">
                <a:tint val="50000"/>
                <a:satMod val="150000"/>
              </a:schemeClr>
            </a:gs>
          </a:gsLst>
          <a:path path="circle">
            <a:fillToRect l="50000" t="130000" r="50000" b="-30000"/>
          </a:path>
        </a:gradFill>
      </a:fillStyleLst>
      <a:lnStyleLst>
        <a:ln w="9525" cap="flat" cmpd="sng" algn="ctr">
          <a:solidFill>
            <a:schemeClr val="phClr">
              <a:shade val="50000"/>
              <a:satMod val="103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</a:effectStyle>
        <a:effectStyle>
          <a:effectLst>
            <a:outerShdw blurRad="57150" dist="38100" dir="5400000" algn="ctr" rotWithShape="0">
              <a:schemeClr val="phClr">
                <a:shade val="9000"/>
                <a:satMod val="105000"/>
                <a:alpha val="48000"/>
              </a:schemeClr>
            </a:outerShdw>
          </a:effectLst>
          <a:scene3d>
            <a:camera prst="orthographicFront" fov="0">
              <a:rot lat="0" lon="0" rev="0"/>
            </a:camera>
            <a:lightRig rig="glow" dir="tl">
              <a:rot lat="0" lon="0" rev="900000"/>
            </a:lightRig>
          </a:scene3d>
          <a:sp3d prstMaterial="powder">
            <a:bevelT w="25400" h="381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400000"/>
              </a:schemeClr>
            </a:gs>
            <a:gs pos="25000">
              <a:schemeClr val="phClr">
                <a:tint val="83000"/>
                <a:satMod val="320000"/>
              </a:schemeClr>
            </a:gs>
            <a:gs pos="100000">
              <a:schemeClr val="phClr">
                <a:shade val="15000"/>
                <a:satMod val="320000"/>
              </a:schemeClr>
            </a:gs>
          </a:gsLst>
          <a:path path="circle">
            <a:fillToRect l="10000" t="110000" r="10000" b="100000"/>
          </a:path>
        </a:gradFill>
        <a:blipFill>
          <a:blip xmlns:r="http://schemas.openxmlformats.org/officeDocument/2006/relationships" r:embed="rId1">
            <a:duotone>
              <a:schemeClr val="phClr">
                <a:shade val="90000"/>
                <a:satMod val="150000"/>
              </a:schemeClr>
              <a:schemeClr val="phClr">
                <a:tint val="88000"/>
                <a:satMod val="150000"/>
              </a:schemeClr>
            </a:duotone>
          </a:blip>
          <a:tile tx="0" ty="0" sx="65000" sy="65000" flip="none" algn="tl"/>
        </a:blip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Flow</Template>
  <TotalTime>5131</TotalTime>
  <Words>1560</Words>
  <Application>Microsoft Office PowerPoint</Application>
  <PresentationFormat>On-screen Show (4:3)</PresentationFormat>
  <Paragraphs>422</Paragraphs>
  <Slides>37</Slides>
  <Notes>36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37</vt:i4>
      </vt:variant>
    </vt:vector>
  </HeadingPairs>
  <TitlesOfParts>
    <vt:vector size="38" baseType="lpstr">
      <vt:lpstr>Flow</vt:lpstr>
      <vt:lpstr> Constructing module maps for integrated analysis of heterogeneous biological networks</vt:lpstr>
      <vt:lpstr>Introduction</vt:lpstr>
      <vt:lpstr>Biological interaction networks</vt:lpstr>
      <vt:lpstr>Slide 4</vt:lpstr>
      <vt:lpstr>Different interaction types…</vt:lpstr>
      <vt:lpstr>A module map</vt:lpstr>
      <vt:lpstr>Slide 7</vt:lpstr>
      <vt:lpstr>Algorithms</vt:lpstr>
      <vt:lpstr>Algorithms</vt:lpstr>
      <vt:lpstr>Initiators: overview</vt:lpstr>
      <vt:lpstr>DICER Initiator</vt:lpstr>
      <vt:lpstr>MBC-DICER</vt:lpstr>
      <vt:lpstr>Graph clustering</vt:lpstr>
      <vt:lpstr>Local Improvement  (DICER algorithm, PLoS CB 2013)</vt:lpstr>
      <vt:lpstr>Global analysis</vt:lpstr>
      <vt:lpstr>Examples for advantages of Global</vt:lpstr>
      <vt:lpstr>Global analysis: node vs. module</vt:lpstr>
      <vt:lpstr>Global analysis: module vs. module</vt:lpstr>
      <vt:lpstr>Improvement stages</vt:lpstr>
      <vt:lpstr>Improvement stages</vt:lpstr>
      <vt:lpstr>Simultaneous merges</vt:lpstr>
      <vt:lpstr>Experimental Results</vt:lpstr>
      <vt:lpstr>(0) Simulations</vt:lpstr>
      <vt:lpstr>(0) Simulations</vt:lpstr>
      <vt:lpstr>(0) Simulations: HG vs. Wilcoxon</vt:lpstr>
      <vt:lpstr>The winning algorithm</vt:lpstr>
      <vt:lpstr>(1) Yeast PPI and GI networks</vt:lpstr>
      <vt:lpstr>The yeast module map</vt:lpstr>
      <vt:lpstr>The top links in the map (p &lt;10-50)</vt:lpstr>
      <vt:lpstr>Comparison to extant methods</vt:lpstr>
      <vt:lpstr>(2) Dynamic GIs</vt:lpstr>
      <vt:lpstr>(2) Dynamic GIs</vt:lpstr>
      <vt:lpstr>(3) Human case-control profiles</vt:lpstr>
      <vt:lpstr>(3) Human case-control profiles</vt:lpstr>
      <vt:lpstr>(4) fMRI brain analysis</vt:lpstr>
      <vt:lpstr>Module map results: 10 dynamically inter-connected modules</vt:lpstr>
      <vt:lpstr>Summary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From gene networks to module-maps: improving interpretability and prediction in systems biology</dc:title>
  <dc:creator>David Amar</dc:creator>
  <cp:lastModifiedBy>davidama</cp:lastModifiedBy>
  <cp:revision>526</cp:revision>
  <dcterms:created xsi:type="dcterms:W3CDTF">2006-08-16T00:00:00Z</dcterms:created>
  <dcterms:modified xsi:type="dcterms:W3CDTF">2014-04-30T07:21:32Z</dcterms:modified>
</cp:coreProperties>
</file>