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sldIdLst>
    <p:sldId id="296" r:id="rId2"/>
    <p:sldId id="344" r:id="rId3"/>
    <p:sldId id="369" r:id="rId4"/>
    <p:sldId id="345" r:id="rId5"/>
    <p:sldId id="371" r:id="rId6"/>
    <p:sldId id="367" r:id="rId7"/>
    <p:sldId id="361" r:id="rId8"/>
    <p:sldId id="362" r:id="rId9"/>
    <p:sldId id="364" r:id="rId10"/>
    <p:sldId id="365" r:id="rId11"/>
    <p:sldId id="373" r:id="rId12"/>
    <p:sldId id="372" r:id="rId13"/>
    <p:sldId id="348" r:id="rId14"/>
    <p:sldId id="332" r:id="rId15"/>
    <p:sldId id="334" r:id="rId16"/>
    <p:sldId id="356" r:id="rId17"/>
    <p:sldId id="347" r:id="rId18"/>
    <p:sldId id="350" r:id="rId19"/>
    <p:sldId id="352" r:id="rId20"/>
    <p:sldId id="351" r:id="rId21"/>
    <p:sldId id="357" r:id="rId22"/>
    <p:sldId id="353" r:id="rId23"/>
    <p:sldId id="358" r:id="rId24"/>
    <p:sldId id="359" r:id="rId25"/>
    <p:sldId id="360" r:id="rId26"/>
    <p:sldId id="335" r:id="rId27"/>
    <p:sldId id="3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02902-9DEE-49A6-90E9-3AFA0D1C942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7A4543E1-FF59-49BF-AEED-F4192782665A}">
      <dgm:prSet phldrT="[Text]"/>
      <dgm:spPr/>
      <dgm:t>
        <a:bodyPr/>
        <a:lstStyle/>
        <a:p>
          <a:pPr rtl="1"/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Sequence</a:t>
          </a:r>
          <a:endParaRPr lang="he-IL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CDFBF8A-B48F-4298-B982-31EBFA71FC4E}" type="parTrans" cxnId="{972EBC95-CCCC-421B-9E7B-08FDCED37ECE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8B5C968-8E8D-43C4-A546-80AC3B0F8D88}" type="sibTrans" cxnId="{972EBC95-CCCC-421B-9E7B-08FDCED37ECE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C2DE965-9DA4-4860-8B78-C54F5FD8D4E3}">
      <dgm:prSet phldrT="[Text]"/>
      <dgm:spPr/>
      <dgm:t>
        <a:bodyPr/>
        <a:lstStyle/>
        <a:p>
          <a:pPr rtl="1"/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Find genes</a:t>
          </a:r>
          <a:endParaRPr lang="he-IL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76632E-6CBB-42DB-A28D-65BA66B01545}" type="parTrans" cxnId="{9C5DD263-8508-4EE5-A691-2B4A38F806E2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B71766D-974B-4874-BA1C-B64E11196DBD}" type="sibTrans" cxnId="{9C5DD263-8508-4EE5-A691-2B4A38F806E2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5C5C17C-FE9C-4891-9F60-D5658577A2EC}">
      <dgm:prSet phldrT="[Text]" custT="1"/>
      <dgm:spPr/>
      <dgm:t>
        <a:bodyPr/>
        <a:lstStyle/>
        <a:p>
          <a:pPr algn="ctr" rtl="1"/>
          <a:r>
            <a: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Annotate</a:t>
          </a:r>
          <a:endParaRPr lang="he-IL" sz="4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4AD25F6-8C33-4770-855A-18A0E54738A2}" type="parTrans" cxnId="{C0105944-9953-4FE4-84BF-01D573B76A3E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B7D6E5B-94B4-44A6-A3B5-AF2F632278A9}" type="sibTrans" cxnId="{C0105944-9953-4FE4-84BF-01D573B76A3E}">
      <dgm:prSet/>
      <dgm:spPr/>
      <dgm:t>
        <a:bodyPr/>
        <a:lstStyle/>
        <a:p>
          <a:pPr rtl="1"/>
          <a:endParaRPr lang="he-IL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B694B35-25E5-4E94-81D8-7D22D6CABD56}" type="pres">
      <dgm:prSet presAssocID="{FA702902-9DEE-49A6-90E9-3AFA0D1C94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1BEF0-B797-4B8A-9930-F5AC212F09F4}" type="pres">
      <dgm:prSet presAssocID="{FA702902-9DEE-49A6-90E9-3AFA0D1C9420}" presName="dummyMaxCanvas" presStyleCnt="0">
        <dgm:presLayoutVars/>
      </dgm:prSet>
      <dgm:spPr/>
    </dgm:pt>
    <dgm:pt modelId="{09E9CAA0-27A9-469A-BAF3-1E828DBC5BE0}" type="pres">
      <dgm:prSet presAssocID="{FA702902-9DEE-49A6-90E9-3AFA0D1C9420}" presName="ThreeNodes_1" presStyleLbl="node1" presStyleIdx="0" presStyleCnt="3" custScaleX="76471" custScaleY="5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D5506-B8D8-459A-9C56-E7610F55A022}" type="pres">
      <dgm:prSet presAssocID="{FA702902-9DEE-49A6-90E9-3AFA0D1C9420}" presName="ThreeNodes_2" presStyleLbl="node1" presStyleIdx="1" presStyleCnt="3" custScaleX="76471" custScaleY="5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AD07B-3FFC-456F-8746-E7BA380FC628}" type="pres">
      <dgm:prSet presAssocID="{FA702902-9DEE-49A6-90E9-3AFA0D1C9420}" presName="ThreeNodes_3" presStyleLbl="node1" presStyleIdx="2" presStyleCnt="3" custScaleX="94211" custScaleY="5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FBAC4-A81D-436F-BB42-ACDAC42E0552}" type="pres">
      <dgm:prSet presAssocID="{FA702902-9DEE-49A6-90E9-3AFA0D1C94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DF54B-A1F6-4482-8523-2C9927722623}" type="pres">
      <dgm:prSet presAssocID="{FA702902-9DEE-49A6-90E9-3AFA0D1C94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6B8BA-C9A8-438F-A487-670B90097DBB}" type="pres">
      <dgm:prSet presAssocID="{FA702902-9DEE-49A6-90E9-3AFA0D1C94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FE413-0B1B-4EF9-BD7A-4AF9400CACEA}" type="pres">
      <dgm:prSet presAssocID="{FA702902-9DEE-49A6-90E9-3AFA0D1C94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38C4-E8F7-49AB-AAC4-01D931F319E5}" type="pres">
      <dgm:prSet presAssocID="{FA702902-9DEE-49A6-90E9-3AFA0D1C94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FF5A12-93A1-4B5F-908E-DE343C5F614A}" type="presOf" srcId="{DC2DE965-9DA4-4860-8B78-C54F5FD8D4E3}" destId="{191FE413-0B1B-4EF9-BD7A-4AF9400CACEA}" srcOrd="1" destOrd="0" presId="urn:microsoft.com/office/officeart/2005/8/layout/vProcess5"/>
    <dgm:cxn modelId="{FB598FFE-EF99-4D59-82F3-EF2FCEF89702}" type="presOf" srcId="{BB71766D-974B-4874-BA1C-B64E11196DBD}" destId="{B08DF54B-A1F6-4482-8523-2C9927722623}" srcOrd="0" destOrd="0" presId="urn:microsoft.com/office/officeart/2005/8/layout/vProcess5"/>
    <dgm:cxn modelId="{9C5DD263-8508-4EE5-A691-2B4A38F806E2}" srcId="{FA702902-9DEE-49A6-90E9-3AFA0D1C9420}" destId="{DC2DE965-9DA4-4860-8B78-C54F5FD8D4E3}" srcOrd="1" destOrd="0" parTransId="{6876632E-6CBB-42DB-A28D-65BA66B01545}" sibTransId="{BB71766D-974B-4874-BA1C-B64E11196DBD}"/>
    <dgm:cxn modelId="{C0105944-9953-4FE4-84BF-01D573B76A3E}" srcId="{FA702902-9DEE-49A6-90E9-3AFA0D1C9420}" destId="{15C5C17C-FE9C-4891-9F60-D5658577A2EC}" srcOrd="2" destOrd="0" parTransId="{E4AD25F6-8C33-4770-855A-18A0E54738A2}" sibTransId="{5B7D6E5B-94B4-44A6-A3B5-AF2F632278A9}"/>
    <dgm:cxn modelId="{C0778377-D6D3-4880-94BB-0E4F2A14C94C}" type="presOf" srcId="{15C5C17C-FE9C-4891-9F60-D5658577A2EC}" destId="{882C38C4-E8F7-49AB-AAC4-01D931F319E5}" srcOrd="1" destOrd="0" presId="urn:microsoft.com/office/officeart/2005/8/layout/vProcess5"/>
    <dgm:cxn modelId="{972EBC95-CCCC-421B-9E7B-08FDCED37ECE}" srcId="{FA702902-9DEE-49A6-90E9-3AFA0D1C9420}" destId="{7A4543E1-FF59-49BF-AEED-F4192782665A}" srcOrd="0" destOrd="0" parTransId="{2CDFBF8A-B48F-4298-B982-31EBFA71FC4E}" sibTransId="{38B5C968-8E8D-43C4-A546-80AC3B0F8D88}"/>
    <dgm:cxn modelId="{A3DCCADF-4792-4389-B194-2A70CBB9185D}" type="presOf" srcId="{7A4543E1-FF59-49BF-AEED-F4192782665A}" destId="{09E9CAA0-27A9-469A-BAF3-1E828DBC5BE0}" srcOrd="0" destOrd="0" presId="urn:microsoft.com/office/officeart/2005/8/layout/vProcess5"/>
    <dgm:cxn modelId="{5F7C8CA6-16C9-4A23-8D2E-439B0ECB2855}" type="presOf" srcId="{38B5C968-8E8D-43C4-A546-80AC3B0F8D88}" destId="{05DFBAC4-A81D-436F-BB42-ACDAC42E0552}" srcOrd="0" destOrd="0" presId="urn:microsoft.com/office/officeart/2005/8/layout/vProcess5"/>
    <dgm:cxn modelId="{B6916267-85AF-48F1-9F0A-C92ADCA48E9C}" type="presOf" srcId="{DC2DE965-9DA4-4860-8B78-C54F5FD8D4E3}" destId="{736D5506-B8D8-459A-9C56-E7610F55A022}" srcOrd="0" destOrd="0" presId="urn:microsoft.com/office/officeart/2005/8/layout/vProcess5"/>
    <dgm:cxn modelId="{D8E34EEB-D926-4A08-9A4C-C377841C4F98}" type="presOf" srcId="{7A4543E1-FF59-49BF-AEED-F4192782665A}" destId="{9226B8BA-C9A8-438F-A487-670B90097DBB}" srcOrd="1" destOrd="0" presId="urn:microsoft.com/office/officeart/2005/8/layout/vProcess5"/>
    <dgm:cxn modelId="{8960FA40-E578-4C5E-B437-F6E4E5C42822}" type="presOf" srcId="{FA702902-9DEE-49A6-90E9-3AFA0D1C9420}" destId="{2B694B35-25E5-4E94-81D8-7D22D6CABD56}" srcOrd="0" destOrd="0" presId="urn:microsoft.com/office/officeart/2005/8/layout/vProcess5"/>
    <dgm:cxn modelId="{D06AB0BE-5404-4AE0-B2DD-5343385D0226}" type="presOf" srcId="{15C5C17C-FE9C-4891-9F60-D5658577A2EC}" destId="{0E0AD07B-3FFC-456F-8746-E7BA380FC628}" srcOrd="0" destOrd="0" presId="urn:microsoft.com/office/officeart/2005/8/layout/vProcess5"/>
    <dgm:cxn modelId="{E76249FA-3B49-441F-BA63-AA494B2C566B}" type="presParOf" srcId="{2B694B35-25E5-4E94-81D8-7D22D6CABD56}" destId="{A3A1BEF0-B797-4B8A-9930-F5AC212F09F4}" srcOrd="0" destOrd="0" presId="urn:microsoft.com/office/officeart/2005/8/layout/vProcess5"/>
    <dgm:cxn modelId="{5FD00A10-D5BC-450D-BC5E-260B56D8867A}" type="presParOf" srcId="{2B694B35-25E5-4E94-81D8-7D22D6CABD56}" destId="{09E9CAA0-27A9-469A-BAF3-1E828DBC5BE0}" srcOrd="1" destOrd="0" presId="urn:microsoft.com/office/officeart/2005/8/layout/vProcess5"/>
    <dgm:cxn modelId="{0F7D9DBC-F7E0-48CA-B16C-74BC310EA993}" type="presParOf" srcId="{2B694B35-25E5-4E94-81D8-7D22D6CABD56}" destId="{736D5506-B8D8-459A-9C56-E7610F55A022}" srcOrd="2" destOrd="0" presId="urn:microsoft.com/office/officeart/2005/8/layout/vProcess5"/>
    <dgm:cxn modelId="{129A003C-1C29-479D-A0F3-64A7F2D6ED89}" type="presParOf" srcId="{2B694B35-25E5-4E94-81D8-7D22D6CABD56}" destId="{0E0AD07B-3FFC-456F-8746-E7BA380FC628}" srcOrd="3" destOrd="0" presId="urn:microsoft.com/office/officeart/2005/8/layout/vProcess5"/>
    <dgm:cxn modelId="{40753E99-7673-4DC6-BEB0-5B1D304318FD}" type="presParOf" srcId="{2B694B35-25E5-4E94-81D8-7D22D6CABD56}" destId="{05DFBAC4-A81D-436F-BB42-ACDAC42E0552}" srcOrd="4" destOrd="0" presId="urn:microsoft.com/office/officeart/2005/8/layout/vProcess5"/>
    <dgm:cxn modelId="{398C3CC9-A239-4F6E-B7F6-4B7CE3C182EE}" type="presParOf" srcId="{2B694B35-25E5-4E94-81D8-7D22D6CABD56}" destId="{B08DF54B-A1F6-4482-8523-2C9927722623}" srcOrd="5" destOrd="0" presId="urn:microsoft.com/office/officeart/2005/8/layout/vProcess5"/>
    <dgm:cxn modelId="{DACE860D-F249-495E-96F3-CB4F30D415D4}" type="presParOf" srcId="{2B694B35-25E5-4E94-81D8-7D22D6CABD56}" destId="{9226B8BA-C9A8-438F-A487-670B90097DBB}" srcOrd="6" destOrd="0" presId="urn:microsoft.com/office/officeart/2005/8/layout/vProcess5"/>
    <dgm:cxn modelId="{80081650-FD80-47AB-AA22-2400A7CC85F7}" type="presParOf" srcId="{2B694B35-25E5-4E94-81D8-7D22D6CABD56}" destId="{191FE413-0B1B-4EF9-BD7A-4AF9400CACEA}" srcOrd="7" destOrd="0" presId="urn:microsoft.com/office/officeart/2005/8/layout/vProcess5"/>
    <dgm:cxn modelId="{1C4634CD-D652-4E7F-B4C2-1308A912CF4A}" type="presParOf" srcId="{2B694B35-25E5-4E94-81D8-7D22D6CABD56}" destId="{882C38C4-E8F7-49AB-AAC4-01D931F319E5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9CAA0-27A9-469A-BAF3-1E828DBC5BE0}">
      <dsp:nvSpPr>
        <dsp:cNvPr id="0" name=""/>
        <dsp:cNvSpPr/>
      </dsp:nvSpPr>
      <dsp:spPr>
        <a:xfrm>
          <a:off x="480051" y="246219"/>
          <a:ext cx="3120406" cy="5819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Sequence</a:t>
          </a:r>
          <a:endParaRPr lang="he-IL" sz="2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80051" y="246219"/>
        <a:ext cx="2281943" cy="581981"/>
      </dsp:txXfrm>
    </dsp:sp>
    <dsp:sp modelId="{736D5506-B8D8-459A-9C56-E7610F55A022}">
      <dsp:nvSpPr>
        <dsp:cNvPr id="0" name=""/>
        <dsp:cNvSpPr/>
      </dsp:nvSpPr>
      <dsp:spPr>
        <a:xfrm>
          <a:off x="840096" y="1499709"/>
          <a:ext cx="3120406" cy="5819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Find genes</a:t>
          </a:r>
          <a:endParaRPr lang="he-IL" sz="2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840096" y="1499709"/>
        <a:ext cx="2311023" cy="581981"/>
      </dsp:txXfrm>
    </dsp:sp>
    <dsp:sp modelId="{0E0AD07B-3FFC-456F-8746-E7BA380FC628}">
      <dsp:nvSpPr>
        <dsp:cNvPr id="0" name=""/>
        <dsp:cNvSpPr/>
      </dsp:nvSpPr>
      <dsp:spPr>
        <a:xfrm>
          <a:off x="838200" y="2753199"/>
          <a:ext cx="3844289" cy="5819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Annotate</a:t>
          </a:r>
          <a:endParaRPr lang="he-IL" sz="4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838200" y="2753199"/>
        <a:ext cx="2847143" cy="581981"/>
      </dsp:txXfrm>
    </dsp:sp>
    <dsp:sp modelId="{05DFBAC4-A81D-436F-BB42-ACDAC42E0552}">
      <dsp:nvSpPr>
        <dsp:cNvPr id="0" name=""/>
        <dsp:cNvSpPr/>
      </dsp:nvSpPr>
      <dsp:spPr>
        <a:xfrm>
          <a:off x="338213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7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382137" y="814768"/>
        <a:ext cx="698373" cy="698373"/>
      </dsp:txXfrm>
    </dsp:sp>
    <dsp:sp modelId="{B08DF54B-A1F6-4482-8523-2C9927722623}">
      <dsp:nvSpPr>
        <dsp:cNvPr id="0" name=""/>
        <dsp:cNvSpPr/>
      </dsp:nvSpPr>
      <dsp:spPr>
        <a:xfrm>
          <a:off x="3742181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7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42181" y="2061095"/>
        <a:ext cx="698373" cy="698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33C4-E0B6-4EC0-857D-A4C1B72A312B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4562-1E2A-46B8-A4E9-33F7A27B6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2F2E-410E-4B4B-8422-AA14EBE796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2F2E-410E-4B4B-8422-AA14EBE796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2F2E-410E-4B4B-8422-AA14EBE796A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2F2E-410E-4B4B-8422-AA14EBE796A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18288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2800" dirty="0" smtClean="0">
                <a:latin typeface="Comic Sans MS"/>
                <a:cs typeface="Comic Sans MS"/>
              </a:rPr>
              <a:t>Evaluation and integration of annotation pipelines for non-model organisms: the potato genome as a test case</a:t>
            </a:r>
            <a:endParaRPr lang="en-US" sz="2800" dirty="0" smtClean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9508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14400" y="2895600"/>
            <a:ext cx="716279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David Amar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Itziar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Frades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Agnieszka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Danek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Tatyana Goldberg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Sanjeev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K Sharma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Pete E Hedley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Estelle Proux-Wera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6,7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Erik Andreasson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Ron Shamir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Oren Tzfadia</a:t>
            </a:r>
            <a:r>
              <a:rPr kumimoji="0" lang="en-US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8*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Erik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Alexandersson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aseline="30000" dirty="0" smtClean="0"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Blavatnik School of Computer Science, Tel Aviv University, Israel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Deptartment of Plant Protection Biology, Swedish University of Agricultural Sciences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Alnarp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Sweden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Institute of Informatics, Silesian University of Technology, Poland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Department for Bioinformatics and Computational Biology, Technical University of Munich, Germany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Cell and Molecular Sciences, The James Hutton Institute, United Kingdom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PlantLink/Department, Swedish University of Agricultural Sciences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Alnarp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Sweden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Current affiliation: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SciLifeLab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Stockholm University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8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Department of Plant Science, The Weizmann Institute of Science, Israel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score (2007)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semantic value of the term A: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semantic similarity between two </a:t>
            </a:r>
            <a:r>
              <a:rPr lang="en-US" dirty="0" smtClean="0"/>
              <a:t>GO </a:t>
            </a:r>
            <a:r>
              <a:rPr lang="en-US" dirty="0" smtClean="0"/>
              <a:t>terms: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the trees of A and B do not overlap the value is 0</a:t>
            </a:r>
          </a:p>
          <a:p>
            <a:r>
              <a:rPr lang="en-US" dirty="0" smtClean="0"/>
              <a:t> A measure of the agreed shared similarity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438400"/>
            <a:ext cx="1843088" cy="5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4124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score (2007)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Use the running max average to calculate the semantic similarity between two GO term sets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We can now calculate the GO similarity of two genes (use their GO terms as sets)</a:t>
            </a:r>
          </a:p>
          <a:p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3819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6657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he-IL" dirty="0"/>
          </a:p>
        </p:txBody>
      </p:sp>
      <p:pic>
        <p:nvPicPr>
          <p:cNvPr id="4" name="Picture 3" descr="D:\WIS_31.10.13\AllBio\MS.v2\figure1-210214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57800" y="1752600"/>
            <a:ext cx="3276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PGSC: </a:t>
            </a:r>
            <a:r>
              <a:rPr lang="en-US" dirty="0" smtClean="0"/>
              <a:t>the genes detected in the original publication. </a:t>
            </a:r>
            <a:r>
              <a:rPr lang="en-US" b="1" dirty="0" smtClean="0"/>
              <a:t>ITAG</a:t>
            </a:r>
            <a:r>
              <a:rPr lang="en-US" dirty="0" smtClean="0"/>
              <a:t>: found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</a:t>
            </a:r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measure similarity of pipelines calculate the similarity of predicted GO terms for each gene and report the mean</a:t>
            </a:r>
          </a:p>
          <a:p>
            <a:pPr lvl="1"/>
            <a:r>
              <a:rPr lang="en-US" dirty="0" smtClean="0"/>
              <a:t>Use Wang’s GO semantic similarity </a:t>
            </a:r>
          </a:p>
          <a:p>
            <a:pPr lvl="2"/>
            <a:r>
              <a:rPr lang="en-US" dirty="0" smtClean="0"/>
              <a:t>Structure-based similarity</a:t>
            </a:r>
          </a:p>
          <a:p>
            <a:pPr lvl="1"/>
            <a:r>
              <a:rPr lang="en-US" dirty="0" smtClean="0"/>
              <a:t>Use standard </a:t>
            </a:r>
            <a:r>
              <a:rPr lang="en-US" dirty="0" err="1" smtClean="0"/>
              <a:t>Jaccard</a:t>
            </a:r>
            <a:endParaRPr lang="en-US" dirty="0" smtClean="0"/>
          </a:p>
          <a:p>
            <a:pPr lvl="2"/>
            <a:r>
              <a:rPr lang="en-US" dirty="0" smtClean="0"/>
              <a:t>Structure-free similarity</a:t>
            </a:r>
          </a:p>
          <a:p>
            <a:pPr lvl="2"/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953000"/>
            <a:ext cx="4405313" cy="11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l="5952" t="7143" r="5952" b="4545"/>
          <a:stretch>
            <a:fillRect/>
          </a:stretch>
        </p:blipFill>
        <p:spPr bwMode="auto">
          <a:xfrm>
            <a:off x="1219200" y="4419600"/>
            <a:ext cx="2639553" cy="24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952" t="6863" r="4762" b="3820"/>
          <a:stretch>
            <a:fillRect/>
          </a:stretch>
        </p:blipFill>
        <p:spPr bwMode="auto">
          <a:xfrm>
            <a:off x="1202259" y="1676400"/>
            <a:ext cx="27601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Disparity of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752600"/>
            <a:ext cx="4651248" cy="4495800"/>
          </a:xfrm>
        </p:spPr>
        <p:txBody>
          <a:bodyPr/>
          <a:lstStyle/>
          <a:p>
            <a:r>
              <a:rPr lang="en-US" dirty="0" smtClean="0"/>
              <a:t>Pipelines differ in:</a:t>
            </a:r>
          </a:p>
          <a:p>
            <a:pPr lvl="1"/>
            <a:r>
              <a:rPr lang="en-US" dirty="0" smtClean="0"/>
              <a:t>Covered genes</a:t>
            </a:r>
          </a:p>
          <a:p>
            <a:pPr lvl="1"/>
            <a:r>
              <a:rPr lang="en-US" dirty="0" smtClean="0"/>
              <a:t>Annotations of shared genes</a:t>
            </a:r>
          </a:p>
          <a:p>
            <a:pPr lvl="2"/>
            <a:r>
              <a:rPr lang="en-US" dirty="0" smtClean="0"/>
              <a:t>Both GO-free and GO-based</a:t>
            </a:r>
          </a:p>
          <a:p>
            <a:r>
              <a:rPr lang="en-US" dirty="0" smtClean="0"/>
              <a:t>Conclusion: integrate!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Structure-free similarity: MF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Structure–based similarity: MF</a:t>
            </a:r>
            <a:endParaRPr lang="en-US" b="1" dirty="0"/>
          </a:p>
        </p:txBody>
      </p:sp>
      <p:sp>
        <p:nvSpPr>
          <p:cNvPr id="8" name="מלבן 7"/>
          <p:cNvSpPr/>
          <p:nvPr/>
        </p:nvSpPr>
        <p:spPr>
          <a:xfrm>
            <a:off x="-152400" y="2438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Jaccard score</a:t>
            </a:r>
          </a:p>
        </p:txBody>
      </p:sp>
      <p:sp>
        <p:nvSpPr>
          <p:cNvPr id="10" name="מלבן 9"/>
          <p:cNvSpPr/>
          <p:nvPr/>
        </p:nvSpPr>
        <p:spPr>
          <a:xfrm>
            <a:off x="-152400" y="52578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Wang’s score</a:t>
            </a:r>
          </a:p>
        </p:txBody>
      </p:sp>
      <p:sp>
        <p:nvSpPr>
          <p:cNvPr id="16386" name="AutoShape 2" descr="data:image/jpeg;base64,/9j/4AAQSkZJRgABAQAAAQABAAD/2wCEAAkGBxQSERQUEhQVFRUXFxQWFxcXFRcWFRQYGhgWFxUYFRQYHCghGRolHBUWITEjJSkrLi8uFyAzOD8sNyktLisBCgoKDg0OGhAQGzQkICQsNywrLC8sLCw1NCw0NCwsLSwrLC8sLiwvLCwsLCwsLSw3LCwsLCwsLCwsLCwsNCwsLP/AABEIAN8A4gMBIgACEQEDEQH/xAAbAAEAAgMBAQAAAAAAAAAAAAAABAUBAwYCB//EAD8QAAIBAgQDBQQIBAYCAwAAAAECAAMRBBIhMQVBURMiYXGBBjJSkSMzQmJyobHwFIKSwUOissLR4RXSJGOT/8QAGwEBAAIDAQEAAAAAAAAAAAAAAAQFAQIDBgf/xAAzEQACAQMCBAIIBQUAAAAAAAAAAQIDBBEhMQUSQVFhoQYTFCJxgbHhI0LB0fAVMjNSkf/aAAwDAQACEQMRAD8A+4xEQBERAEREAREQBERAEREAREQBERAEREAREQBERAEREAREQBERAEREAREQBERAEREARExAMxEQBExNFHFqzvTB7yZcw6ZhdfPn8oBIiYkPEY+zZEU1H0uBYBB1djovlqTyEAmxIOav0pD+Zj+eWRavHVpPkxBSne9mDgpp8exTbci3jfSMguImnD4pKmqOrfhYH9JugCIiAIiIAiIgCIiAIiIAiIgCIiAIiacRiFQd477AaknoANTAN08VKyrqxA8zaRl7R9/oxrpoX8CT7o8tZoqUVVslNQah1Ltdiq33ZjqT0H9hMAkPjl+yGf8ACpsf5zZfmZD/APIVan1NEgc3qMgH8gQtmPjoPOKxujXLdkgYuxPeqkakX5LfTTfYaTnq3GsQtnDgbZaIRch6Le2a9ud7c7WkW5vaVu0qj32OtOlKeeXodKmIakPpEa32qhqIQPE3K28lEg4n2jvpRS4v7z3UHxVdyPE2lPjsY1U561ha+VQSVT/2bxt5WkUM7bdxeROrHxynQDzv5CUV7x2Tbjb7f7P9ETKNksZn/wALQ8ergjM1HKzKtyjDLc2v7+tumkt6SUmXuViXW57RCGqG/vd2xBB6ZSBYW2E5dMOo8T1bvH5n9Jqq4lVKlGHaZkCWIvmLAKL9N7+F5zseN1OZU5rmy99vI2rWccc0dC645h6pwxL1K1yyKFYogsWGrChY7XFs004Ti1emLfRNzPdYFidySDufKdRjsItVGR9j03BGoI8QbETiDcVGUFXRf8QArma+oC63A+La+0n8Zr3VBKdKSUeu2/zONpCnP3ZLUtanHnay1FZEPvvSOZrdALBlHUrdultxdcNag9MijkKkWYAa67hwdb+es5WecmuYEqw2ZTZh69PA6SttvSKonitHK7rc71LBP+xnS4bh6Xekwvkymm9yKgRr2HaDW4KsPK176yXgKrAtTqG7LYh7Adop2aw0DXuCPC/O05/hHGiKz/xBuMtNBUAyi92NnHL3hqNPKdBVH09IjmlUb8r0zfx/7nqKFxTrx5oPJXThKDxJE2IETuaCIiAIiIAiIgCIiAIiIAmDMyPiapFlX3mva4uABuxHQX+doB5xGJN8qDM/+VR1Y/23P5zUAlLViWqNpe13bwVRsuuw0/WZQWvTp+9uznWxPNurWtpyFuVgd+HwypcjUndjqzeZ/ttMAh4mvVylrLTXkD3qjEmyiw7qkkgbtvIj8NtlQ1KrVKhzOwqugsMocgUyvKygHqOkvTPFVwoLMQAASSdAANyT0mQVWPwVGjh6lgVXsyvvMRrooAJ3vYTl6dLXMd7WH3Rpf1J/QSy4vxDt3GW/ZpqvLO3xW6DYeNz0kOeK47exq1VCH5dGy3sqTjHL6ieal7d21/HaeolAnqTjV2APvEt4H3f6dvnMYmnmXs1XMz3VV+IkfkBuTyk7h/DqlfVSEp6jORctyPZrz/ETboDLylhaGDUux1NlLscztzCj1+yBPQWHCK1RqrVfLHf+diBXuoLMY6s1cfrtToKgYlntTLbEjLdz4EgH5zn1Gmm36STxnihr9mEpMoV8xZ2VdCCpsq5jex52kec+PXEatZKEk0l079TaypuMHlaiIiURNBEmcAxbDEKjk9nkK0j0YnMyk72sgt8ukhzDkjUbjUeY1H5iWHDb2VrWUuj0a8DhcUVUhjqd2ImvD1cyKw+0AfmLyox/Ea4xK0KSUhmQ1A9V3Gaxs6qirut1Op+14T6JkoTbX4/RSsaNRihAXvstqRLXsoq7BvA28LyLT41VdhVpoGwmoL69o/8A91NQNaQtbqQSRoBeVw7hhy1v4js6hrNmdQt6dgqoFyve4sut+ss1W2g0A26CAVlbjtP3aN8RUI0SkQ2+2Z75UB6sRtzm3D8WQ0e2qEUgMwcOw7jKSrKW2NiDtvJmHoJTFkVUFybKoUXOpNhzJkKnwWgtZq4pjtW3Y3NjaxKg6AkAAkWvYQDbwviaV1ZqZayuyHMrL3l3sGAJGu8myhp8JxGap/8AJCIzs6inSUVBmNyGqOWB5jRRKz2j4ELUbU8RifplZz2pd1Ve/wBxXcIoZlVTa2hMxqDsolDQ47UfE06AwtQAgvUdqlO1FbHJmCM12ZrALcaZjysb6bAREQBI9aqc2RdyLk2uFG1/M2Nh4eEkTFoB5pUwosP31JnqJF4jj1opmbU7Ko3Y8gP3pNZSUU23ojKWXg9Y7GpSTM58gNSx6KOZnJ4/GPXN30UG60xsOhY/abn0HLa88V6zVGz1NW5Dko+Ff+ec8TxnFONSrZp0dI9+/wBi2trRQ96e4iJ4q1Mo6k6Acyeg/fKUCTb0J2cHuRcRiugJUEZ2F9FuMwW2pe19tp5xGDNVbO7AHdabFfTONT+XlPeISwRRouZVNtNLHQEbXIA9ZJo8kJp7vy+5zllrsXC+0VRbCnhkFMWCqaxVwo0HdFMqDblm9RIeMx/8RV7TKyhBlVXFipOrm3UmwuOS+JniCbeEm1+MXFenKlLZ9vocYWtOElJCJoTGU2NldST0N/zE3yplFrclJiIiYMiCYmGQt3RuxCj+Y5f7zenBzmorqzWTwsnX8GW2Hog79mn+kSjpU2rYsDFtkelVerhqSGyOqgoKmfeo2WoQy6AZtjoZ0qCwAHIATmfaziHYVKVZuxanSDuqPW7NzVIKg01ynO2RqigaaufT6fFYSR5x6kb28o476J8JixQQ1KVN17AOe+2XPmLa6lRlt6yOeHYiuy0cbUpirhXo4qliaauvaUszCoDTDjI1kKkksLPsdZee0dGvWp01oJTIz0qhNR2QjI6uBlCG97W/sZt4VwqorVqmIcVKlYKpCgrTp01zZaaXJJ99iW3JPKwm5g5/C4/F/wAJ/wCSNUspQ1jhciCmtHVsquBm7UJrmJIJGwvMVfbLJxKrT7LFVKK4eiQaVFqi3ZnbOAutirAXG+XwnvBextdaC4SpjM+DUBcopZa9Snf6upVzWtyJUAkdJ0uG4UtPEPWUkZqVKlk0yKKZqFSLfjt6QDj+DcXqY7A0BT/iULYw03dkZWFOlUaq2ZhsCqCnm2DG3Iid+ZR8P4EtKonZ4iranUxFRqQdCjmuxqWqjLeykkrYj1kziXF0ouqFKrsys1qdNqhCqVBLZdtWHnr0mG0gc5hq1alXqU8E64otVD1e0olVQsxzh8ajZQVQKoUI7DKtxY3Harewvvzsbi/nKH2Uq6VUWnVSkrlqfaU2pm1Qs7LZgCbPm16MviT0EJ5QEREyBERANdaqEUsxsqgkk7ADUmcbi8Y1Z87aDZF+FfH7x3PoOUufafEaLTHPvN5A6D1P+kyhnk/SC+efZ4fP9izsaC/yP5CIieWLISI5Y1Dly90AXa+hOpsB6c5LkHt2zsETMGAa+YAfDc87G2nXKfAmRbwlJSaWy+Rzm0sG41Kg3QMPutr/AEsP7zWai1WyA3AF3UjvXNwoIOq6gnroJ6/iKg3pE/hdT/qtIhpVGu5zI4Ase4ul/dtdr3udW52tad6dNat4XZp9fM1cum5MXBgbPU8s7H9dZ7XCINctz1PeP5zRRGf/ABalxa62RWXwYBb/ACNtOc3fwo+J/wD9G/5tOU3JPEp/zyNkl0RvvPFN7lgeRt6EAj9fymoI67HOOhAD/wBQ0PynrDqbuSLZmvbwACj9L+s5uOE3nJnOuEboiau3GbLY9L/ZBte2++h2nNRctjdvBtlr7PYTM/aEaJ7vixGvyB/PwlUELFUT3mOVf7k+AAJ9J2eEwwpoqLsB6nmSfEnX1noeAWPrKnr5bR2+P2IF9W5Y8i6kL2lAOEr5myDs3717W0Ntbytq4JaOEavhMNQWv2YqKKiZTfKGKuw7wO433mviHs5icRiO0q4spSRr0qVKkvd6M7VMwNTxtYcrbywT2bokfSmpXNrE1qjOD509E+QE9gVJowHEMXUpU6i08NVWoiurJVdAysAykKyNuD1mKHCqtc1GxZdLuOzSjXcCmgVdyuW7Zgx1B3l/RphQFUAKAAABYADQADpYTZM4BzYweKqM1Cq/0AAP8QjZK9YXNkIUdxhbvOtr3FgtzbWauNpsuGsaucHJjCF+jUe926Cw7WxFrWDHkLEHqIjAKJvZigFAQNTqAaVkNq9+bGpY5yTqQwIPSeuDcPrpWq1MRVSqStOnTKoUYIpZjnFyC5L7rYd0aCXcRyoGLTMRMgREQBMGZmDAOR4xVz13Pw2QeQ/7LSHNldru5+836ma581v6jnczk+7PQ0I8tNLwEREhnU94XC9tUWlyNy56Its1vEkhfUnlM8VQUsS6Huh8rU+QZQiIQv4Su3iJu4RiVpVmdzZRSc3/AAkMfW1z6GcvxfHNiqhepqPsryReQHjsSevoJ6SlSof01JvWTzp3X6FfKU/aG+iRfTDKCCDqDofGc2lR192o49cw8dKga3LbabBjao/xCfxKh/0geMqvYn+WS8yT63ui3QPTFrGoo2tbOB0N/e89/OBj0+95GnUB+WWQqXGCPrE06prbxKb/ACvLSjWDKGUhgeYmtWnKOs4/NMzFraLMUahYXylRyzaE+Ntx66zZESI2m9DqjW7EnKPMnoP+TrPNYhcg0He/2sT+k81kIGjBBqWY6n8zb5yE9A1chFXtURwzIMoLgAhkLLsCCRtzkyhSjOUcyws67/tg4zk0npk6T2bU1B2tIA5rhajDuIt/sjd2JHLQCwvcETouGuzU1Lm511ta4ubG3K4sZrTFKaCvT91goQWt71lUW5akDwkuklgANgAJ9Bt6UKNONOGyRR1Jucm2eotMxO5oIiIAiIgCIiAIiIAiIgCYMzMGAcTiRZ3B5O4/MzXJnGKWWu4+KzjyIsf8yt8xIc+bcQp+ruakfFnoKEuanF+AiJmQ0dSn45WBK09yDnbwtoo9Sfy8ZX/v9JgG7OT7xd83W4NgPQBR5TMu4w5IqK6EVvLyDEzMH/n9/vpMmDMzRqsjZk35i+j9Af7HlPJgx4A6PD1g6hl2IvruPA+M2Sq4C/1idCGHSzbj5qfmJayor01TqOK2JMHlZPFSxGoDW12vYjw6yDSw4DmuV7PQA7Ziihvftzu17csokqrhrm6syE75bWb8SnQnxl97PcHRqdKtUJqMQrAG2RTyIUCxIOoJ2Oolnw2zlctxhLC677fQj3FVU9WvgWHAcGUoUg47wzPb4S5Y29A5EsxEzPdxioxSXQpW86iIibGBERAEREAREQBERAEREAREQCi9qKPdSp8Jynya1v8AMFlDO1xeHFRGRtmBHlfmPEbzispBKt7ykqfMaf8AfrPIekVq1NV1s9H8S0sKmjgIia3qHMqKpd291F3PUm+yjmTPO06U6klCCy2WEpKKyyHj+GrUYFc3asQq5d3O4DA6EADfkBNuL9kcTTUtmpVABckZqZ01PdOYcvinX8B4SaQL1CGqtoSPdUXuES+ttrnmR5AWjgWN7Wsb32tzvPb2XClCilX1f08Cmq3Tc8w0R8dSrdQxBGl7bkfL1njCYpKqhqbBlPMeGh8tT+UsMfgQgaphs1TCgkZytuyHLU6umos1tiDrvIdOkFFlAA6AAC++wlVc27oNxktenwJdOpzrKPf7/WJj9/v98pi+oAFydgNz4eXjIqWToT+CLeo56Ko9SSfysPnLmRMLSWhT77Ac2YmwJPQn5Dyk/D4WtU+rpG1/ee9NfMXFyPISFKhVuqv4UW+h1U404+8zXJ3s3iCop9nnamHanVLElFYuVQ0r7nNa4BsM3WTsH7NrvWftD8IGSn6rclvU28Jb4vDBqbINNLC3Ij3beRAnqeD8Mq2nNKo9+hW3VxGrhRJETXQqZlB6gGbJekIREQBERAEREAREQBERAEREAREQDBnC4/EUBd1qIKmdlrUywFTPmIDBD3mPLQG4AttO7lbiiaLmr/hH6wWvkOgFQeFtG8geRvwubeFxTdOezN6c3CSkjncHw2tWtlXsk+OopDW+7TOt/wAVvWdLwrhaUFIS5J952N3c+J6eAsBJysDqNQem0zOFnw+har8Na9+pvVrzqv3jAldxJe1PYDY2NXwp693zYi3lm8JJ4hihSps5BIUbDztr0Gup2AuZ44bh8qXLBmYlmYbEnp90aAeAEnHE1Cmq1ilhlqpe1tLplRgfNWXT7pnC8Z4FkxFRaDAIMpCMCQuYXsrA3A8CDvOvxOJZ3FRfqqVRVBtq5JNOowPwAMR4kE8hOcrYg1a7mkMz1ajdmORRLJnJA0TTNf7wtqRKri3N6lRgsybwiTa4U8vbGpRVeF1yGClSyqXIUEkKu7Fm0XbTQ3Og2M6/hPsYlPvNWdyeagJmHK5N3HowHhLvhXCVo0ynvs31jkWNQnQ3HIW0A5CbeDPmw9E8+zS/nlF/znS1sIwppVEm+unka1a7lL3dEeMFwejSIKU1zD7R7z/1tcyfMzxUqBQWYgAAkkmwA5kmWCiorCOG57iV5q1ag+iARTs9RSSR1WncEfzEeU8rwhT9ZUq1T95yo9Ep5VHymQSMC3vp8DkehCuPK2e3pJUrBwWmtzTNSkTrdHO/Uq11J05gz0mJemQtaxU6CqBYX5Cov2CeuxPS4EAsYmJmAIiIAiIgCIiAIiIAiIgCIiAJgiZiAVfYPQN6Qz0udLQMnU0idxzyk+XSTMHjUqi6G/UahlPRlOqnwM32kPGcOSoQ2quNnQ5XHqPeHg1x4QCYRKTiHC0LBKWak76sablAqXGclAcpJ90aX1vyMkNVr0VJYLWUXJYEU6lhzKnuE+qibuGKWBqsCrVLHKd0X7CG2lwDc25k76QDZiMErUWpCwUoUHgLWFvKQ+AcEGHTUhqpADuBYabKi3OVByFz1NzLaJq4pvLWpnOmDFpW8MxSLTOZlXK9VdSFtao1t/CWcjtgqZJY00JO5Ki59bTYwaG4xS2QmoelJWqfMqCF9SJpwjnEnOyFKasQqMVJdlPvnKSLAjQX3uekl45ytOyaMbIulwCxABt0F7+k3YekEUKosFAA8hANkREAxMOgIIIuDoQdiJ6iAQcOOybsySVN+zJ5daZPO2452B6SdNGLw4qKV25gjdWGqkeIMxgq5ZddGU5XHRhvbwOhHgRAJEREAREQBERAEREAREQBERAEREAREwzAC5gEPH99kpDZjmf8C629WyjyzSbIWAYOWqjUMcqH7q6XHm2Y35i0mwBERAEREAi4kXekPvE/JTb9ZKkWp9cn4KhHzpj+8lQBERAEREASFYrX+7UW3gHXb5qT/RJsjY02XNp3SG9AdfLS/wA4BJiYU32mYAiIgCIiAIiIAiIgCIiAIiIBgyrA/iWN/qFOg5VmF7kjnTGlviIPK19uNY1G7FTYWvVINiFOyi2xax8gD4ScigCw0A0t0gGQJmIgCIiAIiIBBxA+non7tVfnlP8Atk6QeJPkNNyCQra2UsQGBW9lF9NJswnEKVX6uoj9crBiPMA6QCVExeLwDMTTiMSiC7uqj7zBf1mkY7N9WpfoRon9Z0I8rwCXeQK9btQUp6qbq7/ZA1DBfibcdBz2sfRwjP8AWtcb5FuE8mO7+tgekmIgAAAsBoANAB4CAeaFEIqquygKPICw/SbIiAIiIAiIgCIiAIiIAiIgCIiAeFQAkgbm58TYC59AB6T3EQBERAEREAREQDEjYrh9Kr9ZSR/FkViPIkaSVEArl4HQG1MDyLD9DMtwaid0v4EsR8iZYRAI2HwFKmbpTRD1VFB+YEkxEAREQBERAEREAREQBERAER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ata:image/jpeg;base64,/9j/4AAQSkZJRgABAQAAAQABAAD/2wCEAAkGBxQSERQUEhQVFRUXFxQWFxcXFRcWFRQYGhgWFxUYFRQYHCghGRolHBUWITEjJSkrLi8uFyAzOD8sNyktLisBCgoKDg0OGhAQGzQkICQsNywrLC8sLCw1NCw0NCwsLSwrLC8sLiwvLCwsLCwsLSw3LCwsLCwsLCwsLCwsNCwsLP/AABEIAN8A4gMBIgACEQEDEQH/xAAbAAEAAgMBAQAAAAAAAAAAAAAABAUBAwYCB//EAD8QAAIBAgQDBQQIBAYCAwAAAAECAAMRBBIhMQVBURMiYXGBBjJSkSMzQmJyobHwFIKSwUOissLR4RXSJGOT/8QAGwEBAAIDAQEAAAAAAAAAAAAAAAQFAQIDBgf/xAAzEQACAQMCBAIIBQUAAAAAAAAAAQIDBBEhMQUSQVFhoQYTFCJxgbHhI0LB0fAVMjNSkf/aAAwDAQACEQMRAD8A+4xEQBERAEREAREQBERAEREAREQBERAEREAREQBERAEREAREQBERAEREAREQBERAEREARExAMxEQBExNFHFqzvTB7yZcw6ZhdfPn8oBIiYkPEY+zZEU1H0uBYBB1djovlqTyEAmxIOav0pD+Zj+eWRavHVpPkxBSne9mDgpp8exTbci3jfSMguImnD4pKmqOrfhYH9JugCIiAIiIAiIgCIiAIiIAiIgCIiAIiacRiFQd477AaknoANTAN08VKyrqxA8zaRl7R9/oxrpoX8CT7o8tZoqUVVslNQah1Ltdiq33ZjqT0H9hMAkPjl+yGf8ACpsf5zZfmZD/APIVan1NEgc3qMgH8gQtmPjoPOKxujXLdkgYuxPeqkakX5LfTTfYaTnq3GsQtnDgbZaIRch6Le2a9ud7c7WkW5vaVu0qj32OtOlKeeXodKmIakPpEa32qhqIQPE3K28lEg4n2jvpRS4v7z3UHxVdyPE2lPjsY1U561ha+VQSVT/2bxt5WkUM7bdxeROrHxynQDzv5CUV7x2Tbjb7f7P9ETKNksZn/wALQ8ergjM1HKzKtyjDLc2v7+tumkt6SUmXuViXW57RCGqG/vd2xBB6ZSBYW2E5dMOo8T1bvH5n9Jqq4lVKlGHaZkCWIvmLAKL9N7+F5zseN1OZU5rmy99vI2rWccc0dC645h6pwxL1K1yyKFYogsWGrChY7XFs004Ti1emLfRNzPdYFidySDufKdRjsItVGR9j03BGoI8QbETiDcVGUFXRf8QArma+oC63A+La+0n8Zr3VBKdKSUeu2/zONpCnP3ZLUtanHnay1FZEPvvSOZrdALBlHUrdultxdcNag9MijkKkWYAa67hwdb+es5WecmuYEqw2ZTZh69PA6SttvSKonitHK7rc71LBP+xnS4bh6Xekwvkymm9yKgRr2HaDW4KsPK176yXgKrAtTqG7LYh7Adop2aw0DXuCPC/O05/hHGiKz/xBuMtNBUAyi92NnHL3hqNPKdBVH09IjmlUb8r0zfx/7nqKFxTrx5oPJXThKDxJE2IETuaCIiAIiIAiIgCIiAIiIAmDMyPiapFlX3mva4uABuxHQX+doB5xGJN8qDM/+VR1Y/23P5zUAlLViWqNpe13bwVRsuuw0/WZQWvTp+9uznWxPNurWtpyFuVgd+HwypcjUndjqzeZ/ttMAh4mvVylrLTXkD3qjEmyiw7qkkgbtvIj8NtlQ1KrVKhzOwqugsMocgUyvKygHqOkvTPFVwoLMQAASSdAANyT0mQVWPwVGjh6lgVXsyvvMRrooAJ3vYTl6dLXMd7WH3Rpf1J/QSy4vxDt3GW/ZpqvLO3xW6DYeNz0kOeK47exq1VCH5dGy3sqTjHL6ieal7d21/HaeolAnqTjV2APvEt4H3f6dvnMYmnmXs1XMz3VV+IkfkBuTyk7h/DqlfVSEp6jORctyPZrz/ETboDLylhaGDUux1NlLscztzCj1+yBPQWHCK1RqrVfLHf+diBXuoLMY6s1cfrtToKgYlntTLbEjLdz4EgH5zn1Gmm36STxnihr9mEpMoV8xZ2VdCCpsq5jex52kec+PXEatZKEk0l079TaypuMHlaiIiURNBEmcAxbDEKjk9nkK0j0YnMyk72sgt8ukhzDkjUbjUeY1H5iWHDb2VrWUuj0a8DhcUVUhjqd2ImvD1cyKw+0AfmLyox/Ea4xK0KSUhmQ1A9V3Gaxs6qirut1Op+14T6JkoTbX4/RSsaNRihAXvstqRLXsoq7BvA28LyLT41VdhVpoGwmoL69o/8A91NQNaQtbqQSRoBeVw7hhy1v4js6hrNmdQt6dgqoFyve4sut+ss1W2g0A26CAVlbjtP3aN8RUI0SkQ2+2Z75UB6sRtzm3D8WQ0e2qEUgMwcOw7jKSrKW2NiDtvJmHoJTFkVUFybKoUXOpNhzJkKnwWgtZq4pjtW3Y3NjaxKg6AkAAkWvYQDbwviaV1ZqZayuyHMrL3l3sGAJGu8myhp8JxGap/8AJCIzs6inSUVBmNyGqOWB5jRRKz2j4ELUbU8RifplZz2pd1Ve/wBxXcIoZlVTa2hMxqDsolDQ47UfE06AwtQAgvUdqlO1FbHJmCM12ZrALcaZjysb6bAREQBI9aqc2RdyLk2uFG1/M2Nh4eEkTFoB5pUwosP31JnqJF4jj1opmbU7Ko3Y8gP3pNZSUU23ojKWXg9Y7GpSTM58gNSx6KOZnJ4/GPXN30UG60xsOhY/abn0HLa88V6zVGz1NW5Dko+Ff+ec8TxnFONSrZp0dI9+/wBi2trRQ96e4iJ4q1Mo6k6Acyeg/fKUCTb0J2cHuRcRiugJUEZ2F9FuMwW2pe19tp5xGDNVbO7AHdabFfTONT+XlPeISwRRouZVNtNLHQEbXIA9ZJo8kJp7vy+5zllrsXC+0VRbCnhkFMWCqaxVwo0HdFMqDblm9RIeMx/8RV7TKyhBlVXFipOrm3UmwuOS+JniCbeEm1+MXFenKlLZ9vocYWtOElJCJoTGU2NldST0N/zE3yplFrclJiIiYMiCYmGQt3RuxCj+Y5f7zenBzmorqzWTwsnX8GW2Hog79mn+kSjpU2rYsDFtkelVerhqSGyOqgoKmfeo2WoQy6AZtjoZ0qCwAHIATmfaziHYVKVZuxanSDuqPW7NzVIKg01ynO2RqigaaufT6fFYSR5x6kb28o476J8JixQQ1KVN17AOe+2XPmLa6lRlt6yOeHYiuy0cbUpirhXo4qliaauvaUszCoDTDjI1kKkksLPsdZee0dGvWp01oJTIz0qhNR2QjI6uBlCG97W/sZt4VwqorVqmIcVKlYKpCgrTp01zZaaXJJ99iW3JPKwm5g5/C4/F/wAJ/wCSNUspQ1jhciCmtHVsquBm7UJrmJIJGwvMVfbLJxKrT7LFVKK4eiQaVFqi3ZnbOAutirAXG+XwnvBextdaC4SpjM+DUBcopZa9Snf6upVzWtyJUAkdJ0uG4UtPEPWUkZqVKlk0yKKZqFSLfjt6QDj+DcXqY7A0BT/iULYw03dkZWFOlUaq2ZhsCqCnm2DG3Iid+ZR8P4EtKonZ4iranUxFRqQdCjmuxqWqjLeykkrYj1kziXF0ouqFKrsys1qdNqhCqVBLZdtWHnr0mG0gc5hq1alXqU8E64otVD1e0olVQsxzh8ajZQVQKoUI7DKtxY3Harewvvzsbi/nKH2Uq6VUWnVSkrlqfaU2pm1Qs7LZgCbPm16MviT0EJ5QEREyBERANdaqEUsxsqgkk7ADUmcbi8Y1Z87aDZF+FfH7x3PoOUufafEaLTHPvN5A6D1P+kyhnk/SC+efZ4fP9izsaC/yP5CIieWLISI5Y1Dly90AXa+hOpsB6c5LkHt2zsETMGAa+YAfDc87G2nXKfAmRbwlJSaWy+Rzm0sG41Kg3QMPutr/AEsP7zWai1WyA3AF3UjvXNwoIOq6gnroJ6/iKg3pE/hdT/qtIhpVGu5zI4Ase4ul/dtdr3udW52tad6dNat4XZp9fM1cum5MXBgbPU8s7H9dZ7XCINctz1PeP5zRRGf/ABalxa62RWXwYBb/ACNtOc3fwo+J/wD9G/5tOU3JPEp/zyNkl0RvvPFN7lgeRt6EAj9fymoI67HOOhAD/wBQ0PynrDqbuSLZmvbwACj9L+s5uOE3nJnOuEboiau3GbLY9L/ZBte2++h2nNRctjdvBtlr7PYTM/aEaJ7vixGvyB/PwlUELFUT3mOVf7k+AAJ9J2eEwwpoqLsB6nmSfEnX1noeAWPrKnr5bR2+P2IF9W5Y8i6kL2lAOEr5myDs3717W0Ntbytq4JaOEavhMNQWv2YqKKiZTfKGKuw7wO433mviHs5icRiO0q4spSRr0qVKkvd6M7VMwNTxtYcrbywT2bokfSmpXNrE1qjOD509E+QE9gVJowHEMXUpU6i08NVWoiurJVdAysAykKyNuD1mKHCqtc1GxZdLuOzSjXcCmgVdyuW7Zgx1B3l/RphQFUAKAAABYADQADpYTZM4BzYweKqM1Cq/0AAP8QjZK9YXNkIUdxhbvOtr3FgtzbWauNpsuGsaucHJjCF+jUe926Cw7WxFrWDHkLEHqIjAKJvZigFAQNTqAaVkNq9+bGpY5yTqQwIPSeuDcPrpWq1MRVSqStOnTKoUYIpZjnFyC5L7rYd0aCXcRyoGLTMRMgREQBMGZmDAOR4xVz13Pw2QeQ/7LSHNldru5+836ma581v6jnczk+7PQ0I8tNLwEREhnU94XC9tUWlyNy56Its1vEkhfUnlM8VQUsS6Huh8rU+QZQiIQv4Su3iJu4RiVpVmdzZRSc3/AAkMfW1z6GcvxfHNiqhepqPsryReQHjsSevoJ6SlSof01JvWTzp3X6FfKU/aG+iRfTDKCCDqDofGc2lR192o49cw8dKga3LbabBjao/xCfxKh/0geMqvYn+WS8yT63ui3QPTFrGoo2tbOB0N/e89/OBj0+95GnUB+WWQqXGCPrE06prbxKb/ACvLSjWDKGUhgeYmtWnKOs4/NMzFraLMUahYXylRyzaE+Ntx66zZESI2m9DqjW7EnKPMnoP+TrPNYhcg0He/2sT+k81kIGjBBqWY6n8zb5yE9A1chFXtURwzIMoLgAhkLLsCCRtzkyhSjOUcyws67/tg4zk0npk6T2bU1B2tIA5rhajDuIt/sjd2JHLQCwvcETouGuzU1Lm511ta4ubG3K4sZrTFKaCvT91goQWt71lUW5akDwkuklgANgAJ9Bt6UKNONOGyRR1Jucm2eotMxO5oIiIAiIgCIiAIiIAiIgCYMzMGAcTiRZ3B5O4/MzXJnGKWWu4+KzjyIsf8yt8xIc+bcQp+ruakfFnoKEuanF+AiJmQ0dSn45WBK09yDnbwtoo9Sfy8ZX/v9JgG7OT7xd83W4NgPQBR5TMu4w5IqK6EVvLyDEzMH/n9/vpMmDMzRqsjZk35i+j9Af7HlPJgx4A6PD1g6hl2IvruPA+M2Sq4C/1idCGHSzbj5qfmJayor01TqOK2JMHlZPFSxGoDW12vYjw6yDSw4DmuV7PQA7Ziihvftzu17csokqrhrm6syE75bWb8SnQnxl97PcHRqdKtUJqMQrAG2RTyIUCxIOoJ2Oolnw2zlctxhLC677fQj3FVU9WvgWHAcGUoUg47wzPb4S5Y29A5EsxEzPdxioxSXQpW86iIibGBERAEREAREQBERAEREAREQCi9qKPdSp8Jynya1v8AMFlDO1xeHFRGRtmBHlfmPEbzispBKt7ykqfMaf8AfrPIekVq1NV1s9H8S0sKmjgIia3qHMqKpd291F3PUm+yjmTPO06U6klCCy2WEpKKyyHj+GrUYFc3asQq5d3O4DA6EADfkBNuL9kcTTUtmpVABckZqZ01PdOYcvinX8B4SaQL1CGqtoSPdUXuES+ttrnmR5AWjgWN7Wsb32tzvPb2XClCilX1f08Cmq3Tc8w0R8dSrdQxBGl7bkfL1njCYpKqhqbBlPMeGh8tT+UsMfgQgaphs1TCgkZytuyHLU6umos1tiDrvIdOkFFlAA6AAC++wlVc27oNxktenwJdOpzrKPf7/WJj9/v98pi+oAFydgNz4eXjIqWToT+CLeo56Ko9SSfysPnLmRMLSWhT77Ac2YmwJPQn5Dyk/D4WtU+rpG1/ee9NfMXFyPISFKhVuqv4UW+h1U404+8zXJ3s3iCop9nnamHanVLElFYuVQ0r7nNa4BsM3WTsH7NrvWftD8IGSn6rclvU28Jb4vDBqbINNLC3Ij3beRAnqeD8Mq2nNKo9+hW3VxGrhRJETXQqZlB6gGbJekIREQBERAEREAREQBERAEREAREQDBnC4/EUBd1qIKmdlrUywFTPmIDBD3mPLQG4AttO7lbiiaLmr/hH6wWvkOgFQeFtG8geRvwubeFxTdOezN6c3CSkjncHw2tWtlXsk+OopDW+7TOt/wAVvWdLwrhaUFIS5J952N3c+J6eAsBJysDqNQem0zOFnw+har8Na9+pvVrzqv3jAldxJe1PYDY2NXwp693zYi3lm8JJ4hihSps5BIUbDztr0Gup2AuZ44bh8qXLBmYlmYbEnp90aAeAEnHE1Cmq1ilhlqpe1tLplRgfNWXT7pnC8Z4FkxFRaDAIMpCMCQuYXsrA3A8CDvOvxOJZ3FRfqqVRVBtq5JNOowPwAMR4kE8hOcrYg1a7mkMz1ajdmORRLJnJA0TTNf7wtqRKri3N6lRgsybwiTa4U8vbGpRVeF1yGClSyqXIUEkKu7Fm0XbTQ3Og2M6/hPsYlPvNWdyeagJmHK5N3HowHhLvhXCVo0ynvs31jkWNQnQ3HIW0A5CbeDPmw9E8+zS/nlF/znS1sIwppVEm+unka1a7lL3dEeMFwejSIKU1zD7R7z/1tcyfMzxUqBQWYgAAkkmwA5kmWCiorCOG57iV5q1ag+iARTs9RSSR1WncEfzEeU8rwhT9ZUq1T95yo9Ep5VHymQSMC3vp8DkehCuPK2e3pJUrBwWmtzTNSkTrdHO/Uq11J05gz0mJemQtaxU6CqBYX5Cov2CeuxPS4EAsYmJmAIiIAiIgCIiAIiIAiIgCIiAJgiZiAVfYPQN6Qz0udLQMnU0idxzyk+XSTMHjUqi6G/UahlPRlOqnwM32kPGcOSoQ2quNnQ5XHqPeHg1x4QCYRKTiHC0LBKWak76sablAqXGclAcpJ90aX1vyMkNVr0VJYLWUXJYEU6lhzKnuE+qibuGKWBqsCrVLHKd0X7CG2lwDc25k76QDZiMErUWpCwUoUHgLWFvKQ+AcEGHTUhqpADuBYabKi3OVByFz1NzLaJq4pvLWpnOmDFpW8MxSLTOZlXK9VdSFtao1t/CWcjtgqZJY00JO5Ki59bTYwaG4xS2QmoelJWqfMqCF9SJpwjnEnOyFKasQqMVJdlPvnKSLAjQX3uekl45ytOyaMbIulwCxABt0F7+k3YekEUKosFAA8hANkREAxMOgIIIuDoQdiJ6iAQcOOybsySVN+zJ5daZPO2452B6SdNGLw4qKV25gjdWGqkeIMxgq5ZddGU5XHRhvbwOhHgRAJEREAREQBERAEREAREQBERAEREAREwzAC5gEPH99kpDZjmf8C629WyjyzSbIWAYOWqjUMcqH7q6XHm2Y35i0mwBERAEREAi4kXekPvE/JTb9ZKkWp9cn4KhHzpj+8lQBERAEREASFYrX+7UW3gHXb5qT/RJsjY02XNp3SG9AdfLS/wA4BJiYU32mYAiIgCIiAIiIAiIgCIiAIiIBgyrA/iWN/qFOg5VmF7kjnTGlviIPK19uNY1G7FTYWvVINiFOyi2xax8gD4ScigCw0A0t0gGQJmIgCIiAIiIBBxA+non7tVfnlP8Atk6QeJPkNNyCQra2UsQGBW9lF9NJswnEKVX6uoj9crBiPMA6QCVExeLwDMTTiMSiC7uqj7zBf1mkY7N9WpfoRon9Z0I8rwCXeQK9btQUp6qbq7/ZA1DBfibcdBz2sfRwjP8AWtcb5FuE8mO7+tgekmIgAAAsBoANAB4CAeaFEIqquygKPICw/SbIiAIiIAiIgCIiAIiIAiIgCIiAeFQAkgbm58TYC59AB6T3EQBERAEREAREQDEjYrh9Kr9ZSR/FkViPIkaSVEArl4HQG1MDyLD9DMtwaid0v4EsR8iZYRAI2HwFKmbpTRD1VFB+YEkxEAREQBERAEREAREQBERAER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ata:image/jpeg;base64,/9j/4AAQSkZJRgABAQAAAQABAAD/2wCEAAkGBxQSERQUEhQVFRUXFxQWFxcXFRcWFRQYGhgWFxUYFRQYHCghGRolHBUWITEjJSkrLi8uFyAzOD8sNyktLisBCgoKDg0OGhAQGzQkICQsNywrLC8sLCw1NCw0NCwsLSwrLC8sLiwvLCwsLCwsLSw3LCwsLCwsLCwsLCwsNCwsLP/AABEIAN8A4gMBIgACEQEDEQH/xAAbAAEAAgMBAQAAAAAAAAAAAAAABAUBAwYCB//EAD8QAAIBAgQDBQQIBAYCAwAAAAECAAMRBBIhMQVBURMiYXGBBjJSkSMzQmJyobHwFIKSwUOissLR4RXSJGOT/8QAGwEBAAIDAQEAAAAAAAAAAAAAAAQFAQIDBgf/xAAzEQACAQMCBAIIBQUAAAAAAAAAAQIDBBEhMQUSQVFhoQYTFCJxgbHhI0LB0fAVMjNSkf/aAAwDAQACEQMRAD8A+4xEQBERAEREAREQBERAEREAREQBERAEREAREQBERAEREAREQBERAEREAREQBERAEREARExAMxEQBExNFHFqzvTB7yZcw6ZhdfPn8oBIiYkPEY+zZEU1H0uBYBB1djovlqTyEAmxIOav0pD+Zj+eWRavHVpPkxBSne9mDgpp8exTbci3jfSMguImnD4pKmqOrfhYH9JugCIiAIiIAiIgCIiAIiIAiIgCIiAIiacRiFQd477AaknoANTAN08VKyrqxA8zaRl7R9/oxrpoX8CT7o8tZoqUVVslNQah1Ltdiq33ZjqT0H9hMAkPjl+yGf8ACpsf5zZfmZD/APIVan1NEgc3qMgH8gQtmPjoPOKxujXLdkgYuxPeqkakX5LfTTfYaTnq3GsQtnDgbZaIRch6Le2a9ud7c7WkW5vaVu0qj32OtOlKeeXodKmIakPpEa32qhqIQPE3K28lEg4n2jvpRS4v7z3UHxVdyPE2lPjsY1U561ha+VQSVT/2bxt5WkUM7bdxeROrHxynQDzv5CUV7x2Tbjb7f7P9ETKNksZn/wALQ8ergjM1HKzKtyjDLc2v7+tumkt6SUmXuViXW57RCGqG/vd2xBB6ZSBYW2E5dMOo8T1bvH5n9Jqq4lVKlGHaZkCWIvmLAKL9N7+F5zseN1OZU5rmy99vI2rWccc0dC645h6pwxL1K1yyKFYogsWGrChY7XFs004Ti1emLfRNzPdYFidySDufKdRjsItVGR9j03BGoI8QbETiDcVGUFXRf8QArma+oC63A+La+0n8Zr3VBKdKSUeu2/zONpCnP3ZLUtanHnay1FZEPvvSOZrdALBlHUrdultxdcNag9MijkKkWYAa67hwdb+es5WecmuYEqw2ZTZh69PA6SttvSKonitHK7rc71LBP+xnS4bh6Xekwvkymm9yKgRr2HaDW4KsPK176yXgKrAtTqG7LYh7Adop2aw0DXuCPC/O05/hHGiKz/xBuMtNBUAyi92NnHL3hqNPKdBVH09IjmlUb8r0zfx/7nqKFxTrx5oPJXThKDxJE2IETuaCIiAIiIAiIgCIiAIiIAmDMyPiapFlX3mva4uABuxHQX+doB5xGJN8qDM/+VR1Y/23P5zUAlLViWqNpe13bwVRsuuw0/WZQWvTp+9uznWxPNurWtpyFuVgd+HwypcjUndjqzeZ/ttMAh4mvVylrLTXkD3qjEmyiw7qkkgbtvIj8NtlQ1KrVKhzOwqugsMocgUyvKygHqOkvTPFVwoLMQAASSdAANyT0mQVWPwVGjh6lgVXsyvvMRrooAJ3vYTl6dLXMd7WH3Rpf1J/QSy4vxDt3GW/ZpqvLO3xW6DYeNz0kOeK47exq1VCH5dGy3sqTjHL6ieal7d21/HaeolAnqTjV2APvEt4H3f6dvnMYmnmXs1XMz3VV+IkfkBuTyk7h/DqlfVSEp6jORctyPZrz/ETboDLylhaGDUux1NlLscztzCj1+yBPQWHCK1RqrVfLHf+diBXuoLMY6s1cfrtToKgYlntTLbEjLdz4EgH5zn1Gmm36STxnihr9mEpMoV8xZ2VdCCpsq5jex52kec+PXEatZKEk0l079TaypuMHlaiIiURNBEmcAxbDEKjk9nkK0j0YnMyk72sgt8ukhzDkjUbjUeY1H5iWHDb2VrWUuj0a8DhcUVUhjqd2ImvD1cyKw+0AfmLyox/Ea4xK0KSUhmQ1A9V3Gaxs6qirut1Op+14T6JkoTbX4/RSsaNRihAXvstqRLXsoq7BvA28LyLT41VdhVpoGwmoL69o/8A91NQNaQtbqQSRoBeVw7hhy1v4js6hrNmdQt6dgqoFyve4sut+ss1W2g0A26CAVlbjtP3aN8RUI0SkQ2+2Z75UB6sRtzm3D8WQ0e2qEUgMwcOw7jKSrKW2NiDtvJmHoJTFkVUFybKoUXOpNhzJkKnwWgtZq4pjtW3Y3NjaxKg6AkAAkWvYQDbwviaV1ZqZayuyHMrL3l3sGAJGu8myhp8JxGap/8AJCIzs6inSUVBmNyGqOWB5jRRKz2j4ELUbU8RifplZz2pd1Ve/wBxXcIoZlVTa2hMxqDsolDQ47UfE06AwtQAgvUdqlO1FbHJmCM12ZrALcaZjysb6bAREQBI9aqc2RdyLk2uFG1/M2Nh4eEkTFoB5pUwosP31JnqJF4jj1opmbU7Ko3Y8gP3pNZSUU23ojKWXg9Y7GpSTM58gNSx6KOZnJ4/GPXN30UG60xsOhY/abn0HLa88V6zVGz1NW5Dko+Ff+ec8TxnFONSrZp0dI9+/wBi2trRQ96e4iJ4q1Mo6k6Acyeg/fKUCTb0J2cHuRcRiugJUEZ2F9FuMwW2pe19tp5xGDNVbO7AHdabFfTONT+XlPeISwRRouZVNtNLHQEbXIA9ZJo8kJp7vy+5zllrsXC+0VRbCnhkFMWCqaxVwo0HdFMqDblm9RIeMx/8RV7TKyhBlVXFipOrm3UmwuOS+JniCbeEm1+MXFenKlLZ9vocYWtOElJCJoTGU2NldST0N/zE3yplFrclJiIiYMiCYmGQt3RuxCj+Y5f7zenBzmorqzWTwsnX8GW2Hog79mn+kSjpU2rYsDFtkelVerhqSGyOqgoKmfeo2WoQy6AZtjoZ0qCwAHIATmfaziHYVKVZuxanSDuqPW7NzVIKg01ynO2RqigaaufT6fFYSR5x6kb28o476J8JixQQ1KVN17AOe+2XPmLa6lRlt6yOeHYiuy0cbUpirhXo4qliaauvaUszCoDTDjI1kKkksLPsdZee0dGvWp01oJTIz0qhNR2QjI6uBlCG97W/sZt4VwqorVqmIcVKlYKpCgrTp01zZaaXJJ99iW3JPKwm5g5/C4/F/wAJ/wCSNUspQ1jhciCmtHVsquBm7UJrmJIJGwvMVfbLJxKrT7LFVKK4eiQaVFqi3ZnbOAutirAXG+XwnvBextdaC4SpjM+DUBcopZa9Snf6upVzWtyJUAkdJ0uG4UtPEPWUkZqVKlk0yKKZqFSLfjt6QDj+DcXqY7A0BT/iULYw03dkZWFOlUaq2ZhsCqCnm2DG3Iid+ZR8P4EtKonZ4iranUxFRqQdCjmuxqWqjLeykkrYj1kziXF0ouqFKrsys1qdNqhCqVBLZdtWHnr0mG0gc5hq1alXqU8E64otVD1e0olVQsxzh8ajZQVQKoUI7DKtxY3Harewvvzsbi/nKH2Uq6VUWnVSkrlqfaU2pm1Qs7LZgCbPm16MviT0EJ5QEREyBERANdaqEUsxsqgkk7ADUmcbi8Y1Z87aDZF+FfH7x3PoOUufafEaLTHPvN5A6D1P+kyhnk/SC+efZ4fP9izsaC/yP5CIieWLISI5Y1Dly90AXa+hOpsB6c5LkHt2zsETMGAa+YAfDc87G2nXKfAmRbwlJSaWy+Rzm0sG41Kg3QMPutr/AEsP7zWai1WyA3AF3UjvXNwoIOq6gnroJ6/iKg3pE/hdT/qtIhpVGu5zI4Ase4ul/dtdr3udW52tad6dNat4XZp9fM1cum5MXBgbPU8s7H9dZ7XCINctz1PeP5zRRGf/ABalxa62RWXwYBb/ACNtOc3fwo+J/wD9G/5tOU3JPEp/zyNkl0RvvPFN7lgeRt6EAj9fymoI67HOOhAD/wBQ0PynrDqbuSLZmvbwACj9L+s5uOE3nJnOuEboiau3GbLY9L/ZBte2++h2nNRctjdvBtlr7PYTM/aEaJ7vixGvyB/PwlUELFUT3mOVf7k+AAJ9J2eEwwpoqLsB6nmSfEnX1noeAWPrKnr5bR2+P2IF9W5Y8i6kL2lAOEr5myDs3717W0Ntbytq4JaOEavhMNQWv2YqKKiZTfKGKuw7wO433mviHs5icRiO0q4spSRr0qVKkvd6M7VMwNTxtYcrbywT2bokfSmpXNrE1qjOD509E+QE9gVJowHEMXUpU6i08NVWoiurJVdAysAykKyNuD1mKHCqtc1GxZdLuOzSjXcCmgVdyuW7Zgx1B3l/RphQFUAKAAABYADQADpYTZM4BzYweKqM1Cq/0AAP8QjZK9YXNkIUdxhbvOtr3FgtzbWauNpsuGsaucHJjCF+jUe926Cw7WxFrWDHkLEHqIjAKJvZigFAQNTqAaVkNq9+bGpY5yTqQwIPSeuDcPrpWq1MRVSqStOnTKoUYIpZjnFyC5L7rYd0aCXcRyoGLTMRMgREQBMGZmDAOR4xVz13Pw2QeQ/7LSHNldru5+836ma581v6jnczk+7PQ0I8tNLwEREhnU94XC9tUWlyNy56Its1vEkhfUnlM8VQUsS6Huh8rU+QZQiIQv4Su3iJu4RiVpVmdzZRSc3/AAkMfW1z6GcvxfHNiqhepqPsryReQHjsSevoJ6SlSof01JvWTzp3X6FfKU/aG+iRfTDKCCDqDofGc2lR192o49cw8dKga3LbabBjao/xCfxKh/0geMqvYn+WS8yT63ui3QPTFrGoo2tbOB0N/e89/OBj0+95GnUB+WWQqXGCPrE06prbxKb/ACvLSjWDKGUhgeYmtWnKOs4/NMzFraLMUahYXylRyzaE+Ntx66zZESI2m9DqjW7EnKPMnoP+TrPNYhcg0He/2sT+k81kIGjBBqWY6n8zb5yE9A1chFXtURwzIMoLgAhkLLsCCRtzkyhSjOUcyws67/tg4zk0npk6T2bU1B2tIA5rhajDuIt/sjd2JHLQCwvcETouGuzU1Lm511ta4ubG3K4sZrTFKaCvT91goQWt71lUW5akDwkuklgANgAJ9Bt6UKNONOGyRR1Jucm2eotMxO5oIiIAiIgCIiAIiIAiIgCYMzMGAcTiRZ3B5O4/MzXJnGKWWu4+KzjyIsf8yt8xIc+bcQp+ruakfFnoKEuanF+AiJmQ0dSn45WBK09yDnbwtoo9Sfy8ZX/v9JgG7OT7xd83W4NgPQBR5TMu4w5IqK6EVvLyDEzMH/n9/vpMmDMzRqsjZk35i+j9Af7HlPJgx4A6PD1g6hl2IvruPA+M2Sq4C/1idCGHSzbj5qfmJayor01TqOK2JMHlZPFSxGoDW12vYjw6yDSw4DmuV7PQA7Ziihvftzu17csokqrhrm6syE75bWb8SnQnxl97PcHRqdKtUJqMQrAG2RTyIUCxIOoJ2Oolnw2zlctxhLC677fQj3FVU9WvgWHAcGUoUg47wzPb4S5Y29A5EsxEzPdxioxSXQpW86iIibGBERAEREAREQBERAEREAREQCi9qKPdSp8Jynya1v8AMFlDO1xeHFRGRtmBHlfmPEbzispBKt7ykqfMaf8AfrPIekVq1NV1s9H8S0sKmjgIia3qHMqKpd291F3PUm+yjmTPO06U6klCCy2WEpKKyyHj+GrUYFc3asQq5d3O4DA6EADfkBNuL9kcTTUtmpVABckZqZ01PdOYcvinX8B4SaQL1CGqtoSPdUXuES+ttrnmR5AWjgWN7Wsb32tzvPb2XClCilX1f08Cmq3Tc8w0R8dSrdQxBGl7bkfL1njCYpKqhqbBlPMeGh8tT+UsMfgQgaphs1TCgkZytuyHLU6umos1tiDrvIdOkFFlAA6AAC++wlVc27oNxktenwJdOpzrKPf7/WJj9/v98pi+oAFydgNz4eXjIqWToT+CLeo56Ko9SSfysPnLmRMLSWhT77Ac2YmwJPQn5Dyk/D4WtU+rpG1/ee9NfMXFyPISFKhVuqv4UW+h1U404+8zXJ3s3iCop9nnamHanVLElFYuVQ0r7nNa4BsM3WTsH7NrvWftD8IGSn6rclvU28Jb4vDBqbINNLC3Ij3beRAnqeD8Mq2nNKo9+hW3VxGrhRJETXQqZlB6gGbJekIREQBERAEREAREQBERAEREAREQDBnC4/EUBd1qIKmdlrUywFTPmIDBD3mPLQG4AttO7lbiiaLmr/hH6wWvkOgFQeFtG8geRvwubeFxTdOezN6c3CSkjncHw2tWtlXsk+OopDW+7TOt/wAVvWdLwrhaUFIS5J952N3c+J6eAsBJysDqNQem0zOFnw+har8Na9+pvVrzqv3jAldxJe1PYDY2NXwp693zYi3lm8JJ4hihSps5BIUbDztr0Gup2AuZ44bh8qXLBmYlmYbEnp90aAeAEnHE1Cmq1ilhlqpe1tLplRgfNWXT7pnC8Z4FkxFRaDAIMpCMCQuYXsrA3A8CDvOvxOJZ3FRfqqVRVBtq5JNOowPwAMR4kE8hOcrYg1a7mkMz1ajdmORRLJnJA0TTNf7wtqRKri3N6lRgsybwiTa4U8vbGpRVeF1yGClSyqXIUEkKu7Fm0XbTQ3Og2M6/hPsYlPvNWdyeagJmHK5N3HowHhLvhXCVo0ynvs31jkWNQnQ3HIW0A5CbeDPmw9E8+zS/nlF/znS1sIwppVEm+unka1a7lL3dEeMFwejSIKU1zD7R7z/1tcyfMzxUqBQWYgAAkkmwA5kmWCiorCOG57iV5q1ag+iARTs9RSSR1WncEfzEeU8rwhT9ZUq1T95yo9Ep5VHymQSMC3vp8DkehCuPK2e3pJUrBwWmtzTNSkTrdHO/Uq11J05gz0mJemQtaxU6CqBYX5Cov2CeuxPS4EAsYmJmAIiIAiIgCIiAIiIAiIgCIiAJgiZiAVfYPQN6Qz0udLQMnU0idxzyk+XSTMHjUqi6G/UahlPRlOqnwM32kPGcOSoQ2quNnQ5XHqPeHg1x4QCYRKTiHC0LBKWak76sablAqXGclAcpJ90aX1vyMkNVr0VJYLWUXJYEU6lhzKnuE+qibuGKWBqsCrVLHKd0X7CG2lwDc25k76QDZiMErUWpCwUoUHgLWFvKQ+AcEGHTUhqpADuBYabKi3OVByFz1NzLaJq4pvLWpnOmDFpW8MxSLTOZlXK9VdSFtao1t/CWcjtgqZJY00JO5Ki59bTYwaG4xS2QmoelJWqfMqCF9SJpwjnEnOyFKasQqMVJdlPvnKSLAjQX3uekl45ytOyaMbIulwCxABt0F7+k3YekEUKosFAA8hANkREAxMOgIIIuDoQdiJ6iAQcOOybsySVN+zJ5daZPO2452B6SdNGLw4qKV25gjdWGqkeIMxgq5ZddGU5XHRhvbwOhHgRAJEREAREQBERAEREAREQBERAEREAREwzAC5gEPH99kpDZjmf8C629WyjyzSbIWAYOWqjUMcqH7q6XHm2Y35i0mwBERAEREAi4kXekPvE/JTb9ZKkWp9cn4KhHzpj+8lQBERAEREASFYrX+7UW3gHXb5qT/RJsjY02XNp3SG9AdfLS/wA4BJiYU32mYAiIgCIiAIiIAiIgCIiAIiIBgyrA/iWN/qFOg5VmF7kjnTGlviIPK19uNY1G7FTYWvVINiFOyi2xax8gD4ScigCw0A0t0gGQJmIgCIiAIiIBBxA+non7tVfnlP8Atk6QeJPkNNyCQra2UsQGBW9lF9NJswnEKVX6uoj9crBiPMA6QCVExeLwDMTTiMSiC7uqj7zBf1mkY7N9WpfoRon9Z0I8rwCXeQK9btQUp6qbq7/ZA1DBfibcdBz2sfRwjP8AWtcb5FuE8mO7+tgekmIgAAAsBoANAB4CAeaFEIqquygKPICw/SbIiAIiIAiIgCIiAIiIAiIgCIiAeFQAkgbm58TYC59AB6T3EQBERAEREAREQDEjYrh9Kr9ZSR/FkViPIkaSVEArl4HQG1MDyLD9DMtwaid0v4EsR8iZYRAI2HwFKmbpTRD1VFB+YEkxEAREQBERAEREAREQBERAER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92" name="Picture 8" descr="homer-do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788" y="1"/>
            <a:ext cx="1540212" cy="15240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12455" t="6098" r="10898" b="6098"/>
          <a:stretch>
            <a:fillRect/>
          </a:stretch>
        </p:blipFill>
        <p:spPr bwMode="auto">
          <a:xfrm>
            <a:off x="5638800" y="4518660"/>
            <a:ext cx="251460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1910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Structure–based similarity: BP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 rot="20818708">
            <a:off x="3682889" y="1597425"/>
            <a:ext cx="1371600" cy="3810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03275" y="3276600"/>
          <a:ext cx="3505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 rot="7836774">
            <a:off x="3294504" y="4628321"/>
            <a:ext cx="1424064" cy="29288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3574361">
            <a:off x="4536250" y="4673064"/>
            <a:ext cx="1285768" cy="29288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79475" y="4495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4475" y="4495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K=2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069675" y="5486400"/>
          <a:ext cx="2667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346275" y="5486400"/>
          <a:ext cx="2667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66800" y="625702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G’s most specific annotation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6275" y="624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Conservative: all methods in agreement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29526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Gene G: combined profile</a:t>
            </a:r>
            <a:endParaRPr lang="en-US" sz="2000" b="1" dirty="0"/>
          </a:p>
        </p:txBody>
      </p:sp>
      <p:grpSp>
        <p:nvGrpSpPr>
          <p:cNvPr id="37" name="קבוצה 36"/>
          <p:cNvGrpSpPr/>
          <p:nvPr/>
        </p:nvGrpSpPr>
        <p:grpSpPr>
          <a:xfrm>
            <a:off x="76200" y="152400"/>
            <a:ext cx="4267200" cy="3048000"/>
            <a:chOff x="76200" y="152400"/>
            <a:chExt cx="4267200" cy="3048000"/>
          </a:xfrm>
        </p:grpSpPr>
        <p:sp>
          <p:nvSpPr>
            <p:cNvPr id="4" name="Oval 3"/>
            <p:cNvSpPr/>
            <p:nvPr/>
          </p:nvSpPr>
          <p:spPr>
            <a:xfrm>
              <a:off x="1600200" y="2743200"/>
              <a:ext cx="762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371600" y="1143000"/>
              <a:ext cx="762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1752600"/>
              <a:ext cx="762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" y="1752600"/>
              <a:ext cx="762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5" idx="4"/>
              <a:endCxn id="7" idx="0"/>
            </p:cNvCxnSpPr>
            <p:nvPr/>
          </p:nvCxnSpPr>
          <p:spPr>
            <a:xfrm flipH="1">
              <a:off x="838200" y="1600200"/>
              <a:ext cx="914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4"/>
              <a:endCxn id="4" idx="0"/>
            </p:cNvCxnSpPr>
            <p:nvPr/>
          </p:nvCxnSpPr>
          <p:spPr>
            <a:xfrm>
              <a:off x="838200" y="22098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4"/>
              <a:endCxn id="4" idx="0"/>
            </p:cNvCxnSpPr>
            <p:nvPr/>
          </p:nvCxnSpPr>
          <p:spPr>
            <a:xfrm flipH="1">
              <a:off x="1981200" y="2209800"/>
              <a:ext cx="1066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76200" y="2590800"/>
              <a:ext cx="9906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G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0"/>
              <a:endCxn id="7" idx="3"/>
            </p:cNvCxnSpPr>
            <p:nvPr/>
          </p:nvCxnSpPr>
          <p:spPr>
            <a:xfrm flipH="1" flipV="1">
              <a:off x="568792" y="2142845"/>
              <a:ext cx="2708" cy="44795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209800" y="293132"/>
              <a:ext cx="533400" cy="3048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674132"/>
              <a:ext cx="533400" cy="3048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2400" y="609600"/>
              <a:ext cx="990600" cy="4572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 G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2"/>
              <a:endCxn id="5" idx="2"/>
            </p:cNvCxnSpPr>
            <p:nvPr/>
          </p:nvCxnSpPr>
          <p:spPr>
            <a:xfrm>
              <a:off x="647700" y="1066800"/>
              <a:ext cx="723900" cy="304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95600" y="228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Pipeline 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609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Pipeline 2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33600" y="152400"/>
              <a:ext cx="2057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0" y="19050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GO structure</a:t>
              </a:r>
              <a:endParaRPr lang="en-US" sz="1400" dirty="0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257800" y="609600"/>
          <a:ext cx="3505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8160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Gene G: profile in pipeline 1</a:t>
            </a:r>
            <a:endParaRPr lang="en-US" sz="2000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257800" y="1859280"/>
          <a:ext cx="3505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81600" y="152399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Gene G: profile in pipeline 2</a:t>
            </a:r>
            <a:endParaRPr lang="en-US" sz="2000" b="1" dirty="0"/>
          </a:p>
        </p:txBody>
      </p:sp>
      <p:sp>
        <p:nvSpPr>
          <p:cNvPr id="36" name="Curved Left Arrow 35"/>
          <p:cNvSpPr/>
          <p:nvPr/>
        </p:nvSpPr>
        <p:spPr>
          <a:xfrm rot="1490553">
            <a:off x="7567252" y="2889642"/>
            <a:ext cx="685800" cy="1131189"/>
          </a:xfrm>
          <a:prstGeom prst="curvedLeftArrow">
            <a:avLst>
              <a:gd name="adj1" fmla="val 25000"/>
              <a:gd name="adj2" fmla="val 50000"/>
              <a:gd name="adj3" fmla="val 292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" y="3581400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Similar ideas were used in Done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29" grpId="0"/>
      <p:bldP spid="33" grpId="0"/>
      <p:bldP spid="35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statistics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274"/>
          <a:stretch>
            <a:fillRect/>
          </a:stretch>
        </p:blipFill>
        <p:spPr bwMode="auto">
          <a:xfrm>
            <a:off x="0" y="1794063"/>
            <a:ext cx="9048750" cy="42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717864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717864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Go over well studied genes</a:t>
            </a:r>
          </a:p>
          <a:p>
            <a:r>
              <a:rPr lang="en-US" sz="3200" dirty="0" smtClean="0"/>
              <a:t>Analyzed &gt;2,000 gene-GO pairs</a:t>
            </a:r>
          </a:p>
          <a:p>
            <a:r>
              <a:rPr lang="en-US" sz="3200" dirty="0" smtClean="0"/>
              <a:t>Composed a “Gold Standard”</a:t>
            </a:r>
          </a:p>
          <a:p>
            <a:pPr lvl="1"/>
            <a:r>
              <a:rPr lang="en-US" sz="2500" dirty="0" smtClean="0"/>
              <a:t>~800, gene-GO pairs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4" name="Picture 2" descr="http://www.slu.se/Global/externwebben/ltj-fak-bild/vaxtskyddsbiologi/personal/erik_alexanders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4909"/>
            <a:ext cx="914400" cy="1127760"/>
          </a:xfrm>
          <a:prstGeom prst="rect">
            <a:avLst/>
          </a:prstGeom>
          <a:noFill/>
        </p:spPr>
      </p:pic>
      <p:pic>
        <p:nvPicPr>
          <p:cNvPr id="5" name="Picture 10" descr="http://www.scri.ac.uk/scri/image/staff/SanjeevKumarSha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71854"/>
            <a:ext cx="914400" cy="1125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5373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Erik Alexandersson</a:t>
            </a:r>
          </a:p>
          <a:p>
            <a:pPr algn="ctr"/>
            <a:r>
              <a:rPr lang="en-US" dirty="0" smtClean="0"/>
              <a:t>SLU Alnarp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3734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Sanjeev Kumar Sharma, James Hutton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57200" y="1800672"/>
            <a:ext cx="4953000" cy="4447728"/>
            <a:chOff x="76200" y="1524000"/>
            <a:chExt cx="5435967" cy="47525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524000"/>
              <a:ext cx="5435967" cy="47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40064" y="1524000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264" y="2316088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5791200" y="2514600"/>
            <a:ext cx="3124200" cy="2743200"/>
            <a:chOff x="5791200" y="2514600"/>
            <a:chExt cx="3124200" cy="2743200"/>
          </a:xfrm>
        </p:grpSpPr>
        <p:sp>
          <p:nvSpPr>
            <p:cNvPr id="9" name="Rectangle 8"/>
            <p:cNvSpPr/>
            <p:nvPr/>
          </p:nvSpPr>
          <p:spPr>
            <a:xfrm>
              <a:off x="5791200" y="2514600"/>
              <a:ext cx="3124200" cy="2743200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Summary of precision and recall: F-measure</a:t>
              </a:r>
            </a:p>
            <a:p>
              <a:pPr algn="ctr"/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343400"/>
              <a:ext cx="2668419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0376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GO-based gold standard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For each gene: max similarity of gold standard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10200" y="3200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102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4953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505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486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600" y="464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annotations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Pipeline</a:t>
            </a:r>
            <a:r>
              <a:rPr lang="en-US" dirty="0" smtClean="0"/>
              <a:t> </a:t>
            </a:r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20" name="Straight Connector 19"/>
          <p:cNvCxnSpPr>
            <a:stCxn id="6" idx="6"/>
            <a:endCxn id="8" idx="2"/>
          </p:cNvCxnSpPr>
          <p:nvPr/>
        </p:nvCxnSpPr>
        <p:spPr>
          <a:xfrm flipV="1">
            <a:off x="5638800" y="3619500"/>
            <a:ext cx="2209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9" idx="2"/>
          </p:cNvCxnSpPr>
          <p:nvPr/>
        </p:nvCxnSpPr>
        <p:spPr>
          <a:xfrm flipV="1">
            <a:off x="5638800" y="4229100"/>
            <a:ext cx="2209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05400" y="603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of these scores: the precision</a:t>
            </a:r>
            <a:endParaRPr lang="en-US" dirty="0"/>
          </a:p>
        </p:txBody>
      </p:sp>
      <p:cxnSp>
        <p:nvCxnSpPr>
          <p:cNvPr id="18" name="Straight Connector 17"/>
          <p:cNvCxnSpPr>
            <a:stCxn id="5" idx="6"/>
            <a:endCxn id="10" idx="2"/>
          </p:cNvCxnSpPr>
          <p:nvPr/>
        </p:nvCxnSpPr>
        <p:spPr>
          <a:xfrm>
            <a:off x="5638800" y="3924300"/>
            <a:ext cx="2209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0800000">
            <a:off x="5410200" y="5486400"/>
            <a:ext cx="2895600" cy="3810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495800" cy="6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4510087" cy="89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Allbio project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Bioinformatic</a:t>
            </a:r>
            <a:r>
              <a:rPr lang="en-US" dirty="0" smtClean="0"/>
              <a:t> </a:t>
            </a:r>
            <a:r>
              <a:rPr lang="en-US" dirty="0" err="1" smtClean="0"/>
              <a:t>Hackathon</a:t>
            </a:r>
            <a:endParaRPr lang="en-US" dirty="0" smtClean="0"/>
          </a:p>
          <a:p>
            <a:r>
              <a:rPr lang="en-US" dirty="0" smtClean="0"/>
              <a:t>Collect scientists from different areas (</a:t>
            </a:r>
            <a:r>
              <a:rPr lang="en-US" sz="2600" dirty="0" smtClean="0"/>
              <a:t>CS, LS, Plant research 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them work together on one defined problem</a:t>
            </a:r>
          </a:p>
          <a:p>
            <a:pPr lvl="1"/>
            <a:r>
              <a:rPr lang="en-US" dirty="0" smtClean="0"/>
              <a:t>Amsterdam</a:t>
            </a:r>
          </a:p>
          <a:p>
            <a:pPr lvl="1"/>
            <a:r>
              <a:rPr lang="en-US" dirty="0" smtClean="0"/>
              <a:t>Malmö</a:t>
            </a:r>
          </a:p>
          <a:p>
            <a:r>
              <a:rPr lang="en-US" dirty="0" smtClean="0"/>
              <a:t>No distractions (!!!)</a:t>
            </a:r>
          </a:p>
        </p:txBody>
      </p:sp>
      <p:pic>
        <p:nvPicPr>
          <p:cNvPr id="4" name="Picture 2" descr="http://www.allbioinformatics.eu/lib/exe/fetch.php?w=200&amp;tok=3d173e&amp;media=public:allbiologo_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1905000" cy="1276350"/>
          </a:xfrm>
          <a:prstGeom prst="rect">
            <a:avLst/>
          </a:prstGeom>
          <a:noFill/>
        </p:spPr>
      </p:pic>
      <p:pic>
        <p:nvPicPr>
          <p:cNvPr id="5" name="תמונה 4" descr="small_P108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2844800" cy="2133600"/>
          </a:xfrm>
          <a:prstGeom prst="rect">
            <a:avLst/>
          </a:prstGeom>
        </p:spPr>
      </p:pic>
      <p:sp>
        <p:nvSpPr>
          <p:cNvPr id="30722" name="AutoShape 2" descr="https://mail.google.com/mail/u/0/?ui=2&amp;ik=5190e952e7&amp;view=fimg&amp;th=142af83700eba607&amp;attid=0.1.2&amp;disp=emb&amp;attbid=ANGjdJ8STKih-xbqH55vcJIZIzOVKN5JxP-yHBmgMiaPsMMze8_4f-1hrnPev5zcnYKhQS4yyk5nfmPZS78hJkihNRLHgzdioggeDpMuDQlKbgDZQSqpgJ9dW0YQo4o&amp;sz=w640-h480&amp;ats=1417517192997&amp;rm=142af83700eba607&amp;zw&amp;atsh=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24" name="AutoShape 4" descr="Displaying IMG_2403.jpe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895600"/>
            <a:ext cx="2819400" cy="2114550"/>
          </a:xfrm>
          <a:prstGeom prst="rect">
            <a:avLst/>
          </a:prstGeom>
        </p:spPr>
      </p:pic>
      <p:pic>
        <p:nvPicPr>
          <p:cNvPr id="9" name="Picture 8" descr="unnamed (1).jpg"/>
          <p:cNvPicPr>
            <a:picLocks noChangeAspect="1"/>
          </p:cNvPicPr>
          <p:nvPr/>
        </p:nvPicPr>
        <p:blipFill>
          <a:blip r:embed="rId5" cstate="print"/>
          <a:srcRect l="15686" t="17647" r="5882"/>
          <a:stretch>
            <a:fillRect/>
          </a:stretch>
        </p:blipFill>
        <p:spPr>
          <a:xfrm>
            <a:off x="4800600" y="3657600"/>
            <a:ext cx="1524000" cy="2133600"/>
          </a:xfrm>
          <a:prstGeom prst="rect">
            <a:avLst/>
          </a:prstGeom>
        </p:spPr>
      </p:pic>
      <p:pic>
        <p:nvPicPr>
          <p:cNvPr id="10" name="Picture 9" descr="IMG_20131128_132406.jpg"/>
          <p:cNvPicPr>
            <a:picLocks noChangeAspect="1"/>
          </p:cNvPicPr>
          <p:nvPr/>
        </p:nvPicPr>
        <p:blipFill>
          <a:blip r:embed="rId6" cstate="print"/>
          <a:srcRect b="13513"/>
          <a:stretch>
            <a:fillRect/>
          </a:stretch>
        </p:blipFill>
        <p:spPr>
          <a:xfrm>
            <a:off x="6324600" y="5029200"/>
            <a:ext cx="2819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GO-based gold standard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For each gene: max similarity of annotations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5600" y="3200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4419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4953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3505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114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64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 annotations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Pipeline </a:t>
            </a:r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14" name="Straight Connector 13"/>
          <p:cNvCxnSpPr>
            <a:stCxn id="4" idx="6"/>
            <a:endCxn id="8" idx="2"/>
          </p:cNvCxnSpPr>
          <p:nvPr/>
        </p:nvCxnSpPr>
        <p:spPr>
          <a:xfrm>
            <a:off x="3124200" y="3314700"/>
            <a:ext cx="2209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 flipV="1">
            <a:off x="3124200" y="3619500"/>
            <a:ext cx="2209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6"/>
            <a:endCxn id="8" idx="2"/>
          </p:cNvCxnSpPr>
          <p:nvPr/>
        </p:nvCxnSpPr>
        <p:spPr>
          <a:xfrm flipV="1">
            <a:off x="3124200" y="3619500"/>
            <a:ext cx="2209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9" idx="2"/>
          </p:cNvCxnSpPr>
          <p:nvPr/>
        </p:nvCxnSpPr>
        <p:spPr>
          <a:xfrm flipV="1">
            <a:off x="3124200" y="4229100"/>
            <a:ext cx="2209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19400" y="5955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of these scores: the recall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5600" y="5486400"/>
            <a:ext cx="2895600" cy="3810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9400" y="3581400"/>
            <a:ext cx="213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Similar ideas were used in </a:t>
            </a:r>
            <a:r>
              <a:rPr lang="en-US" sz="2000" dirty="0" err="1" smtClean="0"/>
              <a:t>Defoin-Platel</a:t>
            </a:r>
            <a:r>
              <a:rPr lang="en-US" sz="2000" dirty="0" smtClean="0"/>
              <a:t> et al. BMC bioinformatics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8333" r="8301" b="10000"/>
          <a:stretch>
            <a:fillRect/>
          </a:stretch>
        </p:blipFill>
        <p:spPr bwMode="auto">
          <a:xfrm>
            <a:off x="1295400" y="4192285"/>
            <a:ext cx="5821052" cy="266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9019" r="4928" b="12063"/>
          <a:stretch>
            <a:fillRect/>
          </a:stretch>
        </p:blipFill>
        <p:spPr bwMode="auto">
          <a:xfrm>
            <a:off x="2971800" y="1600200"/>
            <a:ext cx="5943600" cy="253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905000"/>
            <a:ext cx="8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BP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MF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validate using 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Genes of small GO BP terms should have higher correlation than expected by chance</a:t>
            </a:r>
          </a:p>
          <a:p>
            <a:r>
              <a:rPr lang="en-US" dirty="0" smtClean="0"/>
              <a:t>For each such GO term get a p-value</a:t>
            </a:r>
          </a:p>
          <a:p>
            <a:pPr lvl="1"/>
            <a:r>
              <a:rPr lang="en-US" dirty="0" smtClean="0"/>
              <a:t>By comparing the GO term correlations to random gene pairs</a:t>
            </a:r>
          </a:p>
          <a:p>
            <a:pPr lvl="2"/>
            <a:r>
              <a:rPr lang="en-US" dirty="0" err="1" smtClean="0"/>
              <a:t>Wilcoxon</a:t>
            </a:r>
            <a:r>
              <a:rPr lang="en-US" dirty="0" smtClean="0"/>
              <a:t> or KS test</a:t>
            </a:r>
          </a:p>
          <a:p>
            <a:pPr lvl="2"/>
            <a:r>
              <a:rPr lang="en-US" dirty="0" smtClean="0"/>
              <a:t>Report: number and percentage of GO terms with p&lt;0.001</a:t>
            </a:r>
          </a:p>
          <a:p>
            <a:r>
              <a:rPr lang="en-US" dirty="0" smtClean="0"/>
              <a:t>Ignore GO terms with &gt; 500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7621" b="18053"/>
          <a:stretch>
            <a:fillRect/>
          </a:stretch>
        </p:blipFill>
        <p:spPr bwMode="auto">
          <a:xfrm>
            <a:off x="1524000" y="1524000"/>
            <a:ext cx="64476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8163" b="16445"/>
          <a:stretch>
            <a:fillRect/>
          </a:stretch>
        </p:blipFill>
        <p:spPr bwMode="auto">
          <a:xfrm>
            <a:off x="1524000" y="4114800"/>
            <a:ext cx="63246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Rank-based consolidated score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045" r="7788" b="14398"/>
          <a:stretch>
            <a:fillRect/>
          </a:stretch>
        </p:blipFill>
        <p:spPr bwMode="auto">
          <a:xfrm>
            <a:off x="685800" y="2590800"/>
            <a:ext cx="7772400" cy="28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PGSC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562600"/>
            <a:ext cx="7391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Rank the methods by the different scores (#genes, NGPG, gold standard validation (2 scores), gene expression validation (2 scores)</a:t>
            </a:r>
          </a:p>
          <a:p>
            <a:r>
              <a:rPr lang="en-US" dirty="0" smtClean="0"/>
              <a:t>Take the average rank as the pipeline score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Rank-based consolidated score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ITAG</a:t>
            </a:r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0943" r="8148" b="14644"/>
          <a:stretch>
            <a:fillRect/>
          </a:stretch>
        </p:blipFill>
        <p:spPr bwMode="auto">
          <a:xfrm>
            <a:off x="593912" y="2514600"/>
            <a:ext cx="7711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potato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Genome-wide annotation pipelines might produce very different results</a:t>
            </a:r>
          </a:p>
          <a:p>
            <a:r>
              <a:rPr lang="en-US" dirty="0" smtClean="0"/>
              <a:t>Integration is required</a:t>
            </a:r>
          </a:p>
          <a:p>
            <a:pPr lvl="1"/>
            <a:r>
              <a:rPr lang="en-US" dirty="0" smtClean="0"/>
              <a:t>We propose a simple ensemble algorithm</a:t>
            </a:r>
          </a:p>
          <a:p>
            <a:r>
              <a:rPr lang="en-US" dirty="0" smtClean="0"/>
              <a:t>The ensemble performance is high</a:t>
            </a:r>
          </a:p>
          <a:p>
            <a:pPr lvl="1"/>
            <a:r>
              <a:rPr lang="en-US" dirty="0" smtClean="0"/>
              <a:t>Compared to a gold standard</a:t>
            </a:r>
          </a:p>
          <a:p>
            <a:pPr lvl="1"/>
            <a:r>
              <a:rPr lang="en-US" dirty="0" smtClean="0"/>
              <a:t>In co-expression tests</a:t>
            </a:r>
          </a:p>
          <a:p>
            <a:pPr lvl="1"/>
            <a:r>
              <a:rPr lang="en-US" dirty="0" smtClean="0"/>
              <a:t>K=2 was consistently better than single pipelines</a:t>
            </a:r>
          </a:p>
        </p:txBody>
      </p:sp>
      <p:pic>
        <p:nvPicPr>
          <p:cNvPr id="2050" name="Picture 2" descr="http://blogs.biomedcentral.com/bmcseriesblog/files/2012/07/BMCPla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638800"/>
            <a:ext cx="1619250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back to Arabidopsis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3600"/>
          </a:xfrm>
        </p:spPr>
        <p:txBody>
          <a:bodyPr/>
          <a:lstStyle/>
          <a:p>
            <a:r>
              <a:rPr lang="en-US" dirty="0" smtClean="0"/>
              <a:t>Use Arabidopsis predictions made before 2012</a:t>
            </a:r>
          </a:p>
          <a:p>
            <a:pPr lvl="1"/>
            <a:r>
              <a:rPr lang="en-US" dirty="0" smtClean="0"/>
              <a:t>Several sources</a:t>
            </a:r>
          </a:p>
          <a:p>
            <a:r>
              <a:rPr lang="en-US" dirty="0" smtClean="0"/>
              <a:t>Validate on new experimental annotation in GO</a:t>
            </a:r>
          </a:p>
          <a:p>
            <a:pPr lvl="1"/>
            <a:r>
              <a:rPr lang="en-US" dirty="0" smtClean="0"/>
              <a:t>Added after 2012</a:t>
            </a:r>
            <a:endParaRPr lang="he-IL" dirty="0"/>
          </a:p>
        </p:txBody>
      </p:sp>
      <p:pic>
        <p:nvPicPr>
          <p:cNvPr id="4" name="Picture 3" descr="gs_validation_results.png"/>
          <p:cNvPicPr>
            <a:picLocks noChangeAspect="1"/>
          </p:cNvPicPr>
          <p:nvPr/>
        </p:nvPicPr>
        <p:blipFill>
          <a:blip r:embed="rId2" cstate="print"/>
          <a:srcRect t="1546" b="54910"/>
          <a:stretch>
            <a:fillRect/>
          </a:stretch>
        </p:blipFill>
        <p:spPr>
          <a:xfrm>
            <a:off x="533400" y="3830955"/>
            <a:ext cx="8153400" cy="1807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726668"/>
            <a:ext cx="556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BMRF, FALCON: recent multi-label classifiers (AMB 2013)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biology: new sequenced plants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 5 years: explosion in newly sequenced plants</a:t>
            </a:r>
          </a:p>
          <a:p>
            <a:pPr lvl="1"/>
            <a:r>
              <a:rPr lang="en-US" dirty="0" smtClean="0"/>
              <a:t>&gt;25 species in 2013-2014</a:t>
            </a:r>
          </a:p>
          <a:p>
            <a:pPr lvl="1"/>
            <a:r>
              <a:rPr lang="en-US" dirty="0" smtClean="0"/>
              <a:t>Goals: learn evolution, enhance biotechnology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03" y="3132117"/>
            <a:ext cx="4419600" cy="1506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6" y="4704304"/>
            <a:ext cx="3615004" cy="2091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4800600" cy="1241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800600"/>
            <a:ext cx="4638675" cy="1885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a new genome</a:t>
            </a:r>
            <a:endParaRPr lang="he-I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676400"/>
          <a:ext cx="4800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://clcagro.com/wp-content/uploads/2013/10/Fig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840468"/>
            <a:ext cx="4191000" cy="27227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4583668"/>
            <a:ext cx="3124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Example: BLAST2GO overview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7467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Many parameters in each step of the annotation flow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Many available tools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Goal: use the potato genome to compare and integrate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potato?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Recently sequenced</a:t>
            </a:r>
          </a:p>
          <a:p>
            <a:r>
              <a:rPr lang="en-US" dirty="0" smtClean="0"/>
              <a:t>3’rd largest food crop human consumption worldwide</a:t>
            </a:r>
          </a:p>
          <a:p>
            <a:r>
              <a:rPr lang="en-US" dirty="0" smtClean="0"/>
              <a:t>Engineering is important due to parasites and drought stress</a:t>
            </a:r>
          </a:p>
          <a:p>
            <a:r>
              <a:rPr lang="en-US" dirty="0" smtClean="0"/>
              <a:t>Well investigated gene models</a:t>
            </a:r>
          </a:p>
          <a:p>
            <a:pPr lvl="1"/>
            <a:r>
              <a:rPr lang="en-US" dirty="0" smtClean="0"/>
              <a:t>PGSC, ITAG</a:t>
            </a:r>
          </a:p>
          <a:p>
            <a:r>
              <a:rPr lang="en-US" dirty="0" smtClean="0"/>
              <a:t>Potato experts in our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Available GE data</a:t>
            </a:r>
            <a:endParaRPr lang="en-US" dirty="0"/>
          </a:p>
        </p:txBody>
      </p:sp>
      <p:pic>
        <p:nvPicPr>
          <p:cNvPr id="1026" name="Picture 2" descr="http://fc05.deviantart.net/fs71/f/2013/053/0/2/potato_by_kawiko-d5vu38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2479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 genes to GO terms</a:t>
            </a:r>
          </a:p>
          <a:p>
            <a:pPr lvl="1"/>
            <a:r>
              <a:rPr lang="en-US" sz="2200" dirty="0" smtClean="0"/>
              <a:t>GO: structured vocabulary of biological entities (details later)</a:t>
            </a:r>
            <a:endParaRPr lang="en-US" dirty="0" smtClean="0"/>
          </a:p>
          <a:p>
            <a:r>
              <a:rPr lang="en-US" dirty="0" smtClean="0"/>
              <a:t>State-of-the-art annotation pipelines</a:t>
            </a:r>
          </a:p>
          <a:p>
            <a:pPr lvl="1"/>
            <a:r>
              <a:rPr lang="en-US" dirty="0" smtClean="0"/>
              <a:t>General</a:t>
            </a:r>
          </a:p>
          <a:p>
            <a:pPr lvl="2"/>
            <a:r>
              <a:rPr lang="en-US" dirty="0" smtClean="0"/>
              <a:t>BLAST2GO</a:t>
            </a:r>
          </a:p>
          <a:p>
            <a:pPr lvl="2"/>
            <a:r>
              <a:rPr lang="en-US" dirty="0" err="1" smtClean="0"/>
              <a:t>Trinotate</a:t>
            </a:r>
            <a:endParaRPr lang="en-US" dirty="0" smtClean="0"/>
          </a:p>
          <a:p>
            <a:pPr lvl="3"/>
            <a:r>
              <a:rPr lang="en-US" dirty="0" smtClean="0"/>
              <a:t>Contains two sub-pipelines</a:t>
            </a:r>
          </a:p>
          <a:p>
            <a:pPr lvl="1"/>
            <a:r>
              <a:rPr lang="en-US" dirty="0" smtClean="0"/>
              <a:t>Plant-specific</a:t>
            </a:r>
          </a:p>
          <a:p>
            <a:pPr lvl="2"/>
            <a:r>
              <a:rPr lang="en-US" dirty="0" smtClean="0"/>
              <a:t>OrthoMCL</a:t>
            </a:r>
          </a:p>
          <a:p>
            <a:pPr lvl="2"/>
            <a:r>
              <a:rPr lang="en-US" dirty="0" err="1" smtClean="0"/>
              <a:t>Biomart</a:t>
            </a:r>
            <a:r>
              <a:rPr lang="en-US" dirty="0" smtClean="0"/>
              <a:t> (Interpro2GO)</a:t>
            </a:r>
          </a:p>
          <a:p>
            <a:pPr lvl="2"/>
            <a:r>
              <a:rPr lang="en-US" dirty="0" err="1" smtClean="0"/>
              <a:t>Phytozome</a:t>
            </a:r>
            <a:endParaRPr lang="en-US" dirty="0" smtClean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b="56908"/>
          <a:stretch>
            <a:fillRect/>
          </a:stretch>
        </p:blipFill>
        <p:spPr bwMode="auto">
          <a:xfrm>
            <a:off x="5943600" y="3643312"/>
            <a:ext cx="26384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7400" y="327398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Gene/protein       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57868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Semantic similarity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term similarities using the GO DAG</a:t>
            </a:r>
          </a:p>
          <a:p>
            <a:r>
              <a:rPr lang="en-US" dirty="0" smtClean="0"/>
              <a:t>Use the scores to calculate gene similarity</a:t>
            </a:r>
          </a:p>
          <a:p>
            <a:r>
              <a:rPr lang="en-US" dirty="0" smtClean="0"/>
              <a:t>Many methods were suggested</a:t>
            </a:r>
          </a:p>
          <a:p>
            <a:r>
              <a:rPr lang="en-US" dirty="0" smtClean="0"/>
              <a:t>R packages: GOSim, </a:t>
            </a:r>
            <a:r>
              <a:rPr lang="en-US" dirty="0" err="1" smtClean="0"/>
              <a:t>GOSemSim</a:t>
            </a:r>
            <a:endParaRPr lang="en-US" dirty="0" smtClean="0"/>
          </a:p>
          <a:p>
            <a:r>
              <a:rPr lang="en-US" dirty="0" smtClean="0"/>
              <a:t>A GO term A is represented as DAG(A,T,E) where T is the set of GO terms in A’s DAG (A and all it’s ancestors) and E is the set of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score (2007)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S-value: the </a:t>
            </a:r>
            <a:r>
              <a:rPr lang="en-US" dirty="0" smtClean="0"/>
              <a:t>“contribution” t to A: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 is a parameter in the interval (0,1).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681163"/>
            <a:ext cx="5362575" cy="28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40386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1336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895600"/>
            <a:ext cx="38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w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09800"/>
            <a:ext cx="609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w*w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600200"/>
            <a:ext cx="609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w*w</a:t>
            </a:r>
            <a:endParaRPr lang="he-IL" sz="1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4905375" cy="66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5451</TotalTime>
  <Words>892</Words>
  <Application>Microsoft Office PowerPoint</Application>
  <PresentationFormat>‫הצגה על המסך (4:3)</PresentationFormat>
  <Paragraphs>222</Paragraphs>
  <Slides>27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Median</vt:lpstr>
      <vt:lpstr>Evaluation and integration of annotation pipelines for non-model organisms: the potato genome as a test case</vt:lpstr>
      <vt:lpstr>Allbio project</vt:lpstr>
      <vt:lpstr>Plant biology: new sequenced plants</vt:lpstr>
      <vt:lpstr>Sequencing a new genome</vt:lpstr>
      <vt:lpstr>Why potato?</vt:lpstr>
      <vt:lpstr>Annotation pipelines</vt:lpstr>
      <vt:lpstr>The GO structure</vt:lpstr>
      <vt:lpstr>GO Semantic similarity</vt:lpstr>
      <vt:lpstr>Wang’s score (2007)</vt:lpstr>
      <vt:lpstr>Wang’s score (2007)</vt:lpstr>
      <vt:lpstr>Wang’s score (2007)</vt:lpstr>
      <vt:lpstr>Project overview</vt:lpstr>
      <vt:lpstr>Pipeline similarity</vt:lpstr>
      <vt:lpstr>Disparity of pipelines</vt:lpstr>
      <vt:lpstr>שקופית 15</vt:lpstr>
      <vt:lpstr>Basic statistics</vt:lpstr>
      <vt:lpstr>Gold standard</vt:lpstr>
      <vt:lpstr>Performance measures</vt:lpstr>
      <vt:lpstr>GO-based gold standard analysis</vt:lpstr>
      <vt:lpstr>GO-based gold standard analysis</vt:lpstr>
      <vt:lpstr>Results</vt:lpstr>
      <vt:lpstr>How can we validate using GE?</vt:lpstr>
      <vt:lpstr>Results</vt:lpstr>
      <vt:lpstr>Rank-based consolidated score</vt:lpstr>
      <vt:lpstr>Rank-based consolidated score</vt:lpstr>
      <vt:lpstr>Conclusions: potato</vt:lpstr>
      <vt:lpstr>Go back to Arabidopsis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Amar</dc:creator>
  <cp:lastModifiedBy>davidama</cp:lastModifiedBy>
  <cp:revision>621</cp:revision>
  <dcterms:created xsi:type="dcterms:W3CDTF">2006-08-16T00:00:00Z</dcterms:created>
  <dcterms:modified xsi:type="dcterms:W3CDTF">2014-12-03T05:33:58Z</dcterms:modified>
</cp:coreProperties>
</file>