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6" r:id="rId3"/>
    <p:sldId id="277" r:id="rId4"/>
    <p:sldId id="278" r:id="rId5"/>
    <p:sldId id="279" r:id="rId6"/>
    <p:sldId id="280" r:id="rId7"/>
    <p:sldId id="269" r:id="rId8"/>
    <p:sldId id="282" r:id="rId9"/>
    <p:sldId id="257" r:id="rId10"/>
    <p:sldId id="262" r:id="rId11"/>
    <p:sldId id="258" r:id="rId12"/>
    <p:sldId id="263" r:id="rId13"/>
    <p:sldId id="264" r:id="rId14"/>
    <p:sldId id="265" r:id="rId15"/>
    <p:sldId id="266" r:id="rId16"/>
    <p:sldId id="267" r:id="rId17"/>
    <p:sldId id="268" r:id="rId18"/>
    <p:sldId id="281" r:id="rId19"/>
    <p:sldId id="290" r:id="rId20"/>
    <p:sldId id="270" r:id="rId21"/>
    <p:sldId id="271" r:id="rId22"/>
    <p:sldId id="273" r:id="rId23"/>
    <p:sldId id="274" r:id="rId24"/>
    <p:sldId id="275" r:id="rId25"/>
    <p:sldId id="283" r:id="rId26"/>
    <p:sldId id="284" r:id="rId27"/>
    <p:sldId id="285" r:id="rId28"/>
    <p:sldId id="287" r:id="rId29"/>
    <p:sldId id="286" r:id="rId30"/>
    <p:sldId id="291"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9E3"/>
    <a:srgbClr val="1BF1F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33" autoAdjust="0"/>
  </p:normalViewPr>
  <p:slideViewPr>
    <p:cSldViewPr>
      <p:cViewPr>
        <p:scale>
          <a:sx n="60" d="100"/>
          <a:sy n="60" d="100"/>
        </p:scale>
        <p:origin x="-134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axId val="113044480"/>
        <c:axId val="121971456"/>
      </c:barChart>
      <c:catAx>
        <c:axId val="113044480"/>
        <c:scaling>
          <c:orientation val="minMax"/>
        </c:scaling>
        <c:axPos val="b"/>
        <c:tickLblPos val="nextTo"/>
        <c:crossAx val="121971456"/>
        <c:crosses val="autoZero"/>
        <c:auto val="1"/>
        <c:lblAlgn val="ctr"/>
        <c:lblOffset val="100"/>
      </c:catAx>
      <c:valAx>
        <c:axId val="121971456"/>
        <c:scaling>
          <c:orientation val="minMax"/>
        </c:scaling>
        <c:axPos val="l"/>
        <c:majorGridlines/>
        <c:numFmt formatCode="General" sourceLinked="1"/>
        <c:tickLblPos val="nextTo"/>
        <c:crossAx val="113044480"/>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c:v>
                </c:pt>
                <c:pt idx="1">
                  <c:v>2</c:v>
                </c:pt>
                <c:pt idx="2">
                  <c:v>3</c:v>
                </c:pt>
                <c:pt idx="3">
                  <c:v>5</c:v>
                </c:pt>
              </c:numCache>
            </c:numRef>
          </c:val>
        </c:ser>
        <c:ser>
          <c:idx val="2"/>
          <c:order val="1"/>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axId val="122025088"/>
        <c:axId val="122026624"/>
      </c:barChart>
      <c:catAx>
        <c:axId val="122025088"/>
        <c:scaling>
          <c:orientation val="minMax"/>
        </c:scaling>
        <c:axPos val="b"/>
        <c:tickLblPos val="nextTo"/>
        <c:crossAx val="122026624"/>
        <c:crosses val="autoZero"/>
        <c:auto val="1"/>
        <c:lblAlgn val="ctr"/>
        <c:lblOffset val="100"/>
      </c:catAx>
      <c:valAx>
        <c:axId val="122026624"/>
        <c:scaling>
          <c:orientation val="minMax"/>
        </c:scaling>
        <c:axPos val="l"/>
        <c:majorGridlines/>
        <c:numFmt formatCode="General" sourceLinked="1"/>
        <c:tickLblPos val="nextTo"/>
        <c:crossAx val="122025088"/>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BB1A9-81B6-4AEE-8231-D1F5AC8EC16A}" type="datetimeFigureOut">
              <a:rPr lang="en-US" smtClean="0"/>
              <a:pPr/>
              <a:t>7/8/2014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2CA90-3C2C-429D-9645-3A930EFE2E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C2CA90-3C2C-429D-9645-3A930EFE2E05}"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Experimental design for fMRI (Upper) and subjective emotional ratings (Lower). </a:t>
            </a:r>
          </a:p>
          <a:p>
            <a:r>
              <a:rPr lang="en-US" dirty="0" smtClean="0"/>
              <a:t>Participants watched short movie clips depicting pleasant, un-pleasant, and neutral events. The movies were preceded by a 5-s presentation of a fixation cross and were followed by a 15-s presentation of text that described the general context of the upcoming movie without revealing details of its actual events. After fMRI the participants watched the movies again and rated their moment-to-moment experiences of valence (pleasantness–unpleasantness) and arousal. </a:t>
            </a:r>
            <a:endParaRPr lang="en-US" dirty="0"/>
          </a:p>
        </p:txBody>
      </p:sp>
      <p:sp>
        <p:nvSpPr>
          <p:cNvPr id="4" name="Slide Number Placeholder 3"/>
          <p:cNvSpPr>
            <a:spLocks noGrp="1"/>
          </p:cNvSpPr>
          <p:nvPr>
            <p:ph type="sldNum" sz="quarter" idx="10"/>
          </p:nvPr>
        </p:nvSpPr>
        <p:spPr/>
        <p:txBody>
          <a:bodyPr/>
          <a:lstStyle/>
          <a:p>
            <a:fld id="{B3C2CA90-3C2C-429D-9645-3A930EFE2E05}"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Cerebral regions where ISC was statistically significantly correlated</a:t>
            </a:r>
          </a:p>
          <a:p>
            <a:r>
              <a:rPr lang="en-US" dirty="0" smtClean="0"/>
              <a:t>with self-reported valence (blue to turquoise) and arousal (orange to yellow)</a:t>
            </a:r>
          </a:p>
          <a:p>
            <a:r>
              <a:rPr lang="en-US" dirty="0" smtClean="0"/>
              <a:t>scores during viewing of film clips (P&lt;0.05, FDR corrected).</a:t>
            </a:r>
          </a:p>
          <a:p>
            <a:endParaRPr lang="en-US" dirty="0" smtClean="0"/>
          </a:p>
          <a:p>
            <a:r>
              <a:rPr lang="en-US" dirty="0" smtClean="0"/>
              <a:t>TODO:</a:t>
            </a:r>
            <a:r>
              <a:rPr lang="en-US" baseline="0" dirty="0" smtClean="0"/>
              <a:t> check supp if there was any spatial constraint</a:t>
            </a:r>
            <a:endParaRPr lang="en-US" dirty="0"/>
          </a:p>
        </p:txBody>
      </p:sp>
      <p:sp>
        <p:nvSpPr>
          <p:cNvPr id="4" name="Slide Number Placeholder 3"/>
          <p:cNvSpPr>
            <a:spLocks noGrp="1"/>
          </p:cNvSpPr>
          <p:nvPr>
            <p:ph type="sldNum" sz="quarter" idx="10"/>
          </p:nvPr>
        </p:nvSpPr>
        <p:spPr/>
        <p:txBody>
          <a:bodyPr/>
          <a:lstStyle/>
          <a:p>
            <a:fld id="{B3C2CA90-3C2C-429D-9645-3A930EFE2E05}"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obtained the networks using seed based FC analysis (seeds taken</a:t>
            </a:r>
            <a:r>
              <a:rPr lang="en-US" baseline="0" dirty="0" smtClean="0"/>
              <a:t> from literature)</a:t>
            </a:r>
            <a:endParaRPr lang="en-US" dirty="0"/>
          </a:p>
        </p:txBody>
      </p:sp>
      <p:sp>
        <p:nvSpPr>
          <p:cNvPr id="4" name="Slide Number Placeholder 3"/>
          <p:cNvSpPr>
            <a:spLocks noGrp="1"/>
          </p:cNvSpPr>
          <p:nvPr>
            <p:ph type="sldNum" sz="quarter" idx="10"/>
          </p:nvPr>
        </p:nvSpPr>
        <p:spPr/>
        <p:txBody>
          <a:bodyPr/>
          <a:lstStyle/>
          <a:p>
            <a:fld id="{B3C2CA90-3C2C-429D-9645-3A930EFE2E05}"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DAN - is composed of bilateral </a:t>
            </a:r>
            <a:r>
              <a:rPr lang="en-US" sz="1200" kern="1200" dirty="0" err="1" smtClean="0">
                <a:solidFill>
                  <a:schemeClr val="tx1"/>
                </a:solidFill>
                <a:latin typeface="+mn-lt"/>
                <a:ea typeface="+mn-ea"/>
                <a:cs typeface="+mn-cs"/>
              </a:rPr>
              <a:t>intraparietal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sulcus</a:t>
            </a:r>
            <a:r>
              <a:rPr lang="en-US" sz="1200" kern="1200" dirty="0" smtClean="0">
                <a:solidFill>
                  <a:schemeClr val="tx1"/>
                </a:solidFill>
                <a:latin typeface="+mn-lt"/>
                <a:ea typeface="+mn-ea"/>
                <a:cs typeface="+mn-cs"/>
              </a:rPr>
              <a:t> (IPS) and the junction of the </a:t>
            </a:r>
            <a:r>
              <a:rPr lang="en-US" sz="1200" kern="1200" dirty="0" err="1" smtClean="0">
                <a:solidFill>
                  <a:schemeClr val="tx1"/>
                </a:solidFill>
                <a:latin typeface="+mn-lt"/>
                <a:ea typeface="+mn-ea"/>
                <a:cs typeface="+mn-cs"/>
              </a:rPr>
              <a:t>precentral</a:t>
            </a:r>
            <a:r>
              <a:rPr lang="en-US" sz="1200" kern="1200" dirty="0" smtClean="0">
                <a:solidFill>
                  <a:schemeClr val="tx1"/>
                </a:solidFill>
                <a:latin typeface="+mn-lt"/>
                <a:ea typeface="+mn-ea"/>
                <a:cs typeface="+mn-cs"/>
              </a:rPr>
              <a:t> and superior frontal </a:t>
            </a:r>
            <a:r>
              <a:rPr lang="en-US" sz="1200" kern="1200" dirty="0" err="1" smtClean="0">
                <a:solidFill>
                  <a:schemeClr val="tx1"/>
                </a:solidFill>
                <a:latin typeface="+mn-lt"/>
                <a:ea typeface="+mn-ea"/>
                <a:cs typeface="+mn-cs"/>
              </a:rPr>
              <a:t>sulcus</a:t>
            </a:r>
            <a:r>
              <a:rPr lang="en-US" sz="1200" kern="1200" dirty="0" smtClean="0">
                <a:solidFill>
                  <a:schemeClr val="tx1"/>
                </a:solidFill>
                <a:latin typeface="+mn-lt"/>
                <a:ea typeface="+mn-ea"/>
                <a:cs typeface="+mn-cs"/>
              </a:rPr>
              <a:t>; and is known to be involved in top-down orienting of attention</a:t>
            </a:r>
            <a:endParaRPr lang="en-US" dirty="0"/>
          </a:p>
        </p:txBody>
      </p:sp>
      <p:sp>
        <p:nvSpPr>
          <p:cNvPr id="4" name="Slide Number Placeholder 3"/>
          <p:cNvSpPr>
            <a:spLocks noGrp="1"/>
          </p:cNvSpPr>
          <p:nvPr>
            <p:ph type="sldNum" sz="quarter" idx="10"/>
          </p:nvPr>
        </p:nvSpPr>
        <p:spPr/>
        <p:txBody>
          <a:bodyPr/>
          <a:lstStyle/>
          <a:p>
            <a:fld id="{B3C2CA90-3C2C-429D-9645-3A930EFE2E05}"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Brain Enrichment analysis tool</a:t>
            </a:r>
            <a:endParaRPr lang="en-US" dirty="0"/>
          </a:p>
        </p:txBody>
      </p:sp>
      <p:sp>
        <p:nvSpPr>
          <p:cNvPr id="3" name="Subtitle 2"/>
          <p:cNvSpPr>
            <a:spLocks noGrp="1"/>
          </p:cNvSpPr>
          <p:nvPr>
            <p:ph type="subTitle" idx="1"/>
          </p:nvPr>
        </p:nvSpPr>
        <p:spPr/>
        <p:txBody>
          <a:bodyPr/>
          <a:lstStyle/>
          <a:p>
            <a:r>
              <a:rPr lang="en-US" dirty="0" smtClean="0"/>
              <a:t>Application under dev</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operation</a:t>
            </a:r>
            <a:endParaRPr lang="en-US" dirty="0"/>
          </a:p>
        </p:txBody>
      </p:sp>
      <p:pic>
        <p:nvPicPr>
          <p:cNvPr id="4" name="Content Placeholder 3" descr="BrainRich1.png"/>
          <p:cNvPicPr>
            <a:picLocks noGrp="1" noChangeAspect="1"/>
          </p:cNvPicPr>
          <p:nvPr>
            <p:ph idx="1"/>
          </p:nvPr>
        </p:nvPicPr>
        <p:blipFill>
          <a:blip r:embed="rId2" cstate="print"/>
          <a:stretch>
            <a:fillRect/>
          </a:stretch>
        </p:blipFill>
        <p:spPr>
          <a:xfrm>
            <a:off x="1295400" y="1371600"/>
            <a:ext cx="7351001" cy="4876800"/>
          </a:xfrm>
        </p:spPr>
      </p:pic>
      <p:pic>
        <p:nvPicPr>
          <p:cNvPr id="5" name="Picture 4" descr="progressBar.png"/>
          <p:cNvPicPr>
            <a:picLocks noChangeAspect="1"/>
          </p:cNvPicPr>
          <p:nvPr/>
        </p:nvPicPr>
        <p:blipFill>
          <a:blip r:embed="rId3" cstate="print"/>
          <a:stretch>
            <a:fillRect/>
          </a:stretch>
        </p:blipFill>
        <p:spPr>
          <a:xfrm>
            <a:off x="304800" y="4114800"/>
            <a:ext cx="3591426" cy="10955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Results</a:t>
            </a:r>
            <a:endParaRPr lang="en-US" dirty="0"/>
          </a:p>
        </p:txBody>
      </p:sp>
      <p:pic>
        <p:nvPicPr>
          <p:cNvPr id="5" name="Content Placeholder 4" descr="enrch2.png"/>
          <p:cNvPicPr>
            <a:picLocks noGrp="1" noChangeAspect="1"/>
          </p:cNvPicPr>
          <p:nvPr>
            <p:ph idx="1"/>
          </p:nvPr>
        </p:nvPicPr>
        <p:blipFill>
          <a:blip r:embed="rId2" cstate="print"/>
          <a:stretch>
            <a:fillRect/>
          </a:stretch>
        </p:blipFill>
        <p:spPr>
          <a:xfrm>
            <a:off x="609600" y="1091146"/>
            <a:ext cx="8077199" cy="544140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Upon clicking on a node</a:t>
            </a:r>
            <a:endParaRPr lang="en-US" dirty="0"/>
          </a:p>
        </p:txBody>
      </p:sp>
      <p:pic>
        <p:nvPicPr>
          <p:cNvPr id="4" name="Content Placeholder 3" descr="res3_nodeHighlihghted.png"/>
          <p:cNvPicPr>
            <a:picLocks noGrp="1" noChangeAspect="1"/>
          </p:cNvPicPr>
          <p:nvPr>
            <p:ph idx="1"/>
          </p:nvPr>
        </p:nvPicPr>
        <p:blipFill>
          <a:blip r:embed="rId2" cstate="print"/>
          <a:stretch>
            <a:fillRect/>
          </a:stretch>
        </p:blipFill>
        <p:spPr>
          <a:xfrm>
            <a:off x="1418901" y="1447800"/>
            <a:ext cx="5972499" cy="5013412"/>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Network view of results:</a:t>
            </a:r>
            <a:br>
              <a:rPr lang="en-US" dirty="0" smtClean="0"/>
            </a:br>
            <a:r>
              <a:rPr lang="en-US" dirty="0" err="1" smtClean="0"/>
              <a:t>Sensomotor</a:t>
            </a:r>
            <a:r>
              <a:rPr lang="en-US" dirty="0" smtClean="0"/>
              <a:t>-Visual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934200" y="2113547"/>
            <a:ext cx="2209800" cy="1623869"/>
          </a:xfrm>
          <a:prstGeom prst="rect">
            <a:avLst/>
          </a:prstGeom>
          <a:noFill/>
          <a:ln w="9525">
            <a:noFill/>
            <a:miter lim="800000"/>
            <a:headEnd/>
            <a:tailEnd/>
          </a:ln>
        </p:spPr>
      </p:pic>
      <p:pic>
        <p:nvPicPr>
          <p:cNvPr id="6" name="Picture 5" descr="res1_3_new.png"/>
          <p:cNvPicPr>
            <a:picLocks noChangeAspect="1"/>
          </p:cNvPicPr>
          <p:nvPr/>
        </p:nvPicPr>
        <p:blipFill>
          <a:blip r:embed="rId3" cstate="print"/>
          <a:stretch>
            <a:fillRect/>
          </a:stretch>
        </p:blipFill>
        <p:spPr>
          <a:xfrm>
            <a:off x="914400" y="1447800"/>
            <a:ext cx="6019800" cy="50918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Network view of results:</a:t>
            </a:r>
            <a:br>
              <a:rPr lang="en-US" dirty="0" smtClean="0"/>
            </a:br>
            <a:r>
              <a:rPr lang="en-US" dirty="0" err="1" smtClean="0"/>
              <a:t>Sensomoter-Audisoty</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6858000" y="2133600"/>
            <a:ext cx="2209800" cy="1623869"/>
          </a:xfrm>
          <a:prstGeom prst="rect">
            <a:avLst/>
          </a:prstGeom>
          <a:noFill/>
          <a:ln w="9525">
            <a:noFill/>
            <a:miter lim="800000"/>
            <a:headEnd/>
            <a:tailEnd/>
          </a:ln>
        </p:spPr>
      </p:pic>
      <p:pic>
        <p:nvPicPr>
          <p:cNvPr id="8" name="Content Placeholder 7" descr="res1_5_new.png"/>
          <p:cNvPicPr>
            <a:picLocks noGrp="1" noChangeAspect="1"/>
          </p:cNvPicPr>
          <p:nvPr>
            <p:ph idx="1"/>
          </p:nvPr>
        </p:nvPicPr>
        <p:blipFill>
          <a:blip r:embed="rId3" cstate="print"/>
          <a:stretch>
            <a:fillRect/>
          </a:stretch>
        </p:blipFill>
        <p:spPr>
          <a:xfrm>
            <a:off x="1143000" y="1692729"/>
            <a:ext cx="5638800" cy="478427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view of results:</a:t>
            </a:r>
            <a:br>
              <a:rPr lang="en-US" dirty="0" smtClean="0"/>
            </a:br>
            <a:r>
              <a:rPr lang="en-US" dirty="0" smtClean="0"/>
              <a:t>Within Default Mode (DMN)</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7010400" y="2133600"/>
            <a:ext cx="2209800" cy="1623869"/>
          </a:xfrm>
          <a:prstGeom prst="rect">
            <a:avLst/>
          </a:prstGeom>
          <a:noFill/>
          <a:ln w="9525">
            <a:noFill/>
            <a:miter lim="800000"/>
            <a:headEnd/>
            <a:tailEnd/>
          </a:ln>
        </p:spPr>
      </p:pic>
      <p:pic>
        <p:nvPicPr>
          <p:cNvPr id="7" name="Content Placeholder 6" descr="res2_2_new.png"/>
          <p:cNvPicPr>
            <a:picLocks noGrp="1" noChangeAspect="1"/>
          </p:cNvPicPr>
          <p:nvPr>
            <p:ph idx="1"/>
          </p:nvPr>
        </p:nvPicPr>
        <p:blipFill>
          <a:blip r:embed="rId3" cstate="print"/>
          <a:stretch>
            <a:fillRect/>
          </a:stretch>
        </p:blipFill>
        <p:spPr>
          <a:xfrm>
            <a:off x="533400" y="1752599"/>
            <a:ext cx="6477000" cy="491470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view of results:</a:t>
            </a:r>
            <a:br>
              <a:rPr lang="en-US" dirty="0" smtClean="0"/>
            </a:br>
            <a:r>
              <a:rPr lang="en-US" dirty="0" smtClean="0"/>
              <a:t>Within VN</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649452" y="2057400"/>
            <a:ext cx="2384980" cy="1752600"/>
          </a:xfrm>
          <a:prstGeom prst="rect">
            <a:avLst/>
          </a:prstGeom>
          <a:noFill/>
          <a:ln w="9525">
            <a:noFill/>
            <a:miter lim="800000"/>
            <a:headEnd/>
            <a:tailEnd/>
          </a:ln>
        </p:spPr>
      </p:pic>
      <p:pic>
        <p:nvPicPr>
          <p:cNvPr id="7" name="Content Placeholder 6" descr="res3_3_new.png"/>
          <p:cNvPicPr>
            <a:picLocks noGrp="1" noChangeAspect="1"/>
          </p:cNvPicPr>
          <p:nvPr>
            <p:ph idx="1"/>
          </p:nvPr>
        </p:nvPicPr>
        <p:blipFill>
          <a:blip r:embed="rId3" cstate="print"/>
          <a:stretch>
            <a:fillRect/>
          </a:stretch>
        </p:blipFill>
        <p:spPr>
          <a:xfrm>
            <a:off x="914400" y="1676400"/>
            <a:ext cx="5712605" cy="484939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view of results:</a:t>
            </a:r>
            <a:br>
              <a:rPr lang="en-US" dirty="0" smtClean="0"/>
            </a:br>
            <a:r>
              <a:rPr lang="en-US" dirty="0" smtClean="0"/>
              <a:t>Visual-Auditory</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934200" y="1905000"/>
            <a:ext cx="2209800" cy="1623869"/>
          </a:xfrm>
          <a:prstGeom prst="rect">
            <a:avLst/>
          </a:prstGeom>
          <a:noFill/>
          <a:ln w="9525">
            <a:noFill/>
            <a:miter lim="800000"/>
            <a:headEnd/>
            <a:tailEnd/>
          </a:ln>
        </p:spPr>
      </p:pic>
      <p:pic>
        <p:nvPicPr>
          <p:cNvPr id="6" name="Picture 5" descr="res3_5_new.png"/>
          <p:cNvPicPr>
            <a:picLocks noChangeAspect="1"/>
          </p:cNvPicPr>
          <p:nvPr/>
        </p:nvPicPr>
        <p:blipFill>
          <a:blip r:embed="rId3" cstate="print"/>
          <a:stretch>
            <a:fillRect/>
          </a:stretch>
        </p:blipFill>
        <p:spPr>
          <a:xfrm>
            <a:off x="685800" y="1371600"/>
            <a:ext cx="6012802" cy="511407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Study used a stricter threshold to facilitate interpretation (did not interpret large component)</a:t>
            </a:r>
          </a:p>
          <a:p>
            <a:r>
              <a:rPr lang="en-US" dirty="0" smtClean="0"/>
              <a:t>We provide result annotations with significance</a:t>
            </a:r>
          </a:p>
          <a:p>
            <a:r>
              <a:rPr lang="en-US" dirty="0" smtClean="0"/>
              <a:t>They </a:t>
            </a:r>
            <a:r>
              <a:rPr lang="en-US" dirty="0" smtClean="0"/>
              <a:t>reported results only for strict threshold, according to representation</a:t>
            </a:r>
            <a:endParaRPr lang="en-US" dirty="0" smtClean="0"/>
          </a:p>
          <a:p>
            <a:r>
              <a:rPr lang="en-US" dirty="0" smtClean="0"/>
              <a:t>Our additions: </a:t>
            </a:r>
            <a:r>
              <a:rPr lang="en-US" dirty="0" smtClean="0"/>
              <a:t>Statistical significance, decreased </a:t>
            </a:r>
            <a:r>
              <a:rPr lang="en-US" dirty="0" smtClean="0"/>
              <a:t>FC within </a:t>
            </a:r>
            <a:r>
              <a:rPr lang="en-US" dirty="0" smtClean="0"/>
              <a:t>VN </a:t>
            </a:r>
          </a:p>
          <a:p>
            <a:r>
              <a:rPr lang="en-US" dirty="0" smtClean="0"/>
              <a:t>Limitation</a:t>
            </a:r>
            <a:r>
              <a:rPr lang="en-US" dirty="0" smtClean="0"/>
              <a:t>: they identified CCs – we did not put this as a constraint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b="1" dirty="0" smtClean="0"/>
              <a:t>Data 2: Inter subject correlation (ISC) identified while watching emotion inducing film clips</a:t>
            </a:r>
            <a:br>
              <a:rPr lang="en-US" sz="3200" b="1" dirty="0" smtClean="0"/>
            </a:br>
            <a:r>
              <a:rPr lang="en-US" sz="2800" i="1" dirty="0" smtClean="0"/>
              <a:t> </a:t>
            </a:r>
            <a:r>
              <a:rPr lang="en-US" sz="2800" i="1" dirty="0" err="1" smtClean="0"/>
              <a:t>Nummenmaa</a:t>
            </a:r>
            <a:r>
              <a:rPr lang="en-US" sz="2800" i="1" dirty="0" smtClean="0"/>
              <a:t>  et al. PNAS 2012</a:t>
            </a:r>
            <a:endParaRPr lang="en-US" sz="28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390650" y="1758156"/>
            <a:ext cx="6362700"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lstStyle/>
          <a:p>
            <a:r>
              <a:rPr lang="en-US" dirty="0" smtClean="0"/>
              <a:t>Often, large sets of positions or connections (pos pairs) within the brain are identified as effected in an fMRI experiment</a:t>
            </a:r>
          </a:p>
          <a:p>
            <a:r>
              <a:rPr lang="en-US" dirty="0" smtClean="0"/>
              <a:t>Functional/anatomic  interpretation involves known functional networks/ anatomic atlas</a:t>
            </a:r>
          </a:p>
          <a:p>
            <a:r>
              <a:rPr lang="en-US" dirty="0" smtClean="0"/>
              <a:t>Usually done “by eye”/ by % representation</a:t>
            </a:r>
          </a:p>
          <a:p>
            <a:r>
              <a:rPr lang="en-US" dirty="0" smtClean="0"/>
              <a:t>Even more problematic when it comes to connections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4648200"/>
            <a:ext cx="76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9200" y="4648200"/>
            <a:ext cx="76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1066800" y="1600200"/>
            <a:ext cx="6705600" cy="4984581"/>
          </a:xfrm>
          <a:prstGeom prst="rect">
            <a:avLst/>
          </a:prstGeom>
          <a:noFill/>
          <a:ln w="9525">
            <a:noFill/>
            <a:miter lim="800000"/>
            <a:headEnd/>
            <a:tailEnd/>
          </a:ln>
        </p:spPr>
      </p:pic>
      <p:sp>
        <p:nvSpPr>
          <p:cNvPr id="7" name="TextBox 6"/>
          <p:cNvSpPr txBox="1"/>
          <p:nvPr/>
        </p:nvSpPr>
        <p:spPr>
          <a:xfrm>
            <a:off x="533400" y="457200"/>
            <a:ext cx="8001000" cy="923330"/>
          </a:xfrm>
          <a:prstGeom prst="rect">
            <a:avLst/>
          </a:prstGeom>
          <a:noFill/>
        </p:spPr>
        <p:txBody>
          <a:bodyPr wrap="square" rtlCol="0">
            <a:spAutoFit/>
          </a:bodyPr>
          <a:lstStyle/>
          <a:p>
            <a:pPr>
              <a:buFont typeface="Arial" pitchFamily="34" charset="0"/>
              <a:buChar char="•"/>
            </a:pPr>
            <a:r>
              <a:rPr lang="en-US" dirty="0" smtClean="0"/>
              <a:t> ISC analysis – seek regions synchronized across subjects</a:t>
            </a:r>
          </a:p>
          <a:p>
            <a:pPr>
              <a:buFont typeface="Arial" pitchFamily="34" charset="0"/>
              <a:buChar char="•"/>
            </a:pPr>
            <a:r>
              <a:rPr lang="en-US" dirty="0" smtClean="0"/>
              <a:t> Valence and arousal time series used in the general linear model (GLM) to predict moment-to-moment ISC of brain activity during movie viewing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comparison within paper</a:t>
            </a:r>
            <a:endParaRPr lang="en-US" dirty="0"/>
          </a:p>
        </p:txBody>
      </p:sp>
      <p:sp>
        <p:nvSpPr>
          <p:cNvPr id="3" name="Content Placeholder 2"/>
          <p:cNvSpPr>
            <a:spLocks noGrp="1"/>
          </p:cNvSpPr>
          <p:nvPr>
            <p:ph idx="1"/>
          </p:nvPr>
        </p:nvSpPr>
        <p:spPr/>
        <p:txBody>
          <a:bodyPr>
            <a:normAutofit/>
          </a:bodyPr>
          <a:lstStyle/>
          <a:p>
            <a:pPr>
              <a:buNone/>
            </a:pPr>
            <a:r>
              <a:rPr lang="en-US" dirty="0" smtClean="0"/>
              <a:t>Valence modulates ISC in the DMN (yellow) and Arousal in VN (pink) and DAN (green).</a:t>
            </a:r>
          </a:p>
        </p:txBody>
      </p:sp>
      <p:pic>
        <p:nvPicPr>
          <p:cNvPr id="2050" name="Picture 2"/>
          <p:cNvPicPr>
            <a:picLocks noChangeAspect="1" noChangeArrowheads="1"/>
          </p:cNvPicPr>
          <p:nvPr/>
        </p:nvPicPr>
        <p:blipFill>
          <a:blip r:embed="rId3" cstate="print"/>
          <a:srcRect/>
          <a:stretch>
            <a:fillRect/>
          </a:stretch>
        </p:blipFill>
        <p:spPr bwMode="auto">
          <a:xfrm>
            <a:off x="1447800" y="2743200"/>
            <a:ext cx="6400800" cy="36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VN Enrichment within arousal ISC</a:t>
            </a:r>
            <a:endParaRPr lang="en-US" dirty="0"/>
          </a:p>
        </p:txBody>
      </p:sp>
      <p:pic>
        <p:nvPicPr>
          <p:cNvPr id="4" name="Content Placeholder 3" descr="BrainRichAnnot1.png"/>
          <p:cNvPicPr>
            <a:picLocks noGrp="1" noChangeAspect="1"/>
          </p:cNvPicPr>
          <p:nvPr>
            <p:ph idx="1"/>
          </p:nvPr>
        </p:nvPicPr>
        <p:blipFill>
          <a:blip r:embed="rId2" cstate="print"/>
          <a:stretch>
            <a:fillRect/>
          </a:stretch>
        </p:blipFill>
        <p:spPr>
          <a:xfrm>
            <a:off x="1221108" y="1600200"/>
            <a:ext cx="6701783"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a:t>
            </a:r>
            <a:r>
              <a:rPr lang="en-US" dirty="0" smtClean="0"/>
              <a:t>e</a:t>
            </a:r>
            <a:r>
              <a:rPr lang="en-US" dirty="0" smtClean="0"/>
              <a:t>nrichment </a:t>
            </a:r>
            <a:r>
              <a:rPr lang="en-US" dirty="0" smtClean="0"/>
              <a:t>within arousal ISC</a:t>
            </a:r>
            <a:endParaRPr lang="en-US" dirty="0"/>
          </a:p>
        </p:txBody>
      </p:sp>
      <p:pic>
        <p:nvPicPr>
          <p:cNvPr id="5" name="Picture 4" descr="BrainRichAnnot5.png"/>
          <p:cNvPicPr>
            <a:picLocks noChangeAspect="1"/>
          </p:cNvPicPr>
          <p:nvPr/>
        </p:nvPicPr>
        <p:blipFill>
          <a:blip r:embed="rId3" cstate="print"/>
          <a:stretch>
            <a:fillRect/>
          </a:stretch>
        </p:blipFill>
        <p:spPr>
          <a:xfrm>
            <a:off x="991143" y="1447800"/>
            <a:ext cx="7162257" cy="484607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AUN </a:t>
            </a:r>
            <a:r>
              <a:rPr lang="en-US" dirty="0" smtClean="0"/>
              <a:t>enrichment within arousal ISC</a:t>
            </a:r>
            <a:endParaRPr lang="en-US" dirty="0"/>
          </a:p>
        </p:txBody>
      </p:sp>
      <p:pic>
        <p:nvPicPr>
          <p:cNvPr id="6" name="Picture 5" descr="BrainRichAnnot14.png"/>
          <p:cNvPicPr>
            <a:picLocks noChangeAspect="1"/>
          </p:cNvPicPr>
          <p:nvPr/>
        </p:nvPicPr>
        <p:blipFill>
          <a:blip r:embed="rId2" cstate="print"/>
          <a:stretch>
            <a:fillRect/>
          </a:stretch>
        </p:blipFill>
        <p:spPr>
          <a:xfrm>
            <a:off x="914400" y="1371600"/>
            <a:ext cx="7292961" cy="49017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Data 3: Functional connections effected by social stress</a:t>
            </a:r>
            <a:endParaRPr lang="en-US" sz="3600" b="1" dirty="0"/>
          </a:p>
        </p:txBody>
      </p:sp>
      <p:sp>
        <p:nvSpPr>
          <p:cNvPr id="3" name="Content Placeholder 2"/>
          <p:cNvSpPr>
            <a:spLocks noGrp="1"/>
          </p:cNvSpPr>
          <p:nvPr>
            <p:ph idx="1"/>
          </p:nvPr>
        </p:nvSpPr>
        <p:spPr>
          <a:xfrm>
            <a:off x="457200" y="1828800"/>
            <a:ext cx="8229600" cy="4724400"/>
          </a:xfrm>
        </p:spPr>
        <p:txBody>
          <a:bodyPr>
            <a:normAutofit fontScale="92500" lnSpcReduction="20000"/>
          </a:bodyPr>
          <a:lstStyle/>
          <a:p>
            <a:r>
              <a:rPr lang="en-US" dirty="0" smtClean="0"/>
              <a:t>57 male subjects</a:t>
            </a:r>
          </a:p>
          <a:p>
            <a:pPr>
              <a:buNone/>
            </a:pPr>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r>
              <a:rPr lang="en-US" dirty="0" smtClean="0"/>
              <a:t>Predefined GM parcellation (~500 parcels)</a:t>
            </a:r>
          </a:p>
          <a:p>
            <a:r>
              <a:rPr lang="en-US" dirty="0" err="1" smtClean="0"/>
              <a:t>Univariate</a:t>
            </a:r>
            <a:r>
              <a:rPr lang="en-US" dirty="0" smtClean="0"/>
              <a:t> analysis of all parcel pairs (paired t-test), FDR corrected (&gt;100000 tests)</a:t>
            </a:r>
          </a:p>
          <a:p>
            <a:pPr>
              <a:buNone/>
            </a:pPr>
            <a:endParaRPr lang="en-US" dirty="0"/>
          </a:p>
        </p:txBody>
      </p:sp>
      <p:pic>
        <p:nvPicPr>
          <p:cNvPr id="5" name="Picture 4" descr="fig1.tif"/>
          <p:cNvPicPr>
            <a:picLocks noChangeAspect="1"/>
          </p:cNvPicPr>
          <p:nvPr/>
        </p:nvPicPr>
        <p:blipFill>
          <a:blip r:embed="rId2" cstate="print"/>
          <a:stretch>
            <a:fillRect/>
          </a:stretch>
        </p:blipFill>
        <p:spPr>
          <a:xfrm>
            <a:off x="1219200" y="2343804"/>
            <a:ext cx="6248400" cy="263652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FC analysis results</a:t>
            </a:r>
            <a:endParaRPr lang="en-US" dirty="0"/>
          </a:p>
        </p:txBody>
      </p:sp>
      <p:sp>
        <p:nvSpPr>
          <p:cNvPr id="3" name="Content Placeholder 2"/>
          <p:cNvSpPr>
            <a:spLocks noGrp="1"/>
          </p:cNvSpPr>
          <p:nvPr>
            <p:ph idx="1"/>
          </p:nvPr>
        </p:nvSpPr>
        <p:spPr>
          <a:xfrm>
            <a:off x="304800" y="1646237"/>
            <a:ext cx="3733800" cy="4525963"/>
          </a:xfrm>
        </p:spPr>
        <p:txBody>
          <a:bodyPr>
            <a:normAutofit/>
          </a:bodyPr>
          <a:lstStyle/>
          <a:p>
            <a:pPr marL="0" indent="0">
              <a:buNone/>
            </a:pPr>
            <a:r>
              <a:rPr lang="en-US" sz="2400" dirty="0" smtClean="0"/>
              <a:t>490 differential connections </a:t>
            </a:r>
            <a:br>
              <a:rPr lang="en-US" sz="2400" dirty="0" smtClean="0"/>
            </a:br>
            <a:r>
              <a:rPr lang="en-US" sz="2400" dirty="0" smtClean="0"/>
              <a:t>a) 301 weakened (blue)</a:t>
            </a:r>
          </a:p>
          <a:p>
            <a:pPr marL="0" indent="0">
              <a:buNone/>
            </a:pPr>
            <a:r>
              <a:rPr lang="en-US" sz="2400" dirty="0" smtClean="0"/>
              <a:t>b) 189 strengthened (red)</a:t>
            </a:r>
            <a:endParaRPr lang="en-US" sz="2400" dirty="0"/>
          </a:p>
        </p:txBody>
      </p:sp>
      <p:pic>
        <p:nvPicPr>
          <p:cNvPr id="5" name="Picture 4" descr="fig3.tif"/>
          <p:cNvPicPr>
            <a:picLocks noChangeAspect="1"/>
          </p:cNvPicPr>
          <p:nvPr/>
        </p:nvPicPr>
        <p:blipFill>
          <a:blip r:embed="rId2" cstate="print"/>
          <a:stretch>
            <a:fillRect/>
          </a:stretch>
        </p:blipFill>
        <p:spPr>
          <a:xfrm>
            <a:off x="3886201" y="1371600"/>
            <a:ext cx="4597542" cy="5486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Lobe based enrichment analysis </a:t>
            </a:r>
            <a:endParaRPr lang="en-US" dirty="0"/>
          </a:p>
        </p:txBody>
      </p:sp>
      <p:pic>
        <p:nvPicPr>
          <p:cNvPr id="5" name="Picture 4" descr="fig5.tif"/>
          <p:cNvPicPr>
            <a:picLocks noChangeAspect="1"/>
          </p:cNvPicPr>
          <p:nvPr/>
        </p:nvPicPr>
        <p:blipFill>
          <a:blip r:embed="rId2" cstate="print"/>
          <a:stretch>
            <a:fillRect/>
          </a:stretch>
        </p:blipFill>
        <p:spPr>
          <a:xfrm>
            <a:off x="2438400" y="1334153"/>
            <a:ext cx="4724400" cy="514284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Weakening of cross-</a:t>
            </a:r>
            <a:r>
              <a:rPr lang="en-US" dirty="0" err="1" smtClean="0"/>
              <a:t>hemispheral</a:t>
            </a:r>
            <a:r>
              <a:rPr lang="en-US" dirty="0" smtClean="0"/>
              <a:t> </a:t>
            </a:r>
            <a:r>
              <a:rPr lang="en-US" dirty="0" err="1" smtClean="0"/>
              <a:t>prietal</a:t>
            </a:r>
            <a:r>
              <a:rPr lang="en-US" dirty="0" smtClean="0"/>
              <a:t>-temporal connections (DMN and dorsal attention) </a:t>
            </a:r>
          </a:p>
          <a:p>
            <a:r>
              <a:rPr lang="en-US" dirty="0" smtClean="0"/>
              <a:t>Strengthening of </a:t>
            </a:r>
            <a:r>
              <a:rPr lang="en-US" dirty="0" err="1" smtClean="0"/>
              <a:t>thalamo</a:t>
            </a:r>
            <a:r>
              <a:rPr lang="en-US" dirty="0" smtClean="0"/>
              <a:t>-cortical connection</a:t>
            </a:r>
            <a:br>
              <a:rPr lang="en-US" dirty="0" smtClean="0"/>
            </a:br>
            <a:r>
              <a:rPr lang="en-US" dirty="0" smtClean="0"/>
              <a:t>- Thalamus – relays sensory signals to the cortex, regulates of consciousness, sleep, and alertness </a:t>
            </a:r>
          </a:p>
          <a:p>
            <a:pPr>
              <a:buNone/>
            </a:pPr>
            <a:r>
              <a:rPr lang="en-US" dirty="0" smtClean="0"/>
              <a:t>    – Thalamus connectivity ~ arousal</a:t>
            </a:r>
            <a:br>
              <a:rPr lang="en-US" dirty="0" smtClean="0"/>
            </a:br>
            <a:r>
              <a:rPr lang="en-US" dirty="0" smtClean="0"/>
              <a:t>-- </a:t>
            </a:r>
            <a:r>
              <a:rPr lang="en-US" dirty="0" err="1" smtClean="0"/>
              <a:t>Thalamo</a:t>
            </a:r>
            <a:r>
              <a:rPr lang="en-US" dirty="0" smtClean="0"/>
              <a:t>-frontal connectivity ~cognitive functions </a:t>
            </a:r>
          </a:p>
          <a:p>
            <a:r>
              <a:rPr lang="en-US" dirty="0" smtClean="0"/>
              <a:t>No association with stress measures (subjective ratings, </a:t>
            </a:r>
            <a:r>
              <a:rPr lang="en-US" dirty="0" err="1" smtClean="0"/>
              <a:t>cortisol</a:t>
            </a:r>
            <a:r>
              <a:rPr lang="en-US" smtClean="0"/>
              <a:t> level)</a:t>
            </a: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based enrichment analysis</a:t>
            </a:r>
            <a:endParaRPr lang="en-US" dirty="0"/>
          </a:p>
        </p:txBody>
      </p:sp>
      <p:graphicFrame>
        <p:nvGraphicFramePr>
          <p:cNvPr id="4" name="Content Placeholder 3"/>
          <p:cNvGraphicFramePr>
            <a:graphicFrameLocks noGrp="1"/>
          </p:cNvGraphicFramePr>
          <p:nvPr>
            <p:ph idx="1"/>
          </p:nvPr>
        </p:nvGraphicFramePr>
        <p:xfrm>
          <a:off x="457200" y="1600200"/>
          <a:ext cx="8153399" cy="1958340"/>
        </p:xfrm>
        <a:graphic>
          <a:graphicData uri="http://schemas.openxmlformats.org/drawingml/2006/table">
            <a:tbl>
              <a:tblPr firstRow="1" bandRow="1">
                <a:tableStyleId>{5C22544A-7EE6-4342-B048-85BDC9FD1C3A}</a:tableStyleId>
              </a:tblPr>
              <a:tblGrid>
                <a:gridCol w="1699499"/>
                <a:gridCol w="3054902"/>
                <a:gridCol w="1699499"/>
                <a:gridCol w="1699499"/>
              </a:tblGrid>
              <a:tr h="370840">
                <a:tc>
                  <a:txBody>
                    <a:bodyPr/>
                    <a:lstStyle/>
                    <a:p>
                      <a:r>
                        <a:rPr lang="en-US" sz="2400" dirty="0" smtClean="0"/>
                        <a:t>Set</a:t>
                      </a:r>
                      <a:endParaRPr lang="en-US" sz="2400" dirty="0"/>
                    </a:p>
                  </a:txBody>
                  <a:tcPr/>
                </a:tc>
                <a:tc>
                  <a:txBody>
                    <a:bodyPr/>
                    <a:lstStyle/>
                    <a:p>
                      <a:r>
                        <a:rPr lang="en-US" sz="2400" dirty="0" err="1" smtClean="0"/>
                        <a:t>Annot</a:t>
                      </a:r>
                      <a:endParaRPr lang="en-US" sz="2400" dirty="0"/>
                    </a:p>
                  </a:txBody>
                  <a:tcPr/>
                </a:tc>
                <a:tc>
                  <a:txBody>
                    <a:bodyPr/>
                    <a:lstStyle/>
                    <a:p>
                      <a:r>
                        <a:rPr lang="en-US" sz="2400" dirty="0" smtClean="0"/>
                        <a:t>P-value</a:t>
                      </a:r>
                      <a:endParaRPr lang="en-US" sz="2400" dirty="0"/>
                    </a:p>
                  </a:txBody>
                  <a:tcPr/>
                </a:tc>
                <a:tc>
                  <a:txBody>
                    <a:bodyPr/>
                    <a:lstStyle/>
                    <a:p>
                      <a:r>
                        <a:rPr lang="en-US" sz="2400" dirty="0" smtClean="0"/>
                        <a:t>FR</a:t>
                      </a:r>
                      <a:endParaRPr lang="en-US" sz="2400" dirty="0"/>
                    </a:p>
                  </a:txBody>
                  <a:tcPr/>
                </a:tc>
              </a:tr>
              <a:tr h="370840">
                <a:tc>
                  <a:txBody>
                    <a:bodyPr/>
                    <a:lstStyle/>
                    <a:p>
                      <a:pPr algn="l" fontAlgn="b"/>
                      <a:r>
                        <a:rPr lang="en-US" sz="2400" b="0" i="0" u="none" strike="noStrike" dirty="0" smtClean="0">
                          <a:solidFill>
                            <a:srgbClr val="000000"/>
                          </a:solidFill>
                          <a:latin typeface="Calibri"/>
                        </a:rPr>
                        <a:t>Weakened</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smtClean="0">
                          <a:solidFill>
                            <a:srgbClr val="000000"/>
                          </a:solidFill>
                          <a:latin typeface="Calibri"/>
                        </a:rPr>
                        <a:t>2(MN</a:t>
                      </a:r>
                      <a:r>
                        <a:rPr lang="en-US" sz="2400" b="0" i="0" u="none" strike="noStrike" dirty="0">
                          <a:solidFill>
                            <a:srgbClr val="000000"/>
                          </a:solidFill>
                          <a:latin typeface="Calibri"/>
                        </a:rPr>
                        <a:t>)-2(MN)</a:t>
                      </a:r>
                    </a:p>
                  </a:txBody>
                  <a:tcPr marL="9525" marR="9525" marT="9525" marB="0" anchor="b"/>
                </a:tc>
                <a:tc>
                  <a:txBody>
                    <a:bodyPr/>
                    <a:lstStyle/>
                    <a:p>
                      <a:pPr algn="l" fontAlgn="b"/>
                      <a:r>
                        <a:rPr lang="en-US" sz="2400" b="0" i="0" u="none" strike="noStrike" dirty="0" smtClean="0">
                          <a:solidFill>
                            <a:srgbClr val="000000"/>
                          </a:solidFill>
                          <a:latin typeface="Calibri"/>
                        </a:rPr>
                        <a:t>4.8133e-010</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smtClean="0">
                          <a:solidFill>
                            <a:srgbClr val="000000"/>
                          </a:solidFill>
                          <a:latin typeface="Calibri"/>
                        </a:rPr>
                        <a:t>19.15</a:t>
                      </a:r>
                      <a:endParaRPr lang="en-US" sz="2400" b="0" i="0" u="none" strike="noStrike" dirty="0">
                        <a:solidFill>
                          <a:srgbClr val="000000"/>
                        </a:solidFill>
                        <a:latin typeface="Calibri"/>
                      </a:endParaRPr>
                    </a:p>
                  </a:txBody>
                  <a:tcPr marL="9525" marR="9525" marT="9525" marB="0" anchor="b"/>
                </a:tc>
              </a:tr>
              <a:tr h="370840">
                <a:tc>
                  <a:txBody>
                    <a:bodyPr/>
                    <a:lstStyle/>
                    <a:p>
                      <a:pPr algn="l" fontAlgn="b"/>
                      <a:r>
                        <a:rPr lang="en-US" sz="2400" b="0" i="0" u="none" strike="noStrike" dirty="0" smtClean="0">
                          <a:solidFill>
                            <a:srgbClr val="000000"/>
                          </a:solidFill>
                          <a:latin typeface="+mn-lt"/>
                        </a:rPr>
                        <a:t>Weakened</a:t>
                      </a:r>
                      <a:endParaRPr lang="en-US" sz="2400" b="0" i="0" u="none" strike="noStrike" dirty="0">
                        <a:solidFill>
                          <a:srgbClr val="000000"/>
                        </a:solidFill>
                        <a:latin typeface="+mn-lt"/>
                      </a:endParaRPr>
                    </a:p>
                  </a:txBody>
                  <a:tcPr marL="9525" marR="9525" marT="9525" marB="0" anchor="b"/>
                </a:tc>
                <a:tc>
                  <a:txBody>
                    <a:bodyPr/>
                    <a:lstStyle/>
                    <a:p>
                      <a:pPr algn="l" fontAlgn="b"/>
                      <a:r>
                        <a:rPr lang="en-US" sz="2400" b="0" i="0" u="none" strike="noStrike" dirty="0" smtClean="0">
                          <a:solidFill>
                            <a:srgbClr val="000000"/>
                          </a:solidFill>
                          <a:latin typeface="Calibri"/>
                        </a:rPr>
                        <a:t>2(MN</a:t>
                      </a:r>
                      <a:r>
                        <a:rPr lang="en-US" sz="2400" b="0" i="0" u="none" strike="noStrike" dirty="0">
                          <a:solidFill>
                            <a:srgbClr val="000000"/>
                          </a:solidFill>
                          <a:latin typeface="Calibri"/>
                        </a:rPr>
                        <a:t>)-3(DAN)</a:t>
                      </a:r>
                    </a:p>
                  </a:txBody>
                  <a:tcPr marL="9525" marR="9525" marT="9525" marB="0" anchor="b"/>
                </a:tc>
                <a:tc>
                  <a:txBody>
                    <a:bodyPr/>
                    <a:lstStyle/>
                    <a:p>
                      <a:pPr algn="l" fontAlgn="b"/>
                      <a:r>
                        <a:rPr lang="en-US" sz="2400" b="0" i="0" u="none" strike="noStrike" dirty="0" smtClean="0">
                          <a:solidFill>
                            <a:srgbClr val="000000"/>
                          </a:solidFill>
                          <a:latin typeface="Calibri"/>
                        </a:rPr>
                        <a:t>1.9365e-006</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smtClean="0">
                          <a:solidFill>
                            <a:srgbClr val="000000"/>
                          </a:solidFill>
                          <a:latin typeface="Calibri"/>
                        </a:rPr>
                        <a:t>3.52</a:t>
                      </a:r>
                      <a:endParaRPr lang="en-US" sz="2400" b="0" i="0" u="none" strike="noStrike" dirty="0">
                        <a:solidFill>
                          <a:srgbClr val="000000"/>
                        </a:solidFill>
                        <a:latin typeface="Calibri"/>
                      </a:endParaRPr>
                    </a:p>
                  </a:txBody>
                  <a:tcPr marL="9525" marR="9525" marT="9525" marB="0" anchor="b"/>
                </a:tc>
              </a:tr>
              <a:tr h="370840">
                <a:tc>
                  <a:txBody>
                    <a:bodyPr/>
                    <a:lstStyle/>
                    <a:p>
                      <a:pPr algn="l" fontAlgn="b"/>
                      <a:r>
                        <a:rPr lang="en-US" sz="2400" b="0" i="0" u="none" strike="noStrike" dirty="0" smtClean="0">
                          <a:solidFill>
                            <a:srgbClr val="000000"/>
                          </a:solidFill>
                          <a:latin typeface="+mn-lt"/>
                        </a:rPr>
                        <a:t>Weakened</a:t>
                      </a:r>
                      <a:endParaRPr lang="en-US" sz="2400" b="0" i="0" u="none" strike="noStrike" dirty="0">
                        <a:solidFill>
                          <a:srgbClr val="000000"/>
                        </a:solidFill>
                        <a:latin typeface="+mn-lt"/>
                      </a:endParaRPr>
                    </a:p>
                  </a:txBody>
                  <a:tcPr marL="9525" marR="9525" marT="9525" marB="0" anchor="b"/>
                </a:tc>
                <a:tc>
                  <a:txBody>
                    <a:bodyPr/>
                    <a:lstStyle/>
                    <a:p>
                      <a:pPr algn="l" fontAlgn="b"/>
                      <a:r>
                        <a:rPr lang="en-US" sz="2400" b="0" i="0" u="none" strike="noStrike" dirty="0" smtClean="0">
                          <a:solidFill>
                            <a:srgbClr val="000000"/>
                          </a:solidFill>
                          <a:latin typeface="Calibri"/>
                        </a:rPr>
                        <a:t>2(MN</a:t>
                      </a:r>
                      <a:r>
                        <a:rPr lang="en-US" sz="2400" b="0" i="0" u="none" strike="noStrike" dirty="0">
                          <a:solidFill>
                            <a:srgbClr val="000000"/>
                          </a:solidFill>
                          <a:latin typeface="Calibri"/>
                        </a:rPr>
                        <a:t>)-7(DMN)</a:t>
                      </a:r>
                    </a:p>
                  </a:txBody>
                  <a:tcPr marL="9525" marR="9525" marT="9525" marB="0" anchor="b"/>
                </a:tc>
                <a:tc>
                  <a:txBody>
                    <a:bodyPr/>
                    <a:lstStyle/>
                    <a:p>
                      <a:pPr algn="l" fontAlgn="b"/>
                      <a:r>
                        <a:rPr lang="en-US" sz="2400" b="0" i="0" u="none" strike="noStrike" dirty="0" smtClean="0">
                          <a:solidFill>
                            <a:srgbClr val="000000"/>
                          </a:solidFill>
                          <a:latin typeface="Calibri"/>
                        </a:rPr>
                        <a:t>5.7627e-010</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smtClean="0">
                          <a:solidFill>
                            <a:srgbClr val="000000"/>
                          </a:solidFill>
                          <a:latin typeface="Calibri"/>
                        </a:rPr>
                        <a:t>3.45</a:t>
                      </a:r>
                      <a:endParaRPr lang="en-US" sz="2400" b="0" i="0" u="none" strike="noStrike" dirty="0">
                        <a:solidFill>
                          <a:srgbClr val="000000"/>
                        </a:solidFill>
                        <a:latin typeface="Calibri"/>
                      </a:endParaRPr>
                    </a:p>
                  </a:txBody>
                  <a:tcPr marL="9525" marR="9525" marT="9525" marB="0" anchor="b"/>
                </a:tc>
              </a:tr>
              <a:tr h="370840">
                <a:tc>
                  <a:txBody>
                    <a:bodyPr/>
                    <a:lstStyle/>
                    <a:p>
                      <a:pPr algn="l" fontAlgn="b"/>
                      <a:r>
                        <a:rPr lang="en-US" sz="2400" b="0" i="0" u="none" strike="noStrike" dirty="0" smtClean="0">
                          <a:solidFill>
                            <a:srgbClr val="000000"/>
                          </a:solidFill>
                          <a:latin typeface="+mn-lt"/>
                        </a:rPr>
                        <a:t>Weakened</a:t>
                      </a:r>
                      <a:endParaRPr lang="en-US" sz="2400" b="0" i="0" u="none" strike="noStrike" dirty="0">
                        <a:solidFill>
                          <a:srgbClr val="000000"/>
                        </a:solidFill>
                        <a:latin typeface="+mn-lt"/>
                      </a:endParaRPr>
                    </a:p>
                  </a:txBody>
                  <a:tcPr marL="9525" marR="9525" marT="9525" marB="0" anchor="b"/>
                </a:tc>
                <a:tc>
                  <a:txBody>
                    <a:bodyPr/>
                    <a:lstStyle/>
                    <a:p>
                      <a:pPr algn="l" fontAlgn="b"/>
                      <a:r>
                        <a:rPr lang="en-US" sz="2400" b="0" i="0" u="none" strike="noStrike" dirty="0" smtClean="0">
                          <a:solidFill>
                            <a:srgbClr val="000000"/>
                          </a:solidFill>
                          <a:latin typeface="Calibri"/>
                        </a:rPr>
                        <a:t>3(DAN</a:t>
                      </a:r>
                      <a:r>
                        <a:rPr lang="en-US" sz="2400" b="0" i="0" u="none" strike="noStrike" dirty="0">
                          <a:solidFill>
                            <a:srgbClr val="000000"/>
                          </a:solidFill>
                          <a:latin typeface="Calibri"/>
                        </a:rPr>
                        <a:t>)-7(DMN)</a:t>
                      </a:r>
                    </a:p>
                  </a:txBody>
                  <a:tcPr marL="9525" marR="9525" marT="9525" marB="0" anchor="b"/>
                </a:tc>
                <a:tc>
                  <a:txBody>
                    <a:bodyPr/>
                    <a:lstStyle/>
                    <a:p>
                      <a:pPr algn="l" fontAlgn="b"/>
                      <a:r>
                        <a:rPr lang="en-US" sz="2400" b="0" i="0" u="none" strike="noStrike" dirty="0" smtClean="0">
                          <a:solidFill>
                            <a:srgbClr val="000000"/>
                          </a:solidFill>
                          <a:latin typeface="Calibri"/>
                        </a:rPr>
                        <a:t>5.7627e-010</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smtClean="0">
                          <a:solidFill>
                            <a:srgbClr val="000000"/>
                          </a:solidFill>
                          <a:latin typeface="Calibri"/>
                        </a:rPr>
                        <a:t>3.45</a:t>
                      </a:r>
                      <a:endParaRPr lang="en-US" sz="2400" b="0" i="0" u="none" strike="noStrike" dirty="0">
                        <a:solidFill>
                          <a:srgbClr val="000000"/>
                        </a:solidFill>
                        <a:latin typeface="Calibri"/>
                      </a:endParaRP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Enrichment analysis in brain findings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Positions</a:t>
            </a:r>
            <a:r>
              <a:rPr lang="en-US" dirty="0" smtClean="0"/>
              <a:t>: Given </a:t>
            </a:r>
            <a:r>
              <a:rPr lang="en-US" dirty="0" smtClean="0"/>
              <a:t>s positions (nodes) , </a:t>
            </a:r>
            <a:r>
              <a:rPr lang="en-US" dirty="0" smtClean="0"/>
              <a:t>of which n are annotated by “a”, </a:t>
            </a:r>
            <a:r>
              <a:rPr lang="en-US" dirty="0" smtClean="0"/>
              <a:t>what </a:t>
            </a:r>
            <a:r>
              <a:rPr lang="en-US" dirty="0" smtClean="0"/>
              <a:t>is the chance of getting at least n representatives of “a” in a random set of size |s| sampled from the background?</a:t>
            </a:r>
          </a:p>
          <a:p>
            <a:r>
              <a:rPr lang="en-US" b="1" dirty="0" smtClean="0"/>
              <a:t>Connections</a:t>
            </a:r>
            <a:r>
              <a:rPr lang="en-US" dirty="0" smtClean="0"/>
              <a:t>: Given </a:t>
            </a:r>
            <a:r>
              <a:rPr lang="en-US" dirty="0" smtClean="0"/>
              <a:t>s position pairs (edges), </a:t>
            </a:r>
            <a:r>
              <a:rPr lang="en-US" dirty="0" smtClean="0"/>
              <a:t>of which n are annotated by “a-b</a:t>
            </a:r>
            <a:r>
              <a:rPr lang="en-US" dirty="0" smtClean="0"/>
              <a:t>” or </a:t>
            </a:r>
            <a:r>
              <a:rPr lang="en-US" dirty="0" smtClean="0"/>
              <a:t>“b-a”, </a:t>
            </a:r>
            <a:r>
              <a:rPr lang="en-US" dirty="0" smtClean="0"/>
              <a:t>what </a:t>
            </a:r>
            <a:r>
              <a:rPr lang="en-US" dirty="0" smtClean="0"/>
              <a:t>is the chance of getting at least n representatives of “a-b” or “b-a” in a random </a:t>
            </a:r>
            <a:r>
              <a:rPr lang="en-US" dirty="0" smtClean="0"/>
              <a:t>edge set </a:t>
            </a:r>
            <a:r>
              <a:rPr lang="en-US" dirty="0" smtClean="0"/>
              <a:t>of size |s| sampled from the </a:t>
            </a:r>
            <a:r>
              <a:rPr lang="en-US" dirty="0" smtClean="0"/>
              <a:t>paired background?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2_3_Yeo7.png"/>
          <p:cNvPicPr>
            <a:picLocks noChangeAspect="1"/>
          </p:cNvPicPr>
          <p:nvPr/>
        </p:nvPicPr>
        <p:blipFill>
          <a:blip r:embed="rId2" cstate="print"/>
          <a:stretch>
            <a:fillRect/>
          </a:stretch>
        </p:blipFill>
        <p:spPr>
          <a:xfrm>
            <a:off x="4419600" y="381000"/>
            <a:ext cx="4253688" cy="2819400"/>
          </a:xfrm>
          <a:prstGeom prst="rect">
            <a:avLst/>
          </a:prstGeom>
        </p:spPr>
      </p:pic>
      <p:pic>
        <p:nvPicPr>
          <p:cNvPr id="6" name="Picture 5" descr="2_7_Yeo7.png"/>
          <p:cNvPicPr>
            <a:picLocks noChangeAspect="1"/>
          </p:cNvPicPr>
          <p:nvPr/>
        </p:nvPicPr>
        <p:blipFill>
          <a:blip r:embed="rId3" cstate="print"/>
          <a:stretch>
            <a:fillRect/>
          </a:stretch>
        </p:blipFill>
        <p:spPr>
          <a:xfrm>
            <a:off x="228600" y="457200"/>
            <a:ext cx="4875055" cy="3276600"/>
          </a:xfrm>
          <a:prstGeom prst="rect">
            <a:avLst/>
          </a:prstGeom>
        </p:spPr>
      </p:pic>
      <p:pic>
        <p:nvPicPr>
          <p:cNvPr id="10" name="Picture 9" descr="2_2_Yeo7.png"/>
          <p:cNvPicPr>
            <a:picLocks noChangeAspect="1"/>
          </p:cNvPicPr>
          <p:nvPr/>
        </p:nvPicPr>
        <p:blipFill>
          <a:blip r:embed="rId4" cstate="print"/>
          <a:stretch>
            <a:fillRect/>
          </a:stretch>
        </p:blipFill>
        <p:spPr>
          <a:xfrm>
            <a:off x="228600" y="3505200"/>
            <a:ext cx="4234945" cy="2872255"/>
          </a:xfrm>
          <a:prstGeom prst="rect">
            <a:avLst/>
          </a:prstGeom>
        </p:spPr>
      </p:pic>
      <p:pic>
        <p:nvPicPr>
          <p:cNvPr id="11" name="Picture 10" descr="3_7_Yeo7.png"/>
          <p:cNvPicPr>
            <a:picLocks noChangeAspect="1"/>
          </p:cNvPicPr>
          <p:nvPr/>
        </p:nvPicPr>
        <p:blipFill>
          <a:blip r:embed="rId5" cstate="print"/>
          <a:stretch>
            <a:fillRect/>
          </a:stretch>
        </p:blipFill>
        <p:spPr>
          <a:xfrm>
            <a:off x="4345258" y="3276600"/>
            <a:ext cx="4798741" cy="3225383"/>
          </a:xfrm>
          <a:prstGeom prst="rect">
            <a:avLst/>
          </a:prstGeom>
        </p:spPr>
      </p:pic>
      <p:sp>
        <p:nvSpPr>
          <p:cNvPr id="12" name="TextBox 11"/>
          <p:cNvSpPr txBox="1"/>
          <p:nvPr/>
        </p:nvSpPr>
        <p:spPr>
          <a:xfrm>
            <a:off x="3581400" y="4114800"/>
            <a:ext cx="685800" cy="369332"/>
          </a:xfrm>
          <a:prstGeom prst="rect">
            <a:avLst/>
          </a:prstGeom>
          <a:noFill/>
        </p:spPr>
        <p:txBody>
          <a:bodyPr wrap="square" rtlCol="0">
            <a:spAutoFit/>
          </a:bodyPr>
          <a:lstStyle/>
          <a:p>
            <a:r>
              <a:rPr lang="en-US" dirty="0" smtClean="0"/>
              <a:t>MN</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lstStyle/>
          <a:p>
            <a:r>
              <a:rPr lang="en-US" dirty="0" smtClean="0"/>
              <a:t>GUI </a:t>
            </a:r>
            <a:r>
              <a:rPr lang="en-US" dirty="0" smtClean="0"/>
              <a:t>improvements: e.g. better error handling</a:t>
            </a:r>
            <a:endParaRPr lang="en-US" dirty="0" smtClean="0"/>
          </a:p>
          <a:p>
            <a:r>
              <a:rPr lang="en-US" dirty="0" smtClean="0"/>
              <a:t>Technical issues: </a:t>
            </a:r>
            <a:r>
              <a:rPr lang="en-US" dirty="0" smtClean="0"/>
              <a:t>e.g.  </a:t>
            </a:r>
            <a:r>
              <a:rPr lang="en-US" dirty="0" smtClean="0"/>
              <a:t>network view with many nodes - time </a:t>
            </a:r>
            <a:r>
              <a:rPr lang="en-US" dirty="0" smtClean="0"/>
              <a:t>issues</a:t>
            </a:r>
          </a:p>
          <a:p>
            <a:r>
              <a:rPr lang="en-US" dirty="0" smtClean="0"/>
              <a:t>Incorporating spatial information/restrictions according to the way sets were identified (e.g. </a:t>
            </a:r>
            <a:r>
              <a:rPr lang="en-US" smtClean="0"/>
              <a:t>random sampling of similar sub-graphs)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implementation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Hyper-geometric cumulative distribution function</a:t>
            </a:r>
          </a:p>
          <a:p>
            <a:endParaRPr lang="en-US" dirty="0" smtClean="0"/>
          </a:p>
          <a:p>
            <a:endParaRPr lang="en-US" dirty="0" smtClean="0"/>
          </a:p>
          <a:p>
            <a:r>
              <a:rPr lang="en-US" dirty="0" smtClean="0"/>
              <a:t>Given a population of size M, which contains K items with a desired characteristic, HG-CDF computes the probability of observing at least x items with the desired characteristic in a random sample of size N</a:t>
            </a:r>
          </a:p>
          <a:p>
            <a:pPr>
              <a:buNone/>
            </a:pP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86000" y="2743200"/>
            <a:ext cx="5627529" cy="91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tool	</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r>
              <a:rPr lang="en-US" dirty="0" err="1" smtClean="0"/>
              <a:t>Matlab</a:t>
            </a:r>
            <a:r>
              <a:rPr lang="en-US" dirty="0" smtClean="0"/>
              <a:t> </a:t>
            </a:r>
          </a:p>
          <a:p>
            <a:r>
              <a:rPr lang="en-US" dirty="0" smtClean="0"/>
              <a:t>Input: </a:t>
            </a:r>
          </a:p>
          <a:p>
            <a:pPr>
              <a:buNone/>
            </a:pPr>
            <a:r>
              <a:rPr lang="en-US" dirty="0" smtClean="0"/>
              <a:t>	1) Position groups/position pair groups</a:t>
            </a:r>
          </a:p>
          <a:p>
            <a:pPr>
              <a:buNone/>
            </a:pPr>
            <a:r>
              <a:rPr lang="en-US" dirty="0" smtClean="0"/>
              <a:t>    2) Pos background coordinates (non paired)</a:t>
            </a:r>
          </a:p>
          <a:p>
            <a:pPr>
              <a:buNone/>
            </a:pPr>
            <a:r>
              <a:rPr lang="en-US" dirty="0" smtClean="0"/>
              <a:t>    3) Pos annotations (txt or fMRI </a:t>
            </a:r>
            <a:r>
              <a:rPr lang="en-US" dirty="0" err="1" smtClean="0"/>
              <a:t>img</a:t>
            </a:r>
            <a:r>
              <a:rPr lang="en-US" dirty="0" smtClean="0"/>
              <a:t> – 3D)</a:t>
            </a:r>
          </a:p>
          <a:p>
            <a:pPr>
              <a:buNone/>
            </a:pPr>
            <a:r>
              <a:rPr lang="en-US" dirty="0" smtClean="0"/>
              <a:t>    4) Thresh p-value</a:t>
            </a:r>
          </a:p>
          <a:p>
            <a:pPr>
              <a:buNone/>
            </a:pPr>
            <a:r>
              <a:rPr lang="en-US" dirty="0" smtClean="0"/>
              <a:t>    5) Correction (None/</a:t>
            </a:r>
            <a:r>
              <a:rPr lang="en-US" dirty="0" err="1" smtClean="0"/>
              <a:t>bonferroni</a:t>
            </a:r>
            <a:r>
              <a:rPr lang="en-US" dirty="0" smtClean="0"/>
              <a:t>/FDR)</a:t>
            </a:r>
          </a:p>
          <a:p>
            <a:pPr>
              <a:buNone/>
            </a:pPr>
            <a:r>
              <a:rPr lang="en-US" dirty="0" smtClean="0"/>
              <a:t>    6) Min required rep in set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display</a:t>
            </a:r>
            <a:endParaRPr lang="en-US" dirty="0"/>
          </a:p>
        </p:txBody>
      </p:sp>
      <p:sp>
        <p:nvSpPr>
          <p:cNvPr id="3" name="Content Placeholder 2"/>
          <p:cNvSpPr>
            <a:spLocks noGrp="1"/>
          </p:cNvSpPr>
          <p:nvPr>
            <p:ph idx="1"/>
          </p:nvPr>
        </p:nvSpPr>
        <p:spPr/>
        <p:txBody>
          <a:bodyPr/>
          <a:lstStyle/>
          <a:p>
            <a:r>
              <a:rPr lang="en-US" dirty="0" smtClean="0"/>
              <a:t>Text: Set ID; Enriched </a:t>
            </a:r>
            <a:r>
              <a:rPr lang="en-US" dirty="0" err="1" smtClean="0"/>
              <a:t>annot</a:t>
            </a:r>
            <a:r>
              <a:rPr lang="en-US" dirty="0" smtClean="0"/>
              <a:t>; </a:t>
            </a:r>
            <a:r>
              <a:rPr lang="en-US" dirty="0" err="1" smtClean="0"/>
              <a:t>Correctedpvalue</a:t>
            </a:r>
            <a:r>
              <a:rPr lang="en-US" dirty="0" smtClean="0"/>
              <a:t>; Inducing positions/connections</a:t>
            </a:r>
          </a:p>
          <a:p>
            <a:r>
              <a:rPr lang="en-US" dirty="0" smtClean="0"/>
              <a:t>Histogram – single for all sets</a:t>
            </a:r>
          </a:p>
          <a:p>
            <a:r>
              <a:rPr lang="en-US" dirty="0" smtClean="0"/>
              <a:t>Upon row click: 3D brain sketch with inducing connections/nodes</a:t>
            </a:r>
            <a:endParaRPr lang="en-US" dirty="0"/>
          </a:p>
        </p:txBody>
      </p:sp>
      <p:graphicFrame>
        <p:nvGraphicFramePr>
          <p:cNvPr id="13" name="Chart 12"/>
          <p:cNvGraphicFramePr/>
          <p:nvPr/>
        </p:nvGraphicFramePr>
        <p:xfrm>
          <a:off x="990600" y="4343400"/>
          <a:ext cx="36576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4800600" y="4191000"/>
          <a:ext cx="3810000" cy="2667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b="1" dirty="0" smtClean="0"/>
              <a:t>Data 1 – a set of decreased functional connections in Mild cognitive impairment </a:t>
            </a:r>
            <a:endParaRPr lang="en-US" b="1" dirty="0"/>
          </a:p>
        </p:txBody>
      </p:sp>
      <p:sp>
        <p:nvSpPr>
          <p:cNvPr id="8" name="TextBox 7"/>
          <p:cNvSpPr txBox="1"/>
          <p:nvPr/>
        </p:nvSpPr>
        <p:spPr>
          <a:xfrm>
            <a:off x="228600" y="2199144"/>
            <a:ext cx="8534400" cy="1261884"/>
          </a:xfrm>
          <a:prstGeom prst="rect">
            <a:avLst/>
          </a:prstGeom>
          <a:noFill/>
        </p:spPr>
        <p:txBody>
          <a:bodyPr wrap="square" rtlCol="0">
            <a:spAutoFit/>
          </a:bodyPr>
          <a:lstStyle/>
          <a:p>
            <a:pPr>
              <a:buFont typeface="Arial" pitchFamily="34" charset="0"/>
              <a:buChar char="•"/>
            </a:pPr>
            <a:r>
              <a:rPr lang="en-US" sz="2800" dirty="0" smtClean="0"/>
              <a:t> </a:t>
            </a:r>
            <a:r>
              <a:rPr lang="en-US" sz="2400" dirty="0" err="1" smtClean="0"/>
              <a:t>Amnestic</a:t>
            </a:r>
            <a:r>
              <a:rPr lang="en-US" sz="2400" dirty="0" smtClean="0"/>
              <a:t> mild cognitive impairment (</a:t>
            </a:r>
            <a:r>
              <a:rPr lang="en-US" sz="2400" dirty="0" err="1" smtClean="0"/>
              <a:t>aMCI</a:t>
            </a:r>
            <a:r>
              <a:rPr lang="en-US" sz="2400" dirty="0" smtClean="0"/>
              <a:t>),- the </a:t>
            </a:r>
            <a:r>
              <a:rPr lang="en-US" sz="2400" dirty="0" err="1" smtClean="0"/>
              <a:t>prodromal</a:t>
            </a:r>
            <a:r>
              <a:rPr lang="en-US" sz="2400" dirty="0" smtClean="0"/>
              <a:t> stage of Alzheimer’s disease</a:t>
            </a:r>
          </a:p>
          <a:p>
            <a:pPr>
              <a:buFont typeface="Arial" pitchFamily="34" charset="0"/>
              <a:buChar char="•"/>
            </a:pPr>
            <a:r>
              <a:rPr lang="en-US" sz="2400" dirty="0" smtClean="0"/>
              <a:t> Alzheimer’s disease disrupts the connectome</a:t>
            </a:r>
            <a:endParaRPr lang="en-US" sz="2400" dirty="0"/>
          </a:p>
        </p:txBody>
      </p:sp>
      <p:sp>
        <p:nvSpPr>
          <p:cNvPr id="9" name="TextBox 8"/>
          <p:cNvSpPr txBox="1"/>
          <p:nvPr/>
        </p:nvSpPr>
        <p:spPr>
          <a:xfrm>
            <a:off x="228600" y="3418344"/>
            <a:ext cx="8382000" cy="2677656"/>
          </a:xfrm>
          <a:prstGeom prst="rect">
            <a:avLst/>
          </a:prstGeom>
          <a:noFill/>
        </p:spPr>
        <p:txBody>
          <a:bodyPr wrap="square" rtlCol="0">
            <a:spAutoFit/>
          </a:bodyPr>
          <a:lstStyle/>
          <a:p>
            <a:pPr>
              <a:buFont typeface="Arial" pitchFamily="34" charset="0"/>
              <a:buChar char="•"/>
            </a:pPr>
            <a:r>
              <a:rPr lang="en-US" sz="2400" dirty="0" smtClean="0"/>
              <a:t> 37 patients with </a:t>
            </a:r>
            <a:r>
              <a:rPr lang="en-US" sz="2400" dirty="0" err="1" smtClean="0"/>
              <a:t>aMCI</a:t>
            </a:r>
            <a:r>
              <a:rPr lang="en-US" sz="2400" dirty="0" smtClean="0"/>
              <a:t> and 47 HCs</a:t>
            </a:r>
          </a:p>
          <a:p>
            <a:pPr>
              <a:buFont typeface="Arial" pitchFamily="34" charset="0"/>
              <a:buChar char="•"/>
            </a:pPr>
            <a:r>
              <a:rPr lang="en-US" sz="2400" dirty="0" smtClean="0"/>
              <a:t> Rest fMRI</a:t>
            </a:r>
          </a:p>
          <a:p>
            <a:pPr>
              <a:buFont typeface="Arial" pitchFamily="34" charset="0"/>
              <a:buChar char="•"/>
            </a:pPr>
            <a:r>
              <a:rPr lang="en-US" sz="2400" dirty="0" smtClean="0"/>
              <a:t> </a:t>
            </a:r>
            <a:r>
              <a:rPr lang="en-US" sz="2400" dirty="0" smtClean="0"/>
              <a:t>Whole </a:t>
            </a:r>
            <a:r>
              <a:rPr lang="en-US" sz="2400" dirty="0" smtClean="0"/>
              <a:t>brain Craddock 200, Craddock1024</a:t>
            </a:r>
            <a:endParaRPr lang="en-US" sz="2400" dirty="0" smtClean="0"/>
          </a:p>
          <a:p>
            <a:pPr>
              <a:buFont typeface="Arial" pitchFamily="34" charset="0"/>
              <a:buChar char="•"/>
            </a:pPr>
            <a:r>
              <a:rPr lang="en-US" sz="2400" dirty="0" smtClean="0"/>
              <a:t> </a:t>
            </a:r>
            <a:r>
              <a:rPr lang="en-US" sz="2400" dirty="0" smtClean="0"/>
              <a:t>NBS FC analysis </a:t>
            </a:r>
            <a:r>
              <a:rPr lang="en-US" sz="2400" dirty="0" smtClean="0"/>
              <a:t>:</a:t>
            </a:r>
            <a:endParaRPr lang="en-US" sz="2400" dirty="0" smtClean="0"/>
          </a:p>
          <a:p>
            <a:r>
              <a:rPr lang="en-US" sz="2400" dirty="0" smtClean="0"/>
              <a:t>   </a:t>
            </a:r>
            <a:r>
              <a:rPr lang="en-US" sz="2400" dirty="0" err="1" smtClean="0"/>
              <a:t>Suprathreshold</a:t>
            </a:r>
            <a:r>
              <a:rPr lang="en-US" sz="2400" dirty="0" smtClean="0"/>
              <a:t> connections, CCs, corrected </a:t>
            </a:r>
            <a:r>
              <a:rPr lang="en-US" sz="2400" dirty="0" err="1" smtClean="0"/>
              <a:t>pval</a:t>
            </a:r>
            <a:r>
              <a:rPr lang="en-US" sz="2400" dirty="0" smtClean="0"/>
              <a:t> for each CC using the null distribution of max CC size (10000 perms - labels)</a:t>
            </a:r>
          </a:p>
          <a:p>
            <a:endParaRPr lang="en-US" sz="2400" dirty="0" smtClean="0"/>
          </a:p>
        </p:txBody>
      </p:sp>
      <p:sp>
        <p:nvSpPr>
          <p:cNvPr id="10" name="TextBox 9"/>
          <p:cNvSpPr txBox="1"/>
          <p:nvPr/>
        </p:nvSpPr>
        <p:spPr>
          <a:xfrm>
            <a:off x="2514600" y="1524000"/>
            <a:ext cx="3962400" cy="369332"/>
          </a:xfrm>
          <a:prstGeom prst="rect">
            <a:avLst/>
          </a:prstGeom>
          <a:noFill/>
        </p:spPr>
        <p:txBody>
          <a:bodyPr wrap="square" rtlCol="0">
            <a:spAutoFit/>
          </a:bodyPr>
          <a:lstStyle/>
          <a:p>
            <a:r>
              <a:rPr lang="en-US" b="1" dirty="0" smtClean="0"/>
              <a:t>Wang et al. PNA BIOL PSYCHIATRY 2013 </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results</a:t>
            </a:r>
            <a:endParaRPr lang="en-US" dirty="0"/>
          </a:p>
        </p:txBody>
      </p:sp>
      <p:sp>
        <p:nvSpPr>
          <p:cNvPr id="3" name="Content Placeholder 2"/>
          <p:cNvSpPr>
            <a:spLocks noGrp="1"/>
          </p:cNvSpPr>
          <p:nvPr>
            <p:ph idx="1"/>
          </p:nvPr>
        </p:nvSpPr>
        <p:spPr>
          <a:xfrm>
            <a:off x="457200" y="1600201"/>
            <a:ext cx="8229600" cy="2209800"/>
          </a:xfrm>
        </p:spPr>
        <p:txBody>
          <a:bodyPr>
            <a:normAutofit/>
          </a:bodyPr>
          <a:lstStyle/>
          <a:p>
            <a:r>
              <a:rPr lang="en-US" sz="2400" dirty="0" smtClean="0"/>
              <a:t>Decreased overall FC in </a:t>
            </a:r>
            <a:r>
              <a:rPr lang="en-US" sz="2400" dirty="0" err="1" smtClean="0"/>
              <a:t>aMCI</a:t>
            </a:r>
            <a:r>
              <a:rPr lang="en-US" sz="2400" dirty="0" smtClean="0"/>
              <a:t> (0.03-0.06Hz);</a:t>
            </a:r>
          </a:p>
          <a:p>
            <a:r>
              <a:rPr lang="en-US" sz="2400" dirty="0" smtClean="0"/>
              <a:t>Increased path length</a:t>
            </a:r>
          </a:p>
          <a:p>
            <a:r>
              <a:rPr lang="en-US" sz="2400" dirty="0" smtClean="0"/>
              <a:t>Decreased nodal strength in  DMN nodes</a:t>
            </a:r>
          </a:p>
          <a:p>
            <a:r>
              <a:rPr lang="en-US" sz="2400" dirty="0" smtClean="0"/>
              <a:t>Correlation with </a:t>
            </a:r>
            <a:r>
              <a:rPr lang="en-US" sz="2400" dirty="0" err="1" smtClean="0"/>
              <a:t>mem</a:t>
            </a:r>
            <a:r>
              <a:rPr lang="en-US" sz="2400" dirty="0" smtClean="0"/>
              <a:t> performance</a:t>
            </a:r>
          </a:p>
          <a:p>
            <a:pPr>
              <a:buNone/>
            </a:pPr>
            <a:endParaRPr lang="en-US" sz="2400" dirty="0"/>
          </a:p>
        </p:txBody>
      </p:sp>
      <p:pic>
        <p:nvPicPr>
          <p:cNvPr id="5" name="Picture 4"/>
          <p:cNvPicPr>
            <a:picLocks noChangeAspect="1" noChangeArrowheads="1"/>
          </p:cNvPicPr>
          <p:nvPr/>
        </p:nvPicPr>
        <p:blipFill>
          <a:blip r:embed="rId2" cstate="print"/>
          <a:srcRect/>
          <a:stretch>
            <a:fillRect/>
          </a:stretch>
        </p:blipFill>
        <p:spPr bwMode="auto">
          <a:xfrm>
            <a:off x="4171766" y="3352800"/>
            <a:ext cx="4302526" cy="3276600"/>
          </a:xfrm>
          <a:prstGeom prst="rect">
            <a:avLst/>
          </a:prstGeom>
          <a:noFill/>
          <a:ln w="9525">
            <a:noFill/>
            <a:miter lim="800000"/>
            <a:headEnd/>
            <a:tailEnd/>
          </a:ln>
        </p:spPr>
      </p:pic>
      <p:sp>
        <p:nvSpPr>
          <p:cNvPr id="7" name="TextBox 6"/>
          <p:cNvSpPr txBox="1"/>
          <p:nvPr/>
        </p:nvSpPr>
        <p:spPr>
          <a:xfrm>
            <a:off x="228600" y="3852208"/>
            <a:ext cx="5410200" cy="1569660"/>
          </a:xfrm>
          <a:prstGeom prst="rect">
            <a:avLst/>
          </a:prstGeom>
          <a:noFill/>
        </p:spPr>
        <p:txBody>
          <a:bodyPr wrap="square" rtlCol="0">
            <a:spAutoFit/>
          </a:bodyPr>
          <a:lstStyle/>
          <a:p>
            <a:pPr>
              <a:buFont typeface="Arial" pitchFamily="34" charset="0"/>
              <a:buChar char="•"/>
            </a:pPr>
            <a:r>
              <a:rPr lang="en-US" sz="2400" dirty="0" smtClean="0"/>
              <a:t> NBS results (Craddock 1024):</a:t>
            </a:r>
          </a:p>
          <a:p>
            <a:r>
              <a:rPr lang="en-US" sz="2400" dirty="0" smtClean="0"/>
              <a:t> - 1 CC of 363 reduced FCs (p&lt;5*10</a:t>
            </a:r>
            <a:r>
              <a:rPr lang="en-US" sz="2400" baseline="30000" dirty="0" smtClean="0"/>
              <a:t>-4</a:t>
            </a:r>
            <a:r>
              <a:rPr lang="en-US" sz="2400" dirty="0" smtClean="0"/>
              <a:t>)</a:t>
            </a:r>
            <a:endParaRPr lang="en-US" sz="2400" baseline="30000" dirty="0" smtClean="0"/>
          </a:p>
          <a:p>
            <a:r>
              <a:rPr lang="en-US" sz="2400" dirty="0" smtClean="0"/>
              <a:t>-  2CCs of 65 and 22 connections (p&lt;10</a:t>
            </a:r>
            <a:r>
              <a:rPr lang="en-US" sz="2400" baseline="30000" dirty="0" smtClean="0"/>
              <a:t>-4</a:t>
            </a:r>
            <a:r>
              <a:rPr lang="en-US" sz="2400" dirty="0" smtClean="0"/>
              <a:t>)</a:t>
            </a:r>
          </a:p>
          <a:p>
            <a:pP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Connection enrichment analysis</a:t>
            </a:r>
            <a:endParaRPr lang="en-US" dirty="0"/>
          </a:p>
        </p:txBody>
      </p:sp>
      <p:sp>
        <p:nvSpPr>
          <p:cNvPr id="6" name="TextBox 5"/>
          <p:cNvSpPr txBox="1"/>
          <p:nvPr/>
        </p:nvSpPr>
        <p:spPr>
          <a:xfrm>
            <a:off x="533400" y="1524000"/>
            <a:ext cx="8382000" cy="5693866"/>
          </a:xfrm>
          <a:prstGeom prst="rect">
            <a:avLst/>
          </a:prstGeom>
          <a:noFill/>
        </p:spPr>
        <p:txBody>
          <a:bodyPr wrap="square" rtlCol="0">
            <a:spAutoFit/>
          </a:bodyPr>
          <a:lstStyle/>
          <a:p>
            <a:pPr>
              <a:buFont typeface="Arial" charset="0"/>
              <a:buChar char="•"/>
            </a:pPr>
            <a:r>
              <a:rPr lang="en-US" sz="2800" dirty="0" smtClean="0"/>
              <a:t> Annotations based on 5 modules derived from HCs (modular architecture</a:t>
            </a:r>
            <a:r>
              <a:rPr lang="en-US" sz="2800" dirty="0" smtClean="0"/>
              <a:t>)</a:t>
            </a:r>
          </a:p>
          <a:p>
            <a:pPr>
              <a:buFont typeface="Arial" charset="0"/>
              <a:buChar char="•"/>
            </a:pPr>
            <a:endParaRPr lang="en-US" sz="2800" dirty="0" smtClean="0"/>
          </a:p>
          <a:p>
            <a:pPr>
              <a:buFont typeface="Arial" charset="0"/>
              <a:buChar char="•"/>
            </a:pPr>
            <a:endParaRPr lang="en-US" sz="2800" dirty="0" smtClean="0"/>
          </a:p>
          <a:p>
            <a:pPr>
              <a:buFont typeface="Arial" charset="0"/>
              <a:buChar char="•"/>
            </a:pPr>
            <a:endParaRPr lang="en-US" sz="2800" dirty="0" smtClean="0"/>
          </a:p>
          <a:p>
            <a:pPr>
              <a:buFont typeface="Arial" charset="0"/>
              <a:buChar char="•"/>
            </a:pPr>
            <a:endParaRPr lang="en-US" sz="2800" dirty="0" smtClean="0"/>
          </a:p>
          <a:p>
            <a:pPr>
              <a:buFont typeface="Arial" charset="0"/>
              <a:buChar char="•"/>
            </a:pPr>
            <a:endParaRPr lang="en-US" sz="2800" dirty="0" smtClean="0"/>
          </a:p>
          <a:p>
            <a:endParaRPr lang="en-US" sz="2800" dirty="0" smtClean="0"/>
          </a:p>
          <a:p>
            <a:pPr>
              <a:buFont typeface="Arial" charset="0"/>
              <a:buChar char="•"/>
            </a:pPr>
            <a:endParaRPr lang="en-US" sz="2800" dirty="0" smtClean="0"/>
          </a:p>
          <a:p>
            <a:pPr>
              <a:buFont typeface="Arial" charset="0"/>
              <a:buChar char="•"/>
            </a:pPr>
            <a:r>
              <a:rPr lang="en-US" sz="2800" dirty="0" smtClean="0"/>
              <a:t> </a:t>
            </a:r>
            <a:r>
              <a:rPr lang="en-US" sz="2800" dirty="0" smtClean="0"/>
              <a:t> 10</a:t>
            </a:r>
            <a:r>
              <a:rPr lang="en-US" sz="2800" baseline="30000" dirty="0" smtClean="0"/>
              <a:t>-4</a:t>
            </a:r>
            <a:r>
              <a:rPr lang="en-US" sz="2800" dirty="0" smtClean="0"/>
              <a:t> thresh (stricter): Larger </a:t>
            </a:r>
            <a:r>
              <a:rPr lang="en-US" sz="2800" dirty="0" smtClean="0"/>
              <a:t>component  - mainly of inter-module connections (46/65, 70.8%)- SMN,VN,AN, smaller: 68.2% within DMN</a:t>
            </a:r>
          </a:p>
          <a:p>
            <a:pPr>
              <a:buFont typeface="Arial" charset="0"/>
              <a:buChar char="•"/>
            </a:pPr>
            <a:endParaRPr lang="en-US" sz="2800" dirty="0"/>
          </a:p>
        </p:txBody>
      </p:sp>
      <p:pic>
        <p:nvPicPr>
          <p:cNvPr id="8" name="Picture 4"/>
          <p:cNvPicPr>
            <a:picLocks noChangeAspect="1" noChangeArrowheads="1"/>
          </p:cNvPicPr>
          <p:nvPr/>
        </p:nvPicPr>
        <p:blipFill>
          <a:blip r:embed="rId2" cstate="print"/>
          <a:srcRect/>
          <a:stretch>
            <a:fillRect/>
          </a:stretch>
        </p:blipFill>
        <p:spPr bwMode="auto">
          <a:xfrm>
            <a:off x="1905000" y="2590800"/>
            <a:ext cx="3886200" cy="2771775"/>
          </a:xfrm>
          <a:prstGeom prst="rect">
            <a:avLst/>
          </a:prstGeom>
          <a:noFill/>
          <a:ln w="9525">
            <a:noFill/>
            <a:miter lim="800000"/>
            <a:headEnd/>
            <a:tailEnd/>
          </a:ln>
        </p:spPr>
      </p:pic>
      <p:sp>
        <p:nvSpPr>
          <p:cNvPr id="9" name="Rectangle 8"/>
          <p:cNvSpPr/>
          <p:nvPr/>
        </p:nvSpPr>
        <p:spPr>
          <a:xfrm>
            <a:off x="8686800" y="3429000"/>
            <a:ext cx="228600"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6800" y="3733800"/>
            <a:ext cx="228600" cy="228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86800" y="4038600"/>
            <a:ext cx="22860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86800" y="4343400"/>
            <a:ext cx="228600" cy="22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86800" y="4648200"/>
            <a:ext cx="228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56332" y="3308132"/>
            <a:ext cx="1066800" cy="369332"/>
          </a:xfrm>
          <a:prstGeom prst="rect">
            <a:avLst/>
          </a:prstGeom>
          <a:noFill/>
        </p:spPr>
        <p:txBody>
          <a:bodyPr wrap="square" rtlCol="0">
            <a:spAutoFit/>
          </a:bodyPr>
          <a:lstStyle/>
          <a:p>
            <a:r>
              <a:rPr lang="en-US" dirty="0" smtClean="0"/>
              <a:t>Visual</a:t>
            </a:r>
            <a:endParaRPr lang="en-US" dirty="0"/>
          </a:p>
        </p:txBody>
      </p:sp>
      <p:sp>
        <p:nvSpPr>
          <p:cNvPr id="15" name="TextBox 14"/>
          <p:cNvSpPr txBox="1"/>
          <p:nvPr/>
        </p:nvSpPr>
        <p:spPr>
          <a:xfrm>
            <a:off x="7286298" y="3628698"/>
            <a:ext cx="1952298" cy="369332"/>
          </a:xfrm>
          <a:prstGeom prst="rect">
            <a:avLst/>
          </a:prstGeom>
          <a:noFill/>
        </p:spPr>
        <p:txBody>
          <a:bodyPr wrap="square" rtlCol="0">
            <a:spAutoFit/>
          </a:bodyPr>
          <a:lstStyle/>
          <a:p>
            <a:r>
              <a:rPr lang="en-US" dirty="0" err="1" smtClean="0"/>
              <a:t>Senso</a:t>
            </a:r>
            <a:r>
              <a:rPr lang="en-US" dirty="0" smtClean="0"/>
              <a:t>-motor</a:t>
            </a:r>
            <a:endParaRPr lang="en-US" dirty="0"/>
          </a:p>
        </p:txBody>
      </p:sp>
      <p:sp>
        <p:nvSpPr>
          <p:cNvPr id="16" name="TextBox 15"/>
          <p:cNvSpPr txBox="1"/>
          <p:nvPr/>
        </p:nvSpPr>
        <p:spPr>
          <a:xfrm>
            <a:off x="8001000" y="3926770"/>
            <a:ext cx="1066800" cy="369332"/>
          </a:xfrm>
          <a:prstGeom prst="rect">
            <a:avLst/>
          </a:prstGeom>
          <a:noFill/>
        </p:spPr>
        <p:txBody>
          <a:bodyPr wrap="square" rtlCol="0">
            <a:spAutoFit/>
          </a:bodyPr>
          <a:lstStyle/>
          <a:p>
            <a:r>
              <a:rPr lang="en-US" dirty="0" smtClean="0"/>
              <a:t>DMN</a:t>
            </a:r>
            <a:endParaRPr lang="en-US" dirty="0"/>
          </a:p>
        </p:txBody>
      </p:sp>
      <p:sp>
        <p:nvSpPr>
          <p:cNvPr id="17" name="TextBox 16"/>
          <p:cNvSpPr txBox="1"/>
          <p:nvPr/>
        </p:nvSpPr>
        <p:spPr>
          <a:xfrm>
            <a:off x="8016766" y="4278868"/>
            <a:ext cx="1066800" cy="369332"/>
          </a:xfrm>
          <a:prstGeom prst="rect">
            <a:avLst/>
          </a:prstGeom>
          <a:noFill/>
        </p:spPr>
        <p:txBody>
          <a:bodyPr wrap="square" rtlCol="0">
            <a:spAutoFit/>
          </a:bodyPr>
          <a:lstStyle/>
          <a:p>
            <a:r>
              <a:rPr lang="en-US" dirty="0" smtClean="0"/>
              <a:t>VAN</a:t>
            </a:r>
            <a:endParaRPr lang="en-US" dirty="0"/>
          </a:p>
        </p:txBody>
      </p:sp>
      <p:sp>
        <p:nvSpPr>
          <p:cNvPr id="18" name="TextBox 17"/>
          <p:cNvSpPr txBox="1"/>
          <p:nvPr/>
        </p:nvSpPr>
        <p:spPr>
          <a:xfrm>
            <a:off x="7709336" y="4527332"/>
            <a:ext cx="1066800" cy="369332"/>
          </a:xfrm>
          <a:prstGeom prst="rect">
            <a:avLst/>
          </a:prstGeom>
          <a:noFill/>
        </p:spPr>
        <p:txBody>
          <a:bodyPr wrap="square" rtlCol="0">
            <a:spAutoFit/>
          </a:bodyPr>
          <a:lstStyle/>
          <a:p>
            <a:r>
              <a:rPr lang="en-US" dirty="0" smtClean="0"/>
              <a:t>Auditory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9367</TotalTime>
  <Words>902</Words>
  <Application>Microsoft Office PowerPoint</Application>
  <PresentationFormat>On-screen Show (4:3)</PresentationFormat>
  <Paragraphs>141</Paragraphs>
  <Slides>31</Slides>
  <Notes>5</Notes>
  <HiddenSlides>3</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Brain Enrichment analysis tool</vt:lpstr>
      <vt:lpstr>Background </vt:lpstr>
      <vt:lpstr>Enrichment analysis in brain findings</vt:lpstr>
      <vt:lpstr>Current implementation</vt:lpstr>
      <vt:lpstr>The tool </vt:lpstr>
      <vt:lpstr>Results display</vt:lpstr>
      <vt:lpstr>Data 1 – a set of decreased functional connections in Mild cognitive impairment </vt:lpstr>
      <vt:lpstr>Paper results</vt:lpstr>
      <vt:lpstr>Connection enrichment analysis</vt:lpstr>
      <vt:lpstr>Tool operation</vt:lpstr>
      <vt:lpstr>Results</vt:lpstr>
      <vt:lpstr>Upon clicking on a node</vt:lpstr>
      <vt:lpstr>Network view of results: Sensomotor-Visual</vt:lpstr>
      <vt:lpstr>Network view of results: Sensomoter-Audisoty</vt:lpstr>
      <vt:lpstr>Network view of results: Within Default Mode (DMN)</vt:lpstr>
      <vt:lpstr>Network view of results: Within VN</vt:lpstr>
      <vt:lpstr>Network view of results: Visual-Auditory</vt:lpstr>
      <vt:lpstr>Summary</vt:lpstr>
      <vt:lpstr>Data 2: Inter subject correlation (ISC) identified while watching emotion inducing film clips  Nummenmaa  et al. PNAS 2012</vt:lpstr>
      <vt:lpstr>Slide 20</vt:lpstr>
      <vt:lpstr>Network comparison within paper</vt:lpstr>
      <vt:lpstr>VN Enrichment within arousal ISC</vt:lpstr>
      <vt:lpstr>DAN enrichment within arousal ISC</vt:lpstr>
      <vt:lpstr>AUN enrichment within arousal ISC</vt:lpstr>
      <vt:lpstr>Data 3: Functional connections effected by social stress</vt:lpstr>
      <vt:lpstr>FC analysis results</vt:lpstr>
      <vt:lpstr>Lobe based enrichment analysis </vt:lpstr>
      <vt:lpstr>Discussion</vt:lpstr>
      <vt:lpstr>Network based enrichment analysis</vt:lpstr>
      <vt:lpstr>Slide 30</vt:lpstr>
      <vt:lpstr>Open issues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Brain-Richment tool</dc:title>
  <dc:creator>adimaron</dc:creator>
  <cp:lastModifiedBy>adimaron</cp:lastModifiedBy>
  <cp:revision>227</cp:revision>
  <dcterms:created xsi:type="dcterms:W3CDTF">2006-08-16T00:00:00Z</dcterms:created>
  <dcterms:modified xsi:type="dcterms:W3CDTF">2014-07-08T09:39:08Z</dcterms:modified>
</cp:coreProperties>
</file>