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69" r:id="rId5"/>
    <p:sldId id="276" r:id="rId6"/>
    <p:sldId id="277" r:id="rId7"/>
    <p:sldId id="278" r:id="rId8"/>
    <p:sldId id="258" r:id="rId9"/>
    <p:sldId id="271" r:id="rId10"/>
    <p:sldId id="270" r:id="rId11"/>
    <p:sldId id="268" r:id="rId12"/>
    <p:sldId id="275" r:id="rId13"/>
    <p:sldId id="259" r:id="rId14"/>
    <p:sldId id="262" r:id="rId15"/>
    <p:sldId id="263" r:id="rId16"/>
    <p:sldId id="264" r:id="rId17"/>
    <p:sldId id="265" r:id="rId18"/>
    <p:sldId id="267"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56" autoAdjust="0"/>
  </p:normalViewPr>
  <p:slideViewPr>
    <p:cSldViewPr>
      <p:cViewPr varScale="1">
        <p:scale>
          <a:sx n="38" d="100"/>
          <a:sy n="38" d="100"/>
        </p:scale>
        <p:origin x="-13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F2C9F-44E9-4EC9-9A01-A335EA82B15B}" type="datetimeFigureOut">
              <a:rPr lang="en-US" smtClean="0"/>
              <a:pPr/>
              <a:t>7/9/2014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DFAD0-2D05-44C3-9A06-FFD9810678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iencedirect.com.rproxy.tau.ac.il/science/article/pii/S10538119140000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athworld.wolfram.com/SquareMatri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direct.com.rproxy.tau.ac.il/science/article/pii/S105381191300774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a:t>
            </a:r>
            <a:r>
              <a:rPr lang="en-US" baseline="0" dirty="0" smtClean="0"/>
              <a:t> synch within subject – we see it too in music listening (interesting to test in rest)</a:t>
            </a:r>
          </a:p>
          <a:p>
            <a:r>
              <a:rPr lang="en-US" dirty="0" err="1" smtClean="0"/>
              <a:t>Avg</a:t>
            </a:r>
            <a:r>
              <a:rPr lang="en-US" baseline="0" dirty="0" smtClean="0"/>
              <a:t> Cor~0 = we see it too</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dirty="0" smtClean="0"/>
              <a:t>. Effects differed between high and low frequency components of HRV, suggesting specific contributions of parasympathetic and sympathetic tone on individual connections. Furthermore, dynamics of functional connectivity could be separated from those primarily related to BOLD signal fluctuations.</a:t>
            </a:r>
          </a:p>
          <a:p>
            <a:pPr>
              <a:buNone/>
            </a:pPr>
            <a:r>
              <a:rPr lang="en-US" sz="1200" dirty="0" smtClean="0"/>
              <a:t>connectivity dynamics </a:t>
            </a:r>
          </a:p>
          <a:p>
            <a:pPr>
              <a:buNone/>
            </a:pPr>
            <a:endParaRPr lang="en-US" sz="1200" dirty="0" smtClean="0"/>
          </a:p>
          <a:p>
            <a:pPr>
              <a:buNone/>
            </a:pPr>
            <a:r>
              <a:rPr lang="en-US" dirty="0" smtClean="0"/>
              <a:t>Regions for which temporal fluctuation in functional connectivity (RMSSD) with the </a:t>
            </a:r>
            <a:r>
              <a:rPr lang="en-US" dirty="0" err="1" smtClean="0"/>
              <a:t>dACC</a:t>
            </a:r>
            <a:r>
              <a:rPr lang="en-US" dirty="0" smtClean="0"/>
              <a:t> (top row) and </a:t>
            </a:r>
            <a:r>
              <a:rPr lang="en-US" dirty="0" err="1" smtClean="0"/>
              <a:t>amygdala</a:t>
            </a:r>
            <a:r>
              <a:rPr lang="en-US" dirty="0" smtClean="0"/>
              <a:t> (bottom row) during resting state had significant positive correlation with fluctuations in HRV. Clusters are significant at&lt;0.05 corrected. </a:t>
            </a:r>
          </a:p>
          <a:p>
            <a:pPr>
              <a:buNone/>
            </a:pPr>
            <a:endParaRPr lang="en-US" dirty="0" smtClean="0"/>
          </a:p>
          <a:p>
            <a:pPr>
              <a:buNone/>
            </a:pPr>
            <a:r>
              <a:rPr lang="en-US" dirty="0" smtClean="0"/>
              <a:t>Heart rate variability was calculated as the root mean square </a:t>
            </a:r>
            <a:r>
              <a:rPr lang="en-US" dirty="0" err="1" smtClean="0"/>
              <a:t>devia-tions</a:t>
            </a:r>
            <a:r>
              <a:rPr lang="en-US" dirty="0" smtClean="0"/>
              <a:t> (RMSSD) of </a:t>
            </a:r>
            <a:r>
              <a:rPr lang="en-US" dirty="0" err="1" smtClean="0"/>
              <a:t>theheart</a:t>
            </a:r>
            <a:r>
              <a:rPr lang="en-US" dirty="0" smtClean="0"/>
              <a:t> rate time </a:t>
            </a:r>
            <a:r>
              <a:rPr lang="en-US" dirty="0" err="1" smtClean="0"/>
              <a:t>series,which</a:t>
            </a:r>
            <a:r>
              <a:rPr lang="en-US" dirty="0" smtClean="0"/>
              <a:t> is </a:t>
            </a:r>
            <a:r>
              <a:rPr lang="en-US" dirty="0" err="1" smtClean="0"/>
              <a:t>anestablishedmetric</a:t>
            </a:r>
            <a:endParaRPr lang="en-US" dirty="0" smtClean="0"/>
          </a:p>
          <a:p>
            <a:pPr>
              <a:buNone/>
            </a:pPr>
            <a:r>
              <a:rPr lang="en-US" dirty="0" smtClean="0"/>
              <a:t>of HRV (Task Force, 1996). The RMSSD metric primarily reflects the HF</a:t>
            </a:r>
          </a:p>
          <a:p>
            <a:pPr>
              <a:buNone/>
            </a:pPr>
            <a:r>
              <a:rPr lang="en-US" dirty="0" smtClean="0"/>
              <a:t>(parasympathetic) component of HRV, and has been verified to relate</a:t>
            </a:r>
          </a:p>
          <a:p>
            <a:pPr>
              <a:buNone/>
            </a:pPr>
            <a:r>
              <a:rPr lang="en-US" dirty="0" smtClean="0"/>
              <a:t>closely to frequency-domain measures of high-frequency HRV</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Regions for which temporal fluctuation in functional connectivity with the </a:t>
            </a:r>
            <a:r>
              <a:rPr lang="en-US" dirty="0" err="1" smtClean="0"/>
              <a:t>dACC</a:t>
            </a:r>
            <a:r>
              <a:rPr lang="en-US" dirty="0" smtClean="0"/>
              <a:t> (top row) and </a:t>
            </a:r>
            <a:r>
              <a:rPr lang="en-US" dirty="0" err="1" smtClean="0"/>
              <a:t>amygdala</a:t>
            </a:r>
            <a:r>
              <a:rPr lang="en-US" dirty="0" smtClean="0"/>
              <a:t> (middle row) during resting state had significant positive correlation with fluctuations in Fourier-based LF (blue) and HF (red) measures of HRV. Bottom row: regions for which BOLD activity was correlated with the time series of LF- and HF-HRV. All maps are cluster </a:t>
            </a:r>
            <a:r>
              <a:rPr lang="en-US" dirty="0" err="1" smtClean="0"/>
              <a:t>thresholded</a:t>
            </a:r>
            <a:r>
              <a:rPr lang="en-US" dirty="0" smtClean="0"/>
              <a:t> at&lt;0.05 (corrected), with a height threshold of&lt;0.0001 uncorrected (t&gt;4.17) for the connectivity maps and&lt;0.001 (t&gt;3.34) for the activation</a:t>
            </a:r>
          </a:p>
          <a:p>
            <a:r>
              <a:rPr lang="en-US" dirty="0" smtClean="0"/>
              <a:t>maps. </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 8.Areas for which the inter-subject analysis of mean functional connectivity and mean HRV survived a threshold of&lt;0.05uncorrected, masked with clusters significant at</a:t>
            </a:r>
            <a:r>
              <a:rPr lang="en-US" baseline="0" dirty="0" smtClean="0"/>
              <a:t> </a:t>
            </a:r>
            <a:r>
              <a:rPr lang="en-US" dirty="0" smtClean="0"/>
              <a:t>&lt;0.05 (corrected) in the analysis of the temporal relationship between functional connectivity and HRV.</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Time-varying changes in functional connectivity (FC). The schematic graph representation illustrates possible changes in connectivity properties (row 1). The FC strength between two nodes can change in magnitude (row 2), sign (row 3), or be lost/gained as the strength changes above or below a threshold, such that the node membership changes (row 3). Red edges, positive connections; blue edges, negative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b="0" dirty="0" smtClean="0"/>
              <a:t>Evaluating the relationship between sliding-window functional connectivity (FC) and a concurrently measured variable. A sliding-window FC analysis is performed on pairs of BOLD signal time series, here derived from two networks “A” and “B” (upper left), producing a sequence of sliding-window FC values (lower left). Similarly, measurements of a neural, physiological, or behavioral variable “x” (upper right) can be computed in identical sliding windows (lower right). The two sliding window time series can then be compared using methods such as linear regression, as one way of determining whether the observed BOLD FC dynamics may be associated with variable “x”. EEG, electroencephalography; GSR, galvanic skin response; HRV, </a:t>
            </a:r>
            <a:r>
              <a:rPr lang="en-US" sz="1200" b="0" u="none" strike="noStrike" kern="1200" dirty="0" smtClean="0">
                <a:solidFill>
                  <a:schemeClr val="tx1"/>
                </a:solidFill>
                <a:latin typeface="+mn-lt"/>
                <a:ea typeface="+mn-ea"/>
                <a:cs typeface="+mn-cs"/>
              </a:rPr>
              <a:t>heart rate variability</a:t>
            </a:r>
            <a:r>
              <a:rPr lang="en-US" b="0" dirty="0" smtClean="0"/>
              <a:t>, LFP, local field potentials.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IVA = an extension of ICA to multiple data sets and enables one to</a:t>
            </a:r>
          </a:p>
          <a:p>
            <a:r>
              <a:rPr lang="en-US" sz="1200" b="0" i="0" kern="1200" dirty="0" smtClean="0">
                <a:solidFill>
                  <a:schemeClr val="tx1"/>
                </a:solidFill>
                <a:latin typeface="+mn-lt"/>
                <a:ea typeface="+mn-ea"/>
                <a:cs typeface="+mn-cs"/>
              </a:rPr>
              <a:t>In contrast to group ICA, IVA also maximizes the dependence between associated components from different data sets. These associated components are conceptually regrouped into so-called source component vectors (SCVs), which cannot be achieved by separate ICA of each data set during blind source separation. IVA has shown, in most cases, superior performance in capturing variability in spatial components across individuals and groups (</a:t>
            </a:r>
            <a:r>
              <a:rPr lang="en-US" sz="1200" b="0" i="0" u="none" strike="noStrike" kern="1200" dirty="0" err="1" smtClean="0">
                <a:solidFill>
                  <a:schemeClr val="tx1"/>
                </a:solidFill>
                <a:latin typeface="+mn-lt"/>
                <a:ea typeface="+mn-ea"/>
                <a:cs typeface="+mn-cs"/>
                <a:hlinkClick r:id="rId3"/>
              </a:rPr>
              <a:t>Dea</a:t>
            </a:r>
            <a:r>
              <a:rPr lang="en-US" sz="1200" b="0" i="0" u="none" strike="noStrike" kern="1200" dirty="0" smtClean="0">
                <a:solidFill>
                  <a:schemeClr val="tx1"/>
                </a:solidFill>
                <a:latin typeface="+mn-lt"/>
                <a:ea typeface="+mn-ea"/>
                <a:cs typeface="+mn-cs"/>
                <a:hlinkClick r:id="rId3"/>
              </a:rPr>
              <a:t> et al., 2011</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Ma et al., 2013</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3"/>
              </a:rPr>
              <a:t>Michael et al., 2013</a:t>
            </a:r>
            <a:r>
              <a:rPr lang="en-US" sz="1200" b="0" i="0" kern="1200" dirty="0" smtClean="0">
                <a:solidFill>
                  <a:schemeClr val="tx1"/>
                </a:solidFill>
                <a:latin typeface="+mn-lt"/>
                <a:ea typeface="+mn-ea"/>
                <a:cs typeface="+mn-cs"/>
              </a:rPr>
              <a:t>). We also noted that as group variability increases, the estimation of the IVA component shows less interference from other components than that estimated by the group ICA method (</a:t>
            </a:r>
            <a:r>
              <a:rPr lang="en-US" sz="1200" b="0" i="0" u="none" strike="noStrike" kern="1200" dirty="0" smtClean="0">
                <a:solidFill>
                  <a:schemeClr val="tx1"/>
                </a:solidFill>
                <a:latin typeface="+mn-lt"/>
                <a:ea typeface="+mn-ea"/>
                <a:cs typeface="+mn-cs"/>
                <a:hlinkClick r:id="rId3"/>
              </a:rPr>
              <a:t>Ma et al., 2013</a:t>
            </a:r>
            <a:r>
              <a:rPr lang="en-US" sz="1200" b="0" i="0" kern="1200" dirty="0" smtClean="0">
                <a:solidFill>
                  <a:schemeClr val="tx1"/>
                </a:solidFill>
                <a:latin typeface="+mn-lt"/>
                <a:ea typeface="+mn-ea"/>
                <a:cs typeface="+mn-cs"/>
              </a:rPr>
              <a:t>).</a:t>
            </a:r>
            <a:r>
              <a:rPr lang="en-US" dirty="0" smtClean="0"/>
              <a:t> capture spatial variations. </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15 TRs win (30 </a:t>
            </a:r>
            <a:r>
              <a:rPr lang="en-US" dirty="0" err="1" smtClean="0"/>
              <a:t>secs</a:t>
            </a:r>
            <a:r>
              <a:rPr lang="en-US" dirty="0" smtClean="0"/>
              <a:t>)</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inverse of a </a:t>
            </a:r>
            <a:r>
              <a:rPr lang="en-US" sz="1200" b="0" i="0" u="none" strike="noStrike" kern="1200" dirty="0" smtClean="0">
                <a:solidFill>
                  <a:schemeClr val="tx1"/>
                </a:solidFill>
                <a:latin typeface="+mn-lt"/>
                <a:ea typeface="+mn-ea"/>
                <a:cs typeface="+mn-cs"/>
                <a:hlinkClick r:id="rId3"/>
              </a:rPr>
              <a:t>square matrix</a:t>
            </a:r>
            <a:r>
              <a:rPr lang="en-US" sz="1200" b="0" i="0" kern="1200" dirty="0" smtClean="0">
                <a:solidFill>
                  <a:schemeClr val="tx1"/>
                </a:solidFill>
                <a:latin typeface="+mn-lt"/>
                <a:ea typeface="+mn-ea"/>
                <a:cs typeface="+mn-cs"/>
              </a:rPr>
              <a:t> , sometimes called a reciprocal matrix, is a matrix  such that A*A</a:t>
            </a:r>
            <a:r>
              <a:rPr lang="en-US" sz="1200" b="0" i="0" kern="1200" baseline="30000" dirty="0" smtClean="0">
                <a:solidFill>
                  <a:schemeClr val="tx1"/>
                </a:solidFill>
                <a:latin typeface="+mn-lt"/>
                <a:ea typeface="+mn-ea"/>
                <a:cs typeface="+mn-cs"/>
              </a:rPr>
              <a:t>-1</a:t>
            </a:r>
            <a:r>
              <a:rPr lang="en-US" sz="1200" b="0" i="0" kern="1200" dirty="0" smtClean="0">
                <a:solidFill>
                  <a:schemeClr val="tx1"/>
                </a:solidFill>
                <a:latin typeface="+mn-lt"/>
                <a:ea typeface="+mn-ea"/>
                <a:cs typeface="+mn-cs"/>
              </a:rPr>
              <a:t>=1</a:t>
            </a:r>
          </a:p>
          <a:p>
            <a:endParaRPr lang="en-US" dirty="0"/>
          </a:p>
        </p:txBody>
      </p:sp>
      <p:sp>
        <p:nvSpPr>
          <p:cNvPr id="4" name="Slide Number Placeholder 3"/>
          <p:cNvSpPr>
            <a:spLocks noGrp="1"/>
          </p:cNvSpPr>
          <p:nvPr>
            <p:ph type="sldNum" sz="quarter" idx="10"/>
          </p:nvPr>
        </p:nvSpPr>
        <p:spPr/>
        <p:txBody>
          <a:bodyPr/>
          <a:lstStyle/>
          <a:p>
            <a:fld id="{95E8ABEA-30CB-4B20-AC07-B66B0E722C8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Light gray lines show occurrence </a:t>
            </a:r>
            <a:r>
              <a:rPr lang="en-US" dirty="0" err="1" smtClean="0"/>
              <a:t>proﬁles</a:t>
            </a:r>
            <a:r>
              <a:rPr lang="en-US" dirty="0" smtClean="0"/>
              <a:t> for 100 bootstrap </a:t>
            </a:r>
            <a:r>
              <a:rPr lang="en-US" dirty="0" err="1" smtClean="0"/>
              <a:t>resamples</a:t>
            </a:r>
            <a:r>
              <a:rPr lang="en-US" dirty="0" smtClean="0"/>
              <a:t> (</a:t>
            </a:r>
            <a:r>
              <a:rPr lang="en-US" b="1" dirty="0" smtClean="0"/>
              <a:t>of what? Windows?)</a:t>
            </a:r>
          </a:p>
          <a:p>
            <a:r>
              <a:rPr lang="en-US" b="0" dirty="0" err="1" smtClean="0"/>
              <a:t>Distrance</a:t>
            </a:r>
            <a:r>
              <a:rPr lang="en-US" b="0" dirty="0" smtClean="0"/>
              <a:t> measure = </a:t>
            </a:r>
            <a:r>
              <a:rPr lang="en-US" b="1" dirty="0" err="1" smtClean="0"/>
              <a:t>Manhatten</a:t>
            </a:r>
            <a:r>
              <a:rPr lang="en-US" b="1" dirty="0" smtClean="0"/>
              <a:t> distance</a:t>
            </a:r>
          </a:p>
          <a:p>
            <a:endParaRPr lang="en-US" dirty="0" smtClean="0"/>
          </a:p>
          <a:p>
            <a:endParaRPr lang="en-US" dirty="0" smtClean="0"/>
          </a:p>
          <a:p>
            <a:r>
              <a:rPr lang="en-US" dirty="0" smtClean="0"/>
              <a:t>(1,2)</a:t>
            </a:r>
            <a:r>
              <a:rPr lang="en-US" baseline="0" dirty="0" smtClean="0"/>
              <a:t> (3,4)=(3-1)+(4-2)</a:t>
            </a:r>
            <a:endParaRPr lang="en-US" dirty="0"/>
          </a:p>
        </p:txBody>
      </p:sp>
      <p:sp>
        <p:nvSpPr>
          <p:cNvPr id="4" name="Slide Number Placeholder 3"/>
          <p:cNvSpPr>
            <a:spLocks noGrp="1"/>
          </p:cNvSpPr>
          <p:nvPr>
            <p:ph type="sldNum" sz="quarter" idx="10"/>
          </p:nvPr>
        </p:nvSpPr>
        <p:spPr/>
        <p:txBody>
          <a:bodyPr/>
          <a:lstStyle/>
          <a:p>
            <a:fld id="{95E8ABEA-30CB-4B20-AC07-B66B0E722C8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Here, we propose a data-driven approach based on principal component analysis (PCA) to reveal</a:t>
            </a:r>
          </a:p>
          <a:p>
            <a:r>
              <a:rPr lang="en-US" dirty="0" smtClean="0"/>
              <a:t>hidden patterns of coherent FC dynamics across multiple subjects. We demonstrate the feasibility and relevance</a:t>
            </a:r>
          </a:p>
          <a:p>
            <a:r>
              <a:rPr lang="en-US" dirty="0" smtClean="0"/>
              <a:t>of this new approach by examining the differences in dynamic FC between 13 healthy control subjects and 15</a:t>
            </a:r>
          </a:p>
          <a:p>
            <a:r>
              <a:rPr lang="en-US" dirty="0" smtClean="0"/>
              <a:t>minimally disabled relapse-remitting multiple sclerosis patients. We estimated whole-brain dynamic FC of</a:t>
            </a:r>
          </a:p>
          <a:p>
            <a:r>
              <a:rPr lang="en-US" dirty="0" smtClean="0"/>
              <a:t>regionally-averaged BOLD activity using sliding time windows. We then used PCA to identify FC patterns, termed</a:t>
            </a:r>
          </a:p>
          <a:p>
            <a:r>
              <a:rPr lang="en-US" dirty="0" smtClean="0"/>
              <a:t>“</a:t>
            </a:r>
            <a:r>
              <a:rPr lang="en-US" b="1" dirty="0" err="1" smtClean="0"/>
              <a:t>eigenconnectivities</a:t>
            </a:r>
            <a:r>
              <a:rPr lang="en-US" dirty="0" smtClean="0"/>
              <a:t>”, that </a:t>
            </a:r>
            <a:r>
              <a:rPr lang="en-US" b="1" dirty="0" smtClean="0"/>
              <a:t>reflect meaningful patterns in FC fluctuations</a:t>
            </a:r>
            <a:r>
              <a:rPr lang="en-US" dirty="0" smtClean="0"/>
              <a:t>. We then assessed the contributions of</a:t>
            </a:r>
          </a:p>
          <a:p>
            <a:r>
              <a:rPr lang="en-US" dirty="0" smtClean="0"/>
              <a:t>these patterns to the dynamic FC at any given time point and identified a network of connections centered on the</a:t>
            </a:r>
          </a:p>
          <a:p>
            <a:r>
              <a:rPr lang="en-US" dirty="0" smtClean="0"/>
              <a:t>default-mode network with altered contribution in patients. Our results complement traditional stationary anal-</a:t>
            </a:r>
            <a:r>
              <a:rPr lang="en-US" dirty="0" err="1" smtClean="0"/>
              <a:t>yses</a:t>
            </a:r>
            <a:r>
              <a:rPr lang="en-US" dirty="0" smtClean="0"/>
              <a:t>, and reveal novel insights into brain connectivity dynamics and their modulation in a neurodegenerative</a:t>
            </a:r>
          </a:p>
          <a:p>
            <a:r>
              <a:rPr lang="en-US" dirty="0" smtClean="0"/>
              <a:t>disease.</a:t>
            </a:r>
          </a:p>
          <a:p>
            <a:r>
              <a:rPr lang="en-US" dirty="0" smtClean="0"/>
              <a:t>© 2013 Elsevier Inc. All rights reserved</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Phase randomizations preserve the mean, variance and autocorrelation properties of the time courses, while randomizing their precise timing. Fluctuations in FC estimated from phase randomized brain activity are thus due to random activity timing. Randomized connectivity destroys its precise timing, while preserving inter-subject variability in the mean and variance of connectivity (i.e., we can disentangle effects of inter-subject variability in mean FC values from FC fluctuations).</a:t>
            </a:r>
          </a:p>
          <a:p>
            <a:pPr fontAlgn="base"/>
            <a:r>
              <a:rPr lang="en-US" sz="1200" b="0" i="0" kern="1200" dirty="0" smtClean="0">
                <a:solidFill>
                  <a:schemeClr val="tx1"/>
                </a:solidFill>
                <a:latin typeface="+mn-lt"/>
                <a:ea typeface="+mn-ea"/>
                <a:cs typeface="+mn-cs"/>
              </a:rPr>
              <a:t>We also assessed the significance of each </a:t>
            </a:r>
            <a:r>
              <a:rPr lang="en-US" sz="1200" b="0" i="0" kern="1200" dirty="0" err="1" smtClean="0">
                <a:solidFill>
                  <a:schemeClr val="tx1"/>
                </a:solidFill>
                <a:latin typeface="+mn-lt"/>
                <a:ea typeface="+mn-ea"/>
                <a:cs typeface="+mn-cs"/>
              </a:rPr>
              <a:t>eigenconnectivity</a:t>
            </a:r>
            <a:r>
              <a:rPr lang="en-US" sz="1200" b="0" i="0" kern="1200" dirty="0" smtClean="0">
                <a:solidFill>
                  <a:schemeClr val="tx1"/>
                </a:solidFill>
                <a:latin typeface="+mn-lt"/>
                <a:ea typeface="+mn-ea"/>
                <a:cs typeface="+mn-cs"/>
              </a:rPr>
              <a:t> by comparing its </a:t>
            </a:r>
            <a:r>
              <a:rPr lang="en-US" sz="1200" b="0" i="0" kern="1200" dirty="0" err="1" smtClean="0">
                <a:solidFill>
                  <a:schemeClr val="tx1"/>
                </a:solidFill>
                <a:latin typeface="+mn-lt"/>
                <a:ea typeface="+mn-ea"/>
                <a:cs typeface="+mn-cs"/>
              </a:rPr>
              <a:t>eigenvalue</a:t>
            </a:r>
            <a:r>
              <a:rPr lang="en-US" sz="1200" b="0" i="0" kern="1200" dirty="0" smtClean="0">
                <a:solidFill>
                  <a:schemeClr val="tx1"/>
                </a:solidFill>
                <a:latin typeface="+mn-lt"/>
                <a:ea typeface="+mn-ea"/>
                <a:cs typeface="+mn-cs"/>
              </a:rPr>
              <a:t> to a null distribution obtained using the phase randomized data. </a:t>
            </a:r>
          </a:p>
          <a:p>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Eigenconnectivity</a:t>
            </a:r>
            <a:r>
              <a:rPr lang="en-US" sz="1200" b="0" i="0" kern="1200" dirty="0" smtClean="0">
                <a:solidFill>
                  <a:schemeClr val="tx1"/>
                </a:solidFill>
                <a:latin typeface="+mn-lt"/>
                <a:ea typeface="+mn-ea"/>
                <a:cs typeface="+mn-cs"/>
              </a:rPr>
              <a:t> 1 identifies an all-positive pattern and reflects overall FC strength (“excursions” around the mean where whole-brain dynamic FC is globally increased or decreased);</a:t>
            </a:r>
            <a:r>
              <a:rPr lang="en-US" sz="1200" b="0" i="0" kern="1200" baseline="0" dirty="0" smtClean="0">
                <a:solidFill>
                  <a:schemeClr val="tx1"/>
                </a:solidFill>
                <a:latin typeface="+mn-lt"/>
                <a:ea typeface="+mn-ea"/>
                <a:cs typeface="+mn-cs"/>
              </a:rPr>
              <a:t> * Indeed global signal was not removed</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Brain regions are shown as spheres where their size represents their degree and the color represents their sign (red for positive and blue for negative degrees). Connections use the same color convention (red = positive, blue = negative).</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Both"/>
            </a:pPr>
            <a:r>
              <a:rPr lang="en-US" dirty="0" smtClean="0"/>
              <a:t>Time-dependent weights of the 10 first </a:t>
            </a:r>
            <a:r>
              <a:rPr lang="en-US" dirty="0" err="1" smtClean="0"/>
              <a:t>eigenconnectivities</a:t>
            </a:r>
            <a:r>
              <a:rPr lang="en-US" dirty="0" smtClean="0"/>
              <a:t> for the same example subject as in Fig. 2. Straight lines represent the 5th and 95th percentiles of phase-randomized weights across all subjects and </a:t>
            </a:r>
            <a:r>
              <a:rPr lang="en-US" dirty="0" err="1" smtClean="0"/>
              <a:t>eigenconnectivities</a:t>
            </a:r>
            <a:r>
              <a:rPr lang="en-US" dirty="0" smtClean="0"/>
              <a:t>. </a:t>
            </a:r>
          </a:p>
          <a:p>
            <a:pPr marL="228600" indent="-228600">
              <a:buAutoNum type="alphaLcParenBoth"/>
            </a:pPr>
            <a:r>
              <a:rPr lang="en-US" dirty="0" smtClean="0"/>
              <a:t>(b–d) Example FC networks of Fig. 2b after </a:t>
            </a:r>
            <a:r>
              <a:rPr lang="en-US" b="1" dirty="0" smtClean="0"/>
              <a:t>row-wise demeaning </a:t>
            </a:r>
            <a:r>
              <a:rPr lang="en-US" dirty="0" smtClean="0"/>
              <a:t>(first column) and the </a:t>
            </a:r>
            <a:r>
              <a:rPr lang="en-US" dirty="0" err="1" smtClean="0"/>
              <a:t>eigenconnectivities</a:t>
            </a:r>
            <a:r>
              <a:rPr lang="en-US" dirty="0" smtClean="0"/>
              <a:t> with the four largest weights (2nd to 5th columns). We flipped the sign of </a:t>
            </a:r>
            <a:r>
              <a:rPr lang="en-US" dirty="0" err="1" smtClean="0"/>
              <a:t>eigenconnectivities</a:t>
            </a:r>
            <a:r>
              <a:rPr lang="en-US" dirty="0" smtClean="0"/>
              <a:t> with negative weights (e.g. in (c) </a:t>
            </a:r>
            <a:r>
              <a:rPr lang="en-US" dirty="0" err="1" smtClean="0"/>
              <a:t>eigenconnectivity</a:t>
            </a:r>
            <a:r>
              <a:rPr lang="en-US" dirty="0" smtClean="0"/>
              <a:t> 1 had a negative weight and thus appears as “blue”).</a:t>
            </a:r>
          </a:p>
          <a:p>
            <a:r>
              <a:rPr lang="en-US" dirty="0" smtClean="0"/>
              <a:t>(b), (c) and (d) correspond to the windows marked with arrows in (a).</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Given the similarities between estimated </a:t>
            </a:r>
            <a:r>
              <a:rPr lang="en-US" sz="1200" b="0" i="0" kern="1200" dirty="0" err="1" smtClean="0">
                <a:solidFill>
                  <a:schemeClr val="tx1"/>
                </a:solidFill>
                <a:latin typeface="+mn-lt"/>
                <a:ea typeface="+mn-ea"/>
                <a:cs typeface="+mn-cs"/>
              </a:rPr>
              <a:t>eigenconnectivities</a:t>
            </a:r>
            <a:r>
              <a:rPr lang="en-US" sz="1200" b="0" i="0" kern="1200" dirty="0" smtClean="0">
                <a:solidFill>
                  <a:schemeClr val="tx1"/>
                </a:solidFill>
                <a:latin typeface="+mn-lt"/>
                <a:ea typeface="+mn-ea"/>
                <a:cs typeface="+mn-cs"/>
              </a:rPr>
              <a:t> at different window lengths, it seems unlikely that it is random variability that drove FC patterns at short window lengths. Exploratory work using different band pass cut-off frequencies also suggested that the large-scale structure of the </a:t>
            </a:r>
            <a:r>
              <a:rPr lang="en-US" sz="1200" b="0" i="0" kern="1200" dirty="0" err="1" smtClean="0">
                <a:solidFill>
                  <a:schemeClr val="tx1"/>
                </a:solidFill>
                <a:latin typeface="+mn-lt"/>
                <a:ea typeface="+mn-ea"/>
                <a:cs typeface="+mn-cs"/>
              </a:rPr>
              <a:t>eigenconnectivities</a:t>
            </a:r>
            <a:r>
              <a:rPr lang="en-US" sz="1200" b="0" i="0" kern="1200" dirty="0" smtClean="0">
                <a:solidFill>
                  <a:schemeClr val="tx1"/>
                </a:solidFill>
                <a:latin typeface="+mn-lt"/>
                <a:ea typeface="+mn-ea"/>
                <a:cs typeface="+mn-cs"/>
              </a:rPr>
              <a:t> was largely preserved across broad frequency ranges. In our main analysis we chose a cut-off of 0.15 Hz as sliding window correlations are estimated from a small number of samples and a lower cut-off helps to remove noise. The chosen cut-off is similar to what has been used in other studies on dynamic FC (</a:t>
            </a:r>
            <a:r>
              <a:rPr lang="en-US" sz="1200" b="0" i="0" u="none" strike="noStrike" kern="1200" dirty="0" smtClean="0">
                <a:solidFill>
                  <a:schemeClr val="tx1"/>
                </a:solidFill>
                <a:latin typeface="+mn-lt"/>
                <a:ea typeface="+mn-ea"/>
                <a:cs typeface="+mn-cs"/>
                <a:hlinkClick r:id="rId3"/>
              </a:rPr>
              <a:t>Allen et al., in press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Bassett et al., 2011</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3"/>
              </a:rPr>
              <a:t>Handwerker</a:t>
            </a:r>
            <a:r>
              <a:rPr lang="en-US" sz="1200" b="0" i="0" u="none" strike="noStrike" kern="1200" dirty="0" smtClean="0">
                <a:solidFill>
                  <a:schemeClr val="tx1"/>
                </a:solidFill>
                <a:latin typeface="+mn-lt"/>
                <a:ea typeface="+mn-ea"/>
                <a:cs typeface="+mn-cs"/>
                <a:hlinkClick r:id="rId3"/>
              </a:rPr>
              <a:t> et al., 2012</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Kang et al., 2011</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3"/>
              </a:rPr>
              <a:t>Li et al., in press</a:t>
            </a:r>
            <a:r>
              <a:rPr lang="en-US" sz="1200" b="0" i="0" kern="1200" dirty="0" smtClean="0">
                <a:solidFill>
                  <a:schemeClr val="tx1"/>
                </a:solidFill>
                <a:latin typeface="+mn-lt"/>
                <a:ea typeface="+mn-ea"/>
                <a:cs typeface="+mn-cs"/>
              </a:rPr>
              <a:t>), but it would be interesting to further investigate the effects of different frequency cut-offs on dynamic FC when physiological data is available to reduce noise in resting-state activity time courses. Together, these results suggest that patterns of </a:t>
            </a:r>
            <a:r>
              <a:rPr lang="en-US" sz="1200" b="0" i="0" kern="1200" dirty="0" err="1" smtClean="0">
                <a:solidFill>
                  <a:schemeClr val="tx1"/>
                </a:solidFill>
                <a:latin typeface="+mn-lt"/>
                <a:ea typeface="+mn-ea"/>
                <a:cs typeface="+mn-cs"/>
              </a:rPr>
              <a:t>covarying</a:t>
            </a:r>
            <a:r>
              <a:rPr lang="en-US" sz="1200" b="0" i="0" kern="1200" dirty="0" smtClean="0">
                <a:solidFill>
                  <a:schemeClr val="tx1"/>
                </a:solidFill>
                <a:latin typeface="+mn-lt"/>
                <a:ea typeface="+mn-ea"/>
                <a:cs typeface="+mn-cs"/>
              </a:rPr>
              <a:t> connections were largely similar across varying window lengths, frequency cut-offs and with or without scrubbing.</a:t>
            </a:r>
            <a:endParaRPr lang="en-US" dirty="0"/>
          </a:p>
        </p:txBody>
      </p:sp>
      <p:sp>
        <p:nvSpPr>
          <p:cNvPr id="4" name="Slide Number Placeholder 3"/>
          <p:cNvSpPr>
            <a:spLocks noGrp="1"/>
          </p:cNvSpPr>
          <p:nvPr>
            <p:ph type="sldNum" sz="quarter" idx="10"/>
          </p:nvPr>
        </p:nvSpPr>
        <p:spPr/>
        <p:txBody>
          <a:bodyPr/>
          <a:lstStyle/>
          <a:p>
            <a:fld id="{ACADFAD0-2D05-44C3-9A06-FFD98106788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F9C8F-3027-411B-BA96-41A448863423}"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F9C8F-3027-411B-BA96-41A448863423}"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F9C8F-3027-411B-BA96-41A448863423}"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F9C8F-3027-411B-BA96-41A448863423}"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F9C8F-3027-411B-BA96-41A448863423}"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F9C8F-3027-411B-BA96-41A448863423}"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F9C8F-3027-411B-BA96-41A448863423}" type="datetimeFigureOut">
              <a:rPr lang="en-US" smtClean="0"/>
              <a:pPr/>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F9C8F-3027-411B-BA96-41A448863423}" type="datetimeFigureOut">
              <a:rPr lang="en-US" smtClean="0"/>
              <a:pPr/>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F9C8F-3027-411B-BA96-41A448863423}" type="datetimeFigureOut">
              <a:rPr lang="en-US" smtClean="0"/>
              <a:pPr/>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F9C8F-3027-411B-BA96-41A448863423}"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F9C8F-3027-411B-BA96-41A448863423}"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BF391-9628-42D5-8CC9-96C11D04E4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9C8F-3027-411B-BA96-41A448863423}" type="datetimeFigureOut">
              <a:rPr lang="en-US" smtClean="0"/>
              <a:pPr/>
              <a:t>7/9/2014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BF391-9628-42D5-8CC9-96C11D04E4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dirty="0" smtClean="0"/>
              <a:t>Annual meeting of the </a:t>
            </a:r>
            <a:r>
              <a:rPr lang="en-US" sz="4000" dirty="0" smtClean="0"/>
              <a:t>Organization </a:t>
            </a:r>
            <a:r>
              <a:rPr lang="en-US" sz="4000" dirty="0"/>
              <a:t>for Human Brain </a:t>
            </a:r>
            <a:r>
              <a:rPr lang="en-US" sz="4000" dirty="0" smtClean="0"/>
              <a:t>Mapping (OHBM)</a:t>
            </a:r>
            <a:r>
              <a:rPr lang="en-US" dirty="0" smtClean="0"/>
              <a:t/>
            </a:r>
            <a:br>
              <a:rPr lang="en-US" dirty="0" smtClean="0"/>
            </a:br>
            <a:r>
              <a:rPr lang="en-US" sz="3200" i="1" dirty="0" smtClean="0"/>
              <a:t>Hamburg June 2014</a:t>
            </a:r>
            <a:endParaRPr lang="en-US" sz="3200" i="1" dirty="0"/>
          </a:p>
        </p:txBody>
      </p:sp>
      <p:sp>
        <p:nvSpPr>
          <p:cNvPr id="3" name="Subtitle 2"/>
          <p:cNvSpPr>
            <a:spLocks noGrp="1"/>
          </p:cNvSpPr>
          <p:nvPr>
            <p:ph type="subTitle" idx="1"/>
          </p:nvPr>
        </p:nvSpPr>
        <p:spPr/>
        <p:txBody>
          <a:bodyPr/>
          <a:lstStyle/>
          <a:p>
            <a:endParaRPr lang="en-US" dirty="0"/>
          </a:p>
        </p:txBody>
      </p:sp>
      <p:pic>
        <p:nvPicPr>
          <p:cNvPr id="4" name="Picture 3" descr="Hamburg.jpg"/>
          <p:cNvPicPr>
            <a:picLocks noChangeAspect="1"/>
          </p:cNvPicPr>
          <p:nvPr/>
        </p:nvPicPr>
        <p:blipFill>
          <a:blip r:embed="rId2" cstate="print"/>
          <a:stretch>
            <a:fillRect/>
          </a:stretch>
        </p:blipFill>
        <p:spPr>
          <a:xfrm>
            <a:off x="4343400" y="3810000"/>
            <a:ext cx="3912461" cy="2438400"/>
          </a:xfrm>
          <a:prstGeom prst="rect">
            <a:avLst/>
          </a:prstGeom>
        </p:spPr>
      </p:pic>
      <p:pic>
        <p:nvPicPr>
          <p:cNvPr id="5" name="Picture 4" descr="20140609_120151.jpg"/>
          <p:cNvPicPr>
            <a:picLocks noChangeAspect="1"/>
          </p:cNvPicPr>
          <p:nvPr/>
        </p:nvPicPr>
        <p:blipFill>
          <a:blip r:embed="rId3" cstate="print"/>
          <a:stretch>
            <a:fillRect/>
          </a:stretch>
        </p:blipFill>
        <p:spPr>
          <a:xfrm>
            <a:off x="1295400" y="2514600"/>
            <a:ext cx="3251200" cy="2438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295400" y="517140"/>
            <a:ext cx="6424566" cy="59598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5257800"/>
          </a:xfrm>
        </p:spPr>
        <p:txBody>
          <a:bodyPr>
            <a:normAutofit fontScale="85000" lnSpcReduction="20000"/>
          </a:bodyPr>
          <a:lstStyle/>
          <a:p>
            <a:r>
              <a:rPr lang="en-US" dirty="0" smtClean="0"/>
              <a:t>13 HCs, 15 MS patients</a:t>
            </a:r>
          </a:p>
          <a:p>
            <a:r>
              <a:rPr lang="en-US" dirty="0" smtClean="0"/>
              <a:t>Inter group comparison: </a:t>
            </a:r>
            <a:r>
              <a:rPr lang="en-US" dirty="0" err="1" smtClean="0"/>
              <a:t>Hotelling's</a:t>
            </a:r>
            <a:r>
              <a:rPr lang="en-US" dirty="0" smtClean="0"/>
              <a:t> T</a:t>
            </a:r>
            <a:r>
              <a:rPr lang="en-US" baseline="30000" dirty="0" smtClean="0"/>
              <a:t>2</a:t>
            </a:r>
            <a:r>
              <a:rPr lang="en-US" dirty="0" smtClean="0"/>
              <a:t>test  on % positive weights (first 10 </a:t>
            </a:r>
            <a:r>
              <a:rPr lang="en-US" dirty="0" err="1" smtClean="0"/>
              <a:t>eigenconnectivities</a:t>
            </a:r>
            <a:r>
              <a:rPr lang="en-US" dirty="0" smtClean="0"/>
              <a:t>) -&gt; 6&amp;10</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r>
              <a:rPr lang="en-US" dirty="0" smtClean="0"/>
              <a:t> Identified a network of connections centered on the DMN with altered contribution in MS patients (disappeared in |w|&gt;30 TRs = 60secs)</a:t>
            </a:r>
          </a:p>
          <a:p>
            <a:pPr>
              <a:buNone/>
            </a:pPr>
            <a:endParaRPr lang="en-US" dirty="0"/>
          </a:p>
        </p:txBody>
      </p:sp>
      <p:sp>
        <p:nvSpPr>
          <p:cNvPr id="4" name="Title 1"/>
          <p:cNvSpPr>
            <a:spLocks noGrp="1"/>
          </p:cNvSpPr>
          <p:nvPr>
            <p:ph type="title"/>
          </p:nvPr>
        </p:nvSpPr>
        <p:spPr>
          <a:xfrm>
            <a:off x="228600" y="274638"/>
            <a:ext cx="8686800" cy="1143000"/>
          </a:xfrm>
        </p:spPr>
        <p:txBody>
          <a:bodyPr>
            <a:noAutofit/>
          </a:bodyPr>
          <a:lstStyle/>
          <a:p>
            <a:r>
              <a:rPr lang="en-US" sz="2800" b="1" dirty="0" smtClean="0"/>
              <a:t>“Dynamic functional connectivity: Better characterized by separated states or a  mixture of patterns?”</a:t>
            </a:r>
            <a:endParaRPr lang="en-US" sz="2800" b="1" dirty="0"/>
          </a:p>
        </p:txBody>
      </p:sp>
      <p:pic>
        <p:nvPicPr>
          <p:cNvPr id="3074" name="Picture 2"/>
          <p:cNvPicPr>
            <a:picLocks noChangeAspect="1" noChangeArrowheads="1"/>
          </p:cNvPicPr>
          <p:nvPr/>
        </p:nvPicPr>
        <p:blipFill>
          <a:blip r:embed="rId3" cstate="print"/>
          <a:srcRect/>
          <a:stretch>
            <a:fillRect/>
          </a:stretch>
        </p:blipFill>
        <p:spPr bwMode="auto">
          <a:xfrm>
            <a:off x="885825" y="2809875"/>
            <a:ext cx="70389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window length</a:t>
            </a:r>
            <a:endParaRPr lang="en-US" dirty="0"/>
          </a:p>
        </p:txBody>
      </p:sp>
      <p:sp>
        <p:nvSpPr>
          <p:cNvPr id="3" name="Content Placeholder 2"/>
          <p:cNvSpPr>
            <a:spLocks noGrp="1"/>
          </p:cNvSpPr>
          <p:nvPr>
            <p:ph idx="1"/>
          </p:nvPr>
        </p:nvSpPr>
        <p:spPr>
          <a:xfrm>
            <a:off x="457200" y="1600201"/>
            <a:ext cx="4114800" cy="1066800"/>
          </a:xfrm>
        </p:spPr>
        <p:txBody>
          <a:bodyPr>
            <a:noAutofit/>
          </a:bodyPr>
          <a:lstStyle/>
          <a:p>
            <a:r>
              <a:rPr lang="en-US" sz="2400" dirty="0" smtClean="0"/>
              <a:t>Tested several options ranged: 30s to 2 min (2-8 TRs)</a:t>
            </a:r>
          </a:p>
          <a:p>
            <a:r>
              <a:rPr lang="en-US" sz="2400" dirty="0" smtClean="0"/>
              <a:t>first </a:t>
            </a:r>
            <a:r>
              <a:rPr lang="en-US" sz="2400" dirty="0" err="1" smtClean="0"/>
              <a:t>eigenconnectivities</a:t>
            </a:r>
            <a:r>
              <a:rPr lang="en-US" sz="2400" dirty="0" smtClean="0"/>
              <a:t> roughly resemble each other</a:t>
            </a:r>
          </a:p>
          <a:p>
            <a:r>
              <a:rPr lang="en-US" sz="2400" dirty="0" smtClean="0"/>
              <a:t>Estimated connectivity patterns are not the same</a:t>
            </a:r>
          </a:p>
          <a:p>
            <a:r>
              <a:rPr lang="en-US" sz="2400" dirty="0" err="1" smtClean="0"/>
              <a:t>Hotelling's</a:t>
            </a:r>
            <a:r>
              <a:rPr lang="en-US" sz="2400" dirty="0" smtClean="0"/>
              <a:t> T</a:t>
            </a:r>
            <a:r>
              <a:rPr lang="en-US" sz="2400" baseline="30000" dirty="0" smtClean="0"/>
              <a:t>2</a:t>
            </a:r>
            <a:r>
              <a:rPr lang="en-US" sz="2400" dirty="0" smtClean="0"/>
              <a:t>test did not reveal significant inter-group diff for |w|&gt;30trs</a:t>
            </a:r>
          </a:p>
          <a:p>
            <a:endParaRPr lang="en-US" sz="2400" dirty="0" smtClean="0"/>
          </a:p>
        </p:txBody>
      </p:sp>
      <p:pic>
        <p:nvPicPr>
          <p:cNvPr id="1027" name="Picture 3"/>
          <p:cNvPicPr>
            <a:picLocks noChangeAspect="1" noChangeArrowheads="1"/>
          </p:cNvPicPr>
          <p:nvPr/>
        </p:nvPicPr>
        <p:blipFill>
          <a:blip r:embed="rId3" cstate="print"/>
          <a:srcRect/>
          <a:stretch>
            <a:fillRect/>
          </a:stretch>
        </p:blipFill>
        <p:spPr bwMode="auto">
          <a:xfrm>
            <a:off x="4495800" y="1600201"/>
            <a:ext cx="4349178" cy="47910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2800" dirty="0" smtClean="0"/>
              <a:t>“Time-resolved functional </a:t>
            </a:r>
            <a:r>
              <a:rPr lang="en-US" sz="2800" dirty="0" err="1" smtClean="0"/>
              <a:t>connectomics</a:t>
            </a:r>
            <a:r>
              <a:rPr lang="en-US" sz="2800" dirty="0" smtClean="0"/>
              <a:t>: </a:t>
            </a:r>
            <a:br>
              <a:rPr lang="en-US" sz="2800" dirty="0" smtClean="0"/>
            </a:br>
            <a:r>
              <a:rPr lang="en-US" sz="2800" dirty="0" smtClean="0"/>
              <a:t>dynamics of human brain connectivity at rest” </a:t>
            </a:r>
            <a:br>
              <a:rPr lang="en-US" sz="2800" dirty="0" smtClean="0"/>
            </a:br>
            <a:endParaRPr lang="en-US" sz="2800" dirty="0"/>
          </a:p>
        </p:txBody>
      </p:sp>
      <p:sp>
        <p:nvSpPr>
          <p:cNvPr id="3" name="Content Placeholder 2"/>
          <p:cNvSpPr>
            <a:spLocks noGrp="1"/>
          </p:cNvSpPr>
          <p:nvPr>
            <p:ph idx="1"/>
          </p:nvPr>
        </p:nvSpPr>
        <p:spPr>
          <a:xfrm>
            <a:off x="457200" y="1447800"/>
            <a:ext cx="8229600" cy="4678363"/>
          </a:xfrm>
        </p:spPr>
        <p:txBody>
          <a:bodyPr>
            <a:normAutofit fontScale="92500"/>
          </a:bodyPr>
          <a:lstStyle/>
          <a:p>
            <a:pPr>
              <a:buNone/>
            </a:pPr>
            <a:r>
              <a:rPr lang="en-US" sz="2400" b="1" i="1" dirty="0" smtClean="0"/>
              <a:t>Andrew </a:t>
            </a:r>
            <a:r>
              <a:rPr lang="en-US" sz="2400" b="1" i="1" dirty="0" err="1" smtClean="0"/>
              <a:t>Zalesky</a:t>
            </a:r>
            <a:r>
              <a:rPr lang="en-US" sz="2400" b="1" i="1" dirty="0" smtClean="0"/>
              <a:t>, Melbourne Neuropsychiatry Centre, The University of Melbourne</a:t>
            </a:r>
          </a:p>
          <a:p>
            <a:r>
              <a:rPr lang="en-US" sz="2400" dirty="0" smtClean="0"/>
              <a:t>High resolution fMRI data for 10 healthy subjects (Connectome)</a:t>
            </a:r>
          </a:p>
          <a:p>
            <a:r>
              <a:rPr lang="en-US" sz="2400" dirty="0" smtClean="0"/>
              <a:t>15 min RS (TR=0.75 seconds )</a:t>
            </a:r>
          </a:p>
          <a:p>
            <a:r>
              <a:rPr lang="en-US" sz="2400" dirty="0" smtClean="0"/>
              <a:t>Sliding window of 60 seconds </a:t>
            </a:r>
          </a:p>
          <a:p>
            <a:r>
              <a:rPr lang="en-US" sz="2400" dirty="0" smtClean="0"/>
              <a:t>AAL based nodes (Validation with several parcellation schemes)</a:t>
            </a:r>
          </a:p>
          <a:p>
            <a:r>
              <a:rPr lang="en-US" sz="2400" dirty="0" smtClean="0"/>
              <a:t>100 most dynamic FCs per subject (</a:t>
            </a:r>
            <a:r>
              <a:rPr lang="en-US" sz="2400" b="1" dirty="0" smtClean="0"/>
              <a:t>criterion</a:t>
            </a:r>
            <a:r>
              <a:rPr lang="en-US" sz="2400" dirty="0" smtClean="0"/>
              <a:t>?) – seem to be synchronized in time of increase, average correlation~=0</a:t>
            </a:r>
          </a:p>
          <a:p>
            <a:r>
              <a:rPr lang="en-US" sz="2400" dirty="0"/>
              <a:t>G</a:t>
            </a:r>
            <a:r>
              <a:rPr lang="en-US" sz="2400" dirty="0" smtClean="0"/>
              <a:t>raph efficiency measure seem to be synchronized in time of increase</a:t>
            </a:r>
          </a:p>
          <a:p>
            <a:r>
              <a:rPr lang="en-US" sz="2400" dirty="0" smtClean="0"/>
              <a:t>High efficiency connections are spatially longer by average</a:t>
            </a:r>
          </a:p>
          <a:p>
            <a:r>
              <a:rPr lang="en-US" sz="2400" dirty="0" smtClean="0"/>
              <a:t>PNAS in press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915400" cy="2590800"/>
          </a:xfrm>
        </p:spPr>
        <p:txBody>
          <a:bodyPr>
            <a:normAutofit/>
          </a:bodyPr>
          <a:lstStyle/>
          <a:p>
            <a:pPr>
              <a:buNone/>
            </a:pPr>
            <a:r>
              <a:rPr lang="en-US" sz="2000" b="1" dirty="0" err="1" smtClean="0"/>
              <a:t>Catie</a:t>
            </a:r>
            <a:r>
              <a:rPr lang="en-US" sz="2000" b="1" dirty="0" smtClean="0"/>
              <a:t> Chang, NINDS/NIH, Advanced MRI section, Laboratory of Functional and Molecular Imaging, Bethesda, USA</a:t>
            </a:r>
          </a:p>
          <a:p>
            <a:r>
              <a:rPr lang="en-US" sz="2000" dirty="0" smtClean="0"/>
              <a:t>Variability in </a:t>
            </a:r>
            <a:r>
              <a:rPr lang="en-US" sz="2000" dirty="0" err="1" smtClean="0"/>
              <a:t>rsFC</a:t>
            </a:r>
            <a:r>
              <a:rPr lang="en-US" sz="2000" dirty="0" smtClean="0"/>
              <a:t> over time (also under anesthesia) is it informative?</a:t>
            </a:r>
          </a:p>
          <a:p>
            <a:r>
              <a:rPr lang="en-US" sz="2000" dirty="0" smtClean="0"/>
              <a:t>Use physiological measures as reference (EEG HRV)</a:t>
            </a:r>
          </a:p>
          <a:p>
            <a:r>
              <a:rPr lang="en-US" sz="2000" b="1" dirty="0" smtClean="0"/>
              <a:t>EEG </a:t>
            </a:r>
            <a:r>
              <a:rPr lang="en-US" sz="2000" b="1" dirty="0"/>
              <a:t>correlates of time-varying BOLD functional </a:t>
            </a:r>
            <a:r>
              <a:rPr lang="en-US" sz="2000" b="1" dirty="0" smtClean="0"/>
              <a:t>connectivity</a:t>
            </a:r>
            <a:endParaRPr lang="en-US" sz="2400" dirty="0" smtClean="0"/>
          </a:p>
          <a:p>
            <a:endParaRPr lang="en-US" sz="2400" dirty="0" smtClean="0"/>
          </a:p>
          <a:p>
            <a:pPr>
              <a:buNone/>
            </a:pPr>
            <a:endParaRPr lang="en-US" sz="2400" dirty="0"/>
          </a:p>
          <a:p>
            <a:pPr>
              <a:buNone/>
            </a:pPr>
            <a:endParaRPr lang="en-US" sz="2400" dirty="0"/>
          </a:p>
        </p:txBody>
      </p:sp>
      <p:sp>
        <p:nvSpPr>
          <p:cNvPr id="4" name="Title 1"/>
          <p:cNvSpPr>
            <a:spLocks noGrp="1"/>
          </p:cNvSpPr>
          <p:nvPr>
            <p:ph type="title"/>
          </p:nvPr>
        </p:nvSpPr>
        <p:spPr>
          <a:xfrm>
            <a:off x="457200" y="381000"/>
            <a:ext cx="8229600" cy="1143000"/>
          </a:xfrm>
        </p:spPr>
        <p:txBody>
          <a:bodyPr>
            <a:normAutofit/>
          </a:bodyPr>
          <a:lstStyle/>
          <a:p>
            <a:r>
              <a:rPr lang="en-US" sz="2800" dirty="0" smtClean="0"/>
              <a:t>EEG and physiological correlates of resting-state </a:t>
            </a:r>
            <a:r>
              <a:rPr lang="en-US" sz="2800" dirty="0" err="1" smtClean="0"/>
              <a:t>fMRi</a:t>
            </a:r>
            <a:r>
              <a:rPr lang="en-US" sz="2800" dirty="0" smtClean="0"/>
              <a:t> </a:t>
            </a:r>
            <a:br>
              <a:rPr lang="en-US" sz="2800" dirty="0" smtClean="0"/>
            </a:br>
            <a:r>
              <a:rPr lang="en-US" sz="2800" dirty="0" smtClean="0"/>
              <a:t>connectivity dynamics </a:t>
            </a:r>
          </a:p>
        </p:txBody>
      </p:sp>
      <p:pic>
        <p:nvPicPr>
          <p:cNvPr id="5" name="Picture 4" descr="3Nets.jpg"/>
          <p:cNvPicPr>
            <a:picLocks noChangeAspect="1"/>
          </p:cNvPicPr>
          <p:nvPr/>
        </p:nvPicPr>
        <p:blipFill>
          <a:blip r:embed="rId3" cstate="print"/>
          <a:stretch>
            <a:fillRect/>
          </a:stretch>
        </p:blipFill>
        <p:spPr>
          <a:xfrm>
            <a:off x="4724400" y="3657600"/>
            <a:ext cx="4343400" cy="3000899"/>
          </a:xfrm>
          <a:prstGeom prst="rect">
            <a:avLst/>
          </a:prstGeom>
        </p:spPr>
      </p:pic>
      <p:sp>
        <p:nvSpPr>
          <p:cNvPr id="6" name="TextBox 5"/>
          <p:cNvSpPr txBox="1"/>
          <p:nvPr/>
        </p:nvSpPr>
        <p:spPr>
          <a:xfrm>
            <a:off x="228600" y="3200400"/>
            <a:ext cx="4572000" cy="3477875"/>
          </a:xfrm>
          <a:prstGeom prst="rect">
            <a:avLst/>
          </a:prstGeom>
          <a:noFill/>
        </p:spPr>
        <p:txBody>
          <a:bodyPr wrap="square" rtlCol="0">
            <a:spAutoFit/>
          </a:bodyPr>
          <a:lstStyle/>
          <a:p>
            <a:pPr>
              <a:buNone/>
            </a:pPr>
            <a:r>
              <a:rPr lang="en-US" sz="2000" dirty="0" smtClean="0"/>
              <a:t>Chang et al. </a:t>
            </a:r>
            <a:r>
              <a:rPr lang="en-US" sz="2000" dirty="0" err="1" smtClean="0"/>
              <a:t>Neuorimage</a:t>
            </a:r>
            <a:r>
              <a:rPr lang="en-US" sz="2000" dirty="0" smtClean="0"/>
              <a:t> 2013. </a:t>
            </a:r>
          </a:p>
          <a:p>
            <a:pPr>
              <a:buFontTx/>
              <a:buChar char="-"/>
            </a:pPr>
            <a:r>
              <a:rPr lang="en-US" sz="2000" dirty="0" smtClean="0"/>
              <a:t>A sliding window analysis of </a:t>
            </a:r>
            <a:r>
              <a:rPr lang="en-US" sz="2000" dirty="0" err="1" smtClean="0"/>
              <a:t>EEG+fMRI</a:t>
            </a:r>
            <a:r>
              <a:rPr lang="en-US" sz="2000" dirty="0" smtClean="0"/>
              <a:t> data (40s win – 26TRs, 50% overlap)</a:t>
            </a:r>
          </a:p>
          <a:p>
            <a:pPr>
              <a:buFontTx/>
              <a:buChar char="-"/>
            </a:pPr>
            <a:r>
              <a:rPr lang="en-US" sz="2000" dirty="0" smtClean="0"/>
              <a:t> Mental state assessed from amplitude of alpha and theta oscillations</a:t>
            </a:r>
          </a:p>
          <a:p>
            <a:pPr>
              <a:buFontTx/>
              <a:buChar char="-"/>
            </a:pPr>
            <a:r>
              <a:rPr lang="en-US" sz="2000" dirty="0" smtClean="0"/>
              <a:t>Three predefined functional networks (DMN,DAN,SN)</a:t>
            </a:r>
          </a:p>
          <a:p>
            <a:pPr>
              <a:buFontTx/>
              <a:buChar char="-"/>
            </a:pPr>
            <a:r>
              <a:rPr lang="en-US" sz="2000" dirty="0" smtClean="0"/>
              <a:t>A significant inverse relationship bet alpha power and DMN-DAN FC</a:t>
            </a:r>
          </a:p>
          <a:p>
            <a:r>
              <a:rPr lang="en-US" sz="2000" dirty="0" smtClean="0"/>
              <a:t>* </a:t>
            </a:r>
            <a:r>
              <a:rPr lang="en-US" sz="2000" b="1" dirty="0" smtClean="0"/>
              <a:t>known association bet alpha and deep breath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05199"/>
          </a:xfrm>
        </p:spPr>
        <p:txBody>
          <a:bodyPr>
            <a:normAutofit/>
          </a:bodyPr>
          <a:lstStyle/>
          <a:p>
            <a:pPr>
              <a:buNone/>
            </a:pPr>
            <a:r>
              <a:rPr lang="en-US" sz="2400" b="1" dirty="0" smtClean="0"/>
              <a:t>Association between heart rate variability and fluctuations in</a:t>
            </a:r>
          </a:p>
          <a:p>
            <a:pPr>
              <a:buNone/>
            </a:pPr>
            <a:r>
              <a:rPr lang="en-US" sz="2400" b="1" dirty="0" smtClean="0"/>
              <a:t>resting-state functional connectivity  </a:t>
            </a:r>
            <a:r>
              <a:rPr lang="en-US" sz="1800" dirty="0" smtClean="0"/>
              <a:t>Chang et. al Neuroimage 2013 </a:t>
            </a:r>
          </a:p>
          <a:p>
            <a:pPr>
              <a:buNone/>
            </a:pPr>
            <a:r>
              <a:rPr lang="en-US" sz="2000" dirty="0" smtClean="0"/>
              <a:t>-    35 healthy volunteers</a:t>
            </a:r>
          </a:p>
          <a:p>
            <a:pPr>
              <a:buFontTx/>
              <a:buChar char="-"/>
            </a:pPr>
            <a:r>
              <a:rPr lang="en-US" sz="2000" dirty="0" smtClean="0"/>
              <a:t>Seed based </a:t>
            </a:r>
            <a:r>
              <a:rPr lang="en-US" sz="2000" dirty="0" err="1" smtClean="0"/>
              <a:t>rsFC</a:t>
            </a:r>
            <a:r>
              <a:rPr lang="en-US" sz="2000" dirty="0" smtClean="0"/>
              <a:t> (</a:t>
            </a:r>
            <a:r>
              <a:rPr lang="en-US" sz="2000" dirty="0" err="1" smtClean="0"/>
              <a:t>amygdala</a:t>
            </a:r>
            <a:r>
              <a:rPr lang="en-US" sz="2000" dirty="0" smtClean="0"/>
              <a:t> and dorsal anterior cingulate cortex; </a:t>
            </a:r>
            <a:r>
              <a:rPr lang="en-US" sz="2000" dirty="0" err="1" smtClean="0"/>
              <a:t>dACC</a:t>
            </a:r>
            <a:r>
              <a:rPr lang="en-US" sz="2000" dirty="0" smtClean="0"/>
              <a:t>)</a:t>
            </a:r>
          </a:p>
          <a:p>
            <a:pPr>
              <a:buFontTx/>
              <a:buChar char="-"/>
            </a:pPr>
            <a:r>
              <a:rPr lang="en-US" sz="2000" dirty="0" smtClean="0"/>
              <a:t>Sliding window (45s, 50% overlap, TR=1.25sec)</a:t>
            </a:r>
          </a:p>
          <a:p>
            <a:pPr>
              <a:buFontTx/>
              <a:buChar char="-"/>
            </a:pPr>
            <a:r>
              <a:rPr lang="en-US" sz="2000" dirty="0" smtClean="0"/>
              <a:t>Identified a set of regions that became more strongly coupled with the </a:t>
            </a:r>
            <a:r>
              <a:rPr lang="en-US" sz="2000" dirty="0" err="1" smtClean="0"/>
              <a:t>dACC</a:t>
            </a:r>
            <a:r>
              <a:rPr lang="en-US" sz="2000" dirty="0" smtClean="0"/>
              <a:t> and </a:t>
            </a:r>
            <a:r>
              <a:rPr lang="en-US" sz="2000" dirty="0" err="1" smtClean="0"/>
              <a:t>amygdala</a:t>
            </a:r>
            <a:r>
              <a:rPr lang="en-US" sz="2000" dirty="0" smtClean="0"/>
              <a:t> during states of elevated HRV</a:t>
            </a:r>
          </a:p>
          <a:p>
            <a:pPr>
              <a:buNone/>
            </a:pPr>
            <a:endParaRPr lang="en-US" sz="20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a:p>
          <a:p>
            <a:pPr>
              <a:buNone/>
            </a:pPr>
            <a:endParaRPr lang="en-US" sz="2400" dirty="0"/>
          </a:p>
        </p:txBody>
      </p:sp>
      <p:sp>
        <p:nvSpPr>
          <p:cNvPr id="4" name="Title 1"/>
          <p:cNvSpPr>
            <a:spLocks noGrp="1"/>
          </p:cNvSpPr>
          <p:nvPr>
            <p:ph type="title"/>
          </p:nvPr>
        </p:nvSpPr>
        <p:spPr>
          <a:xfrm>
            <a:off x="457200" y="381000"/>
            <a:ext cx="8229600" cy="1143000"/>
          </a:xfrm>
        </p:spPr>
        <p:txBody>
          <a:bodyPr>
            <a:normAutofit/>
          </a:bodyPr>
          <a:lstStyle/>
          <a:p>
            <a:r>
              <a:rPr lang="en-US" sz="2800" dirty="0" smtClean="0"/>
              <a:t>EEG and physiological correlates of resting-state </a:t>
            </a:r>
            <a:r>
              <a:rPr lang="en-US" sz="2800" dirty="0" err="1" smtClean="0"/>
              <a:t>fMRi</a:t>
            </a:r>
            <a:r>
              <a:rPr lang="en-US" sz="2800" dirty="0" smtClean="0"/>
              <a:t> </a:t>
            </a:r>
            <a:br>
              <a:rPr lang="en-US" sz="2800" dirty="0" smtClean="0"/>
            </a:br>
            <a:r>
              <a:rPr lang="en-US" sz="2800" dirty="0" smtClean="0"/>
              <a:t>connectivity dynamics </a:t>
            </a:r>
          </a:p>
        </p:txBody>
      </p:sp>
      <p:pic>
        <p:nvPicPr>
          <p:cNvPr id="5" name="Picture 4" descr="changHRVRes.png"/>
          <p:cNvPicPr>
            <a:picLocks noChangeAspect="1"/>
          </p:cNvPicPr>
          <p:nvPr/>
        </p:nvPicPr>
        <p:blipFill>
          <a:blip r:embed="rId3" cstate="print"/>
          <a:stretch>
            <a:fillRect/>
          </a:stretch>
        </p:blipFill>
        <p:spPr>
          <a:xfrm>
            <a:off x="533400" y="4419600"/>
            <a:ext cx="7849696" cy="22196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ngHRVRes2.png"/>
          <p:cNvPicPr>
            <a:picLocks noGrp="1" noChangeAspect="1"/>
          </p:cNvPicPr>
          <p:nvPr>
            <p:ph idx="1"/>
          </p:nvPr>
        </p:nvPicPr>
        <p:blipFill>
          <a:blip r:embed="rId3" cstate="print"/>
          <a:stretch>
            <a:fillRect/>
          </a:stretch>
        </p:blipFill>
        <p:spPr>
          <a:xfrm>
            <a:off x="381000" y="685800"/>
            <a:ext cx="8439841" cy="4495799"/>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0"/>
            <a:ext cx="8229600" cy="1554163"/>
          </a:xfrm>
        </p:spPr>
        <p:txBody>
          <a:bodyPr>
            <a:normAutofit/>
          </a:bodyPr>
          <a:lstStyle/>
          <a:p>
            <a:pPr>
              <a:buNone/>
            </a:pPr>
            <a:r>
              <a:rPr lang="en-US" dirty="0" smtClean="0"/>
              <a:t>     Merge across subjects</a:t>
            </a:r>
            <a:endParaRPr lang="en-US" dirty="0"/>
          </a:p>
        </p:txBody>
      </p:sp>
      <p:pic>
        <p:nvPicPr>
          <p:cNvPr id="4" name="Picture 3" descr="changHRVRes3.png"/>
          <p:cNvPicPr>
            <a:picLocks noChangeAspect="1"/>
          </p:cNvPicPr>
          <p:nvPr/>
        </p:nvPicPr>
        <p:blipFill>
          <a:blip r:embed="rId3" cstate="print"/>
          <a:stretch>
            <a:fillRect/>
          </a:stretch>
        </p:blipFill>
        <p:spPr>
          <a:xfrm>
            <a:off x="1219200" y="1143000"/>
            <a:ext cx="6141112" cy="32766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“Multivariate methods for characterizing variability in spatial and temporal connectivity among intrinsic brain networks”</a:t>
            </a:r>
            <a:endParaRPr lang="en-US" sz="3200" dirty="0"/>
          </a:p>
        </p:txBody>
      </p:sp>
      <p:sp>
        <p:nvSpPr>
          <p:cNvPr id="3" name="Content Placeholder 2"/>
          <p:cNvSpPr>
            <a:spLocks noGrp="1"/>
          </p:cNvSpPr>
          <p:nvPr>
            <p:ph idx="1"/>
          </p:nvPr>
        </p:nvSpPr>
        <p:spPr>
          <a:xfrm>
            <a:off x="457200" y="1600200"/>
            <a:ext cx="3505200" cy="4525963"/>
          </a:xfrm>
        </p:spPr>
        <p:txBody>
          <a:bodyPr>
            <a:normAutofit/>
          </a:bodyPr>
          <a:lstStyle/>
          <a:p>
            <a:pPr>
              <a:buNone/>
            </a:pPr>
            <a:r>
              <a:rPr lang="en-US" sz="2800" dirty="0" smtClean="0"/>
              <a:t>V</a:t>
            </a:r>
            <a:r>
              <a:rPr lang="en-US" sz="2800" b="1" dirty="0" smtClean="0"/>
              <a:t>ince	Calhoun, The Mind Research Network and UNM, Albuquerque, NM, USA </a:t>
            </a:r>
          </a:p>
          <a:p>
            <a:pPr>
              <a:buNone/>
            </a:pPr>
            <a:endParaRPr lang="en-US" dirty="0"/>
          </a:p>
        </p:txBody>
      </p:sp>
      <p:pic>
        <p:nvPicPr>
          <p:cNvPr id="4" name="Content Placeholder 3" descr="Untitled.png"/>
          <p:cNvPicPr>
            <a:picLocks noChangeAspect="1"/>
          </p:cNvPicPr>
          <p:nvPr/>
        </p:nvPicPr>
        <p:blipFill>
          <a:blip r:embed="rId3" cstate="print"/>
          <a:stretch>
            <a:fillRect/>
          </a:stretch>
        </p:blipFill>
        <p:spPr>
          <a:xfrm>
            <a:off x="4822103" y="1524000"/>
            <a:ext cx="3940897" cy="51054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stretch>
            <a:fillRect/>
          </a:stretch>
        </p:blipFill>
        <p:spPr>
          <a:xfrm>
            <a:off x="533400" y="914400"/>
            <a:ext cx="8317722" cy="449606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General impression</a:t>
            </a:r>
            <a:endParaRPr lang="en-US" b="1" i="1" dirty="0"/>
          </a:p>
        </p:txBody>
      </p:sp>
      <p:sp>
        <p:nvSpPr>
          <p:cNvPr id="3" name="Content Placeholder 2"/>
          <p:cNvSpPr>
            <a:spLocks noGrp="1"/>
          </p:cNvSpPr>
          <p:nvPr>
            <p:ph idx="1"/>
          </p:nvPr>
        </p:nvSpPr>
        <p:spPr/>
        <p:txBody>
          <a:bodyPr>
            <a:normAutofit fontScale="62500" lnSpcReduction="20000"/>
          </a:bodyPr>
          <a:lstStyle/>
          <a:p>
            <a:r>
              <a:rPr lang="en-US" dirty="0" smtClean="0"/>
              <a:t>Over 3000 participants</a:t>
            </a:r>
          </a:p>
          <a:p>
            <a:r>
              <a:rPr lang="en-US" dirty="0" smtClean="0"/>
              <a:t>Neuroimaging</a:t>
            </a:r>
          </a:p>
          <a:p>
            <a:r>
              <a:rPr lang="en-US" dirty="0" smtClean="0"/>
              <a:t>Impressive keynote lecture by </a:t>
            </a:r>
            <a:r>
              <a:rPr lang="en-US" dirty="0" err="1" smtClean="0"/>
              <a:t>Yaniv</a:t>
            </a:r>
            <a:r>
              <a:rPr lang="en-US" dirty="0" smtClean="0"/>
              <a:t> </a:t>
            </a:r>
            <a:r>
              <a:rPr lang="en-US" dirty="0" err="1" smtClean="0"/>
              <a:t>Assaf</a:t>
            </a:r>
            <a:r>
              <a:rPr lang="en-US" dirty="0" smtClean="0"/>
              <a:t> from TAU (structural MRI and plasticity – mice and man)</a:t>
            </a:r>
          </a:p>
          <a:p>
            <a:r>
              <a:rPr lang="en-US" dirty="0" smtClean="0"/>
              <a:t>Emphasis:</a:t>
            </a:r>
          </a:p>
          <a:p>
            <a:pPr>
              <a:buNone/>
            </a:pPr>
            <a:r>
              <a:rPr lang="en-US" dirty="0" smtClean="0"/>
              <a:t>-    Multimodality (e.g. </a:t>
            </a:r>
            <a:r>
              <a:rPr lang="en-US" dirty="0" err="1" smtClean="0"/>
              <a:t>fMRI+EEG</a:t>
            </a:r>
            <a:r>
              <a:rPr lang="en-US" dirty="0" smtClean="0"/>
              <a:t>)</a:t>
            </a:r>
          </a:p>
          <a:p>
            <a:pPr>
              <a:buNone/>
            </a:pPr>
            <a:r>
              <a:rPr lang="en-US" dirty="0" smtClean="0"/>
              <a:t>-    High resolution fMRI (spatial and temporal)</a:t>
            </a:r>
          </a:p>
          <a:p>
            <a:pPr>
              <a:buFontTx/>
              <a:buChar char="-"/>
            </a:pPr>
            <a:r>
              <a:rPr lang="en-US" dirty="0" smtClean="0"/>
              <a:t>Dynamics in resting state functional connectivity</a:t>
            </a:r>
          </a:p>
          <a:p>
            <a:pPr>
              <a:buFontTx/>
              <a:buChar char="-"/>
            </a:pPr>
            <a:r>
              <a:rPr lang="en-US" dirty="0" smtClean="0"/>
              <a:t>Brain parcellation</a:t>
            </a:r>
          </a:p>
          <a:p>
            <a:pPr>
              <a:buFontTx/>
              <a:buChar char="-"/>
            </a:pPr>
            <a:r>
              <a:rPr lang="en-US" dirty="0" smtClean="0"/>
              <a:t>Data sharing and collaborations </a:t>
            </a:r>
          </a:p>
          <a:p>
            <a:pPr>
              <a:buFontTx/>
              <a:buChar char="-"/>
            </a:pPr>
            <a:r>
              <a:rPr lang="en-US" dirty="0" smtClean="0"/>
              <a:t>Man-machine interface (E.g. </a:t>
            </a:r>
            <a:r>
              <a:rPr lang="en-US" dirty="0" err="1" smtClean="0"/>
              <a:t>Neurofeedback</a:t>
            </a:r>
            <a:r>
              <a:rPr lang="en-US" dirty="0" smtClean="0"/>
              <a:t>, Robotic limbs)</a:t>
            </a:r>
          </a:p>
          <a:p>
            <a:pPr>
              <a:buFontTx/>
              <a:buChar char="-"/>
            </a:pPr>
            <a:r>
              <a:rPr lang="en-US" dirty="0" smtClean="0"/>
              <a:t>Emotion and motivation </a:t>
            </a:r>
          </a:p>
          <a:p>
            <a:pPr>
              <a:buFontTx/>
              <a:buChar char="-"/>
            </a:pPr>
            <a:r>
              <a:rPr lang="en-US" dirty="0" smtClean="0"/>
              <a:t>Psychiatric disorders (Mostly </a:t>
            </a:r>
            <a:r>
              <a:rPr lang="en-US" dirty="0" err="1" smtClean="0"/>
              <a:t>Schyzophrenia</a:t>
            </a:r>
            <a:r>
              <a:rPr lang="en-US" dirty="0" smtClean="0"/>
              <a:t>, PTSD, Depression)</a:t>
            </a:r>
          </a:p>
          <a:p>
            <a:pPr>
              <a:buFontTx/>
              <a:buChar char="-"/>
            </a:pPr>
            <a:r>
              <a:rPr lang="en-US" dirty="0" smtClean="0"/>
              <a:t>Neurologic disorders (e.g. Neurodegenerative)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2800" b="1" dirty="0" smtClean="0"/>
              <a:t>Dynamic changes of spatial functional network connectivity in healthy individuals and schizophrenia patients using independent vector analysis</a:t>
            </a:r>
            <a:br>
              <a:rPr lang="en-US" sz="2800" b="1" dirty="0" smtClean="0"/>
            </a:br>
            <a:r>
              <a:rPr lang="en-US" sz="2000" b="1" dirty="0" smtClean="0"/>
              <a:t> (Neuroimage 2014)</a:t>
            </a:r>
            <a:r>
              <a:rPr lang="en-US" sz="2800" b="1" dirty="0" smtClean="0"/>
              <a:t/>
            </a:r>
            <a:br>
              <a:rPr lang="en-US" sz="2800" b="1" dirty="0" smtClean="0"/>
            </a:br>
            <a:endParaRPr lang="en-US" sz="2800" dirty="0"/>
          </a:p>
        </p:txBody>
      </p:sp>
      <p:sp>
        <p:nvSpPr>
          <p:cNvPr id="3" name="Content Placeholder 2"/>
          <p:cNvSpPr>
            <a:spLocks noGrp="1"/>
          </p:cNvSpPr>
          <p:nvPr>
            <p:ph idx="1"/>
          </p:nvPr>
        </p:nvSpPr>
        <p:spPr>
          <a:xfrm>
            <a:off x="457200" y="2133600"/>
            <a:ext cx="8229600" cy="3992563"/>
          </a:xfrm>
        </p:spPr>
        <p:txBody>
          <a:bodyPr>
            <a:normAutofit fontScale="70000" lnSpcReduction="20000"/>
          </a:bodyPr>
          <a:lstStyle/>
          <a:p>
            <a:r>
              <a:rPr lang="en-US" dirty="0" smtClean="0"/>
              <a:t>Most dynamic studies are based on second-order statistics between fMRI courses</a:t>
            </a:r>
          </a:p>
          <a:p>
            <a:r>
              <a:rPr lang="en-US" dirty="0" smtClean="0"/>
              <a:t>Examine higher-order statistical dependence between pairs of spatial components and its change across time</a:t>
            </a:r>
          </a:p>
          <a:p>
            <a:r>
              <a:rPr lang="en-US" dirty="0" smtClean="0"/>
              <a:t>extract time-varying components from healthy controls and patients with schizophrenia using independent vector analysis (IVA)</a:t>
            </a:r>
          </a:p>
          <a:p>
            <a:r>
              <a:rPr lang="en-US" dirty="0" smtClean="0"/>
              <a:t>Based on mutual information among IVA components, perform statistical analysis and Markov modeling to quantify changes in spatial connectivity</a:t>
            </a:r>
          </a:p>
          <a:p>
            <a:r>
              <a:rPr lang="en-US" dirty="0" smtClean="0"/>
              <a:t>Results: more fluctuations in patient group , primarily between the </a:t>
            </a:r>
            <a:r>
              <a:rPr lang="en-US" dirty="0" err="1" smtClean="0"/>
              <a:t>frontoparietal</a:t>
            </a:r>
            <a:r>
              <a:rPr lang="en-US" dirty="0" smtClean="0"/>
              <a:t>, </a:t>
            </a:r>
            <a:r>
              <a:rPr lang="en-US" dirty="0" err="1" smtClean="0"/>
              <a:t>cerebellar</a:t>
            </a:r>
            <a:r>
              <a:rPr lang="en-US" dirty="0" smtClean="0"/>
              <a:t> and temporal lobe regions.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Sliding window rules (need long enough windows)</a:t>
            </a:r>
          </a:p>
          <a:p>
            <a:r>
              <a:rPr lang="en-US" dirty="0" smtClean="0"/>
              <a:t>Parcellation/building blocks based </a:t>
            </a:r>
          </a:p>
          <a:p>
            <a:r>
              <a:rPr lang="en-US" dirty="0" smtClean="0"/>
              <a:t>Mixed states approach</a:t>
            </a:r>
          </a:p>
          <a:p>
            <a:r>
              <a:rPr lang="en-US" dirty="0" smtClean="0"/>
              <a:t>Usage of other physiological measures as reference</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dynamic human brain</a:t>
            </a:r>
            <a:endParaRPr lang="en-US" dirty="0"/>
          </a:p>
        </p:txBody>
      </p:sp>
      <p:sp>
        <p:nvSpPr>
          <p:cNvPr id="3" name="Content Placeholder 2"/>
          <p:cNvSpPr>
            <a:spLocks noGrp="1"/>
          </p:cNvSpPr>
          <p:nvPr>
            <p:ph idx="1"/>
          </p:nvPr>
        </p:nvSpPr>
        <p:spPr/>
        <p:txBody>
          <a:bodyPr>
            <a:normAutofit/>
          </a:bodyPr>
          <a:lstStyle/>
          <a:p>
            <a:pPr>
              <a:buNone/>
            </a:pPr>
            <a:r>
              <a:rPr lang="en-US" dirty="0" smtClean="0"/>
              <a:t>1. Emerging approaches</a:t>
            </a:r>
          </a:p>
          <a:p>
            <a:pPr>
              <a:buNone/>
            </a:pPr>
            <a:r>
              <a:rPr lang="en-US" dirty="0" smtClean="0"/>
              <a:t>2. Functional and predictive implications across task types, cognitive states and developmental and clinical groups</a:t>
            </a:r>
          </a:p>
          <a:p>
            <a:pPr>
              <a:buNone/>
            </a:pPr>
            <a:r>
              <a:rPr lang="en-US" dirty="0" smtClean="0"/>
              <a:t>3. Various definitional and computational constraints in examining brain dynamics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err="1" smtClean="0"/>
              <a:t>Dimitri</a:t>
            </a:r>
            <a:r>
              <a:rPr lang="en-US" sz="2800" dirty="0" smtClean="0"/>
              <a:t> Van De Ville, </a:t>
            </a:r>
            <a:r>
              <a:rPr lang="en-US" sz="2800" dirty="0" err="1" smtClean="0"/>
              <a:t>UniGE</a:t>
            </a:r>
            <a:r>
              <a:rPr lang="en-US" sz="2800" dirty="0" smtClean="0"/>
              <a:t>/EPFL, Lausanne, Switzerland</a:t>
            </a:r>
          </a:p>
          <a:p>
            <a:pPr>
              <a:buFont typeface="Arial" charset="0"/>
              <a:buChar char="•"/>
            </a:pPr>
            <a:r>
              <a:rPr lang="en-US" sz="2800" dirty="0" smtClean="0"/>
              <a:t>The </a:t>
            </a:r>
            <a:r>
              <a:rPr lang="en-US" sz="2800" dirty="0" err="1" smtClean="0"/>
              <a:t>cosinal</a:t>
            </a:r>
            <a:r>
              <a:rPr lang="en-US" sz="2800" dirty="0" smtClean="0"/>
              <a:t> nature of the signal -&gt; artificial  changes in correlation in small time windows</a:t>
            </a:r>
          </a:p>
          <a:p>
            <a:pPr>
              <a:buFont typeface="Arial" charset="0"/>
              <a:buChar char="•"/>
            </a:pPr>
            <a:r>
              <a:rPr lang="en-US" sz="2800" dirty="0" smtClean="0"/>
              <a:t>Trade off between band filter and window length</a:t>
            </a:r>
          </a:p>
          <a:p>
            <a:pPr>
              <a:buFont typeface="Arial" charset="0"/>
              <a:buChar char="•"/>
            </a:pPr>
            <a:r>
              <a:rPr lang="en-US" sz="2800" dirty="0" smtClean="0"/>
              <a:t>Large number of tests -&gt; prefer MVA over UVA</a:t>
            </a:r>
          </a:p>
          <a:p>
            <a:pPr>
              <a:buFont typeface="Arial" charset="0"/>
              <a:buChar char="•"/>
            </a:pPr>
            <a:r>
              <a:rPr lang="en-US" sz="2800" dirty="0" smtClean="0"/>
              <a:t>Interesting to test for </a:t>
            </a:r>
            <a:r>
              <a:rPr lang="en-US" sz="2800" dirty="0" err="1" smtClean="0"/>
              <a:t>wFC≠FC</a:t>
            </a:r>
            <a:endParaRPr lang="en-US" sz="2800" dirty="0" smtClean="0"/>
          </a:p>
          <a:p>
            <a:pPr>
              <a:buFont typeface="Arial" charset="0"/>
              <a:buChar char="•"/>
            </a:pPr>
            <a:r>
              <a:rPr lang="en-US" sz="2800" dirty="0" smtClean="0"/>
              <a:t>Mixture of states (</a:t>
            </a:r>
            <a:r>
              <a:rPr lang="en-US" sz="2800" dirty="0" err="1" smtClean="0"/>
              <a:t>Leonardi’s</a:t>
            </a:r>
            <a:r>
              <a:rPr lang="en-US" sz="2800" dirty="0" smtClean="0"/>
              <a:t> talk) – </a:t>
            </a:r>
            <a:r>
              <a:rPr lang="en-US" sz="2800" dirty="0" err="1" smtClean="0"/>
              <a:t>eigenconnectivities</a:t>
            </a:r>
            <a:endParaRPr lang="en-US" sz="2800" dirty="0" smtClean="0"/>
          </a:p>
          <a:p>
            <a:pPr>
              <a:buNone/>
            </a:pPr>
            <a:endParaRPr lang="en-US" sz="2400" dirty="0" smtClean="0"/>
          </a:p>
          <a:p>
            <a:pPr>
              <a:buNone/>
            </a:pPr>
            <a:endParaRPr lang="en-US" sz="2400" dirty="0"/>
          </a:p>
          <a:p>
            <a:pPr>
              <a:buNone/>
            </a:pPr>
            <a:endParaRPr lang="en-US" sz="2400" dirty="0"/>
          </a:p>
        </p:txBody>
      </p:sp>
      <p:sp>
        <p:nvSpPr>
          <p:cNvPr id="4" name="Title 1"/>
          <p:cNvSpPr>
            <a:spLocks noGrp="1"/>
          </p:cNvSpPr>
          <p:nvPr>
            <p:ph type="title"/>
          </p:nvPr>
        </p:nvSpPr>
        <p:spPr>
          <a:xfrm>
            <a:off x="457200" y="381000"/>
            <a:ext cx="8229600" cy="1143000"/>
          </a:xfrm>
        </p:spPr>
        <p:txBody>
          <a:bodyPr>
            <a:noAutofit/>
          </a:bodyPr>
          <a:lstStyle/>
          <a:p>
            <a:r>
              <a:rPr lang="en-US" sz="3200" b="1" dirty="0" smtClean="0"/>
              <a:t>Decomposing dynamic functional connectivity: states or building blocks?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a:t>
            </a:r>
            <a:r>
              <a:rPr lang="en-US" sz="2800" b="1" dirty="0" smtClean="0"/>
              <a:t>ince	Calhoun, The Mind Research Network and UNM, Albuquerque, NM, USA </a:t>
            </a:r>
            <a:br>
              <a:rPr lang="en-US" sz="2800" b="1" dirty="0" smtClean="0"/>
            </a:br>
            <a:r>
              <a:rPr lang="en-US" sz="2800" dirty="0" smtClean="0"/>
              <a:t>Allen </a:t>
            </a:r>
            <a:r>
              <a:rPr lang="en-US" sz="2800" dirty="0" smtClean="0"/>
              <a:t>et. Al. Cerebral cortex 2012</a:t>
            </a:r>
            <a:endParaRPr lang="en-US" sz="2800" dirty="0"/>
          </a:p>
        </p:txBody>
      </p:sp>
      <p:pic>
        <p:nvPicPr>
          <p:cNvPr id="4" name="Content Placeholder 3" descr="Allen et al1.png"/>
          <p:cNvPicPr>
            <a:picLocks noGrp="1" noChangeAspect="1"/>
          </p:cNvPicPr>
          <p:nvPr>
            <p:ph idx="1"/>
          </p:nvPr>
        </p:nvPicPr>
        <p:blipFill>
          <a:blip r:embed="rId3" cstate="print"/>
          <a:stretch>
            <a:fillRect/>
          </a:stretch>
        </p:blipFill>
        <p:spPr>
          <a:xfrm>
            <a:off x="838200" y="1828800"/>
            <a:ext cx="7968019" cy="4716820"/>
          </a:xfrm>
        </p:spPr>
      </p:pic>
      <p:sp>
        <p:nvSpPr>
          <p:cNvPr id="5" name="TextBox 4"/>
          <p:cNvSpPr txBox="1"/>
          <p:nvPr/>
        </p:nvSpPr>
        <p:spPr>
          <a:xfrm>
            <a:off x="304800" y="1524000"/>
            <a:ext cx="4191000" cy="646331"/>
          </a:xfrm>
          <a:prstGeom prst="rect">
            <a:avLst/>
          </a:prstGeom>
          <a:noFill/>
        </p:spPr>
        <p:txBody>
          <a:bodyPr wrap="square" rtlCol="0">
            <a:spAutoFit/>
          </a:bodyPr>
          <a:lstStyle/>
          <a:p>
            <a:pPr>
              <a:buFont typeface="Arial" pitchFamily="34" charset="0"/>
              <a:buChar char="•"/>
            </a:pPr>
            <a:r>
              <a:rPr lang="en-US" dirty="0" smtClean="0"/>
              <a:t>N= 400 subjects (200 females)</a:t>
            </a:r>
          </a:p>
          <a:p>
            <a:pPr>
              <a:buFont typeface="Arial" pitchFamily="34" charset="0"/>
              <a:buChar char="•"/>
            </a:pPr>
            <a:r>
              <a:rPr lang="en-US" dirty="0" smtClean="0"/>
              <a:t> C=100 components-&gt;50 ICNs/RSNs</a:t>
            </a:r>
            <a:endParaRPr lang="en-US" dirty="0"/>
          </a:p>
        </p:txBody>
      </p:sp>
      <p:sp>
        <p:nvSpPr>
          <p:cNvPr id="6" name="TextBox 5"/>
          <p:cNvSpPr txBox="1"/>
          <p:nvPr/>
        </p:nvSpPr>
        <p:spPr>
          <a:xfrm>
            <a:off x="7851230" y="3510460"/>
            <a:ext cx="1140370" cy="646331"/>
          </a:xfrm>
          <a:prstGeom prst="rect">
            <a:avLst/>
          </a:prstGeom>
          <a:noFill/>
          <a:ln>
            <a:solidFill>
              <a:schemeClr val="tx1"/>
            </a:solidFill>
          </a:ln>
        </p:spPr>
        <p:txBody>
          <a:bodyPr wrap="square" rtlCol="0">
            <a:spAutoFit/>
          </a:bodyPr>
          <a:lstStyle/>
          <a:p>
            <a:r>
              <a:rPr lang="en-US" dirty="0" smtClean="0"/>
              <a:t>22  TRs</a:t>
            </a:r>
            <a:br>
              <a:rPr lang="en-US" dirty="0" smtClean="0"/>
            </a:br>
            <a:r>
              <a:rPr lang="en-US" dirty="0" smtClean="0"/>
              <a:t>126 wins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Allen et. Al. Cerebral cortex 2012</a:t>
            </a:r>
            <a:endParaRPr lang="en-US" dirty="0"/>
          </a:p>
        </p:txBody>
      </p:sp>
      <p:pic>
        <p:nvPicPr>
          <p:cNvPr id="4" name="Content Placeholder 3" descr="Allen et al2.png"/>
          <p:cNvPicPr>
            <a:picLocks noGrp="1" noChangeAspect="1"/>
          </p:cNvPicPr>
          <p:nvPr>
            <p:ph idx="1"/>
          </p:nvPr>
        </p:nvPicPr>
        <p:blipFill>
          <a:blip r:embed="rId3" cstate="print"/>
          <a:stretch>
            <a:fillRect/>
          </a:stretch>
        </p:blipFill>
        <p:spPr>
          <a:xfrm>
            <a:off x="2590800" y="1295400"/>
            <a:ext cx="3477111" cy="1629002"/>
          </a:xfrm>
        </p:spPr>
      </p:pic>
      <p:pic>
        <p:nvPicPr>
          <p:cNvPr id="5" name="Picture 4" descr="Allen et al3.png"/>
          <p:cNvPicPr>
            <a:picLocks noChangeAspect="1"/>
          </p:cNvPicPr>
          <p:nvPr/>
        </p:nvPicPr>
        <p:blipFill>
          <a:blip r:embed="rId4" cstate="print"/>
          <a:stretch>
            <a:fillRect/>
          </a:stretch>
        </p:blipFill>
        <p:spPr>
          <a:xfrm>
            <a:off x="2971800" y="3429000"/>
            <a:ext cx="4963218" cy="3096057"/>
          </a:xfrm>
          <a:prstGeom prst="rect">
            <a:avLst/>
          </a:prstGeom>
        </p:spPr>
      </p:pic>
      <p:sp>
        <p:nvSpPr>
          <p:cNvPr id="6" name="TextBox 5"/>
          <p:cNvSpPr txBox="1"/>
          <p:nvPr/>
        </p:nvSpPr>
        <p:spPr>
          <a:xfrm>
            <a:off x="6400800" y="1981200"/>
            <a:ext cx="1524000" cy="369332"/>
          </a:xfrm>
          <a:prstGeom prst="rect">
            <a:avLst/>
          </a:prstGeom>
          <a:noFill/>
          <a:ln>
            <a:solidFill>
              <a:schemeClr val="accent1"/>
            </a:solidFill>
          </a:ln>
        </p:spPr>
        <p:txBody>
          <a:bodyPr wrap="square" rtlCol="0">
            <a:spAutoFit/>
          </a:bodyPr>
          <a:lstStyle/>
          <a:p>
            <a:r>
              <a:rPr lang="en-US" dirty="0" smtClean="0"/>
              <a:t>K=7 (7 states)</a:t>
            </a:r>
            <a:endParaRPr lang="en-US" dirty="0"/>
          </a:p>
        </p:txBody>
      </p:sp>
      <p:cxnSp>
        <p:nvCxnSpPr>
          <p:cNvPr id="8" name="Straight Arrow Connector 7"/>
          <p:cNvCxnSpPr/>
          <p:nvPr/>
        </p:nvCxnSpPr>
        <p:spPr>
          <a:xfrm flipH="1" flipV="1">
            <a:off x="5867400" y="21336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295400"/>
            <a:ext cx="2362200" cy="1200329"/>
          </a:xfrm>
          <a:prstGeom prst="rect">
            <a:avLst/>
          </a:prstGeom>
          <a:noFill/>
          <a:ln>
            <a:solidFill>
              <a:schemeClr val="accent1"/>
            </a:solidFill>
          </a:ln>
        </p:spPr>
        <p:txBody>
          <a:bodyPr wrap="square" rtlCol="0">
            <a:spAutoFit/>
          </a:bodyPr>
          <a:lstStyle/>
          <a:p>
            <a:r>
              <a:rPr lang="en-US" dirty="0" smtClean="0"/>
              <a:t>Window sub-sampling to local maxima in FC variance -&gt; 7.5±1.5 windows per subject</a:t>
            </a:r>
            <a:endParaRPr lang="en-US" dirty="0"/>
          </a:p>
        </p:txBody>
      </p:sp>
      <p:cxnSp>
        <p:nvCxnSpPr>
          <p:cNvPr id="11" name="Straight Arrow Connector 10"/>
          <p:cNvCxnSpPr/>
          <p:nvPr/>
        </p:nvCxnSpPr>
        <p:spPr>
          <a:xfrm>
            <a:off x="2286000" y="29718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2895600"/>
            <a:ext cx="1981200" cy="923330"/>
          </a:xfrm>
          <a:prstGeom prst="rect">
            <a:avLst/>
          </a:prstGeom>
          <a:noFill/>
          <a:ln>
            <a:solidFill>
              <a:schemeClr val="accent1"/>
            </a:solidFill>
          </a:ln>
        </p:spPr>
        <p:txBody>
          <a:bodyPr wrap="square" rtlCol="0">
            <a:spAutoFit/>
          </a:bodyPr>
          <a:lstStyle/>
          <a:p>
            <a:r>
              <a:rPr lang="en-US" dirty="0" smtClean="0"/>
              <a:t>Number  and % of state occurrences in time</a:t>
            </a:r>
            <a:endParaRPr lang="en-US" dirty="0"/>
          </a:p>
        </p:txBody>
      </p:sp>
      <p:cxnSp>
        <p:nvCxnSpPr>
          <p:cNvPr id="14" name="Straight Arrow Connector 13"/>
          <p:cNvCxnSpPr/>
          <p:nvPr/>
        </p:nvCxnSpPr>
        <p:spPr>
          <a:xfrm>
            <a:off x="2743200" y="14478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96302" y="3200400"/>
            <a:ext cx="2438400"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llen et al4.png"/>
          <p:cNvPicPr>
            <a:picLocks noGrp="1" noChangeAspect="1"/>
          </p:cNvPicPr>
          <p:nvPr>
            <p:ph idx="1"/>
          </p:nvPr>
        </p:nvPicPr>
        <p:blipFill>
          <a:blip r:embed="rId2" cstate="print"/>
          <a:stretch>
            <a:fillRect/>
          </a:stretch>
        </p:blipFill>
        <p:spPr>
          <a:xfrm>
            <a:off x="2362200" y="-167868"/>
            <a:ext cx="6096000" cy="7159400"/>
          </a:xfrm>
        </p:spPr>
      </p:pic>
      <p:sp>
        <p:nvSpPr>
          <p:cNvPr id="5" name="Title 1"/>
          <p:cNvSpPr txBox="1">
            <a:spLocks/>
          </p:cNvSpPr>
          <p:nvPr/>
        </p:nvSpPr>
        <p:spPr>
          <a:xfrm>
            <a:off x="76200" y="76200"/>
            <a:ext cx="1828800" cy="1325562"/>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Allen et. Al. Cerebral cortex 2012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6858000" y="0"/>
            <a:ext cx="1447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59468" y="-131374"/>
            <a:ext cx="1066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1143000"/>
          </a:xfrm>
        </p:spPr>
        <p:txBody>
          <a:bodyPr>
            <a:noAutofit/>
          </a:bodyPr>
          <a:lstStyle/>
          <a:p>
            <a:r>
              <a:rPr lang="en-US" sz="2800" b="1" dirty="0" smtClean="0"/>
              <a:t>“Dynamic functional connectivity: Better characterized by separated states or a  mixture of patterns?”</a:t>
            </a:r>
            <a:endParaRPr lang="en-US" sz="2800" b="1" dirty="0"/>
          </a:p>
        </p:txBody>
      </p:sp>
      <p:sp>
        <p:nvSpPr>
          <p:cNvPr id="3" name="Content Placeholder 2"/>
          <p:cNvSpPr>
            <a:spLocks noGrp="1"/>
          </p:cNvSpPr>
          <p:nvPr>
            <p:ph idx="1"/>
          </p:nvPr>
        </p:nvSpPr>
        <p:spPr>
          <a:xfrm>
            <a:off x="457200" y="1600201"/>
            <a:ext cx="8229600" cy="2362200"/>
          </a:xfrm>
        </p:spPr>
        <p:txBody>
          <a:bodyPr>
            <a:normAutofit lnSpcReduction="10000"/>
          </a:bodyPr>
          <a:lstStyle/>
          <a:p>
            <a:pPr>
              <a:buNone/>
            </a:pPr>
            <a:r>
              <a:rPr lang="en-US" sz="2000" dirty="0" smtClean="0"/>
              <a:t>Nora </a:t>
            </a:r>
            <a:r>
              <a:rPr lang="en-US" sz="2000" dirty="0" err="1" smtClean="0"/>
              <a:t>Leonardi</a:t>
            </a:r>
            <a:r>
              <a:rPr lang="en-US" sz="2000" dirty="0" smtClean="0"/>
              <a:t>, </a:t>
            </a:r>
            <a:r>
              <a:rPr lang="fr-FR" sz="2000" dirty="0" smtClean="0"/>
              <a:t>Ecole Polytechnique, Lausanne, </a:t>
            </a:r>
            <a:r>
              <a:rPr lang="fr-FR" sz="2000" dirty="0" err="1" smtClean="0"/>
              <a:t>Switzerland</a:t>
            </a:r>
            <a:endParaRPr lang="fr-FR" sz="2000" dirty="0" smtClean="0"/>
          </a:p>
          <a:p>
            <a:pPr>
              <a:buNone/>
            </a:pPr>
            <a:r>
              <a:rPr lang="fr-FR" sz="2000" dirty="0" smtClean="0"/>
              <a:t>IEEE 2013</a:t>
            </a:r>
            <a:r>
              <a:rPr lang="fr-FR" sz="2000" dirty="0" smtClean="0"/>
              <a:t> </a:t>
            </a:r>
            <a:endParaRPr lang="fr-FR" sz="2000" dirty="0" smtClean="0"/>
          </a:p>
          <a:p>
            <a:r>
              <a:rPr lang="en-US" sz="2400" dirty="0" smtClean="0"/>
              <a:t>An approach based on PCA</a:t>
            </a:r>
          </a:p>
          <a:p>
            <a:r>
              <a:rPr lang="en-US" sz="2400" dirty="0" smtClean="0"/>
              <a:t>Regionally-averaged (AAL) BOLD activity</a:t>
            </a:r>
          </a:p>
          <a:p>
            <a:r>
              <a:rPr lang="en-US" sz="2400" dirty="0" smtClean="0"/>
              <a:t>Sliding time windows -&gt; </a:t>
            </a:r>
            <a:r>
              <a:rPr lang="en-US" sz="2400" dirty="0" err="1" smtClean="0"/>
              <a:t>wFC</a:t>
            </a:r>
            <a:r>
              <a:rPr lang="en-US" sz="2400" dirty="0" smtClean="0"/>
              <a:t> –</a:t>
            </a:r>
            <a:r>
              <a:rPr lang="en-US" sz="2400" dirty="0" err="1" smtClean="0"/>
              <a:t>aFC</a:t>
            </a:r>
            <a:r>
              <a:rPr lang="en-US" sz="2400" dirty="0" smtClean="0"/>
              <a:t> matrices</a:t>
            </a:r>
          </a:p>
          <a:p>
            <a:r>
              <a:rPr lang="en-US" sz="2400" dirty="0" smtClean="0"/>
              <a:t>PCA-&gt;FC patterns (“</a:t>
            </a:r>
            <a:r>
              <a:rPr lang="en-US" sz="2400" dirty="0" err="1" smtClean="0"/>
              <a:t>eigenconnectivities</a:t>
            </a:r>
            <a:r>
              <a:rPr lang="en-US" sz="2400" dirty="0" smtClean="0"/>
              <a:t>”)</a:t>
            </a:r>
          </a:p>
        </p:txBody>
      </p:sp>
      <p:pic>
        <p:nvPicPr>
          <p:cNvPr id="1028" name="Picture 4"/>
          <p:cNvPicPr>
            <a:picLocks noChangeAspect="1" noChangeArrowheads="1"/>
          </p:cNvPicPr>
          <p:nvPr/>
        </p:nvPicPr>
        <p:blipFill>
          <a:blip r:embed="rId3" cstate="print"/>
          <a:srcRect/>
          <a:stretch>
            <a:fillRect/>
          </a:stretch>
        </p:blipFill>
        <p:spPr bwMode="auto">
          <a:xfrm>
            <a:off x="3048000" y="4191000"/>
            <a:ext cx="5895975" cy="1981200"/>
          </a:xfrm>
          <a:prstGeom prst="rect">
            <a:avLst/>
          </a:prstGeom>
          <a:noFill/>
          <a:ln w="9525">
            <a:noFill/>
            <a:miter lim="800000"/>
            <a:headEnd/>
            <a:tailEnd/>
          </a:ln>
        </p:spPr>
      </p:pic>
      <p:sp>
        <p:nvSpPr>
          <p:cNvPr id="8" name="TextBox 7"/>
          <p:cNvSpPr txBox="1"/>
          <p:nvPr/>
        </p:nvSpPr>
        <p:spPr>
          <a:xfrm>
            <a:off x="457200" y="3886200"/>
            <a:ext cx="2743200" cy="2523768"/>
          </a:xfrm>
          <a:prstGeom prst="rect">
            <a:avLst/>
          </a:prstGeom>
          <a:noFill/>
        </p:spPr>
        <p:txBody>
          <a:bodyPr wrap="square" rtlCol="0">
            <a:spAutoFit/>
          </a:bodyPr>
          <a:lstStyle/>
          <a:p>
            <a:pPr>
              <a:buFont typeface="Arial" pitchFamily="34" charset="0"/>
              <a:buChar char="•"/>
            </a:pPr>
            <a:r>
              <a:rPr lang="en-US" sz="2400" dirty="0" smtClean="0"/>
              <a:t>   </a:t>
            </a:r>
            <a:r>
              <a:rPr lang="en-US" sz="2200" dirty="0" smtClean="0"/>
              <a:t>Contributions of </a:t>
            </a:r>
            <a:r>
              <a:rPr lang="en-US" sz="2200" dirty="0" err="1" smtClean="0"/>
              <a:t>eigenconnectivities</a:t>
            </a:r>
            <a:r>
              <a:rPr lang="en-US" sz="2200" dirty="0" smtClean="0"/>
              <a:t> assessed for each time point </a:t>
            </a:r>
          </a:p>
          <a:p>
            <a:pPr>
              <a:buFont typeface="Arial" pitchFamily="34" charset="0"/>
              <a:buChar char="•"/>
            </a:pPr>
            <a:r>
              <a:rPr lang="en-US" sz="2200" dirty="0" smtClean="0"/>
              <a:t> Phase randomization to assess weight sig</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62000" y="981075"/>
            <a:ext cx="7613423" cy="5419725"/>
          </a:xfrm>
          <a:prstGeom prst="rect">
            <a:avLst/>
          </a:prstGeom>
          <a:noFill/>
          <a:ln w="9525">
            <a:noFill/>
            <a:miter lim="800000"/>
            <a:headEnd/>
            <a:tailEnd/>
          </a:ln>
        </p:spPr>
      </p:pic>
      <p:sp>
        <p:nvSpPr>
          <p:cNvPr id="3" name="TextBox 2"/>
          <p:cNvSpPr txBox="1"/>
          <p:nvPr/>
        </p:nvSpPr>
        <p:spPr>
          <a:xfrm>
            <a:off x="838200" y="381000"/>
            <a:ext cx="7696200" cy="800219"/>
          </a:xfrm>
          <a:prstGeom prst="rect">
            <a:avLst/>
          </a:prstGeom>
          <a:noFill/>
        </p:spPr>
        <p:txBody>
          <a:bodyPr wrap="square" rtlCol="0">
            <a:spAutoFit/>
          </a:bodyPr>
          <a:lstStyle/>
          <a:p>
            <a:r>
              <a:rPr lang="en-US" sz="2800" dirty="0" smtClean="0"/>
              <a:t>13 HCs, 15 MS patients</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1832</Words>
  <Application>Microsoft Office PowerPoint</Application>
  <PresentationFormat>On-screen Show (4:3)</PresentationFormat>
  <Paragraphs>174</Paragraphs>
  <Slides>21</Slides>
  <Notes>17</Notes>
  <HiddenSlides>9</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Annual meeting of the Organization for Human Brain Mapping (OHBM) Hamburg June 2014</vt:lpstr>
      <vt:lpstr>General impression</vt:lpstr>
      <vt:lpstr>The dynamic human brain</vt:lpstr>
      <vt:lpstr>Decomposing dynamic functional connectivity: states or building blocks?</vt:lpstr>
      <vt:lpstr>Vince Calhoun, The Mind Research Network and UNM, Albuquerque, NM, USA  Allen et. Al. Cerebral cortex 2012</vt:lpstr>
      <vt:lpstr>Allen et. Al. Cerebral cortex 2012</vt:lpstr>
      <vt:lpstr>Slide 7</vt:lpstr>
      <vt:lpstr>“Dynamic functional connectivity: Better characterized by separated states or a  mixture of patterns?”</vt:lpstr>
      <vt:lpstr>Slide 9</vt:lpstr>
      <vt:lpstr>Slide 10</vt:lpstr>
      <vt:lpstr>“Dynamic functional connectivity: Better characterized by separated states or a  mixture of patterns?”</vt:lpstr>
      <vt:lpstr>Effects of window length</vt:lpstr>
      <vt:lpstr>“Time-resolved functional connectomics:  dynamics of human brain connectivity at rest”  </vt:lpstr>
      <vt:lpstr>EEG and physiological correlates of resting-state fMRi  connectivity dynamics </vt:lpstr>
      <vt:lpstr>EEG and physiological correlates of resting-state fMRi  connectivity dynamics </vt:lpstr>
      <vt:lpstr>Slide 16</vt:lpstr>
      <vt:lpstr>Slide 17</vt:lpstr>
      <vt:lpstr>“Multivariate methods for characterizing variability in spatial and temporal connectivity among intrinsic brain networks”</vt:lpstr>
      <vt:lpstr>Slide 19</vt:lpstr>
      <vt:lpstr>Dynamic changes of spatial functional network connectivity in healthy individuals and schizophrenia patients using independent vector analysis  (Neuroimage 2014) </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of the Organization for Human Brain Mapping (OHBM) Hamburg June 2014</dc:title>
  <dc:creator>adimaron</dc:creator>
  <cp:lastModifiedBy>adimaron</cp:lastModifiedBy>
  <cp:revision>233</cp:revision>
  <dcterms:created xsi:type="dcterms:W3CDTF">2014-06-16T08:18:03Z</dcterms:created>
  <dcterms:modified xsi:type="dcterms:W3CDTF">2014-07-09T08:04:00Z</dcterms:modified>
</cp:coreProperties>
</file>