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15" autoAdjust="0"/>
  </p:normalViewPr>
  <p:slideViewPr>
    <p:cSldViewPr>
      <p:cViewPr>
        <p:scale>
          <a:sx n="50" d="100"/>
          <a:sy n="50" d="100"/>
        </p:scale>
        <p:origin x="-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1CCDD-0E0E-432C-944D-39D130AA844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FE88D-D86E-4907-959F-FCAA7018B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small world network is characterized by dense local clustering or cliquishness of connections between neighboring nodes yet a short path length between any (distant) pair of nodes due to the existence of relatively few long-range connections.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support both segregated/specialized and distributed/integrated information processing. Moreover, small-world networks are economical, tending to minimize wiring costs while supporting high dynamical complexity. 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 pair of anatomically discrete regions are said to be</a:t>
            </a:r>
          </a:p>
          <a:p>
            <a:r>
              <a:rPr lang="en-US" dirty="0" smtClean="0"/>
              <a:t>functionally connected if they exhibit a high degree of</a:t>
            </a:r>
          </a:p>
          <a:p>
            <a:r>
              <a:rPr lang="en-US" dirty="0" smtClean="0"/>
              <a:t>temporal correlation in their activity time series acquired</a:t>
            </a:r>
          </a:p>
          <a:p>
            <a:r>
              <a:rPr lang="en-US" dirty="0" smtClean="0"/>
              <a:t>during functional MRI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E88D-D86E-4907-959F-FCAA7018B8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 sure about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E88D-D86E-4907-959F-FCAA7018B87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design. VSWM stimuli consisted of black disks (6 for imposing high VSWM loads and 3 for inducing low VSWM loads) presented on a grey background.</a:t>
            </a:r>
          </a:p>
          <a:p>
            <a:r>
              <a:rPr lang="en-US" dirty="0" smtClean="0"/>
              <a:t>Subjects were asked to encode the location of each disk. VSWM stimuli were presented for 1500 ms and subjects had to maintain online the disk location for 4500 ms before</a:t>
            </a:r>
          </a:p>
          <a:p>
            <a:r>
              <a:rPr lang="en-US" dirty="0" smtClean="0"/>
              <a:t>recognition. On 50% of the trials (in each VSWM condition), 3 disks were displaced in a random direction from their original location during the encoding phase. A grid</a:t>
            </a:r>
          </a:p>
          <a:p>
            <a:r>
              <a:rPr lang="en-US" dirty="0" smtClean="0"/>
              <a:t>composed by black squares was presented in 50% of the VSWM trials (25% in the high VSWM load condition and 25% in the low VSWM load condition), subjects had to</a:t>
            </a:r>
          </a:p>
          <a:p>
            <a:r>
              <a:rPr lang="en-US" dirty="0" smtClean="0"/>
              <a:t>indicate if the squares were organized in column (see the low VSWM load condition) or row (see the baseline and high VSWM condition). Two VSWM baseline conditions</a:t>
            </a:r>
          </a:p>
          <a:p>
            <a:r>
              <a:rPr lang="en-US" dirty="0" smtClean="0"/>
              <a:t>(i.e., without grid presentation during the delay period; not presented in the </a:t>
            </a:r>
            <a:r>
              <a:rPr lang="en-US" dirty="0" err="1" smtClean="0"/>
              <a:t>ﬁgure</a:t>
            </a:r>
            <a:r>
              <a:rPr lang="en-US" dirty="0" smtClean="0"/>
              <a:t>) were also presented to balance the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E88D-D86E-4907-959F-FCAA7018B8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Concurrent execution of two </a:t>
            </a:r>
            <a:r>
              <a:rPr lang="en-US" dirty="0" err="1" smtClean="0"/>
              <a:t>unrelatedtasks</a:t>
            </a:r>
            <a:r>
              <a:rPr lang="en-US" dirty="0" smtClean="0"/>
              <a:t> has been found to result in either enhanced or decreased overall</a:t>
            </a:r>
          </a:p>
          <a:p>
            <a:r>
              <a:rPr lang="en-US" dirty="0" smtClean="0"/>
              <a:t>performance compared to the case of serial execution</a:t>
            </a:r>
          </a:p>
          <a:p>
            <a:endParaRPr lang="en-US" dirty="0" smtClean="0"/>
          </a:p>
          <a:p>
            <a:r>
              <a:rPr lang="en-US" dirty="0" smtClean="0"/>
              <a:t>Our findings support the hypothesis that neural networks</a:t>
            </a:r>
          </a:p>
          <a:p>
            <a:r>
              <a:rPr lang="en-US" dirty="0" smtClean="0"/>
              <a:t>encompassing frontal, temporal and </a:t>
            </a:r>
            <a:r>
              <a:rPr lang="en-US" dirty="0" err="1" smtClean="0"/>
              <a:t>occipitoparietal</a:t>
            </a:r>
            <a:r>
              <a:rPr lang="en-US" dirty="0" smtClean="0"/>
              <a:t> regions are central</a:t>
            </a:r>
          </a:p>
          <a:p>
            <a:r>
              <a:rPr lang="en-US" dirty="0" smtClean="0"/>
              <a:t>in managing dual-task demands. Specifically, our current results are in</a:t>
            </a:r>
          </a:p>
          <a:p>
            <a:r>
              <a:rPr lang="en-US" dirty="0" smtClean="0"/>
              <a:t>line with previous studies suggesting that frontal regions play a central</a:t>
            </a:r>
          </a:p>
          <a:p>
            <a:r>
              <a:rPr lang="en-US" dirty="0" smtClean="0"/>
              <a:t>role in linking sensory-perceptual and motor operations in dual task</a:t>
            </a:r>
          </a:p>
          <a:p>
            <a:r>
              <a:rPr lang="en-US" dirty="0" smtClean="0"/>
              <a:t>contexts </a:t>
            </a:r>
          </a:p>
          <a:p>
            <a:endParaRPr lang="en-US" dirty="0" smtClean="0"/>
          </a:p>
          <a:p>
            <a:r>
              <a:rPr lang="en-US" dirty="0" smtClean="0"/>
              <a:t>Our findings are also in line with theoretical models implicating frontal/</a:t>
            </a:r>
          </a:p>
          <a:p>
            <a:r>
              <a:rPr lang="en-US" dirty="0" smtClean="0"/>
              <a:t>prefrontal regions in cognitive control mechanisms integrating sensory</a:t>
            </a:r>
          </a:p>
          <a:p>
            <a:r>
              <a:rPr lang="en-US" dirty="0" smtClean="0"/>
              <a:t>and motor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E88D-D86E-4907-959F-FCAA7018B8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Connectivity differences in brain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Andrew </a:t>
            </a:r>
            <a:r>
              <a:rPr lang="en-US" sz="2800" dirty="0" err="1" smtClean="0">
                <a:solidFill>
                  <a:schemeClr val="tx1"/>
                </a:solidFill>
              </a:rPr>
              <a:t>Zalesky</a:t>
            </a:r>
            <a:r>
              <a:rPr lang="en-US" sz="2800" dirty="0" smtClean="0">
                <a:solidFill>
                  <a:schemeClr val="tx1"/>
                </a:solidFill>
              </a:rPr>
              <a:t>, Luca </a:t>
            </a:r>
            <a:r>
              <a:rPr lang="en-US" sz="2800" dirty="0" err="1" smtClean="0">
                <a:solidFill>
                  <a:schemeClr val="tx1"/>
                </a:solidFill>
              </a:rPr>
              <a:t>Cocchi</a:t>
            </a:r>
            <a:r>
              <a:rPr lang="en-US" sz="2800" dirty="0" smtClean="0">
                <a:solidFill>
                  <a:schemeClr val="tx1"/>
                </a:solidFill>
              </a:rPr>
              <a:t>, Alex </a:t>
            </a:r>
            <a:r>
              <a:rPr lang="en-US" sz="2800" dirty="0" err="1" smtClean="0">
                <a:solidFill>
                  <a:schemeClr val="tx1"/>
                </a:solidFill>
              </a:rPr>
              <a:t>Fornito</a:t>
            </a:r>
            <a:r>
              <a:rPr lang="en-US" sz="2800" dirty="0" smtClean="0">
                <a:solidFill>
                  <a:schemeClr val="tx1"/>
                </a:solidFill>
              </a:rPr>
              <a:t>, Micah M. Murray, Ed </a:t>
            </a:r>
            <a:r>
              <a:rPr lang="en-US" sz="2800" dirty="0" err="1" smtClean="0">
                <a:solidFill>
                  <a:schemeClr val="tx1"/>
                </a:solidFill>
              </a:rPr>
              <a:t>Bullmore</a:t>
            </a:r>
            <a:r>
              <a:rPr lang="en-US" sz="2800" dirty="0" smtClean="0">
                <a:solidFill>
                  <a:schemeClr val="tx1"/>
                </a:solidFill>
              </a:rPr>
              <a:t>, Neuroimage, April 2012</a:t>
            </a: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00200"/>
            <a:ext cx="2790825" cy="257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0859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2286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1: NBS will identify a single network of three nodes but will include red edge</a:t>
            </a:r>
          </a:p>
          <a:p>
            <a:r>
              <a:rPr lang="en-US" sz="2400" dirty="0" smtClean="0"/>
              <a:t>SCP will identify two clusters (significance will be estimated separately)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362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2: Both will identify two separate clusters but NBS will include red edges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495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3: NBS will identify the black network while SCP will not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581471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mult</a:t>
            </a:r>
            <a:r>
              <a:rPr lang="en-US" sz="2400" dirty="0" smtClean="0"/>
              <a:t> interconnected regions effect-&gt;NBS</a:t>
            </a:r>
          </a:p>
          <a:p>
            <a:r>
              <a:rPr lang="en-US" sz="2400" dirty="0" smtClean="0"/>
              <a:t>A two regions effect -&gt; SCP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Electroencephalographic (EEG) activity recorded from 160 scalp channels  from 11 healthy volunteers</a:t>
            </a:r>
          </a:p>
          <a:p>
            <a:r>
              <a:rPr lang="en-US" dirty="0" smtClean="0"/>
              <a:t>Visual task under three levels of </a:t>
            </a:r>
            <a:br>
              <a:rPr lang="en-US" dirty="0" smtClean="0"/>
            </a:br>
            <a:r>
              <a:rPr lang="en-US" dirty="0" smtClean="0"/>
              <a:t>working memory load</a:t>
            </a:r>
          </a:p>
          <a:p>
            <a:r>
              <a:rPr lang="en-US" dirty="0" smtClean="0"/>
              <a:t>Source estimation -&gt; N=280 discrete </a:t>
            </a:r>
            <a:br>
              <a:rPr lang="en-US" dirty="0" smtClean="0"/>
            </a:br>
            <a:r>
              <a:rPr lang="en-US" dirty="0" smtClean="0"/>
              <a:t>nodes uniformly distributed across </a:t>
            </a:r>
            <a:br>
              <a:rPr lang="en-US" dirty="0" smtClean="0"/>
            </a:br>
            <a:r>
              <a:rPr lang="en-US" dirty="0" smtClean="0"/>
              <a:t>cortical surface</a:t>
            </a:r>
          </a:p>
          <a:p>
            <a:r>
              <a:rPr lang="en-US" dirty="0" smtClean="0"/>
              <a:t>Pairwise correlation -&gt; 10,861 connections (min distance= 40 mm)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667000"/>
            <a:ext cx="166905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task under WM load</a:t>
            </a:r>
            <a:endParaRPr lang="en-US" dirty="0"/>
          </a:p>
        </p:txBody>
      </p:sp>
      <p:pic>
        <p:nvPicPr>
          <p:cNvPr id="4" name="Content Placeholder 3" descr="visualTas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310205" cy="4601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F-statistic computed for  pairwise correlations across load levels </a:t>
            </a:r>
          </a:p>
          <a:p>
            <a:r>
              <a:rPr lang="en-US" dirty="0" smtClean="0"/>
              <a:t>Lowest p-value was 0.00026 (Non significant when using </a:t>
            </a:r>
            <a:r>
              <a:rPr lang="en-US" dirty="0" err="1" smtClean="0"/>
              <a:t>Bonferroni</a:t>
            </a:r>
            <a:r>
              <a:rPr lang="en-US" dirty="0" smtClean="0"/>
              <a:t>/FDR with </a:t>
            </a:r>
            <a:r>
              <a:rPr lang="el-GR" dirty="0" smtClean="0"/>
              <a:t>α</a:t>
            </a:r>
            <a:r>
              <a:rPr lang="en-US" dirty="0" smtClean="0"/>
              <a:t>=0.05)</a:t>
            </a:r>
          </a:p>
          <a:p>
            <a:r>
              <a:rPr lang="en-US" dirty="0" smtClean="0"/>
              <a:t>NBS applied with F thresholds of 6.5,7,8</a:t>
            </a:r>
          </a:p>
          <a:p>
            <a:r>
              <a:rPr lang="en-US" dirty="0" smtClean="0"/>
              <a:t>SPC applied with F thresholds of 6.5,7,8 and d=7mm (average of 5.8 neighbors per node) </a:t>
            </a:r>
          </a:p>
          <a:p>
            <a:r>
              <a:rPr lang="en-US" dirty="0" smtClean="0"/>
              <a:t>5000 permutations (condition randomization) were used to estimate sig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017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724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connections comprising each distinct cluster are colored uniquely. </a:t>
            </a:r>
            <a:br>
              <a:rPr lang="en-US" sz="2400" b="1" dirty="0" smtClean="0"/>
            </a:br>
            <a:r>
              <a:rPr lang="en-US" sz="2400" b="1" dirty="0" err="1" smtClean="0"/>
              <a:t>n.s</a:t>
            </a:r>
            <a:r>
              <a:rPr lang="en-US" sz="2400" b="1" dirty="0" smtClean="0"/>
              <a:t>. indicates the cluster is not significant (p&gt;0.05).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204253"/>
            <a:ext cx="6781800" cy="525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Exploratory (does not test a single hypothesis)</a:t>
            </a:r>
          </a:p>
          <a:p>
            <a:r>
              <a:rPr lang="en-US" dirty="0" smtClean="0"/>
              <a:t>Non-parametric – does not require assumption re. data distribution. Any measure of variation can be used</a:t>
            </a:r>
          </a:p>
          <a:p>
            <a:r>
              <a:rPr lang="en-US" dirty="0" smtClean="0"/>
              <a:t>Can be easily interpreted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choice – arbitrary (wrong choice can damage sensitivity but not specificity)</a:t>
            </a:r>
          </a:p>
          <a:p>
            <a:r>
              <a:rPr lang="en-US" dirty="0" smtClean="0"/>
              <a:t> d is also arbitrary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SPC Vs. NBS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570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876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NBS– more suitable for </a:t>
            </a:r>
            <a:r>
              <a:rPr lang="en-US" sz="2400" dirty="0" smtClean="0"/>
              <a:t>coarse </a:t>
            </a:r>
            <a:r>
              <a:rPr lang="en-US" sz="2400" dirty="0" smtClean="0"/>
              <a:t>parcellations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distinct connections were modulated by </a:t>
            </a:r>
            <a:r>
              <a:rPr lang="en-US" dirty="0" err="1" smtClean="0"/>
              <a:t>visuo</a:t>
            </a:r>
            <a:r>
              <a:rPr lang="en-US" dirty="0" smtClean="0"/>
              <a:t>-spatial WM </a:t>
            </a:r>
            <a:r>
              <a:rPr lang="en-US" dirty="0" smtClean="0"/>
              <a:t>load:</a:t>
            </a:r>
          </a:p>
          <a:p>
            <a:pPr>
              <a:buNone/>
            </a:pPr>
            <a:r>
              <a:rPr lang="en-US" dirty="0" smtClean="0"/>
              <a:t>    occipital–temporal</a:t>
            </a:r>
            <a:br>
              <a:rPr lang="en-US" dirty="0" smtClean="0"/>
            </a:br>
            <a:r>
              <a:rPr lang="en-US" dirty="0" smtClean="0"/>
              <a:t>frontal–temporal</a:t>
            </a:r>
            <a:br>
              <a:rPr lang="en-US" dirty="0" smtClean="0"/>
            </a:br>
            <a:r>
              <a:rPr lang="en-US" dirty="0" err="1" smtClean="0"/>
              <a:t>dorsofrontal</a:t>
            </a:r>
            <a:r>
              <a:rPr lang="en-US" dirty="0" smtClean="0"/>
              <a:t>–</a:t>
            </a:r>
            <a:r>
              <a:rPr lang="en-US" dirty="0" err="1" smtClean="0"/>
              <a:t>orbito</a:t>
            </a:r>
            <a:r>
              <a:rPr lang="en-US" dirty="0" smtClean="0"/>
              <a:t>-frontal</a:t>
            </a:r>
          </a:p>
          <a:p>
            <a:r>
              <a:rPr lang="en-US" dirty="0" smtClean="0"/>
              <a:t>In line with previous findings</a:t>
            </a:r>
            <a:br>
              <a:rPr lang="en-US" dirty="0" smtClean="0"/>
            </a:br>
            <a:r>
              <a:rPr lang="en-US" dirty="0" smtClean="0"/>
              <a:t> (frontal lobe involvement in dual tasks) </a:t>
            </a:r>
          </a:p>
          <a:p>
            <a:r>
              <a:rPr lang="en-US" dirty="0" smtClean="0"/>
              <a:t>In line with theoretical models</a:t>
            </a:r>
          </a:p>
          <a:p>
            <a:r>
              <a:rPr lang="en-US" dirty="0" smtClean="0"/>
              <a:t>Should be tested with a signed </a:t>
            </a:r>
            <a:r>
              <a:rPr lang="en-US" dirty="0" smtClean="0"/>
              <a:t>variance </a:t>
            </a:r>
            <a:r>
              <a:rPr lang="en-US" dirty="0" smtClean="0"/>
              <a:t>measure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751" y="2057400"/>
            <a:ext cx="3276649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rainlobe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1926" y="2286000"/>
            <a:ext cx="1417874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 network: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/>
              <a:t>node=brain </a:t>
            </a:r>
            <a:r>
              <a:rPr lang="en-US" dirty="0" smtClean="0"/>
              <a:t>region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/>
              <a:t>edge=a </a:t>
            </a:r>
            <a:r>
              <a:rPr lang="en-US" dirty="0" smtClean="0"/>
              <a:t>connection formed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smtClean="0"/>
              <a:t>            between </a:t>
            </a:r>
            <a:r>
              <a:rPr lang="en-US" dirty="0" smtClean="0"/>
              <a:t>two nodes </a:t>
            </a:r>
            <a:br>
              <a:rPr lang="en-US" dirty="0" smtClean="0"/>
            </a:br>
            <a:r>
              <a:rPr lang="en-US" dirty="0" smtClean="0"/>
              <a:t>                  </a:t>
            </a:r>
            <a:r>
              <a:rPr lang="en-US" dirty="0" smtClean="0"/>
              <a:t>(</a:t>
            </a:r>
            <a:r>
              <a:rPr lang="en-US" dirty="0" smtClean="0"/>
              <a:t>physical/functional)</a:t>
            </a:r>
          </a:p>
          <a:p>
            <a:r>
              <a:rPr lang="en-US" dirty="0" smtClean="0"/>
              <a:t>Nontrivial topological features (small-world organization, modular structure, highly connected hubs)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92" descr="MRICronGroupsSagWithRO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00200"/>
            <a:ext cx="2140856" cy="1768607"/>
          </a:xfrm>
          <a:prstGeom prst="rect">
            <a:avLst/>
          </a:prstGeom>
        </p:spPr>
      </p:pic>
      <p:cxnSp>
        <p:nvCxnSpPr>
          <p:cNvPr id="5" name="Straight Connector 93"/>
          <p:cNvCxnSpPr/>
          <p:nvPr/>
        </p:nvCxnSpPr>
        <p:spPr>
          <a:xfrm>
            <a:off x="6787231" y="1639287"/>
            <a:ext cx="5391" cy="164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2057400"/>
            <a:ext cx="1981200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600" y="2133600"/>
            <a:ext cx="4572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SPC application on Schizophrenia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12 chronic schizophrenia patients and 15 healthy controls (age, gender, education matched)</a:t>
            </a:r>
          </a:p>
          <a:p>
            <a:r>
              <a:rPr lang="en-US" dirty="0" smtClean="0"/>
              <a:t> 17 min resting state fMRI scan (eyes closed)</a:t>
            </a:r>
          </a:p>
          <a:p>
            <a:r>
              <a:rPr lang="en-US" smtClean="0"/>
              <a:t>Standard preprocessing</a:t>
            </a:r>
          </a:p>
          <a:p>
            <a:r>
              <a:rPr lang="en-US" smtClean="0"/>
              <a:t>GM </a:t>
            </a:r>
            <a:r>
              <a:rPr lang="en-US" dirty="0" smtClean="0"/>
              <a:t>mask + quality mask</a:t>
            </a:r>
          </a:p>
          <a:p>
            <a:r>
              <a:rPr lang="en-US" dirty="0" smtClean="0"/>
              <a:t>Data dim 13,668 voxels X 512 time points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Topological properties vary over developmental stages, clinical conditions, cognitive states </a:t>
            </a:r>
          </a:p>
          <a:p>
            <a:r>
              <a:rPr lang="en-US" dirty="0" smtClean="0"/>
              <a:t>May represent simple differences in connectivity</a:t>
            </a:r>
          </a:p>
          <a:p>
            <a:r>
              <a:rPr lang="en-US" dirty="0" smtClean="0"/>
              <a:t>Differences in connectivity strength more straight forward to interpret</a:t>
            </a:r>
          </a:p>
          <a:p>
            <a:r>
              <a:rPr lang="en-US" dirty="0" smtClean="0"/>
              <a:t>High dimensionality</a:t>
            </a:r>
          </a:p>
          <a:p>
            <a:r>
              <a:rPr lang="en-US" dirty="0" smtClean="0"/>
              <a:t>High levels of dependency in data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to studies that compare connectivity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Vaisvaser et. al. 2013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Assessing evidence of an experimental effect at each connection comprising a brain network</a:t>
            </a:r>
          </a:p>
          <a:p>
            <a:r>
              <a:rPr lang="en-US" dirty="0" smtClean="0"/>
              <a:t>E.g. association between connectivity strength and diagnostic status</a:t>
            </a:r>
          </a:p>
          <a:p>
            <a:r>
              <a:rPr lang="en-US" dirty="0" smtClean="0"/>
              <a:t>Control family-wise errors (i.e. the likelihood of committing one or more type I errors among all connections)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Given a set of pairwise connectivity measures i.e. edge weights (can be anatomic or functional) compute a test statistic for each connection</a:t>
            </a:r>
          </a:p>
          <a:p>
            <a:r>
              <a:rPr lang="en-US" dirty="0" smtClean="0"/>
              <a:t>Extract supra-threshold connections</a:t>
            </a:r>
          </a:p>
          <a:p>
            <a:r>
              <a:rPr lang="en-US" dirty="0" smtClean="0"/>
              <a:t>Control family-wise errors based on spatial structures identified between </a:t>
            </a:r>
            <a:r>
              <a:rPr lang="en-US" dirty="0" smtClean="0"/>
              <a:t>connection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NBS </a:t>
            </a:r>
            <a:r>
              <a:rPr lang="en-US" dirty="0" smtClean="0"/>
              <a:t>= network based statistic</a:t>
            </a:r>
            <a:br>
              <a:rPr lang="en-US" dirty="0" smtClean="0"/>
            </a:br>
            <a:r>
              <a:rPr lang="en-US" dirty="0" smtClean="0"/>
              <a:t>             SCP </a:t>
            </a:r>
            <a:r>
              <a:rPr lang="en-US" dirty="0" smtClean="0"/>
              <a:t>= spatial pairwise clustering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pairwise clustering - SCP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Nodes </a:t>
            </a:r>
            <a:r>
              <a:rPr lang="en-US" dirty="0" err="1" smtClean="0"/>
              <a:t>i</a:t>
            </a:r>
            <a:r>
              <a:rPr lang="en-US" dirty="0" smtClean="0"/>
              <a:t> and j are neighbors </a:t>
            </a:r>
            <a:r>
              <a:rPr lang="en-US" dirty="0" err="1" smtClean="0"/>
              <a:t>iff</a:t>
            </a:r>
            <a:r>
              <a:rPr lang="en-US" dirty="0" smtClean="0"/>
              <a:t> dist(p</a:t>
            </a:r>
            <a:r>
              <a:rPr lang="en-US" baseline="-25000" dirty="0" smtClean="0"/>
              <a:t>i</a:t>
            </a:r>
            <a:r>
              <a:rPr lang="en-US" dirty="0" smtClean="0"/>
              <a:t>,p</a:t>
            </a:r>
            <a:r>
              <a:rPr lang="en-US" baseline="-25000" dirty="0" smtClean="0"/>
              <a:t>j</a:t>
            </a:r>
            <a:r>
              <a:rPr lang="en-US" dirty="0" smtClean="0"/>
              <a:t>)&lt;d</a:t>
            </a:r>
          </a:p>
          <a:p>
            <a:r>
              <a:rPr lang="en-US" dirty="0" smtClean="0"/>
              <a:t>Edges </a:t>
            </a:r>
            <a:r>
              <a:rPr lang="en-US" dirty="0" err="1" smtClean="0"/>
              <a:t>i</a:t>
            </a:r>
            <a:r>
              <a:rPr lang="en-US" dirty="0" smtClean="0"/>
              <a:t> and j are neighbors </a:t>
            </a:r>
            <a:r>
              <a:rPr lang="en-US" dirty="0" err="1" smtClean="0"/>
              <a:t>iff</a:t>
            </a:r>
            <a:r>
              <a:rPr lang="en-US" dirty="0" smtClean="0"/>
              <a:t> dist(p1</a:t>
            </a:r>
            <a:r>
              <a:rPr lang="en-US" baseline="-25000" dirty="0" smtClean="0"/>
              <a:t>i</a:t>
            </a:r>
            <a:r>
              <a:rPr lang="en-US" dirty="0" smtClean="0"/>
              <a:t>,p1</a:t>
            </a:r>
            <a:r>
              <a:rPr lang="en-US" baseline="-25000" dirty="0" smtClean="0"/>
              <a:t>j</a:t>
            </a:r>
            <a:r>
              <a:rPr lang="en-US" dirty="0" smtClean="0"/>
              <a:t>)&lt;d and dist(p2</a:t>
            </a:r>
            <a:r>
              <a:rPr lang="en-US" baseline="-25000" dirty="0" smtClean="0"/>
              <a:t>i</a:t>
            </a:r>
            <a:r>
              <a:rPr lang="en-US" dirty="0" smtClean="0"/>
              <a:t>,p2</a:t>
            </a:r>
            <a:r>
              <a:rPr lang="en-US" baseline="-25000" dirty="0" smtClean="0"/>
              <a:t>j</a:t>
            </a:r>
            <a:r>
              <a:rPr lang="en-US" dirty="0" smtClean="0"/>
              <a:t>)&lt;</a:t>
            </a:r>
            <a:r>
              <a:rPr lang="en-US" dirty="0" smtClean="0"/>
              <a:t>d</a:t>
            </a:r>
            <a:endParaRPr lang="en-US" dirty="0" smtClean="0"/>
          </a:p>
          <a:p>
            <a:r>
              <a:rPr lang="en-US" dirty="0" smtClean="0"/>
              <a:t>Pairwise clusters provide evidence of an experimental effect</a:t>
            </a:r>
          </a:p>
          <a:p>
            <a:r>
              <a:rPr lang="en-US" dirty="0" smtClean="0"/>
              <a:t>Seek such clusters</a:t>
            </a:r>
            <a:br>
              <a:rPr lang="en-US" dirty="0" smtClean="0"/>
            </a:br>
            <a:r>
              <a:rPr lang="en-US" dirty="0" smtClean="0"/>
              <a:t>within a set of supra</a:t>
            </a:r>
            <a:br>
              <a:rPr lang="en-US" dirty="0" smtClean="0"/>
            </a:br>
            <a:r>
              <a:rPr lang="en-US" dirty="0" smtClean="0"/>
              <a:t>threshold connections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38600"/>
            <a:ext cx="43315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 – procedure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0" y="1676400"/>
          <a:ext cx="28194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25"/>
                <a:gridCol w="352425"/>
                <a:gridCol w="352425"/>
                <a:gridCol w="352425"/>
                <a:gridCol w="352425"/>
                <a:gridCol w="352425"/>
                <a:gridCol w="352425"/>
                <a:gridCol w="352425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410200" y="1524000"/>
            <a:ext cx="152400" cy="7620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05400" y="2133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19800" y="1524000"/>
            <a:ext cx="76200" cy="7620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1770" y="1828800"/>
            <a:ext cx="152400" cy="7620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15000" y="1447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81600" y="2590800"/>
            <a:ext cx="76200" cy="7620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15240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 nodes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</a:t>
            </a:r>
            <a:r>
              <a:rPr lang="en-US" sz="2400" dirty="0" smtClean="0"/>
              <a:t>= n*(n-1)/</a:t>
            </a:r>
            <a:r>
              <a:rPr lang="en-US" sz="2400" dirty="0" smtClean="0"/>
              <a:t>2 connections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A= a binary matrix of size  m*m</a:t>
            </a:r>
          </a:p>
          <a:p>
            <a:r>
              <a:rPr lang="en-US" sz="2400" dirty="0" smtClean="0"/>
              <a:t>A(</a:t>
            </a:r>
            <a:r>
              <a:rPr lang="en-US" sz="2400" dirty="0" err="1" smtClean="0"/>
              <a:t>i</a:t>
            </a:r>
            <a:r>
              <a:rPr lang="en-US" sz="2400" dirty="0" smtClean="0"/>
              <a:t>, j)=A(j, </a:t>
            </a:r>
            <a:r>
              <a:rPr lang="en-US" sz="2400" dirty="0" err="1" smtClean="0"/>
              <a:t>i</a:t>
            </a:r>
            <a:r>
              <a:rPr lang="en-US" sz="2400" dirty="0" smtClean="0"/>
              <a:t>)=1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ej</a:t>
            </a:r>
            <a:r>
              <a:rPr lang="en-US" sz="2400" dirty="0" smtClean="0"/>
              <a:t> </a:t>
            </a:r>
            <a:r>
              <a:rPr lang="en-US" sz="2400" dirty="0" smtClean="0"/>
              <a:t>are  neighbors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br>
              <a:rPr lang="en-US" sz="2400" dirty="0" smtClean="0"/>
            </a:br>
            <a:r>
              <a:rPr lang="en-US" sz="2400" dirty="0" err="1" smtClean="0"/>
              <a:t>ei,ej</a:t>
            </a:r>
            <a:r>
              <a:rPr lang="en-US" sz="2400" dirty="0" smtClean="0"/>
              <a:t> </a:t>
            </a:r>
            <a:r>
              <a:rPr lang="az-Cyrl-AZ" sz="2400" dirty="0" smtClean="0"/>
              <a:t>є</a:t>
            </a:r>
            <a:r>
              <a:rPr lang="en-US" sz="2400" dirty="0" smtClean="0"/>
              <a:t> {</a:t>
            </a:r>
            <a:r>
              <a:rPr lang="en-US" sz="2400" dirty="0" smtClean="0"/>
              <a:t>supra-threshold connections}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Identify connected components in A (use BFS) – i.e. edge clusters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5029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Identify size (#edges) of largest  cluster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Estimate significance by permuting data k times and recording larges cluster size on each permutation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05800" y="2971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1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Based Statistic - NBS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Different </a:t>
            </a:r>
            <a:r>
              <a:rPr lang="en-US" dirty="0" smtClean="0"/>
              <a:t>clustering </a:t>
            </a:r>
            <a:r>
              <a:rPr lang="en-US" dirty="0" smtClean="0"/>
              <a:t>definition</a:t>
            </a:r>
          </a:p>
          <a:p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ej</a:t>
            </a:r>
            <a:r>
              <a:rPr lang="en-US" dirty="0" smtClean="0"/>
              <a:t> </a:t>
            </a:r>
            <a:r>
              <a:rPr lang="en-US" dirty="0" smtClean="0"/>
              <a:t>are neighbors </a:t>
            </a:r>
            <a:r>
              <a:rPr lang="en-US" dirty="0" err="1" smtClean="0"/>
              <a:t>iff</a:t>
            </a:r>
            <a:r>
              <a:rPr lang="en-US" dirty="0" smtClean="0"/>
              <a:t> dist(p1</a:t>
            </a:r>
            <a:r>
              <a:rPr lang="en-US" baseline="-25000" dirty="0" smtClean="0"/>
              <a:t>i</a:t>
            </a:r>
            <a:r>
              <a:rPr lang="en-US" dirty="0" smtClean="0"/>
              <a:t>,p1</a:t>
            </a:r>
            <a:r>
              <a:rPr lang="en-US" baseline="-25000" dirty="0" smtClean="0"/>
              <a:t>j</a:t>
            </a:r>
            <a:r>
              <a:rPr lang="en-US" dirty="0" smtClean="0"/>
              <a:t>)&lt;d </a:t>
            </a:r>
            <a:r>
              <a:rPr lang="en-US" b="1" u="sng" dirty="0" smtClean="0"/>
              <a:t>or</a:t>
            </a:r>
            <a:r>
              <a:rPr lang="en-US" dirty="0" smtClean="0"/>
              <a:t> dist(p2</a:t>
            </a:r>
            <a:r>
              <a:rPr lang="en-US" baseline="-25000" dirty="0" smtClean="0"/>
              <a:t>i</a:t>
            </a:r>
            <a:r>
              <a:rPr lang="en-US" dirty="0" smtClean="0"/>
              <a:t>,p2</a:t>
            </a:r>
            <a:r>
              <a:rPr lang="en-US" baseline="-25000" dirty="0" smtClean="0"/>
              <a:t>j</a:t>
            </a:r>
            <a:r>
              <a:rPr lang="en-US" dirty="0" smtClean="0"/>
              <a:t>)&lt;d</a:t>
            </a:r>
          </a:p>
          <a:p>
            <a:r>
              <a:rPr lang="en-US" dirty="0" smtClean="0"/>
              <a:t>A is now an n*n (n=#nodes) matrix </a:t>
            </a:r>
            <a:br>
              <a:rPr lang="en-US" dirty="0" smtClean="0"/>
            </a:br>
            <a:r>
              <a:rPr lang="en-US" dirty="0" smtClean="0"/>
              <a:t>A(</a:t>
            </a:r>
            <a:r>
              <a:rPr lang="en-US" dirty="0" err="1" smtClean="0"/>
              <a:t>i,j</a:t>
            </a:r>
            <a:r>
              <a:rPr lang="en-US" dirty="0" smtClean="0"/>
              <a:t>)=1 </a:t>
            </a:r>
            <a:r>
              <a:rPr lang="en-US" dirty="0" err="1" smtClean="0"/>
              <a:t>iff</a:t>
            </a:r>
            <a:r>
              <a:rPr lang="en-US" dirty="0" smtClean="0"/>
              <a:t> dist(</a:t>
            </a:r>
            <a:r>
              <a:rPr lang="en-US" dirty="0" err="1" smtClean="0"/>
              <a:t>i,j</a:t>
            </a:r>
            <a:r>
              <a:rPr lang="en-US" dirty="0" smtClean="0"/>
              <a:t>)&lt;d and </a:t>
            </a:r>
            <a:r>
              <a:rPr lang="en-US" dirty="0" err="1" smtClean="0"/>
              <a:t>ei,ej</a:t>
            </a:r>
            <a:r>
              <a:rPr lang="el-GR" dirty="0" smtClean="0"/>
              <a:t>ϵ</a:t>
            </a:r>
            <a:r>
              <a:rPr lang="en-US" dirty="0" smtClean="0"/>
              <a:t> {supra-threshold connections}</a:t>
            </a:r>
            <a:endParaRPr lang="en-US" dirty="0" smtClean="0"/>
          </a:p>
          <a:p>
            <a:r>
              <a:rPr lang="en-US" dirty="0" smtClean="0"/>
              <a:t> Identify connected components in A (use BFS) – i.e. edge clusters</a:t>
            </a:r>
          </a:p>
          <a:p>
            <a:r>
              <a:rPr lang="en-US" dirty="0" smtClean="0"/>
              <a:t>Permutation based significance estimation recording largest cluster size on each permutation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901</Words>
  <Application>Microsoft Office PowerPoint</Application>
  <PresentationFormat>On-screen Show (4:3)</PresentationFormat>
  <Paragraphs>143</Paragraphs>
  <Slides>20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Connectivity differences in brain networks</vt:lpstr>
      <vt:lpstr>Background</vt:lpstr>
      <vt:lpstr>Background</vt:lpstr>
      <vt:lpstr>Example to studies that compare connectivity strength</vt:lpstr>
      <vt:lpstr>Goal</vt:lpstr>
      <vt:lpstr>The process</vt:lpstr>
      <vt:lpstr>Spatial pairwise clustering - SCP</vt:lpstr>
      <vt:lpstr>SCP – procedure</vt:lpstr>
      <vt:lpstr>Network Based Statistic - NBS</vt:lpstr>
      <vt:lpstr>Slide 10</vt:lpstr>
      <vt:lpstr>Application</vt:lpstr>
      <vt:lpstr>Visual task under WM load</vt:lpstr>
      <vt:lpstr>Application</vt:lpstr>
      <vt:lpstr>Results</vt:lpstr>
      <vt:lpstr>Results</vt:lpstr>
      <vt:lpstr>Approach advantages</vt:lpstr>
      <vt:lpstr>Disadvantages</vt:lpstr>
      <vt:lpstr>SPC Vs. NBS</vt:lpstr>
      <vt:lpstr>Cognitive interpretation</vt:lpstr>
      <vt:lpstr>SPC application on Schizophrenia data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Connectivity differences in brain networks</dc:title>
  <dc:creator>adimaron</dc:creator>
  <cp:lastModifiedBy>adimaron</cp:lastModifiedBy>
  <cp:revision>193</cp:revision>
  <dcterms:created xsi:type="dcterms:W3CDTF">2006-08-16T00:00:00Z</dcterms:created>
  <dcterms:modified xsi:type="dcterms:W3CDTF">2014-02-26T06:48:42Z</dcterms:modified>
</cp:coreProperties>
</file>