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70" r:id="rId4"/>
    <p:sldId id="269" r:id="rId5"/>
    <p:sldId id="265" r:id="rId6"/>
    <p:sldId id="262" r:id="rId7"/>
    <p:sldId id="264" r:id="rId8"/>
    <p:sldId id="267" r:id="rId9"/>
    <p:sldId id="268" r:id="rId10"/>
    <p:sldId id="271" r:id="rId11"/>
    <p:sldId id="272" r:id="rId12"/>
    <p:sldId id="275" r:id="rId13"/>
    <p:sldId id="286" r:id="rId14"/>
    <p:sldId id="279" r:id="rId15"/>
    <p:sldId id="284" r:id="rId16"/>
    <p:sldId id="288" r:id="rId17"/>
    <p:sldId id="280" r:id="rId18"/>
    <p:sldId id="257" r:id="rId19"/>
    <p:sldId id="258" r:id="rId20"/>
    <p:sldId id="259" r:id="rId21"/>
    <p:sldId id="285" r:id="rId22"/>
    <p:sldId id="260" r:id="rId23"/>
    <p:sldId id="289" r:id="rId24"/>
    <p:sldId id="281" r:id="rId25"/>
    <p:sldId id="277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AC5"/>
    <a:srgbClr val="CC9B00"/>
    <a:srgbClr val="64DE50"/>
    <a:srgbClr val="92E884"/>
    <a:srgbClr val="264B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3" autoAdjust="0"/>
  </p:normalViewPr>
  <p:slideViewPr>
    <p:cSldViewPr>
      <p:cViewPr>
        <p:scale>
          <a:sx n="40" d="100"/>
          <a:sy n="40" d="100"/>
        </p:scale>
        <p:origin x="-1291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SMN</c:v>
                </c:pt>
              </c:strCache>
            </c:strRef>
          </c:tx>
          <c:spPr>
            <a:solidFill>
              <a:srgbClr val="92E884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152</c:v>
                </c:pt>
                <c:pt idx="1">
                  <c:v>227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151</c:v>
                </c:pt>
                <c:pt idx="1">
                  <c:v>301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VN</c:v>
                </c:pt>
              </c:strCache>
            </c:strRef>
          </c:tx>
          <c:spPr>
            <a:solidFill>
              <a:srgbClr val="264BE6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242</c:v>
                </c:pt>
                <c:pt idx="1">
                  <c:v>246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13</c:v>
                </c:pt>
                <c:pt idx="1">
                  <c:v>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168</c:v>
                </c:pt>
                <c:pt idx="1">
                  <c:v>150</c:v>
                </c:pt>
              </c:numCache>
            </c:numRef>
          </c:val>
        </c:ser>
        <c:axId val="146628992"/>
        <c:axId val="146630528"/>
      </c:barChart>
      <c:catAx>
        <c:axId val="146628992"/>
        <c:scaling>
          <c:orientation val="minMax"/>
        </c:scaling>
        <c:axPos val="b"/>
        <c:tickLblPos val="nextTo"/>
        <c:crossAx val="146630528"/>
        <c:crosses val="autoZero"/>
        <c:auto val="1"/>
        <c:lblAlgn val="ctr"/>
        <c:lblOffset val="100"/>
      </c:catAx>
      <c:valAx>
        <c:axId val="146630528"/>
        <c:scaling>
          <c:orientation val="minMax"/>
        </c:scaling>
        <c:axPos val="l"/>
        <c:majorGridlines/>
        <c:numFmt formatCode="General" sourceLinked="1"/>
        <c:tickLblPos val="nextTo"/>
        <c:crossAx val="146628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Temp_L</c:v>
                </c:pt>
              </c:strCache>
            </c:strRef>
          </c:tx>
          <c:spPr>
            <a:solidFill>
              <a:srgbClr val="92E884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Temp_R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SL_L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SL_M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64</c:v>
                </c:pt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SL_R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29</c:v>
                </c:pt>
                <c:pt idx="1">
                  <c:v>20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Par_L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27</c:v>
                </c:pt>
                <c:pt idx="1">
                  <c:v>25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Par_R</c:v>
                </c:pt>
              </c:strCache>
            </c:strRef>
          </c:tx>
          <c:spPr>
            <a:solidFill>
              <a:srgbClr val="CC9B0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35</c:v>
                </c:pt>
                <c:pt idx="1">
                  <c:v>30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Front_L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15</c:v>
                </c:pt>
                <c:pt idx="1">
                  <c:v>57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Front_R</c:v>
                </c:pt>
              </c:strCache>
            </c:strRef>
          </c:tx>
          <c:spPr>
            <a:solidFill>
              <a:srgbClr val="47AAC5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Limbic_m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Sheet1!$A$2:$A$3</c:f>
              <c:strCache>
                <c:ptCount val="2"/>
                <c:pt idx="0">
                  <c:v>Degree</c:v>
                </c:pt>
                <c:pt idx="1">
                  <c:v>#Nodes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18</c:v>
                </c:pt>
                <c:pt idx="1">
                  <c:v>27</c:v>
                </c:pt>
              </c:numCache>
            </c:numRef>
          </c:val>
        </c:ser>
        <c:axId val="147039744"/>
        <c:axId val="147041280"/>
      </c:barChart>
      <c:catAx>
        <c:axId val="147039744"/>
        <c:scaling>
          <c:orientation val="minMax"/>
        </c:scaling>
        <c:axPos val="b"/>
        <c:tickLblPos val="nextTo"/>
        <c:crossAx val="147041280"/>
        <c:crosses val="autoZero"/>
        <c:auto val="1"/>
        <c:lblAlgn val="ctr"/>
        <c:lblOffset val="100"/>
      </c:catAx>
      <c:valAx>
        <c:axId val="147041280"/>
        <c:scaling>
          <c:orientation val="minMax"/>
        </c:scaling>
        <c:axPos val="l"/>
        <c:majorGridlines/>
        <c:numFmt formatCode="General" sourceLinked="1"/>
        <c:tickLblPos val="nextTo"/>
        <c:crossAx val="147039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DF50-6769-46D5-BB0F-D67A1A4B2CD6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1145-BF67-4FC3-B8A3-6274D7CDB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random variable XL is a sum of Bernoulli variables</a:t>
            </a:r>
          </a:p>
          <a:p>
            <a:r>
              <a:rPr lang="en-US" dirty="0" smtClean="0"/>
              <a:t>with distinct parameters, and hence a Poisson–Binomial</a:t>
            </a:r>
          </a:p>
          <a:p>
            <a:r>
              <a:rPr lang="en-US" dirty="0" smtClean="0"/>
              <a:t>variable. If L is large, XL can thus be approximated by a</a:t>
            </a:r>
          </a:p>
          <a:p>
            <a:r>
              <a:rPr lang="en-US" dirty="0" smtClean="0"/>
              <a:t>Poisson random variable, whose cumulative probability</a:t>
            </a:r>
          </a:p>
          <a:p>
            <a:r>
              <a:rPr lang="en-US" dirty="0" smtClean="0"/>
              <a:t>function is: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literature I found quasi </a:t>
            </a:r>
            <a:r>
              <a:rPr lang="en-US" baseline="0" dirty="0" err="1" smtClean="0"/>
              <a:t>bicliques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literature I found quasi </a:t>
            </a:r>
            <a:r>
              <a:rPr lang="en-US" baseline="0" dirty="0" err="1" smtClean="0"/>
              <a:t>bicliques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literature I found quasi </a:t>
            </a:r>
            <a:r>
              <a:rPr lang="en-US" baseline="0" dirty="0" err="1" smtClean="0"/>
              <a:t>bicliques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Perms 2 annotation degrees:</a:t>
            </a:r>
          </a:p>
          <a:p>
            <a:r>
              <a:rPr lang="en-US" dirty="0" smtClean="0"/>
              <a:t>152 SMN</a:t>
            </a:r>
          </a:p>
          <a:p>
            <a:r>
              <a:rPr lang="en-US" dirty="0" smtClean="0"/>
              <a:t>151 DMN</a:t>
            </a:r>
          </a:p>
          <a:p>
            <a:r>
              <a:rPr lang="en-US" dirty="0" smtClean="0"/>
              <a:t>242 VN</a:t>
            </a:r>
          </a:p>
          <a:p>
            <a:r>
              <a:rPr lang="en-US" dirty="0" smtClean="0"/>
              <a:t>13 VAN</a:t>
            </a:r>
          </a:p>
          <a:p>
            <a:r>
              <a:rPr lang="en-US" dirty="0" smtClean="0"/>
              <a:t>168 AN</a:t>
            </a:r>
          </a:p>
          <a:p>
            <a:r>
              <a:rPr lang="en-US" dirty="0" smtClean="0"/>
              <a:t>Tot </a:t>
            </a:r>
            <a:r>
              <a:rPr lang="en-US" dirty="0" err="1" smtClean="0"/>
              <a:t>Degs</a:t>
            </a:r>
            <a:r>
              <a:rPr lang="en-US" baseline="0" dirty="0" smtClean="0"/>
              <a:t> = 726</a:t>
            </a:r>
          </a:p>
          <a:p>
            <a:r>
              <a:rPr lang="en-US" baseline="0" dirty="0" smtClean="0"/>
              <a:t># connections = 363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Perms 2 annotation degrees:</a:t>
            </a:r>
          </a:p>
          <a:p>
            <a:r>
              <a:rPr lang="en-US" dirty="0" smtClean="0"/>
              <a:t>152 SMN</a:t>
            </a:r>
          </a:p>
          <a:p>
            <a:r>
              <a:rPr lang="en-US" dirty="0" smtClean="0"/>
              <a:t>151 DMN</a:t>
            </a:r>
          </a:p>
          <a:p>
            <a:r>
              <a:rPr lang="en-US" dirty="0" smtClean="0"/>
              <a:t>242 VN</a:t>
            </a:r>
          </a:p>
          <a:p>
            <a:r>
              <a:rPr lang="en-US" dirty="0" smtClean="0"/>
              <a:t>13 VAN</a:t>
            </a:r>
          </a:p>
          <a:p>
            <a:r>
              <a:rPr lang="en-US" dirty="0" smtClean="0"/>
              <a:t>168 AN</a:t>
            </a:r>
          </a:p>
          <a:p>
            <a:r>
              <a:rPr lang="en-US" dirty="0" smtClean="0"/>
              <a:t>Tot </a:t>
            </a:r>
            <a:r>
              <a:rPr lang="en-US" dirty="0" err="1" smtClean="0"/>
              <a:t>Degs</a:t>
            </a:r>
            <a:r>
              <a:rPr lang="en-US" baseline="0" dirty="0" smtClean="0"/>
              <a:t> = 726</a:t>
            </a:r>
          </a:p>
          <a:p>
            <a:r>
              <a:rPr lang="en-US" baseline="0" dirty="0" smtClean="0"/>
              <a:t># connections = 363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CA90-3C2C-429D-9645-3A930EFE2E0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Amnestic</a:t>
            </a:r>
            <a:r>
              <a:rPr lang="en-US" dirty="0" smtClean="0"/>
              <a:t> </a:t>
            </a:r>
            <a:r>
              <a:rPr lang="en-US" dirty="0" err="1" smtClean="0"/>
              <a:t>Miled</a:t>
            </a:r>
            <a:r>
              <a:rPr lang="en-US" dirty="0" smtClean="0"/>
              <a:t> Reduced</a:t>
            </a:r>
            <a:r>
              <a:rPr lang="en-US" baseline="0" dirty="0" smtClean="0"/>
              <a:t> cognitive functions that may be  a </a:t>
            </a:r>
            <a:r>
              <a:rPr lang="en-US" sz="1200" dirty="0" err="1" smtClean="0"/>
              <a:t>prodromal</a:t>
            </a:r>
            <a:r>
              <a:rPr lang="en-US" sz="1200" dirty="0" smtClean="0"/>
              <a:t> stage of Alzheimer’s </a:t>
            </a:r>
            <a:r>
              <a:rPr lang="en-US" sz="1200" dirty="0" err="1" smtClean="0"/>
              <a:t>desease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Temp_L</a:t>
            </a:r>
            <a:r>
              <a:rPr lang="en-US" dirty="0" smtClean="0"/>
              <a:t>: deg=82</a:t>
            </a:r>
            <a:r>
              <a:rPr lang="en-US" baseline="0" dirty="0" smtClean="0"/>
              <a:t> ,#nodes=40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Temp_R</a:t>
            </a:r>
            <a:r>
              <a:rPr lang="en-US" dirty="0" smtClean="0"/>
              <a:t>: deg=</a:t>
            </a:r>
            <a:r>
              <a:rPr lang="en-US" baseline="0" dirty="0" smtClean="0"/>
              <a:t> ,#nodes=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SL_M : deg=</a:t>
            </a:r>
            <a:r>
              <a:rPr lang="en-US" baseline="0" dirty="0" smtClean="0"/>
              <a:t> ,#nodes=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Par_L</a:t>
            </a:r>
            <a:r>
              <a:rPr lang="en-US" dirty="0" smtClean="0"/>
              <a:t>: deg=</a:t>
            </a:r>
            <a:r>
              <a:rPr lang="en-US" baseline="0" dirty="0" smtClean="0"/>
              <a:t> ,#nodes=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Par_R</a:t>
            </a:r>
            <a:r>
              <a:rPr lang="en-US" baseline="0" dirty="0" smtClean="0"/>
              <a:t> </a:t>
            </a:r>
            <a:r>
              <a:rPr lang="en-US" dirty="0" smtClean="0"/>
              <a:t>: deg=</a:t>
            </a:r>
            <a:r>
              <a:rPr lang="en-US" baseline="0" dirty="0" smtClean="0"/>
              <a:t> ,#nodes=</a:t>
            </a:r>
            <a:endParaRPr lang="en-US" dirty="0" smtClean="0"/>
          </a:p>
          <a:p>
            <a:r>
              <a:rPr lang="en-US" dirty="0" err="1" smtClean="0"/>
              <a:t>Limbic_M</a:t>
            </a:r>
            <a:r>
              <a:rPr lang="en-US" dirty="0" smtClean="0"/>
              <a:t>:</a:t>
            </a:r>
            <a:r>
              <a:rPr lang="en-US" baseline="0" dirty="0" smtClean="0"/>
              <a:t> deg=, #nodes=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simplicity – assume that each node is assigned</a:t>
            </a:r>
            <a:r>
              <a:rPr lang="en-US" baseline="0" dirty="0" smtClean="0"/>
              <a:t> with one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the assumption</a:t>
            </a:r>
            <a:r>
              <a:rPr lang="en-US" baseline="0" dirty="0" smtClean="0"/>
              <a:t> that each ball is sampled independently, HG-CDF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Frquency</a:t>
            </a:r>
            <a:r>
              <a:rPr lang="en-US" baseline="0" dirty="0" smtClean="0"/>
              <a:t> = for HG : </a:t>
            </a:r>
            <a:r>
              <a:rPr lang="en-US" baseline="0" dirty="0" err="1" smtClean="0"/>
              <a:t>pVal</a:t>
            </a:r>
            <a:r>
              <a:rPr lang="en-US" baseline="0" dirty="0" smtClean="0"/>
              <a:t>*50000 , for Samples: #of graphs with x special balls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1145-BF67-4FC3-B8A3-6274D7CDB7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7984-1033-4D8A-8A2E-E6A501F5292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7326-C995-4624-BF37-89A94C13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Detecting enrichment within neural connections</a:t>
            </a: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244340" cy="3917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5410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 talk</a:t>
            </a:r>
          </a:p>
          <a:p>
            <a:r>
              <a:rPr lang="en-US" sz="2400" dirty="0" err="1" smtClean="0"/>
              <a:t>Adi</a:t>
            </a:r>
            <a:r>
              <a:rPr lang="en-US" sz="2400" dirty="0" smtClean="0"/>
              <a:t> </a:t>
            </a:r>
            <a:r>
              <a:rPr lang="en-US" sz="2400" dirty="0" err="1" smtClean="0"/>
              <a:t>Maron</a:t>
            </a:r>
            <a:r>
              <a:rPr lang="en-US" sz="2400" dirty="0" smtClean="0"/>
              <a:t>-Katz </a:t>
            </a:r>
          </a:p>
          <a:p>
            <a:r>
              <a:rPr lang="en-US" sz="2400" dirty="0" smtClean="0"/>
              <a:t>David </a:t>
            </a:r>
            <a:r>
              <a:rPr lang="en-US" sz="2400" dirty="0" err="1" smtClean="0"/>
              <a:t>Amar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5619750" y="4133850"/>
            <a:ext cx="832340" cy="304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independency?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562600" y="2235609"/>
            <a:ext cx="3352800" cy="3555591"/>
            <a:chOff x="4917830" y="1905000"/>
            <a:chExt cx="3352800" cy="3555591"/>
          </a:xfrm>
        </p:grpSpPr>
        <p:pic>
          <p:nvPicPr>
            <p:cNvPr id="10" name="Picture 9" descr="BrainNetGroupsAx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7830" y="1905000"/>
              <a:ext cx="3352800" cy="35555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934200" y="34290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29400" y="4343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4940" y="4343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0" y="34290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96200" y="39624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696075" y="3581400"/>
              <a:ext cx="304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488725" y="3581400"/>
              <a:ext cx="46306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30" idx="2"/>
            </p:cNvCxnSpPr>
            <p:nvPr/>
          </p:nvCxnSpPr>
          <p:spPr>
            <a:xfrm flipH="1" flipV="1">
              <a:off x="6400800" y="2895600"/>
              <a:ext cx="70340" cy="144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1"/>
              <a:endCxn id="11" idx="3"/>
            </p:cNvCxnSpPr>
            <p:nvPr/>
          </p:nvCxnSpPr>
          <p:spPr>
            <a:xfrm flipH="1">
              <a:off x="6781800" y="4038600"/>
              <a:ext cx="9144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705600" y="27432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600" y="27432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endCxn id="29" idx="2"/>
            </p:cNvCxnSpPr>
            <p:nvPr/>
          </p:nvCxnSpPr>
          <p:spPr>
            <a:xfrm flipV="1">
              <a:off x="6699740" y="2895600"/>
              <a:ext cx="82060" cy="144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13" idx="2"/>
            </p:cNvCxnSpPr>
            <p:nvPr/>
          </p:nvCxnSpPr>
          <p:spPr>
            <a:xfrm flipH="1" flipV="1">
              <a:off x="6172200" y="3581400"/>
              <a:ext cx="304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3" idx="2"/>
            </p:cNvCxnSpPr>
            <p:nvPr/>
          </p:nvCxnSpPr>
          <p:spPr>
            <a:xfrm flipH="1" flipV="1">
              <a:off x="6172200" y="3581400"/>
              <a:ext cx="533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0" idx="2"/>
            </p:cNvCxnSpPr>
            <p:nvPr/>
          </p:nvCxnSpPr>
          <p:spPr>
            <a:xfrm flipH="1" flipV="1">
              <a:off x="6400800" y="2895600"/>
              <a:ext cx="3048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29" idx="2"/>
            </p:cNvCxnSpPr>
            <p:nvPr/>
          </p:nvCxnSpPr>
          <p:spPr>
            <a:xfrm flipV="1">
              <a:off x="6477000" y="2895600"/>
              <a:ext cx="304800" cy="1447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410200" y="40386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6" idx="3"/>
              <a:endCxn id="12" idx="1"/>
            </p:cNvCxnSpPr>
            <p:nvPr/>
          </p:nvCxnSpPr>
          <p:spPr>
            <a:xfrm>
              <a:off x="5562600" y="4114800"/>
              <a:ext cx="83234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048500" y="4674575"/>
            <a:ext cx="381000" cy="164125"/>
            <a:chOff x="6400800" y="4343400"/>
            <a:chExt cx="381000" cy="164125"/>
          </a:xfrm>
        </p:grpSpPr>
        <p:sp>
          <p:nvSpPr>
            <p:cNvPr id="51" name="Rectangle 50"/>
            <p:cNvSpPr/>
            <p:nvPr/>
          </p:nvSpPr>
          <p:spPr>
            <a:xfrm>
              <a:off x="6629400" y="4355125"/>
              <a:ext cx="152400" cy="1524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343400"/>
              <a:ext cx="152400" cy="1524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28600" y="3581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How can we account for such an effect ? </a:t>
            </a:r>
          </a:p>
          <a:p>
            <a:endParaRPr lang="en-US" sz="24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228600" y="1905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Hypothetical structural connectivity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228600" y="25863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Activity change -&gt; functional connectivity change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4648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Sample the space of possible graphs to generate a null distribution that better fits such cases  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895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Special restrictions (e.g. CCs) 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1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solution 1 – “graph structure preservation”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562100"/>
            <a:ext cx="3352800" cy="2476500"/>
            <a:chOff x="5029200" y="1790700"/>
            <a:chExt cx="3352800" cy="2476500"/>
          </a:xfrm>
        </p:grpSpPr>
        <p:sp>
          <p:nvSpPr>
            <p:cNvPr id="5" name="Oval 4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12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18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1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3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2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3"/>
              <a:endCxn id="16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Arrow 30"/>
          <p:cNvSpPr/>
          <p:nvPr/>
        </p:nvSpPr>
        <p:spPr>
          <a:xfrm>
            <a:off x="4038600" y="2590800"/>
            <a:ext cx="1371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85800" y="1714500"/>
            <a:ext cx="3276600" cy="2174676"/>
            <a:chOff x="5029200" y="1905000"/>
            <a:chExt cx="3276600" cy="2174676"/>
          </a:xfrm>
        </p:grpSpPr>
        <p:sp>
          <p:nvSpPr>
            <p:cNvPr id="35" name="TextBox 34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5" idx="3"/>
              <a:endCxn id="40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1"/>
              <a:endCxn id="46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6" idx="3"/>
              <a:endCxn id="39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6" idx="3"/>
              <a:endCxn id="41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7" idx="3"/>
              <a:endCxn id="40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7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40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6" idx="3"/>
              <a:endCxn id="44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62000" y="4343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Randomly assign colors (i.e. annotations) to nodes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Preserve annotation sizes</a:t>
            </a:r>
          </a:p>
          <a:p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4781550" y="4191000"/>
            <a:ext cx="3181350" cy="2174676"/>
            <a:chOff x="5086350" y="1905000"/>
            <a:chExt cx="3181350" cy="2174676"/>
          </a:xfrm>
        </p:grpSpPr>
        <p:sp>
          <p:nvSpPr>
            <p:cNvPr id="61" name="TextBox 60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3"/>
              <a:endCxn id="65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1"/>
              <a:endCxn id="71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2" idx="3"/>
              <a:endCxn id="64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2" idx="3"/>
              <a:endCxn id="66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3" idx="3"/>
              <a:endCxn id="65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65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2" idx="3"/>
              <a:endCxn id="69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solution 2 – “annotation degree preservation”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257800" y="1562100"/>
            <a:ext cx="3352800" cy="2476500"/>
            <a:chOff x="5029200" y="1790700"/>
            <a:chExt cx="3352800" cy="2476500"/>
          </a:xfrm>
        </p:grpSpPr>
        <p:sp>
          <p:nvSpPr>
            <p:cNvPr id="5" name="Oval 4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12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18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1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3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2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3"/>
              <a:endCxn id="16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Arrow 30"/>
          <p:cNvSpPr/>
          <p:nvPr/>
        </p:nvSpPr>
        <p:spPr>
          <a:xfrm>
            <a:off x="4038600" y="2590800"/>
            <a:ext cx="1371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81000" y="4648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Randomly select x edges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Preserve degree of each color</a:t>
            </a:r>
            <a:endParaRPr lang="en-US" sz="2400" dirty="0"/>
          </a:p>
        </p:txBody>
      </p:sp>
      <p:grpSp>
        <p:nvGrpSpPr>
          <p:cNvPr id="66" name="Group 3"/>
          <p:cNvGrpSpPr/>
          <p:nvPr/>
        </p:nvGrpSpPr>
        <p:grpSpPr>
          <a:xfrm>
            <a:off x="609600" y="1600200"/>
            <a:ext cx="3352800" cy="2476500"/>
            <a:chOff x="5029200" y="1790700"/>
            <a:chExt cx="3352800" cy="2476500"/>
          </a:xfrm>
        </p:grpSpPr>
        <p:sp>
          <p:nvSpPr>
            <p:cNvPr id="67" name="Oval 66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9" idx="3"/>
              <a:endCxn id="74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9" idx="1"/>
              <a:endCxn id="80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0" idx="3"/>
              <a:endCxn id="73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0" idx="3"/>
              <a:endCxn id="75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1" idx="3"/>
              <a:endCxn id="74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1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74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0" idx="3"/>
              <a:endCxn id="78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5029200" y="4191000"/>
            <a:ext cx="3352800" cy="2476500"/>
            <a:chOff x="5029200" y="4191000"/>
            <a:chExt cx="3352800" cy="2476500"/>
          </a:xfrm>
        </p:grpSpPr>
        <p:grpSp>
          <p:nvGrpSpPr>
            <p:cNvPr id="126" name="Group 3"/>
            <p:cNvGrpSpPr/>
            <p:nvPr/>
          </p:nvGrpSpPr>
          <p:grpSpPr>
            <a:xfrm>
              <a:off x="5029200" y="4191000"/>
              <a:ext cx="3352800" cy="2476500"/>
              <a:chOff x="5029200" y="1790700"/>
              <a:chExt cx="3352800" cy="24765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543550" y="1828800"/>
                <a:ext cx="685800" cy="1676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858000" y="3505200"/>
                <a:ext cx="15240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753100" y="20309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753100" y="24808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753100" y="29380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934200" y="1790700"/>
                <a:ext cx="685800" cy="1676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143750" y="19928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7143750" y="24427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143750" y="28999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8001000" y="28956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029200" y="1905000"/>
                <a:ext cx="4572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181850" y="3741122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791450" y="37338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086350" y="19050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8001000" y="28956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6" name="Straight Connector 155"/>
            <p:cNvCxnSpPr/>
            <p:nvPr/>
          </p:nvCxnSpPr>
          <p:spPr>
            <a:xfrm>
              <a:off x="6076950" y="5562600"/>
              <a:ext cx="1085850" cy="789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37" idx="2"/>
            </p:cNvCxnSpPr>
            <p:nvPr/>
          </p:nvCxnSpPr>
          <p:spPr>
            <a:xfrm flipH="1">
              <a:off x="7258050" y="5638800"/>
              <a:ext cx="19050" cy="48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36" idx="3"/>
              <a:endCxn id="144" idx="1"/>
            </p:cNvCxnSpPr>
            <p:nvPr/>
          </p:nvCxnSpPr>
          <p:spPr>
            <a:xfrm>
              <a:off x="7410450" y="5012323"/>
              <a:ext cx="590550" cy="43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35" idx="2"/>
              <a:endCxn id="136" idx="0"/>
            </p:cNvCxnSpPr>
            <p:nvPr/>
          </p:nvCxnSpPr>
          <p:spPr>
            <a:xfrm>
              <a:off x="7277100" y="47317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315200" y="5181600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35" idx="3"/>
              <a:endCxn id="144" idx="0"/>
            </p:cNvCxnSpPr>
            <p:nvPr/>
          </p:nvCxnSpPr>
          <p:spPr>
            <a:xfrm>
              <a:off x="7410450" y="4562445"/>
              <a:ext cx="742950" cy="7334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096000" y="54864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32" idx="3"/>
              <a:endCxn id="137" idx="1"/>
            </p:cNvCxnSpPr>
            <p:nvPr/>
          </p:nvCxnSpPr>
          <p:spPr>
            <a:xfrm>
              <a:off x="6019800" y="50504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867400" y="4743450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867400" y="5219700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rc 177"/>
            <p:cNvSpPr/>
            <p:nvPr/>
          </p:nvSpPr>
          <p:spPr>
            <a:xfrm flipH="1">
              <a:off x="5562600" y="4648200"/>
              <a:ext cx="762000" cy="838200"/>
            </a:xfrm>
            <a:prstGeom prst="arc">
              <a:avLst>
                <a:gd name="adj1" fmla="val 17793903"/>
                <a:gd name="adj2" fmla="val 356519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914400" y="3429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Deg(red)=9</a:t>
            </a:r>
          </a:p>
          <a:p>
            <a:r>
              <a:rPr lang="en-US" dirty="0" smtClean="0"/>
              <a:t>Deg(green)=9</a:t>
            </a:r>
          </a:p>
          <a:p>
            <a:r>
              <a:rPr lang="en-US" dirty="0" smtClean="0"/>
              <a:t>Deg(Blue)=2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/>
      <p:bldP spid="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sp>
        <p:nvSpPr>
          <p:cNvPr id="31" name="Left Arrow 30"/>
          <p:cNvSpPr/>
          <p:nvPr/>
        </p:nvSpPr>
        <p:spPr>
          <a:xfrm>
            <a:off x="5562600" y="46482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76800" y="1290221"/>
            <a:ext cx="45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10</a:t>
            </a:r>
          </a:p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33" name="Left Arrow 32"/>
          <p:cNvSpPr/>
          <p:nvPr/>
        </p:nvSpPr>
        <p:spPr>
          <a:xfrm>
            <a:off x="4114800" y="25908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57600" y="1291590"/>
            <a:ext cx="68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10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4</a:t>
            </a:r>
          </a:p>
        </p:txBody>
      </p:sp>
      <p:sp>
        <p:nvSpPr>
          <p:cNvPr id="35" name="Arc 34"/>
          <p:cNvSpPr/>
          <p:nvPr/>
        </p:nvSpPr>
        <p:spPr>
          <a:xfrm>
            <a:off x="3562350" y="14859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352800" y="182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3562350" y="19431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4290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3562350" y="24384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390900" y="276225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4"/>
          <p:cNvGrpSpPr/>
          <p:nvPr/>
        </p:nvGrpSpPr>
        <p:grpSpPr>
          <a:xfrm>
            <a:off x="209550" y="2209800"/>
            <a:ext cx="2990850" cy="2362200"/>
            <a:chOff x="5029200" y="1905000"/>
            <a:chExt cx="2990850" cy="2362200"/>
          </a:xfrm>
        </p:grpSpPr>
        <p:sp>
          <p:nvSpPr>
            <p:cNvPr id="56" name="TextBox 55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19928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58000" y="24427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28999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962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3650" y="39286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53250" y="3921324"/>
              <a:ext cx="2667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15250" y="2895600"/>
              <a:ext cx="304800" cy="304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Left Arrow 83"/>
          <p:cNvSpPr/>
          <p:nvPr/>
        </p:nvSpPr>
        <p:spPr>
          <a:xfrm>
            <a:off x="2743200" y="25908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31"/>
          <p:cNvGrpSpPr/>
          <p:nvPr/>
        </p:nvGrpSpPr>
        <p:grpSpPr>
          <a:xfrm>
            <a:off x="3429000" y="5372100"/>
            <a:ext cx="361950" cy="190500"/>
            <a:chOff x="3448050" y="6381750"/>
            <a:chExt cx="361950" cy="190500"/>
          </a:xfrm>
        </p:grpSpPr>
        <p:sp>
          <p:nvSpPr>
            <p:cNvPr id="130" name="Arc 129"/>
            <p:cNvSpPr/>
            <p:nvPr/>
          </p:nvSpPr>
          <p:spPr>
            <a:xfrm>
              <a:off x="3562350" y="638175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448050" y="6477000"/>
              <a:ext cx="304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3"/>
          <p:cNvGrpSpPr/>
          <p:nvPr/>
        </p:nvGrpSpPr>
        <p:grpSpPr>
          <a:xfrm>
            <a:off x="5562600" y="1524000"/>
            <a:ext cx="3352800" cy="2476500"/>
            <a:chOff x="5029200" y="1790700"/>
            <a:chExt cx="3352800" cy="2476500"/>
          </a:xfrm>
        </p:grpSpPr>
        <p:sp>
          <p:nvSpPr>
            <p:cNvPr id="88" name="Oval 87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91" idx="3"/>
              <a:endCxn id="106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91" idx="1"/>
              <a:endCxn id="116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00" idx="3"/>
              <a:endCxn id="104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0" idx="3"/>
              <a:endCxn id="108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02" idx="3"/>
              <a:endCxn id="106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8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06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00" idx="3"/>
              <a:endCxn id="114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Down Arrow 137"/>
          <p:cNvSpPr/>
          <p:nvPr/>
        </p:nvSpPr>
        <p:spPr>
          <a:xfrm>
            <a:off x="6705600" y="3581400"/>
            <a:ext cx="381000" cy="7620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6248400" y="4495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Deg(red)=9</a:t>
            </a:r>
          </a:p>
          <a:p>
            <a:r>
              <a:rPr lang="en-US" dirty="0" smtClean="0"/>
              <a:t>Deg(green)=9</a:t>
            </a:r>
          </a:p>
          <a:p>
            <a:r>
              <a:rPr lang="en-US" dirty="0" smtClean="0"/>
              <a:t>Deg(blue)=2</a:t>
            </a:r>
          </a:p>
          <a:p>
            <a:r>
              <a:rPr lang="en-US" dirty="0" smtClean="0"/>
              <a:t>Deg(no color)=2</a:t>
            </a:r>
            <a:endParaRPr lang="en-US" dirty="0"/>
          </a:p>
        </p:txBody>
      </p:sp>
      <p:cxnSp>
        <p:nvCxnSpPr>
          <p:cNvPr id="140" name="Straight Connector 139"/>
          <p:cNvCxnSpPr>
            <a:stCxn id="61" idx="3"/>
            <a:endCxn id="62" idx="1"/>
          </p:cNvCxnSpPr>
          <p:nvPr/>
        </p:nvCxnSpPr>
        <p:spPr>
          <a:xfrm flipV="1">
            <a:off x="2305050" y="3369677"/>
            <a:ext cx="571500" cy="4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60" idx="1"/>
          </p:cNvCxnSpPr>
          <p:nvPr/>
        </p:nvCxnSpPr>
        <p:spPr>
          <a:xfrm>
            <a:off x="609600" y="2535823"/>
            <a:ext cx="142875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58" idx="0"/>
          </p:cNvCxnSpPr>
          <p:nvPr/>
        </p:nvCxnSpPr>
        <p:spPr>
          <a:xfrm>
            <a:off x="1066800" y="3083124"/>
            <a:ext cx="0" cy="15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57" idx="0"/>
          </p:cNvCxnSpPr>
          <p:nvPr/>
        </p:nvCxnSpPr>
        <p:spPr>
          <a:xfrm>
            <a:off x="1066800" y="2625924"/>
            <a:ext cx="0" cy="15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Arc 150"/>
          <p:cNvSpPr/>
          <p:nvPr/>
        </p:nvSpPr>
        <p:spPr>
          <a:xfrm>
            <a:off x="3562350" y="29718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 flipH="1">
            <a:off x="3371850" y="3276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c 152"/>
          <p:cNvSpPr/>
          <p:nvPr/>
        </p:nvSpPr>
        <p:spPr>
          <a:xfrm>
            <a:off x="3562350" y="33909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>
            <a:stCxn id="56" idx="3"/>
            <a:endCxn id="65" idx="0"/>
          </p:cNvCxnSpPr>
          <p:nvPr/>
        </p:nvCxnSpPr>
        <p:spPr>
          <a:xfrm>
            <a:off x="1200150" y="2505045"/>
            <a:ext cx="1066800" cy="1721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3429000" y="3733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c 158"/>
          <p:cNvSpPr/>
          <p:nvPr/>
        </p:nvSpPr>
        <p:spPr>
          <a:xfrm>
            <a:off x="3562350" y="390525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>
            <a:endCxn id="60" idx="1"/>
          </p:cNvCxnSpPr>
          <p:nvPr/>
        </p:nvCxnSpPr>
        <p:spPr>
          <a:xfrm flipV="1">
            <a:off x="1219200" y="2916823"/>
            <a:ext cx="819150" cy="359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390900" y="42291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Arc 164"/>
          <p:cNvSpPr/>
          <p:nvPr/>
        </p:nvSpPr>
        <p:spPr>
          <a:xfrm>
            <a:off x="3562350" y="44196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2171700" y="2609850"/>
            <a:ext cx="0" cy="15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429000" y="4724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Arc 167"/>
          <p:cNvSpPr/>
          <p:nvPr/>
        </p:nvSpPr>
        <p:spPr>
          <a:xfrm>
            <a:off x="3562350" y="48768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Arc 168"/>
          <p:cNvSpPr/>
          <p:nvPr/>
        </p:nvSpPr>
        <p:spPr>
          <a:xfrm>
            <a:off x="1847850" y="2400300"/>
            <a:ext cx="419100" cy="952500"/>
          </a:xfrm>
          <a:prstGeom prst="arc">
            <a:avLst>
              <a:gd name="adj1" fmla="val 588646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 flipH="1">
            <a:off x="3409950" y="52197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rc 170"/>
          <p:cNvSpPr/>
          <p:nvPr/>
        </p:nvSpPr>
        <p:spPr>
          <a:xfrm>
            <a:off x="3429000" y="5600700"/>
            <a:ext cx="533400" cy="8763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>
            <a:stCxn id="56" idx="3"/>
            <a:endCxn id="61" idx="1"/>
          </p:cNvCxnSpPr>
          <p:nvPr/>
        </p:nvCxnSpPr>
        <p:spPr>
          <a:xfrm>
            <a:off x="1200150" y="2505045"/>
            <a:ext cx="838200" cy="868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3390900" y="5486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3676650" y="6286500"/>
            <a:ext cx="36195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/>
          <p:cNvGrpSpPr/>
          <p:nvPr/>
        </p:nvGrpSpPr>
        <p:grpSpPr>
          <a:xfrm>
            <a:off x="3429000" y="5638800"/>
            <a:ext cx="361950" cy="190500"/>
            <a:chOff x="3448050" y="6381750"/>
            <a:chExt cx="361950" cy="190500"/>
          </a:xfrm>
        </p:grpSpPr>
        <p:sp>
          <p:nvSpPr>
            <p:cNvPr id="180" name="Arc 179"/>
            <p:cNvSpPr/>
            <p:nvPr/>
          </p:nvSpPr>
          <p:spPr>
            <a:xfrm>
              <a:off x="3562350" y="638175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3448050" y="6477000"/>
              <a:ext cx="304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>
            <a:stCxn id="56" idx="3"/>
            <a:endCxn id="59" idx="1"/>
          </p:cNvCxnSpPr>
          <p:nvPr/>
        </p:nvCxnSpPr>
        <p:spPr>
          <a:xfrm flipV="1">
            <a:off x="1200150" y="2466945"/>
            <a:ext cx="8382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3429000" y="5715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3581400" y="6477000"/>
            <a:ext cx="36195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Arc 188"/>
          <p:cNvSpPr/>
          <p:nvPr/>
        </p:nvSpPr>
        <p:spPr>
          <a:xfrm>
            <a:off x="3505200" y="58674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>
            <a:stCxn id="57" idx="3"/>
          </p:cNvCxnSpPr>
          <p:nvPr/>
        </p:nvCxnSpPr>
        <p:spPr>
          <a:xfrm>
            <a:off x="1200150" y="2954923"/>
            <a:ext cx="1085850" cy="1280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191"/>
          <p:cNvSpPr/>
          <p:nvPr/>
        </p:nvSpPr>
        <p:spPr>
          <a:xfrm>
            <a:off x="3409950" y="5372100"/>
            <a:ext cx="533400" cy="8763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5" grpId="0" animBg="1"/>
      <p:bldP spid="38" grpId="0" animBg="1"/>
      <p:bldP spid="40" grpId="0" animBg="1"/>
      <p:bldP spid="84" grpId="0" animBg="1"/>
      <p:bldP spid="151" grpId="0" animBg="1"/>
      <p:bldP spid="153" grpId="0" animBg="1"/>
      <p:bldP spid="159" grpId="0" animBg="1"/>
      <p:bldP spid="165" grpId="0" animBg="1"/>
      <p:bldP spid="168" grpId="0" animBg="1"/>
      <p:bldP spid="169" grpId="0" animBg="1"/>
      <p:bldP spid="171" grpId="0" animBg="1"/>
      <p:bldP spid="189" grpId="0" animBg="1"/>
      <p:bldP spid="192" grpId="0" animBg="1"/>
      <p:bldP spid="19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solution 3 – “Node degree preservation”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257800" y="1676400"/>
            <a:ext cx="3352800" cy="2476500"/>
            <a:chOff x="5029200" y="1790700"/>
            <a:chExt cx="3352800" cy="2476500"/>
          </a:xfrm>
        </p:grpSpPr>
        <p:sp>
          <p:nvSpPr>
            <p:cNvPr id="5" name="Oval 4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12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18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1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3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2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3"/>
              <a:endCxn id="16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Arrow 30"/>
          <p:cNvSpPr/>
          <p:nvPr/>
        </p:nvSpPr>
        <p:spPr>
          <a:xfrm>
            <a:off x="4038600" y="2590800"/>
            <a:ext cx="1371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2400" y="4495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Randomly select x edges while preserving the degree of each node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Used for PPI enrichment analysis to handle non-uniform deg distribution of proteins in networks (e.g. </a:t>
            </a:r>
            <a:r>
              <a:rPr lang="en-US" sz="2400" i="1" dirty="0" err="1" smtClean="0"/>
              <a:t>Franceschini</a:t>
            </a:r>
            <a:r>
              <a:rPr lang="en-US" sz="2400" i="1" dirty="0" smtClean="0"/>
              <a:t> et. al. </a:t>
            </a:r>
            <a:r>
              <a:rPr lang="en-US" sz="2400" i="1" dirty="0" err="1" smtClean="0"/>
              <a:t>Nuc</a:t>
            </a:r>
            <a:r>
              <a:rPr lang="en-US" sz="2400" i="1" dirty="0" smtClean="0"/>
              <a:t> Acid Res. 2013 – “STRING V9.1…”)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Keeps all other nodes “out of the game” – is this reasonable?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147" name="Group 3"/>
          <p:cNvGrpSpPr/>
          <p:nvPr/>
        </p:nvGrpSpPr>
        <p:grpSpPr>
          <a:xfrm>
            <a:off x="609600" y="1600200"/>
            <a:ext cx="3352800" cy="2476500"/>
            <a:chOff x="5029200" y="1790700"/>
            <a:chExt cx="3352800" cy="2476500"/>
          </a:xfrm>
        </p:grpSpPr>
        <p:sp>
          <p:nvSpPr>
            <p:cNvPr id="148" name="Oval 147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2" idx="3"/>
            </p:cNvCxnSpPr>
            <p:nvPr/>
          </p:nvCxnSpPr>
          <p:spPr>
            <a:xfrm>
              <a:off x="6019800" y="3107323"/>
              <a:ext cx="1143000" cy="816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4" idx="2"/>
              <a:endCxn id="155" idx="0"/>
            </p:cNvCxnSpPr>
            <p:nvPr/>
          </p:nvCxnSpPr>
          <p:spPr>
            <a:xfrm>
              <a:off x="7277100" y="23314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50" idx="1"/>
              <a:endCxn id="165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51" idx="0"/>
              <a:endCxn id="150" idx="2"/>
            </p:cNvCxnSpPr>
            <p:nvPr/>
          </p:nvCxnSpPr>
          <p:spPr>
            <a:xfrm flipV="1">
              <a:off x="5886450" y="23695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55" idx="2"/>
              <a:endCxn id="157" idx="0"/>
            </p:cNvCxnSpPr>
            <p:nvPr/>
          </p:nvCxnSpPr>
          <p:spPr>
            <a:xfrm>
              <a:off x="7277100" y="2781300"/>
              <a:ext cx="0" cy="118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52" idx="0"/>
              <a:endCxn id="151" idx="2"/>
            </p:cNvCxnSpPr>
            <p:nvPr/>
          </p:nvCxnSpPr>
          <p:spPr>
            <a:xfrm flipV="1">
              <a:off x="5886450" y="2819400"/>
              <a:ext cx="0" cy="118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64" idx="0"/>
            </p:cNvCxnSpPr>
            <p:nvPr/>
          </p:nvCxnSpPr>
          <p:spPr>
            <a:xfrm flipH="1" flipV="1">
              <a:off x="7391400" y="2286000"/>
              <a:ext cx="533400" cy="144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68" idx="1"/>
              <a:endCxn id="155" idx="3"/>
            </p:cNvCxnSpPr>
            <p:nvPr/>
          </p:nvCxnSpPr>
          <p:spPr>
            <a:xfrm flipH="1" flipV="1">
              <a:off x="7410450" y="2612023"/>
              <a:ext cx="590550" cy="43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51" idx="3"/>
              <a:endCxn id="157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0"/>
            <a:ext cx="3238500" cy="2174676"/>
            <a:chOff x="5029200" y="1905000"/>
            <a:chExt cx="3238500" cy="2174676"/>
          </a:xfrm>
        </p:grpSpPr>
        <p:sp>
          <p:nvSpPr>
            <p:cNvPr id="7" name="TextBox 6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12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18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1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3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2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3"/>
              <a:endCxn id="16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eft Arrow 30"/>
          <p:cNvSpPr/>
          <p:nvPr/>
        </p:nvSpPr>
        <p:spPr>
          <a:xfrm>
            <a:off x="5257800" y="25908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76800" y="1290221"/>
            <a:ext cx="45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7</a:t>
            </a:r>
          </a:p>
          <a:p>
            <a:r>
              <a:rPr lang="en-US" sz="1600" dirty="0" smtClean="0"/>
              <a:t>8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33" name="Left Arrow 32"/>
          <p:cNvSpPr/>
          <p:nvPr/>
        </p:nvSpPr>
        <p:spPr>
          <a:xfrm>
            <a:off x="4114800" y="25908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57600" y="1291590"/>
            <a:ext cx="68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10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9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7</a:t>
            </a:r>
          </a:p>
          <a:p>
            <a:r>
              <a:rPr lang="en-US" sz="1600" dirty="0" smtClean="0"/>
              <a:t>8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3</a:t>
            </a:r>
          </a:p>
          <a:p>
            <a:r>
              <a:rPr lang="en-US" sz="1600" dirty="0" smtClean="0"/>
              <a:t>4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6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2</a:t>
            </a:r>
          </a:p>
          <a:p>
            <a:r>
              <a:rPr lang="en-US" sz="1600" dirty="0" smtClean="0"/>
              <a:t>5</a:t>
            </a:r>
          </a:p>
          <a:p>
            <a:r>
              <a:rPr lang="en-US" sz="1600" dirty="0" smtClean="0"/>
              <a:t>4</a:t>
            </a:r>
          </a:p>
        </p:txBody>
      </p:sp>
      <p:sp>
        <p:nvSpPr>
          <p:cNvPr id="35" name="Arc 34"/>
          <p:cNvSpPr/>
          <p:nvPr/>
        </p:nvSpPr>
        <p:spPr>
          <a:xfrm>
            <a:off x="3562350" y="14859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352800" y="182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3562350" y="19431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429000" y="2286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3562350" y="24384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352800" y="276225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9550" y="2209800"/>
            <a:ext cx="2990850" cy="2362200"/>
            <a:chOff x="5029200" y="1905000"/>
            <a:chExt cx="2990850" cy="2362200"/>
          </a:xfrm>
        </p:grpSpPr>
        <p:sp>
          <p:nvSpPr>
            <p:cNvPr id="56" name="TextBox 55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1992868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58000" y="24427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28999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962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3650" y="3928646"/>
              <a:ext cx="2667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53250" y="3921324"/>
              <a:ext cx="2667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15250" y="2895600"/>
              <a:ext cx="304800" cy="304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Connector 79"/>
          <p:cNvCxnSpPr>
            <a:endCxn id="59" idx="1"/>
          </p:cNvCxnSpPr>
          <p:nvPr/>
        </p:nvCxnSpPr>
        <p:spPr>
          <a:xfrm flipV="1">
            <a:off x="1219200" y="2466945"/>
            <a:ext cx="819150" cy="469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71500" y="2336631"/>
            <a:ext cx="361950" cy="142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>
            <a:off x="762000" y="2479476"/>
            <a:ext cx="304800" cy="990600"/>
          </a:xfrm>
          <a:prstGeom prst="arc">
            <a:avLst>
              <a:gd name="adj1" fmla="val 588646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Arrow 83"/>
          <p:cNvSpPr/>
          <p:nvPr/>
        </p:nvSpPr>
        <p:spPr>
          <a:xfrm>
            <a:off x="2743200" y="2590800"/>
            <a:ext cx="609600" cy="381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371850" y="2933700"/>
            <a:ext cx="742950" cy="1790700"/>
            <a:chOff x="3371850" y="2933700"/>
            <a:chExt cx="742950" cy="1790700"/>
          </a:xfrm>
        </p:grpSpPr>
        <p:sp>
          <p:nvSpPr>
            <p:cNvPr id="92" name="Arc 91"/>
            <p:cNvSpPr/>
            <p:nvPr/>
          </p:nvSpPr>
          <p:spPr>
            <a:xfrm>
              <a:off x="3581400" y="293370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>
              <a:off x="3429000" y="32575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/>
          </p:nvSpPr>
          <p:spPr>
            <a:xfrm>
              <a:off x="3562350" y="337185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3409950" y="37528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/>
            <p:cNvSpPr/>
            <p:nvPr/>
          </p:nvSpPr>
          <p:spPr>
            <a:xfrm>
              <a:off x="3562350" y="388620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3371850" y="42481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3581400" y="440055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3429000" y="4724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219200" y="2636222"/>
            <a:ext cx="1676400" cy="1597224"/>
            <a:chOff x="1219200" y="2636222"/>
            <a:chExt cx="1676400" cy="1597224"/>
          </a:xfrm>
        </p:grpSpPr>
        <p:cxnSp>
          <p:nvCxnSpPr>
            <p:cNvPr id="85" name="Straight Connector 84"/>
            <p:cNvCxnSpPr>
              <a:endCxn id="65" idx="0"/>
            </p:cNvCxnSpPr>
            <p:nvPr/>
          </p:nvCxnSpPr>
          <p:spPr>
            <a:xfrm>
              <a:off x="1219200" y="2971800"/>
              <a:ext cx="1047750" cy="1254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4" idx="0"/>
              <a:endCxn id="67" idx="1"/>
            </p:cNvCxnSpPr>
            <p:nvPr/>
          </p:nvCxnSpPr>
          <p:spPr>
            <a:xfrm flipV="1">
              <a:off x="1657350" y="3352800"/>
              <a:ext cx="1238250" cy="880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60" idx="1"/>
            </p:cNvCxnSpPr>
            <p:nvPr/>
          </p:nvCxnSpPr>
          <p:spPr>
            <a:xfrm flipV="1">
              <a:off x="1238250" y="2916823"/>
              <a:ext cx="800100" cy="474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0" idx="0"/>
              <a:endCxn id="59" idx="2"/>
            </p:cNvCxnSpPr>
            <p:nvPr/>
          </p:nvCxnSpPr>
          <p:spPr>
            <a:xfrm flipV="1">
              <a:off x="2171700" y="26362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Arc 104"/>
          <p:cNvSpPr/>
          <p:nvPr/>
        </p:nvSpPr>
        <p:spPr>
          <a:xfrm>
            <a:off x="3562350" y="485775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3429000" y="493395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>
            <a:off x="3524250" y="4838700"/>
            <a:ext cx="438150" cy="7239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3429000" y="49911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619500" y="55245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61" idx="1"/>
          </p:cNvCxnSpPr>
          <p:nvPr/>
        </p:nvCxnSpPr>
        <p:spPr>
          <a:xfrm>
            <a:off x="1276350" y="2971800"/>
            <a:ext cx="762000" cy="40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>
            <a:off x="3581400" y="51054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56" idx="3"/>
          </p:cNvCxnSpPr>
          <p:nvPr/>
        </p:nvCxnSpPr>
        <p:spPr>
          <a:xfrm>
            <a:off x="1200150" y="2505045"/>
            <a:ext cx="838200" cy="847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rc 124"/>
          <p:cNvSpPr/>
          <p:nvPr/>
        </p:nvSpPr>
        <p:spPr>
          <a:xfrm>
            <a:off x="3581400" y="5829300"/>
            <a:ext cx="247650" cy="190500"/>
          </a:xfrm>
          <a:prstGeom prst="arc">
            <a:avLst>
              <a:gd name="adj1" fmla="val 5886467"/>
              <a:gd name="adj2" fmla="val 16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>
            <a:stCxn id="57" idx="3"/>
            <a:endCxn id="60" idx="1"/>
          </p:cNvCxnSpPr>
          <p:nvPr/>
        </p:nvCxnSpPr>
        <p:spPr>
          <a:xfrm flipV="1">
            <a:off x="1200150" y="2916823"/>
            <a:ext cx="8382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448050" y="6381750"/>
            <a:ext cx="361950" cy="190500"/>
            <a:chOff x="3448050" y="6381750"/>
            <a:chExt cx="361950" cy="190500"/>
          </a:xfrm>
        </p:grpSpPr>
        <p:sp>
          <p:nvSpPr>
            <p:cNvPr id="130" name="Arc 129"/>
            <p:cNvSpPr/>
            <p:nvPr/>
          </p:nvSpPr>
          <p:spPr>
            <a:xfrm>
              <a:off x="3562350" y="6381750"/>
              <a:ext cx="247650" cy="190500"/>
            </a:xfrm>
            <a:prstGeom prst="arc">
              <a:avLst>
                <a:gd name="adj1" fmla="val 5886467"/>
                <a:gd name="adj2" fmla="val 162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448050" y="6477000"/>
              <a:ext cx="304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/>
          <p:cNvCxnSpPr/>
          <p:nvPr/>
        </p:nvCxnSpPr>
        <p:spPr>
          <a:xfrm flipH="1">
            <a:off x="3429000" y="546735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409950" y="619125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 build="allAtOnce"/>
      <p:bldP spid="35" grpId="0" animBg="1"/>
      <p:bldP spid="38" grpId="0" animBg="1"/>
      <p:bldP spid="40" grpId="0" animBg="1"/>
      <p:bldP spid="83" grpId="0" animBg="1"/>
      <p:bldP spid="84" grpId="0" animBg="1"/>
      <p:bldP spid="105" grpId="0" animBg="1"/>
      <p:bldP spid="105" grpId="1" animBg="1"/>
      <p:bldP spid="105" grpId="2" animBg="1"/>
      <p:bldP spid="110" grpId="0" animBg="1"/>
      <p:bldP spid="110" grpId="1" animBg="1"/>
      <p:bldP spid="122" grpId="0" animBg="1"/>
      <p:bldP spid="122" grpId="1" animBg="1"/>
      <p:bldP spid="125" grpId="0" animBg="1"/>
      <p:bldP spid="125" grpId="1" animBg="1"/>
      <p:bldP spid="12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from PPI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Degree preserving randomization</a:t>
            </a:r>
          </a:p>
          <a:p>
            <a:r>
              <a:rPr lang="en-US" sz="2400" dirty="0" smtClean="0"/>
              <a:t> For large L=|V| - Poisson distribution approximation holds: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701" y="3048000"/>
            <a:ext cx="63732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810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M= tot # interactions within L  -&gt;I.e. |E| (?)</a:t>
            </a:r>
          </a:p>
          <a:p>
            <a:endParaRPr lang="en-US" dirty="0" smtClean="0"/>
          </a:p>
          <a:p>
            <a:r>
              <a:rPr lang="en-US" dirty="0" smtClean="0"/>
              <a:t>What is a large L?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Franceschini</a:t>
            </a:r>
            <a:r>
              <a:rPr lang="en-US" i="1" dirty="0" smtClean="0"/>
              <a:t> et. al. </a:t>
            </a:r>
            <a:r>
              <a:rPr lang="en-US" i="1" dirty="0" err="1" smtClean="0"/>
              <a:t>Nuc</a:t>
            </a:r>
            <a:r>
              <a:rPr lang="en-US" i="1" dirty="0" smtClean="0"/>
              <a:t> Acid Res. 2013  (“STRING V9.1…”)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114"/>
          <p:cNvSpPr/>
          <p:nvPr/>
        </p:nvSpPr>
        <p:spPr>
          <a:xfrm>
            <a:off x="1219200" y="5791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457200" y="1066800"/>
            <a:ext cx="3352800" cy="2476500"/>
            <a:chOff x="5715000" y="1485900"/>
            <a:chExt cx="3352800" cy="2476500"/>
          </a:xfrm>
        </p:grpSpPr>
        <p:sp>
          <p:nvSpPr>
            <p:cNvPr id="5" name="Oval 4"/>
            <p:cNvSpPr/>
            <p:nvPr/>
          </p:nvSpPr>
          <p:spPr>
            <a:xfrm>
              <a:off x="622935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543800" y="32004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890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90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3890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6800" y="2590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16002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76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772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72150" y="1600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86800" y="2590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781800" y="1905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2362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81800" y="28194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3"/>
              <a:endCxn id="12" idx="1"/>
            </p:cNvCxnSpPr>
            <p:nvPr/>
          </p:nvCxnSpPr>
          <p:spPr>
            <a:xfrm>
              <a:off x="6705600" y="18954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18" idx="3"/>
            </p:cNvCxnSpPr>
            <p:nvPr/>
          </p:nvCxnSpPr>
          <p:spPr>
            <a:xfrm flipH="1" flipV="1">
              <a:off x="6076950" y="17526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1" idx="1"/>
            </p:cNvCxnSpPr>
            <p:nvPr/>
          </p:nvCxnSpPr>
          <p:spPr>
            <a:xfrm flipV="1">
              <a:off x="6705600" y="18573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3" idx="1"/>
            </p:cNvCxnSpPr>
            <p:nvPr/>
          </p:nvCxnSpPr>
          <p:spPr>
            <a:xfrm>
              <a:off x="6705600" y="23453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2" idx="1"/>
            </p:cNvCxnSpPr>
            <p:nvPr/>
          </p:nvCxnSpPr>
          <p:spPr>
            <a:xfrm flipV="1">
              <a:off x="6705600" y="23072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</p:cNvCxnSpPr>
            <p:nvPr/>
          </p:nvCxnSpPr>
          <p:spPr>
            <a:xfrm flipH="1" flipV="1">
              <a:off x="8077200" y="19812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>
            <a:xfrm flipH="1" flipV="1">
              <a:off x="8096250" y="23072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3"/>
              <a:endCxn id="16" idx="1"/>
            </p:cNvCxnSpPr>
            <p:nvPr/>
          </p:nvCxnSpPr>
          <p:spPr>
            <a:xfrm>
              <a:off x="6705600" y="23453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3400" y="8191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>
            <a:off x="5181600" y="990600"/>
            <a:ext cx="2667000" cy="2667000"/>
            <a:chOff x="5638800" y="1295400"/>
            <a:chExt cx="2667000" cy="2667000"/>
          </a:xfrm>
        </p:grpSpPr>
        <p:sp>
          <p:nvSpPr>
            <p:cNvPr id="33" name="Oval 32"/>
            <p:cNvSpPr/>
            <p:nvPr/>
          </p:nvSpPr>
          <p:spPr>
            <a:xfrm>
              <a:off x="563880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24600" y="32004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835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4835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4835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53300" y="12954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6050" y="12954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84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580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53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15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35" idx="3"/>
            </p:cNvCxnSpPr>
            <p:nvPr/>
          </p:nvCxnSpPr>
          <p:spPr>
            <a:xfrm flipV="1">
              <a:off x="6115050" y="1828800"/>
              <a:ext cx="1695450" cy="66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72200" y="23622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</p:cNvCxnSpPr>
            <p:nvPr/>
          </p:nvCxnSpPr>
          <p:spPr>
            <a:xfrm>
              <a:off x="6115050" y="2802523"/>
              <a:ext cx="1657350" cy="16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5" idx="3"/>
              <a:endCxn id="40" idx="1"/>
            </p:cNvCxnSpPr>
            <p:nvPr/>
          </p:nvCxnSpPr>
          <p:spPr>
            <a:xfrm>
              <a:off x="6115050" y="1895445"/>
              <a:ext cx="171450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6" idx="3"/>
              <a:endCxn id="39" idx="1"/>
            </p:cNvCxnSpPr>
            <p:nvPr/>
          </p:nvCxnSpPr>
          <p:spPr>
            <a:xfrm flipV="1">
              <a:off x="6115050" y="1857345"/>
              <a:ext cx="171450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6" idx="3"/>
              <a:endCxn id="41" idx="1"/>
            </p:cNvCxnSpPr>
            <p:nvPr/>
          </p:nvCxnSpPr>
          <p:spPr>
            <a:xfrm>
              <a:off x="6115050" y="2345323"/>
              <a:ext cx="17145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3"/>
              <a:endCxn id="40" idx="1"/>
            </p:cNvCxnSpPr>
            <p:nvPr/>
          </p:nvCxnSpPr>
          <p:spPr>
            <a:xfrm flipV="1">
              <a:off x="6115050" y="2307223"/>
              <a:ext cx="1714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6" idx="3"/>
            </p:cNvCxnSpPr>
            <p:nvPr/>
          </p:nvCxnSpPr>
          <p:spPr>
            <a:xfrm>
              <a:off x="6858000" y="1447800"/>
              <a:ext cx="914400" cy="304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6" idx="3"/>
            </p:cNvCxnSpPr>
            <p:nvPr/>
          </p:nvCxnSpPr>
          <p:spPr>
            <a:xfrm>
              <a:off x="6115050" y="2345323"/>
              <a:ext cx="590550" cy="1007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3"/>
              <a:endCxn id="41" idx="1"/>
            </p:cNvCxnSpPr>
            <p:nvPr/>
          </p:nvCxnSpPr>
          <p:spPr>
            <a:xfrm>
              <a:off x="6115050" y="1895445"/>
              <a:ext cx="1714500" cy="868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2"/>
              <a:endCxn id="45" idx="0"/>
            </p:cNvCxnSpPr>
            <p:nvPr/>
          </p:nvCxnSpPr>
          <p:spPr>
            <a:xfrm flipH="1">
              <a:off x="7391400" y="2933700"/>
              <a:ext cx="571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4" idx="0"/>
              <a:endCxn id="38" idx="3"/>
            </p:cNvCxnSpPr>
            <p:nvPr/>
          </p:nvCxnSpPr>
          <p:spPr>
            <a:xfrm flipV="1">
              <a:off x="6781800" y="2916797"/>
              <a:ext cx="938633" cy="51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62900" y="2495550"/>
              <a:ext cx="1905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0" idx="0"/>
            </p:cNvCxnSpPr>
            <p:nvPr/>
          </p:nvCxnSpPr>
          <p:spPr>
            <a:xfrm flipV="1">
              <a:off x="7962900" y="2019300"/>
              <a:ext cx="38100" cy="118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172200" y="1600200"/>
              <a:ext cx="3810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096000" y="1600200"/>
              <a:ext cx="12192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44" idx="0"/>
            </p:cNvCxnSpPr>
            <p:nvPr/>
          </p:nvCxnSpPr>
          <p:spPr>
            <a:xfrm>
              <a:off x="6134100" y="2064722"/>
              <a:ext cx="6477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45" idx="0"/>
            </p:cNvCxnSpPr>
            <p:nvPr/>
          </p:nvCxnSpPr>
          <p:spPr>
            <a:xfrm>
              <a:off x="6096000" y="2057400"/>
              <a:ext cx="1295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5" idx="2"/>
              <a:endCxn id="36" idx="0"/>
            </p:cNvCxnSpPr>
            <p:nvPr/>
          </p:nvCxnSpPr>
          <p:spPr>
            <a:xfrm>
              <a:off x="5981700" y="20647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019800" y="2498526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7" idx="3"/>
            </p:cNvCxnSpPr>
            <p:nvPr/>
          </p:nvCxnSpPr>
          <p:spPr>
            <a:xfrm>
              <a:off x="7620000" y="1447800"/>
              <a:ext cx="381000" cy="211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7" idx="3"/>
              <a:endCxn id="39" idx="1"/>
            </p:cNvCxnSpPr>
            <p:nvPr/>
          </p:nvCxnSpPr>
          <p:spPr>
            <a:xfrm flipV="1">
              <a:off x="6115050" y="1857345"/>
              <a:ext cx="1714500" cy="945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47" idx="2"/>
            </p:cNvCxnSpPr>
            <p:nvPr/>
          </p:nvCxnSpPr>
          <p:spPr>
            <a:xfrm flipV="1">
              <a:off x="6172200" y="1600200"/>
              <a:ext cx="1295400" cy="68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6" idx="2"/>
            </p:cNvCxnSpPr>
            <p:nvPr/>
          </p:nvCxnSpPr>
          <p:spPr>
            <a:xfrm flipV="1">
              <a:off x="6172200" y="1600200"/>
              <a:ext cx="533400" cy="685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153150" y="1619250"/>
              <a:ext cx="5334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47" idx="1"/>
            </p:cNvCxnSpPr>
            <p:nvPr/>
          </p:nvCxnSpPr>
          <p:spPr>
            <a:xfrm flipV="1">
              <a:off x="6172200" y="1447800"/>
              <a:ext cx="11430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4" idx="0"/>
            </p:cNvCxnSpPr>
            <p:nvPr/>
          </p:nvCxnSpPr>
          <p:spPr>
            <a:xfrm>
              <a:off x="6172200" y="2819400"/>
              <a:ext cx="609600" cy="6169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45" idx="0"/>
            </p:cNvCxnSpPr>
            <p:nvPr/>
          </p:nvCxnSpPr>
          <p:spPr>
            <a:xfrm>
              <a:off x="6096000" y="2819400"/>
              <a:ext cx="1295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58000" y="1600200"/>
              <a:ext cx="971550" cy="1126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7" idx="2"/>
            </p:cNvCxnSpPr>
            <p:nvPr/>
          </p:nvCxnSpPr>
          <p:spPr>
            <a:xfrm>
              <a:off x="7467600" y="1600200"/>
              <a:ext cx="3048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58000" y="2345324"/>
              <a:ext cx="971550" cy="1007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5" idx="0"/>
            </p:cNvCxnSpPr>
            <p:nvPr/>
          </p:nvCxnSpPr>
          <p:spPr>
            <a:xfrm flipV="1">
              <a:off x="7391400" y="2286000"/>
              <a:ext cx="381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46" idx="3"/>
            </p:cNvCxnSpPr>
            <p:nvPr/>
          </p:nvCxnSpPr>
          <p:spPr>
            <a:xfrm>
              <a:off x="6858000" y="1447800"/>
              <a:ext cx="914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7" idx="2"/>
            </p:cNvCxnSpPr>
            <p:nvPr/>
          </p:nvCxnSpPr>
          <p:spPr>
            <a:xfrm>
              <a:off x="7467600" y="1600200"/>
              <a:ext cx="3048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4" idx="0"/>
              <a:endCxn id="39" idx="1"/>
            </p:cNvCxnSpPr>
            <p:nvPr/>
          </p:nvCxnSpPr>
          <p:spPr>
            <a:xfrm flipV="1">
              <a:off x="6781800" y="1857345"/>
              <a:ext cx="1047750" cy="1578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391400" y="1828800"/>
              <a:ext cx="381000" cy="15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4800600" y="773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grpSp>
        <p:nvGrpSpPr>
          <p:cNvPr id="4" name="Group 84"/>
          <p:cNvGrpSpPr/>
          <p:nvPr/>
        </p:nvGrpSpPr>
        <p:grpSpPr>
          <a:xfrm>
            <a:off x="533400" y="3962400"/>
            <a:ext cx="2667000" cy="2479476"/>
            <a:chOff x="5638800" y="1295400"/>
            <a:chExt cx="2667000" cy="2479476"/>
          </a:xfrm>
        </p:grpSpPr>
        <p:sp>
          <p:nvSpPr>
            <p:cNvPr id="86" name="Oval 85"/>
            <p:cNvSpPr/>
            <p:nvPr/>
          </p:nvSpPr>
          <p:spPr>
            <a:xfrm>
              <a:off x="563880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4835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4835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4835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53300" y="12954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496050" y="12954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484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580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53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315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2" idx="1"/>
            </p:cNvCxnSpPr>
            <p:nvPr/>
          </p:nvCxnSpPr>
          <p:spPr>
            <a:xfrm flipV="1">
              <a:off x="6172200" y="2307223"/>
              <a:ext cx="1657350" cy="54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8" idx="3"/>
              <a:endCxn id="91" idx="1"/>
            </p:cNvCxnSpPr>
            <p:nvPr/>
          </p:nvCxnSpPr>
          <p:spPr>
            <a:xfrm flipV="1">
              <a:off x="6115050" y="1857345"/>
              <a:ext cx="171450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8" idx="3"/>
              <a:endCxn id="93" idx="1"/>
            </p:cNvCxnSpPr>
            <p:nvPr/>
          </p:nvCxnSpPr>
          <p:spPr>
            <a:xfrm>
              <a:off x="6115050" y="2345323"/>
              <a:ext cx="17145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9" idx="3"/>
              <a:endCxn id="92" idx="1"/>
            </p:cNvCxnSpPr>
            <p:nvPr/>
          </p:nvCxnSpPr>
          <p:spPr>
            <a:xfrm flipV="1">
              <a:off x="6115050" y="2307223"/>
              <a:ext cx="1714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9" idx="3"/>
            </p:cNvCxnSpPr>
            <p:nvPr/>
          </p:nvCxnSpPr>
          <p:spPr>
            <a:xfrm>
              <a:off x="7620000" y="1447800"/>
              <a:ext cx="2286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8" idx="3"/>
            </p:cNvCxnSpPr>
            <p:nvPr/>
          </p:nvCxnSpPr>
          <p:spPr>
            <a:xfrm>
              <a:off x="6115050" y="2345323"/>
              <a:ext cx="590550" cy="1007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172200" y="1600200"/>
              <a:ext cx="3810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7" idx="2"/>
              <a:endCxn id="88" idx="0"/>
            </p:cNvCxnSpPr>
            <p:nvPr/>
          </p:nvCxnSpPr>
          <p:spPr>
            <a:xfrm>
              <a:off x="5981700" y="20647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019800" y="2498526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endCxn id="99" idx="2"/>
            </p:cNvCxnSpPr>
            <p:nvPr/>
          </p:nvCxnSpPr>
          <p:spPr>
            <a:xfrm flipV="1">
              <a:off x="6172200" y="1600200"/>
              <a:ext cx="1295400" cy="68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3"/>
            </p:cNvCxnSpPr>
            <p:nvPr/>
          </p:nvCxnSpPr>
          <p:spPr>
            <a:xfrm flipV="1">
              <a:off x="6115050" y="1676400"/>
              <a:ext cx="1276350" cy="112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7" idx="0"/>
              <a:endCxn id="92" idx="1"/>
            </p:cNvCxnSpPr>
            <p:nvPr/>
          </p:nvCxnSpPr>
          <p:spPr>
            <a:xfrm flipV="1">
              <a:off x="7391400" y="2307223"/>
              <a:ext cx="4381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91" idx="1"/>
            </p:cNvCxnSpPr>
            <p:nvPr/>
          </p:nvCxnSpPr>
          <p:spPr>
            <a:xfrm flipV="1">
              <a:off x="6096000" y="1857345"/>
              <a:ext cx="1733550" cy="114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88" idx="3"/>
            </p:cNvCxnSpPr>
            <p:nvPr/>
          </p:nvCxnSpPr>
          <p:spPr>
            <a:xfrm>
              <a:off x="6115050" y="2345323"/>
              <a:ext cx="1123950" cy="1083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98" idx="2"/>
            </p:cNvCxnSpPr>
            <p:nvPr/>
          </p:nvCxnSpPr>
          <p:spPr>
            <a:xfrm flipV="1">
              <a:off x="6172200" y="1600200"/>
              <a:ext cx="533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533400" y="3516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343400" y="3810000"/>
            <a:ext cx="4495800" cy="2743200"/>
            <a:chOff x="2133600" y="1143000"/>
            <a:chExt cx="4495800" cy="2743200"/>
          </a:xfrm>
        </p:grpSpPr>
        <p:grpSp>
          <p:nvGrpSpPr>
            <p:cNvPr id="118" name="Group 57"/>
            <p:cNvGrpSpPr/>
            <p:nvPr/>
          </p:nvGrpSpPr>
          <p:grpSpPr>
            <a:xfrm>
              <a:off x="2971800" y="1219200"/>
              <a:ext cx="2667000" cy="2667000"/>
              <a:chOff x="5638800" y="1295400"/>
              <a:chExt cx="2667000" cy="26670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5638800" y="1524000"/>
                <a:ext cx="685800" cy="1676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324600" y="3200400"/>
                <a:ext cx="15240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5848350" y="17261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848350" y="21760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1600" b="1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848350" y="26332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620000" y="1485900"/>
                <a:ext cx="685800" cy="1676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7829550" y="16880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829550" y="21379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5</a:t>
                </a:r>
                <a:endParaRPr lang="en-US" sz="1600" b="1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829550" y="25951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353300" y="12954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6496050" y="1295400"/>
                <a:ext cx="4572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6648450" y="3436322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258050" y="34290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553200" y="12954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315200" y="12954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Connector 173"/>
              <p:cNvCxnSpPr>
                <a:stCxn id="161" idx="3"/>
              </p:cNvCxnSpPr>
              <p:nvPr/>
            </p:nvCxnSpPr>
            <p:spPr>
              <a:xfrm flipV="1">
                <a:off x="6115050" y="1828800"/>
                <a:ext cx="1695450" cy="66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6172200" y="2362200"/>
                <a:ext cx="160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63" idx="3"/>
              </p:cNvCxnSpPr>
              <p:nvPr/>
            </p:nvCxnSpPr>
            <p:spPr>
              <a:xfrm>
                <a:off x="6115050" y="2802523"/>
                <a:ext cx="1657350" cy="168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61" idx="3"/>
                <a:endCxn id="166" idx="1"/>
              </p:cNvCxnSpPr>
              <p:nvPr/>
            </p:nvCxnSpPr>
            <p:spPr>
              <a:xfrm>
                <a:off x="6115050" y="1895445"/>
                <a:ext cx="1714500" cy="411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62" idx="3"/>
                <a:endCxn id="165" idx="1"/>
              </p:cNvCxnSpPr>
              <p:nvPr/>
            </p:nvCxnSpPr>
            <p:spPr>
              <a:xfrm flipV="1">
                <a:off x="6115050" y="1857345"/>
                <a:ext cx="1714500" cy="487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62" idx="3"/>
                <a:endCxn id="167" idx="1"/>
              </p:cNvCxnSpPr>
              <p:nvPr/>
            </p:nvCxnSpPr>
            <p:spPr>
              <a:xfrm>
                <a:off x="6115050" y="2345323"/>
                <a:ext cx="1714500" cy="419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63" idx="3"/>
                <a:endCxn id="166" idx="1"/>
              </p:cNvCxnSpPr>
              <p:nvPr/>
            </p:nvCxnSpPr>
            <p:spPr>
              <a:xfrm flipV="1">
                <a:off x="6115050" y="2307223"/>
                <a:ext cx="1714500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2" idx="3"/>
              </p:cNvCxnSpPr>
              <p:nvPr/>
            </p:nvCxnSpPr>
            <p:spPr>
              <a:xfrm>
                <a:off x="6858000" y="1447800"/>
                <a:ext cx="914400" cy="304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62" idx="3"/>
              </p:cNvCxnSpPr>
              <p:nvPr/>
            </p:nvCxnSpPr>
            <p:spPr>
              <a:xfrm>
                <a:off x="6115050" y="2345323"/>
                <a:ext cx="590550" cy="10074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61" idx="3"/>
                <a:endCxn id="167" idx="1"/>
              </p:cNvCxnSpPr>
              <p:nvPr/>
            </p:nvCxnSpPr>
            <p:spPr>
              <a:xfrm>
                <a:off x="6115050" y="1895445"/>
                <a:ext cx="1714500" cy="868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67" idx="2"/>
                <a:endCxn id="171" idx="0"/>
              </p:cNvCxnSpPr>
              <p:nvPr/>
            </p:nvCxnSpPr>
            <p:spPr>
              <a:xfrm flipH="1">
                <a:off x="7391400" y="2933700"/>
                <a:ext cx="571500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70" idx="0"/>
                <a:endCxn id="164" idx="3"/>
              </p:cNvCxnSpPr>
              <p:nvPr/>
            </p:nvCxnSpPr>
            <p:spPr>
              <a:xfrm flipV="1">
                <a:off x="6781800" y="2916797"/>
                <a:ext cx="938633" cy="519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962900" y="2495550"/>
                <a:ext cx="1905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66" idx="0"/>
              </p:cNvCxnSpPr>
              <p:nvPr/>
            </p:nvCxnSpPr>
            <p:spPr>
              <a:xfrm flipV="1">
                <a:off x="7962900" y="2019300"/>
                <a:ext cx="38100" cy="118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V="1">
                <a:off x="6172200" y="1600200"/>
                <a:ext cx="381000" cy="295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6096000" y="1600200"/>
                <a:ext cx="1219200" cy="295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endCxn id="170" idx="0"/>
              </p:cNvCxnSpPr>
              <p:nvPr/>
            </p:nvCxnSpPr>
            <p:spPr>
              <a:xfrm>
                <a:off x="6134100" y="2064722"/>
                <a:ext cx="6477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endCxn id="171" idx="0"/>
              </p:cNvCxnSpPr>
              <p:nvPr/>
            </p:nvCxnSpPr>
            <p:spPr>
              <a:xfrm>
                <a:off x="6096000" y="2057400"/>
                <a:ext cx="12954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61" idx="2"/>
                <a:endCxn id="162" idx="0"/>
              </p:cNvCxnSpPr>
              <p:nvPr/>
            </p:nvCxnSpPr>
            <p:spPr>
              <a:xfrm>
                <a:off x="5981700" y="2064722"/>
                <a:ext cx="0" cy="1113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019800" y="2498526"/>
                <a:ext cx="0" cy="1113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3" idx="3"/>
              </p:cNvCxnSpPr>
              <p:nvPr/>
            </p:nvCxnSpPr>
            <p:spPr>
              <a:xfrm>
                <a:off x="7620000" y="1447800"/>
                <a:ext cx="381000" cy="2117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63" idx="3"/>
                <a:endCxn id="165" idx="1"/>
              </p:cNvCxnSpPr>
              <p:nvPr/>
            </p:nvCxnSpPr>
            <p:spPr>
              <a:xfrm flipV="1">
                <a:off x="6115050" y="1857345"/>
                <a:ext cx="1714500" cy="9451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endCxn id="173" idx="2"/>
              </p:cNvCxnSpPr>
              <p:nvPr/>
            </p:nvCxnSpPr>
            <p:spPr>
              <a:xfrm flipV="1">
                <a:off x="6172200" y="1600200"/>
                <a:ext cx="1295400" cy="6858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endCxn id="172" idx="2"/>
              </p:cNvCxnSpPr>
              <p:nvPr/>
            </p:nvCxnSpPr>
            <p:spPr>
              <a:xfrm flipV="1">
                <a:off x="6172200" y="1600200"/>
                <a:ext cx="53340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6153150" y="1619250"/>
                <a:ext cx="53340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endCxn id="173" idx="1"/>
              </p:cNvCxnSpPr>
              <p:nvPr/>
            </p:nvCxnSpPr>
            <p:spPr>
              <a:xfrm flipV="1">
                <a:off x="6172200" y="1447800"/>
                <a:ext cx="11430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endCxn id="170" idx="0"/>
              </p:cNvCxnSpPr>
              <p:nvPr/>
            </p:nvCxnSpPr>
            <p:spPr>
              <a:xfrm>
                <a:off x="6172200" y="2819400"/>
                <a:ext cx="609600" cy="6169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endCxn id="171" idx="0"/>
              </p:cNvCxnSpPr>
              <p:nvPr/>
            </p:nvCxnSpPr>
            <p:spPr>
              <a:xfrm>
                <a:off x="6096000" y="2819400"/>
                <a:ext cx="12954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858000" y="1600200"/>
                <a:ext cx="971550" cy="11261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73" idx="2"/>
              </p:cNvCxnSpPr>
              <p:nvPr/>
            </p:nvCxnSpPr>
            <p:spPr>
              <a:xfrm>
                <a:off x="7467600" y="1600200"/>
                <a:ext cx="304800" cy="1066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6858000" y="2345324"/>
                <a:ext cx="971550" cy="1007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171" idx="0"/>
              </p:cNvCxnSpPr>
              <p:nvPr/>
            </p:nvCxnSpPr>
            <p:spPr>
              <a:xfrm flipV="1">
                <a:off x="7391400" y="2286000"/>
                <a:ext cx="38100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72" idx="3"/>
              </p:cNvCxnSpPr>
              <p:nvPr/>
            </p:nvCxnSpPr>
            <p:spPr>
              <a:xfrm>
                <a:off x="6858000" y="1447800"/>
                <a:ext cx="914400" cy="838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173" idx="2"/>
              </p:cNvCxnSpPr>
              <p:nvPr/>
            </p:nvCxnSpPr>
            <p:spPr>
              <a:xfrm>
                <a:off x="7467600" y="1600200"/>
                <a:ext cx="3048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70" idx="0"/>
                <a:endCxn id="165" idx="1"/>
              </p:cNvCxnSpPr>
              <p:nvPr/>
            </p:nvCxnSpPr>
            <p:spPr>
              <a:xfrm flipV="1">
                <a:off x="6781800" y="1857345"/>
                <a:ext cx="1047750" cy="1578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7391400" y="1828800"/>
                <a:ext cx="381000" cy="152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2133600" y="1143000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133600" y="15664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133600" y="20236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33600" y="24808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133600" y="29380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72200" y="1143000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72200" y="15664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72200" y="20236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72200" y="24808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172200" y="29380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cxnSp>
          <p:nvCxnSpPr>
            <p:cNvPr id="129" name="Straight Connector 128"/>
            <p:cNvCxnSpPr>
              <a:stCxn id="119" idx="3"/>
              <a:endCxn id="161" idx="1"/>
            </p:cNvCxnSpPr>
            <p:nvPr/>
          </p:nvCxnSpPr>
          <p:spPr>
            <a:xfrm>
              <a:off x="2590800" y="1312277"/>
              <a:ext cx="590550" cy="506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3"/>
            </p:cNvCxnSpPr>
            <p:nvPr/>
          </p:nvCxnSpPr>
          <p:spPr>
            <a:xfrm>
              <a:off x="2590800" y="1735723"/>
              <a:ext cx="590550" cy="550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1" idx="3"/>
            </p:cNvCxnSpPr>
            <p:nvPr/>
          </p:nvCxnSpPr>
          <p:spPr>
            <a:xfrm>
              <a:off x="2590800" y="2192923"/>
              <a:ext cx="590550" cy="474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0" idx="3"/>
            </p:cNvCxnSpPr>
            <p:nvPr/>
          </p:nvCxnSpPr>
          <p:spPr>
            <a:xfrm flipV="1">
              <a:off x="2590800" y="1676400"/>
              <a:ext cx="533400" cy="59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19" idx="3"/>
            </p:cNvCxnSpPr>
            <p:nvPr/>
          </p:nvCxnSpPr>
          <p:spPr>
            <a:xfrm>
              <a:off x="2590800" y="1312277"/>
              <a:ext cx="533400" cy="592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9" idx="3"/>
              <a:endCxn id="163" idx="1"/>
            </p:cNvCxnSpPr>
            <p:nvPr/>
          </p:nvCxnSpPr>
          <p:spPr>
            <a:xfrm>
              <a:off x="2590800" y="1312277"/>
              <a:ext cx="590550" cy="1414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3" idx="3"/>
            </p:cNvCxnSpPr>
            <p:nvPr/>
          </p:nvCxnSpPr>
          <p:spPr>
            <a:xfrm flipV="1">
              <a:off x="2590800" y="2667000"/>
              <a:ext cx="533400" cy="44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2" idx="3"/>
              <a:endCxn id="162" idx="1"/>
            </p:cNvCxnSpPr>
            <p:nvPr/>
          </p:nvCxnSpPr>
          <p:spPr>
            <a:xfrm flipV="1">
              <a:off x="2590800" y="2269123"/>
              <a:ext cx="59055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1" idx="3"/>
            </p:cNvCxnSpPr>
            <p:nvPr/>
          </p:nvCxnSpPr>
          <p:spPr>
            <a:xfrm flipV="1">
              <a:off x="2590800" y="1905000"/>
              <a:ext cx="533400" cy="2879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2" idx="3"/>
            </p:cNvCxnSpPr>
            <p:nvPr/>
          </p:nvCxnSpPr>
          <p:spPr>
            <a:xfrm>
              <a:off x="2590800" y="2650123"/>
              <a:ext cx="533400" cy="93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3" idx="3"/>
              <a:endCxn id="162" idx="1"/>
            </p:cNvCxnSpPr>
            <p:nvPr/>
          </p:nvCxnSpPr>
          <p:spPr>
            <a:xfrm flipV="1">
              <a:off x="2590800" y="2269123"/>
              <a:ext cx="59055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3" idx="3"/>
              <a:endCxn id="161" idx="1"/>
            </p:cNvCxnSpPr>
            <p:nvPr/>
          </p:nvCxnSpPr>
          <p:spPr>
            <a:xfrm flipV="1">
              <a:off x="2590800" y="1819245"/>
              <a:ext cx="590550" cy="1288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2" idx="3"/>
              <a:endCxn id="161" idx="1"/>
            </p:cNvCxnSpPr>
            <p:nvPr/>
          </p:nvCxnSpPr>
          <p:spPr>
            <a:xfrm flipV="1">
              <a:off x="2590800" y="1819245"/>
              <a:ext cx="590550" cy="830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21" idx="3"/>
              <a:endCxn id="162" idx="1"/>
            </p:cNvCxnSpPr>
            <p:nvPr/>
          </p:nvCxnSpPr>
          <p:spPr>
            <a:xfrm>
              <a:off x="2590800" y="2192923"/>
              <a:ext cx="59055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20" idx="3"/>
              <a:endCxn id="163" idx="1"/>
            </p:cNvCxnSpPr>
            <p:nvPr/>
          </p:nvCxnSpPr>
          <p:spPr>
            <a:xfrm>
              <a:off x="2590800" y="1735723"/>
              <a:ext cx="59055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65" idx="3"/>
              <a:endCxn id="124" idx="1"/>
            </p:cNvCxnSpPr>
            <p:nvPr/>
          </p:nvCxnSpPr>
          <p:spPr>
            <a:xfrm flipV="1">
              <a:off x="5429250" y="1312277"/>
              <a:ext cx="742950" cy="468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66" idx="3"/>
              <a:endCxn id="125" idx="1"/>
            </p:cNvCxnSpPr>
            <p:nvPr/>
          </p:nvCxnSpPr>
          <p:spPr>
            <a:xfrm flipV="1">
              <a:off x="5429250" y="1735723"/>
              <a:ext cx="742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5410200" y="2171700"/>
              <a:ext cx="742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65" idx="3"/>
            </p:cNvCxnSpPr>
            <p:nvPr/>
          </p:nvCxnSpPr>
          <p:spPr>
            <a:xfrm>
              <a:off x="5429250" y="1781145"/>
              <a:ext cx="723900" cy="866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410200" y="2257395"/>
              <a:ext cx="723900" cy="866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5" idx="3"/>
            </p:cNvCxnSpPr>
            <p:nvPr/>
          </p:nvCxnSpPr>
          <p:spPr>
            <a:xfrm>
              <a:off x="5429250" y="1781145"/>
              <a:ext cx="762000" cy="419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endCxn id="124" idx="1"/>
            </p:cNvCxnSpPr>
            <p:nvPr/>
          </p:nvCxnSpPr>
          <p:spPr>
            <a:xfrm flipV="1">
              <a:off x="5486400" y="1312277"/>
              <a:ext cx="685800" cy="897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67" idx="3"/>
            </p:cNvCxnSpPr>
            <p:nvPr/>
          </p:nvCxnSpPr>
          <p:spPr>
            <a:xfrm flipV="1">
              <a:off x="5429250" y="1447801"/>
              <a:ext cx="666750" cy="124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5" idx="3"/>
              <a:endCxn id="125" idx="1"/>
            </p:cNvCxnSpPr>
            <p:nvPr/>
          </p:nvCxnSpPr>
          <p:spPr>
            <a:xfrm flipV="1">
              <a:off x="5429250" y="1735723"/>
              <a:ext cx="742950" cy="45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25" idx="1"/>
            </p:cNvCxnSpPr>
            <p:nvPr/>
          </p:nvCxnSpPr>
          <p:spPr>
            <a:xfrm flipV="1">
              <a:off x="5410200" y="1735723"/>
              <a:ext cx="762000" cy="10455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66" idx="3"/>
              <a:endCxn id="126" idx="1"/>
            </p:cNvCxnSpPr>
            <p:nvPr/>
          </p:nvCxnSpPr>
          <p:spPr>
            <a:xfrm flipV="1">
              <a:off x="5429250" y="2192923"/>
              <a:ext cx="74295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67" idx="3"/>
              <a:endCxn id="127" idx="1"/>
            </p:cNvCxnSpPr>
            <p:nvPr/>
          </p:nvCxnSpPr>
          <p:spPr>
            <a:xfrm flipV="1">
              <a:off x="5429250" y="2650123"/>
              <a:ext cx="74295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27" idx="1"/>
            </p:cNvCxnSpPr>
            <p:nvPr/>
          </p:nvCxnSpPr>
          <p:spPr>
            <a:xfrm>
              <a:off x="5410200" y="2209800"/>
              <a:ext cx="762000" cy="44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28" idx="1"/>
              <a:endCxn id="167" idx="3"/>
            </p:cNvCxnSpPr>
            <p:nvPr/>
          </p:nvCxnSpPr>
          <p:spPr>
            <a:xfrm flipH="1" flipV="1">
              <a:off x="5429250" y="2688223"/>
              <a:ext cx="742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65" idx="3"/>
              <a:endCxn id="128" idx="1"/>
            </p:cNvCxnSpPr>
            <p:nvPr/>
          </p:nvCxnSpPr>
          <p:spPr>
            <a:xfrm>
              <a:off x="5429250" y="1781145"/>
              <a:ext cx="742950" cy="13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/>
          <p:cNvSpPr txBox="1"/>
          <p:nvPr/>
        </p:nvSpPr>
        <p:spPr>
          <a:xfrm>
            <a:off x="4724400" y="3440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28600" y="3463290"/>
          <a:ext cx="7696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426"/>
                <a:gridCol w="939653"/>
                <a:gridCol w="1133549"/>
                <a:gridCol w="1670493"/>
                <a:gridCol w="1670493"/>
                <a:gridCol w="775586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r>
                        <a:rPr lang="en-US" baseline="0" dirty="0" smtClean="0"/>
                        <a:t>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  de</a:t>
                      </a:r>
                      <a:r>
                        <a:rPr lang="en-US" baseline="0" dirty="0" smtClean="0"/>
                        <a:t>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Deg </a:t>
                      </a:r>
                      <a:r>
                        <a:rPr lang="en-US" baseline="0" dirty="0" smtClean="0"/>
                        <a:t>pres perms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0.00021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0.0004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3.18</a:t>
                      </a:r>
                      <a:endParaRPr lang="en-US" dirty="0"/>
                    </a:p>
                  </a:txBody>
                  <a:tcPr anchor="ctr"/>
                </a:tc>
              </a:tr>
              <a:tr h="182879">
                <a:tc>
                  <a:txBody>
                    <a:bodyPr/>
                    <a:lstStyle/>
                    <a:p>
                      <a:r>
                        <a:rPr lang="en-US" dirty="0" smtClean="0"/>
                        <a:t>Red-Blue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 anchor="ctr"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Green-Green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Green-Blue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 anchor="ctr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en-US" dirty="0" smtClean="0"/>
                        <a:t>Blue-Blue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comparison – toy example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715000" y="1485900"/>
            <a:ext cx="3352800" cy="2476500"/>
            <a:chOff x="5715000" y="1485900"/>
            <a:chExt cx="3352800" cy="2476500"/>
          </a:xfrm>
        </p:grpSpPr>
        <p:sp>
          <p:nvSpPr>
            <p:cNvPr id="5" name="Oval 4"/>
            <p:cNvSpPr/>
            <p:nvPr/>
          </p:nvSpPr>
          <p:spPr>
            <a:xfrm>
              <a:off x="622935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43800" y="32004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890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890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890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2590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16002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676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772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2150" y="16002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686800" y="25908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781800" y="1905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81800" y="2362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81800" y="28194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4" idx="1"/>
            </p:cNvCxnSpPr>
            <p:nvPr/>
          </p:nvCxnSpPr>
          <p:spPr>
            <a:xfrm>
              <a:off x="6705600" y="18954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1"/>
              <a:endCxn id="21" idx="3"/>
            </p:cNvCxnSpPr>
            <p:nvPr/>
          </p:nvCxnSpPr>
          <p:spPr>
            <a:xfrm flipH="1" flipV="1">
              <a:off x="6076950" y="17526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3"/>
              <a:endCxn id="13" idx="1"/>
            </p:cNvCxnSpPr>
            <p:nvPr/>
          </p:nvCxnSpPr>
          <p:spPr>
            <a:xfrm flipV="1">
              <a:off x="6705600" y="18573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3"/>
              <a:endCxn id="15" idx="1"/>
            </p:cNvCxnSpPr>
            <p:nvPr/>
          </p:nvCxnSpPr>
          <p:spPr>
            <a:xfrm>
              <a:off x="6705600" y="23453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4" idx="1"/>
            </p:cNvCxnSpPr>
            <p:nvPr/>
          </p:nvCxnSpPr>
          <p:spPr>
            <a:xfrm flipV="1">
              <a:off x="6705600" y="23072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2" idx="0"/>
            </p:cNvCxnSpPr>
            <p:nvPr/>
          </p:nvCxnSpPr>
          <p:spPr>
            <a:xfrm flipH="1" flipV="1">
              <a:off x="8077200" y="19812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14" idx="3"/>
            </p:cNvCxnSpPr>
            <p:nvPr/>
          </p:nvCxnSpPr>
          <p:spPr>
            <a:xfrm flipH="1" flipV="1">
              <a:off x="8096250" y="23072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0" idx="3"/>
              <a:endCxn id="18" idx="1"/>
            </p:cNvCxnSpPr>
            <p:nvPr/>
          </p:nvCxnSpPr>
          <p:spPr>
            <a:xfrm>
              <a:off x="6705600" y="23453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33400" y="1600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This trivial case would be missed by the two rank preserving methods…</a:t>
            </a:r>
            <a:endParaRPr lang="en-US" b="1" i="1" dirty="0"/>
          </a:p>
        </p:txBody>
      </p:sp>
      <p:sp>
        <p:nvSpPr>
          <p:cNvPr id="34" name="Oval 33"/>
          <p:cNvSpPr/>
          <p:nvPr/>
        </p:nvSpPr>
        <p:spPr>
          <a:xfrm>
            <a:off x="3771900" y="4495800"/>
            <a:ext cx="2743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comparison – toy example 2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638800" y="1295400"/>
            <a:ext cx="2667000" cy="2667000"/>
            <a:chOff x="5638800" y="1295400"/>
            <a:chExt cx="2667000" cy="2667000"/>
          </a:xfrm>
        </p:grpSpPr>
        <p:sp>
          <p:nvSpPr>
            <p:cNvPr id="5" name="Oval 4"/>
            <p:cNvSpPr/>
            <p:nvPr/>
          </p:nvSpPr>
          <p:spPr>
            <a:xfrm>
              <a:off x="563880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324600" y="32004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835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835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835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53300" y="12954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6050" y="12954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84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580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3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5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8" idx="3"/>
            </p:cNvCxnSpPr>
            <p:nvPr/>
          </p:nvCxnSpPr>
          <p:spPr>
            <a:xfrm flipV="1">
              <a:off x="6115050" y="1828800"/>
              <a:ext cx="1695450" cy="66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72200" y="23622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3"/>
            </p:cNvCxnSpPr>
            <p:nvPr/>
          </p:nvCxnSpPr>
          <p:spPr>
            <a:xfrm>
              <a:off x="6115050" y="2802523"/>
              <a:ext cx="1657350" cy="16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4" idx="1"/>
            </p:cNvCxnSpPr>
            <p:nvPr/>
          </p:nvCxnSpPr>
          <p:spPr>
            <a:xfrm>
              <a:off x="6115050" y="1895445"/>
              <a:ext cx="171450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3"/>
              <a:endCxn id="13" idx="1"/>
            </p:cNvCxnSpPr>
            <p:nvPr/>
          </p:nvCxnSpPr>
          <p:spPr>
            <a:xfrm flipV="1">
              <a:off x="6115050" y="1857345"/>
              <a:ext cx="171450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3"/>
              <a:endCxn id="15" idx="1"/>
            </p:cNvCxnSpPr>
            <p:nvPr/>
          </p:nvCxnSpPr>
          <p:spPr>
            <a:xfrm>
              <a:off x="6115050" y="2345323"/>
              <a:ext cx="17145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4" idx="1"/>
            </p:cNvCxnSpPr>
            <p:nvPr/>
          </p:nvCxnSpPr>
          <p:spPr>
            <a:xfrm flipV="1">
              <a:off x="6115050" y="2307223"/>
              <a:ext cx="1714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3"/>
            </p:cNvCxnSpPr>
            <p:nvPr/>
          </p:nvCxnSpPr>
          <p:spPr>
            <a:xfrm>
              <a:off x="6858000" y="1447800"/>
              <a:ext cx="914400" cy="304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0" idx="3"/>
            </p:cNvCxnSpPr>
            <p:nvPr/>
          </p:nvCxnSpPr>
          <p:spPr>
            <a:xfrm>
              <a:off x="6115050" y="2345323"/>
              <a:ext cx="590550" cy="1007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3"/>
              <a:endCxn id="15" idx="1"/>
            </p:cNvCxnSpPr>
            <p:nvPr/>
          </p:nvCxnSpPr>
          <p:spPr>
            <a:xfrm>
              <a:off x="6115050" y="1895445"/>
              <a:ext cx="1714500" cy="868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2"/>
              <a:endCxn id="20" idx="0"/>
            </p:cNvCxnSpPr>
            <p:nvPr/>
          </p:nvCxnSpPr>
          <p:spPr>
            <a:xfrm flipH="1">
              <a:off x="7391400" y="2933700"/>
              <a:ext cx="571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0"/>
              <a:endCxn id="12" idx="3"/>
            </p:cNvCxnSpPr>
            <p:nvPr/>
          </p:nvCxnSpPr>
          <p:spPr>
            <a:xfrm flipV="1">
              <a:off x="6781800" y="2916797"/>
              <a:ext cx="938633" cy="51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962900" y="2495550"/>
              <a:ext cx="1905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0"/>
            </p:cNvCxnSpPr>
            <p:nvPr/>
          </p:nvCxnSpPr>
          <p:spPr>
            <a:xfrm flipV="1">
              <a:off x="7962900" y="2019300"/>
              <a:ext cx="38100" cy="118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172200" y="1600200"/>
              <a:ext cx="3810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096000" y="1600200"/>
              <a:ext cx="12192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18" idx="0"/>
            </p:cNvCxnSpPr>
            <p:nvPr/>
          </p:nvCxnSpPr>
          <p:spPr>
            <a:xfrm>
              <a:off x="6134100" y="2064722"/>
              <a:ext cx="6477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20" idx="0"/>
            </p:cNvCxnSpPr>
            <p:nvPr/>
          </p:nvCxnSpPr>
          <p:spPr>
            <a:xfrm>
              <a:off x="6096000" y="2057400"/>
              <a:ext cx="12954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" idx="2"/>
              <a:endCxn id="10" idx="0"/>
            </p:cNvCxnSpPr>
            <p:nvPr/>
          </p:nvCxnSpPr>
          <p:spPr>
            <a:xfrm>
              <a:off x="5981700" y="20647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19800" y="2498526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2" idx="3"/>
            </p:cNvCxnSpPr>
            <p:nvPr/>
          </p:nvCxnSpPr>
          <p:spPr>
            <a:xfrm>
              <a:off x="7620000" y="1447800"/>
              <a:ext cx="381000" cy="211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  <a:endCxn id="13" idx="1"/>
            </p:cNvCxnSpPr>
            <p:nvPr/>
          </p:nvCxnSpPr>
          <p:spPr>
            <a:xfrm flipV="1">
              <a:off x="6115050" y="1857345"/>
              <a:ext cx="1714500" cy="945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22" idx="2"/>
            </p:cNvCxnSpPr>
            <p:nvPr/>
          </p:nvCxnSpPr>
          <p:spPr>
            <a:xfrm flipV="1">
              <a:off x="6172200" y="1600200"/>
              <a:ext cx="1295400" cy="68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21" idx="2"/>
            </p:cNvCxnSpPr>
            <p:nvPr/>
          </p:nvCxnSpPr>
          <p:spPr>
            <a:xfrm flipV="1">
              <a:off x="6172200" y="1600200"/>
              <a:ext cx="533400" cy="685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153150" y="1619250"/>
              <a:ext cx="5334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22" idx="1"/>
            </p:cNvCxnSpPr>
            <p:nvPr/>
          </p:nvCxnSpPr>
          <p:spPr>
            <a:xfrm flipV="1">
              <a:off x="6172200" y="1447800"/>
              <a:ext cx="114300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18" idx="0"/>
            </p:cNvCxnSpPr>
            <p:nvPr/>
          </p:nvCxnSpPr>
          <p:spPr>
            <a:xfrm>
              <a:off x="6172200" y="2819400"/>
              <a:ext cx="609600" cy="6169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20" idx="0"/>
            </p:cNvCxnSpPr>
            <p:nvPr/>
          </p:nvCxnSpPr>
          <p:spPr>
            <a:xfrm>
              <a:off x="6096000" y="2819400"/>
              <a:ext cx="1295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858000" y="1600200"/>
              <a:ext cx="971550" cy="1126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22" idx="2"/>
            </p:cNvCxnSpPr>
            <p:nvPr/>
          </p:nvCxnSpPr>
          <p:spPr>
            <a:xfrm>
              <a:off x="7467600" y="1600200"/>
              <a:ext cx="3048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858000" y="2345324"/>
              <a:ext cx="971550" cy="1007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20" idx="0"/>
            </p:cNvCxnSpPr>
            <p:nvPr/>
          </p:nvCxnSpPr>
          <p:spPr>
            <a:xfrm flipV="1">
              <a:off x="7391400" y="2286000"/>
              <a:ext cx="381000" cy="1143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21" idx="3"/>
            </p:cNvCxnSpPr>
            <p:nvPr/>
          </p:nvCxnSpPr>
          <p:spPr>
            <a:xfrm>
              <a:off x="6858000" y="1447800"/>
              <a:ext cx="914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22" idx="2"/>
            </p:cNvCxnSpPr>
            <p:nvPr/>
          </p:nvCxnSpPr>
          <p:spPr>
            <a:xfrm>
              <a:off x="7467600" y="1600200"/>
              <a:ext cx="3048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8" idx="0"/>
              <a:endCxn id="13" idx="1"/>
            </p:cNvCxnSpPr>
            <p:nvPr/>
          </p:nvCxnSpPr>
          <p:spPr>
            <a:xfrm flipV="1">
              <a:off x="6781800" y="1857345"/>
              <a:ext cx="1047750" cy="1578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7391400" y="1828800"/>
              <a:ext cx="381000" cy="15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304800" y="3848100"/>
          <a:ext cx="76962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  <a:gridCol w="1219200"/>
                <a:gridCol w="1371600"/>
                <a:gridCol w="1524000"/>
                <a:gridCol w="9906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r>
                        <a:rPr lang="en-US" baseline="0" dirty="0" smtClean="0"/>
                        <a:t>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Annot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0.6674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0.9697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1.1538</a:t>
                      </a:r>
                    </a:p>
                  </a:txBody>
                  <a:tcPr anchor="ctr"/>
                </a:tc>
              </a:tr>
              <a:tr h="182879">
                <a:tc>
                  <a:txBody>
                    <a:bodyPr/>
                    <a:lstStyle/>
                    <a:p>
                      <a:r>
                        <a:rPr lang="en-US" dirty="0" smtClean="0"/>
                        <a:t>Red-Green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0.3280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0.9917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1.1538</a:t>
                      </a:r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0.4798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0.1721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0.2238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1.1538</a:t>
                      </a:r>
                    </a:p>
                  </a:txBody>
                  <a:tcPr anchor="ctr"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Green-Green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0.6626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1.1538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Green-Blue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0.4764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0.2221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1.1538</a:t>
                      </a:r>
                    </a:p>
                  </a:txBody>
                  <a:tcPr anchor="ctr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en-US" dirty="0" smtClean="0"/>
                        <a:t>Blue-Blue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Neural connection = structural (</a:t>
            </a:r>
            <a:r>
              <a:rPr lang="en-US" dirty="0" err="1" smtClean="0"/>
              <a:t>i.e</a:t>
            </a:r>
            <a:r>
              <a:rPr lang="en-US" dirty="0" smtClean="0"/>
              <a:t> white fibers) or functional (i.e. correlation in neural activity)</a:t>
            </a:r>
          </a:p>
          <a:p>
            <a:r>
              <a:rPr lang="en-US" dirty="0" smtClean="0"/>
              <a:t>Many connections identified experimentally (e.g. large scale change following a task)  </a:t>
            </a:r>
          </a:p>
          <a:p>
            <a:r>
              <a:rPr lang="en-US" dirty="0" smtClean="0"/>
              <a:t>Requires interpretation </a:t>
            </a:r>
          </a:p>
          <a:p>
            <a:r>
              <a:rPr lang="en-US" dirty="0" smtClean="0"/>
              <a:t>Less relevant for anatomically defined nodes</a:t>
            </a:r>
          </a:p>
          <a:p>
            <a:r>
              <a:rPr lang="en-US" dirty="0" smtClean="0"/>
              <a:t>Use known spatial node annotations. E.g.  functional networks/ anatomic atlas</a:t>
            </a:r>
          </a:p>
          <a:p>
            <a:r>
              <a:rPr lang="en-US" dirty="0" smtClean="0"/>
              <a:t>What are we looking for?  change between two or within one annotation (e.g. functional network)</a:t>
            </a:r>
          </a:p>
          <a:p>
            <a:r>
              <a:rPr lang="en-US" dirty="0" smtClean="0"/>
              <a:t>Usually done “by eye” or by % representation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comparison – toy example 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32004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638800" y="1295400"/>
            <a:ext cx="2667000" cy="2479476"/>
            <a:chOff x="5638800" y="1295400"/>
            <a:chExt cx="2667000" cy="2479476"/>
          </a:xfrm>
        </p:grpSpPr>
        <p:sp>
          <p:nvSpPr>
            <p:cNvPr id="5" name="Oval 4"/>
            <p:cNvSpPr/>
            <p:nvPr/>
          </p:nvSpPr>
          <p:spPr>
            <a:xfrm>
              <a:off x="5638800" y="15240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8350" y="17261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8350" y="2176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8350" y="26332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14859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9550" y="16880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9550" y="2137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9550" y="25951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53300" y="12954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6050" y="12954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8450" y="34363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58050" y="34290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3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5200" y="12954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14" idx="1"/>
            </p:cNvCxnSpPr>
            <p:nvPr/>
          </p:nvCxnSpPr>
          <p:spPr>
            <a:xfrm flipV="1">
              <a:off x="6172200" y="2307223"/>
              <a:ext cx="1657350" cy="54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3"/>
              <a:endCxn id="13" idx="1"/>
            </p:cNvCxnSpPr>
            <p:nvPr/>
          </p:nvCxnSpPr>
          <p:spPr>
            <a:xfrm flipV="1">
              <a:off x="6115050" y="1857345"/>
              <a:ext cx="171450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3"/>
              <a:endCxn id="15" idx="1"/>
            </p:cNvCxnSpPr>
            <p:nvPr/>
          </p:nvCxnSpPr>
          <p:spPr>
            <a:xfrm>
              <a:off x="6115050" y="2345323"/>
              <a:ext cx="17145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4" idx="1"/>
            </p:cNvCxnSpPr>
            <p:nvPr/>
          </p:nvCxnSpPr>
          <p:spPr>
            <a:xfrm flipV="1">
              <a:off x="6115050" y="2307223"/>
              <a:ext cx="17145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2" idx="3"/>
            </p:cNvCxnSpPr>
            <p:nvPr/>
          </p:nvCxnSpPr>
          <p:spPr>
            <a:xfrm>
              <a:off x="7620000" y="1447800"/>
              <a:ext cx="2286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0" idx="3"/>
            </p:cNvCxnSpPr>
            <p:nvPr/>
          </p:nvCxnSpPr>
          <p:spPr>
            <a:xfrm>
              <a:off x="6115050" y="2345323"/>
              <a:ext cx="590550" cy="1007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172200" y="1600200"/>
              <a:ext cx="381000" cy="2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" idx="2"/>
              <a:endCxn id="10" idx="0"/>
            </p:cNvCxnSpPr>
            <p:nvPr/>
          </p:nvCxnSpPr>
          <p:spPr>
            <a:xfrm>
              <a:off x="5981700" y="2064722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19800" y="2498526"/>
              <a:ext cx="0" cy="111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22" idx="2"/>
            </p:cNvCxnSpPr>
            <p:nvPr/>
          </p:nvCxnSpPr>
          <p:spPr>
            <a:xfrm flipV="1">
              <a:off x="6172200" y="1600200"/>
              <a:ext cx="1295400" cy="68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1" idx="3"/>
            </p:cNvCxnSpPr>
            <p:nvPr/>
          </p:nvCxnSpPr>
          <p:spPr>
            <a:xfrm flipV="1">
              <a:off x="6115050" y="1676400"/>
              <a:ext cx="1276350" cy="112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20" idx="0"/>
              <a:endCxn id="14" idx="1"/>
            </p:cNvCxnSpPr>
            <p:nvPr/>
          </p:nvCxnSpPr>
          <p:spPr>
            <a:xfrm flipV="1">
              <a:off x="7391400" y="2307223"/>
              <a:ext cx="4381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13" idx="1"/>
            </p:cNvCxnSpPr>
            <p:nvPr/>
          </p:nvCxnSpPr>
          <p:spPr>
            <a:xfrm flipV="1">
              <a:off x="6096000" y="1857345"/>
              <a:ext cx="1733550" cy="114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0" idx="3"/>
            </p:cNvCxnSpPr>
            <p:nvPr/>
          </p:nvCxnSpPr>
          <p:spPr>
            <a:xfrm>
              <a:off x="6115050" y="2345323"/>
              <a:ext cx="1123950" cy="1083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21" idx="2"/>
            </p:cNvCxnSpPr>
            <p:nvPr/>
          </p:nvCxnSpPr>
          <p:spPr>
            <a:xfrm flipV="1">
              <a:off x="6172200" y="1600200"/>
              <a:ext cx="533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33400" y="1600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Hub sensitivity?</a:t>
            </a:r>
            <a:endParaRPr lang="en-US" b="1" i="1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304800" y="3855720"/>
          <a:ext cx="76962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371600"/>
                <a:gridCol w="1295400"/>
                <a:gridCol w="1295400"/>
                <a:gridCol w="1219200"/>
                <a:gridCol w="9906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r>
                        <a:rPr lang="en-US" baseline="0" dirty="0" smtClean="0"/>
                        <a:t>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Annot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</a:t>
                      </a:r>
                      <a:r>
                        <a:rPr lang="en-US" baseline="0" dirty="0" smtClean="0"/>
                        <a:t>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/>
                </a:tc>
              </a:tr>
              <a:tr h="182879">
                <a:tc>
                  <a:txBody>
                    <a:bodyPr/>
                    <a:lstStyle/>
                    <a:p>
                      <a:r>
                        <a:rPr lang="en-US" dirty="0" smtClean="0"/>
                        <a:t>Red-Green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0.1419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0.4021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0.3842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1.6667</a:t>
                      </a:r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0.6647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0.6277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0.6874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Green-Green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Green-Blue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0.8605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0.5541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0.5241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0.5000</a:t>
                      </a:r>
                    </a:p>
                  </a:txBody>
                  <a:tcPr anchor="ctr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en-US" dirty="0" smtClean="0"/>
                        <a:t>Blue-Blue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comparison – toy example 4</a:t>
            </a:r>
            <a:endParaRPr lang="en-US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85800" y="4008120"/>
          <a:ext cx="76962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  <a:gridCol w="1219200"/>
                <a:gridCol w="1371600"/>
                <a:gridCol w="1524000"/>
                <a:gridCol w="9906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r>
                        <a:rPr lang="en-US" baseline="0" dirty="0" smtClean="0"/>
                        <a:t>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Annot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 pres perms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2.7536</a:t>
                      </a:r>
                    </a:p>
                  </a:txBody>
                  <a:tcPr anchor="ctr"/>
                </a:tc>
              </a:tr>
              <a:tr h="182879">
                <a:tc>
                  <a:txBody>
                    <a:bodyPr/>
                    <a:lstStyle/>
                    <a:p>
                      <a:r>
                        <a:rPr lang="en-US" dirty="0" smtClean="0"/>
                        <a:t>Red-Green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7.72e-05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0.0029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0.9971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2.7536</a:t>
                      </a:r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Red-Blue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0.0020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0.1873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0.2409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2.7536</a:t>
                      </a:r>
                    </a:p>
                  </a:txBody>
                  <a:tcPr anchor="ctr"/>
                </a:tc>
              </a:tr>
              <a:tr h="289559">
                <a:tc>
                  <a:txBody>
                    <a:bodyPr/>
                    <a:lstStyle/>
                    <a:p>
                      <a:r>
                        <a:rPr lang="en-US" dirty="0" smtClean="0"/>
                        <a:t>Green-Green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0.9931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2.7536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Green-Blue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0.0020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2.7536</a:t>
                      </a:r>
                    </a:p>
                  </a:txBody>
                  <a:tcPr anchor="ctr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en-US" dirty="0" smtClean="0"/>
                        <a:t>Blue-Blue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6" name="Group 175"/>
          <p:cNvGrpSpPr/>
          <p:nvPr/>
        </p:nvGrpSpPr>
        <p:grpSpPr>
          <a:xfrm>
            <a:off x="2133600" y="1143000"/>
            <a:ext cx="4495800" cy="2743200"/>
            <a:chOff x="2133600" y="1143000"/>
            <a:chExt cx="4495800" cy="2743200"/>
          </a:xfrm>
        </p:grpSpPr>
        <p:grpSp>
          <p:nvGrpSpPr>
            <p:cNvPr id="3" name="Group 57"/>
            <p:cNvGrpSpPr/>
            <p:nvPr/>
          </p:nvGrpSpPr>
          <p:grpSpPr>
            <a:xfrm>
              <a:off x="2971800" y="1219200"/>
              <a:ext cx="2667000" cy="2667000"/>
              <a:chOff x="5638800" y="1295400"/>
              <a:chExt cx="2667000" cy="2667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638800" y="1524000"/>
                <a:ext cx="685800" cy="1676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24600" y="3200400"/>
                <a:ext cx="15240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48350" y="17261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48350" y="21760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16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48350" y="26332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20000" y="1485900"/>
                <a:ext cx="685800" cy="1676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29550" y="1688068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829550" y="21379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5</a:t>
                </a:r>
                <a:endParaRPr lang="en-US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29550" y="2595146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53300" y="12954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96050" y="1295400"/>
                <a:ext cx="4572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8450" y="3436322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58050" y="3429000"/>
                <a:ext cx="26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53200" y="12954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315200" y="1295400"/>
                <a:ext cx="3048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8" idx="3"/>
              </p:cNvCxnSpPr>
              <p:nvPr/>
            </p:nvCxnSpPr>
            <p:spPr>
              <a:xfrm flipV="1">
                <a:off x="6115050" y="1828800"/>
                <a:ext cx="1695450" cy="66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72200" y="2362200"/>
                <a:ext cx="1600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3"/>
              </p:cNvCxnSpPr>
              <p:nvPr/>
            </p:nvCxnSpPr>
            <p:spPr>
              <a:xfrm>
                <a:off x="6115050" y="2802523"/>
                <a:ext cx="1657350" cy="168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3"/>
                <a:endCxn id="14" idx="1"/>
              </p:cNvCxnSpPr>
              <p:nvPr/>
            </p:nvCxnSpPr>
            <p:spPr>
              <a:xfrm>
                <a:off x="6115050" y="1895445"/>
                <a:ext cx="1714500" cy="411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0" idx="3"/>
                <a:endCxn id="13" idx="1"/>
              </p:cNvCxnSpPr>
              <p:nvPr/>
            </p:nvCxnSpPr>
            <p:spPr>
              <a:xfrm flipV="1">
                <a:off x="6115050" y="1857345"/>
                <a:ext cx="1714500" cy="487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0" idx="3"/>
                <a:endCxn id="15" idx="1"/>
              </p:cNvCxnSpPr>
              <p:nvPr/>
            </p:nvCxnSpPr>
            <p:spPr>
              <a:xfrm>
                <a:off x="6115050" y="2345323"/>
                <a:ext cx="1714500" cy="419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1" idx="3"/>
                <a:endCxn id="14" idx="1"/>
              </p:cNvCxnSpPr>
              <p:nvPr/>
            </p:nvCxnSpPr>
            <p:spPr>
              <a:xfrm flipV="1">
                <a:off x="6115050" y="2307223"/>
                <a:ext cx="1714500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1" idx="3"/>
              </p:cNvCxnSpPr>
              <p:nvPr/>
            </p:nvCxnSpPr>
            <p:spPr>
              <a:xfrm>
                <a:off x="6858000" y="1447800"/>
                <a:ext cx="914400" cy="304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10" idx="3"/>
              </p:cNvCxnSpPr>
              <p:nvPr/>
            </p:nvCxnSpPr>
            <p:spPr>
              <a:xfrm>
                <a:off x="6115050" y="2345323"/>
                <a:ext cx="590550" cy="10074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8" idx="3"/>
                <a:endCxn id="15" idx="1"/>
              </p:cNvCxnSpPr>
              <p:nvPr/>
            </p:nvCxnSpPr>
            <p:spPr>
              <a:xfrm>
                <a:off x="6115050" y="1895445"/>
                <a:ext cx="1714500" cy="868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5" idx="2"/>
                <a:endCxn id="20" idx="0"/>
              </p:cNvCxnSpPr>
              <p:nvPr/>
            </p:nvCxnSpPr>
            <p:spPr>
              <a:xfrm flipH="1">
                <a:off x="7391400" y="2933700"/>
                <a:ext cx="571500" cy="495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8" idx="0"/>
                <a:endCxn id="12" idx="3"/>
              </p:cNvCxnSpPr>
              <p:nvPr/>
            </p:nvCxnSpPr>
            <p:spPr>
              <a:xfrm flipV="1">
                <a:off x="6781800" y="2916797"/>
                <a:ext cx="938633" cy="519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62900" y="2495550"/>
                <a:ext cx="1905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4" idx="0"/>
              </p:cNvCxnSpPr>
              <p:nvPr/>
            </p:nvCxnSpPr>
            <p:spPr>
              <a:xfrm flipV="1">
                <a:off x="7962900" y="2019300"/>
                <a:ext cx="38100" cy="118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6172200" y="1600200"/>
                <a:ext cx="381000" cy="295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6096000" y="1600200"/>
                <a:ext cx="1219200" cy="295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endCxn id="18" idx="0"/>
              </p:cNvCxnSpPr>
              <p:nvPr/>
            </p:nvCxnSpPr>
            <p:spPr>
              <a:xfrm>
                <a:off x="6134100" y="2064722"/>
                <a:ext cx="6477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endCxn id="20" idx="0"/>
              </p:cNvCxnSpPr>
              <p:nvPr/>
            </p:nvCxnSpPr>
            <p:spPr>
              <a:xfrm>
                <a:off x="6096000" y="2057400"/>
                <a:ext cx="12954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8" idx="2"/>
                <a:endCxn id="10" idx="0"/>
              </p:cNvCxnSpPr>
              <p:nvPr/>
            </p:nvCxnSpPr>
            <p:spPr>
              <a:xfrm>
                <a:off x="5981700" y="2064722"/>
                <a:ext cx="0" cy="1113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019800" y="2498526"/>
                <a:ext cx="0" cy="1113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22" idx="3"/>
              </p:cNvCxnSpPr>
              <p:nvPr/>
            </p:nvCxnSpPr>
            <p:spPr>
              <a:xfrm>
                <a:off x="7620000" y="1447800"/>
                <a:ext cx="381000" cy="2117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1" idx="3"/>
                <a:endCxn id="13" idx="1"/>
              </p:cNvCxnSpPr>
              <p:nvPr/>
            </p:nvCxnSpPr>
            <p:spPr>
              <a:xfrm flipV="1">
                <a:off x="6115050" y="1857345"/>
                <a:ext cx="1714500" cy="9451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22" idx="2"/>
              </p:cNvCxnSpPr>
              <p:nvPr/>
            </p:nvCxnSpPr>
            <p:spPr>
              <a:xfrm flipV="1">
                <a:off x="6172200" y="1600200"/>
                <a:ext cx="1295400" cy="6858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21" idx="2"/>
              </p:cNvCxnSpPr>
              <p:nvPr/>
            </p:nvCxnSpPr>
            <p:spPr>
              <a:xfrm flipV="1">
                <a:off x="6172200" y="1600200"/>
                <a:ext cx="533400" cy="685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6153150" y="1619250"/>
                <a:ext cx="53340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22" idx="1"/>
              </p:cNvCxnSpPr>
              <p:nvPr/>
            </p:nvCxnSpPr>
            <p:spPr>
              <a:xfrm flipV="1">
                <a:off x="6172200" y="1447800"/>
                <a:ext cx="114300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18" idx="0"/>
              </p:cNvCxnSpPr>
              <p:nvPr/>
            </p:nvCxnSpPr>
            <p:spPr>
              <a:xfrm>
                <a:off x="6172200" y="2819400"/>
                <a:ext cx="609600" cy="6169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20" idx="0"/>
              </p:cNvCxnSpPr>
              <p:nvPr/>
            </p:nvCxnSpPr>
            <p:spPr>
              <a:xfrm>
                <a:off x="6096000" y="2819400"/>
                <a:ext cx="12954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858000" y="1600200"/>
                <a:ext cx="971550" cy="11261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22" idx="2"/>
              </p:cNvCxnSpPr>
              <p:nvPr/>
            </p:nvCxnSpPr>
            <p:spPr>
              <a:xfrm>
                <a:off x="7467600" y="1600200"/>
                <a:ext cx="304800" cy="1066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6858000" y="2345324"/>
                <a:ext cx="971550" cy="1007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20" idx="0"/>
              </p:cNvCxnSpPr>
              <p:nvPr/>
            </p:nvCxnSpPr>
            <p:spPr>
              <a:xfrm flipV="1">
                <a:off x="7391400" y="2286000"/>
                <a:ext cx="38100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21" idx="3"/>
              </p:cNvCxnSpPr>
              <p:nvPr/>
            </p:nvCxnSpPr>
            <p:spPr>
              <a:xfrm>
                <a:off x="6858000" y="1447800"/>
                <a:ext cx="914400" cy="838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22" idx="2"/>
              </p:cNvCxnSpPr>
              <p:nvPr/>
            </p:nvCxnSpPr>
            <p:spPr>
              <a:xfrm>
                <a:off x="7467600" y="1600200"/>
                <a:ext cx="3048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8" idx="0"/>
                <a:endCxn id="13" idx="1"/>
              </p:cNvCxnSpPr>
              <p:nvPr/>
            </p:nvCxnSpPr>
            <p:spPr>
              <a:xfrm flipV="1">
                <a:off x="6781800" y="1857345"/>
                <a:ext cx="1047750" cy="15789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7391400" y="1828800"/>
                <a:ext cx="381000" cy="152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2133600" y="1143000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33600" y="15664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33600" y="20236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33600" y="24808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33600" y="29380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2200" y="1143000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72200" y="15664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72200" y="20236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72200" y="24808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72200" y="2938046"/>
              <a:ext cx="457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cxnSp>
          <p:nvCxnSpPr>
            <p:cNvPr id="76" name="Straight Connector 75"/>
            <p:cNvCxnSpPr>
              <a:stCxn id="60" idx="3"/>
              <a:endCxn id="8" idx="1"/>
            </p:cNvCxnSpPr>
            <p:nvPr/>
          </p:nvCxnSpPr>
          <p:spPr>
            <a:xfrm>
              <a:off x="2590800" y="1312277"/>
              <a:ext cx="590550" cy="506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2" idx="3"/>
            </p:cNvCxnSpPr>
            <p:nvPr/>
          </p:nvCxnSpPr>
          <p:spPr>
            <a:xfrm>
              <a:off x="2590800" y="1735723"/>
              <a:ext cx="590550" cy="550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3"/>
            </p:cNvCxnSpPr>
            <p:nvPr/>
          </p:nvCxnSpPr>
          <p:spPr>
            <a:xfrm>
              <a:off x="2590800" y="2192923"/>
              <a:ext cx="590550" cy="474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2" idx="3"/>
            </p:cNvCxnSpPr>
            <p:nvPr/>
          </p:nvCxnSpPr>
          <p:spPr>
            <a:xfrm flipV="1">
              <a:off x="2590800" y="1676400"/>
              <a:ext cx="533400" cy="59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0" idx="3"/>
            </p:cNvCxnSpPr>
            <p:nvPr/>
          </p:nvCxnSpPr>
          <p:spPr>
            <a:xfrm>
              <a:off x="2590800" y="1312277"/>
              <a:ext cx="533400" cy="592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0" idx="3"/>
              <a:endCxn id="11" idx="1"/>
            </p:cNvCxnSpPr>
            <p:nvPr/>
          </p:nvCxnSpPr>
          <p:spPr>
            <a:xfrm>
              <a:off x="2590800" y="1312277"/>
              <a:ext cx="590550" cy="14140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7" idx="3"/>
            </p:cNvCxnSpPr>
            <p:nvPr/>
          </p:nvCxnSpPr>
          <p:spPr>
            <a:xfrm flipV="1">
              <a:off x="2590800" y="2667000"/>
              <a:ext cx="533400" cy="44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5" idx="3"/>
              <a:endCxn id="10" idx="1"/>
            </p:cNvCxnSpPr>
            <p:nvPr/>
          </p:nvCxnSpPr>
          <p:spPr>
            <a:xfrm flipV="1">
              <a:off x="2590800" y="2269123"/>
              <a:ext cx="59055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4" idx="3"/>
            </p:cNvCxnSpPr>
            <p:nvPr/>
          </p:nvCxnSpPr>
          <p:spPr>
            <a:xfrm flipV="1">
              <a:off x="2590800" y="1905000"/>
              <a:ext cx="533400" cy="2879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65" idx="3"/>
            </p:cNvCxnSpPr>
            <p:nvPr/>
          </p:nvCxnSpPr>
          <p:spPr>
            <a:xfrm>
              <a:off x="2590800" y="2650123"/>
              <a:ext cx="533400" cy="93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7" idx="3"/>
              <a:endCxn id="10" idx="1"/>
            </p:cNvCxnSpPr>
            <p:nvPr/>
          </p:nvCxnSpPr>
          <p:spPr>
            <a:xfrm flipV="1">
              <a:off x="2590800" y="2269123"/>
              <a:ext cx="59055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67" idx="3"/>
              <a:endCxn id="8" idx="1"/>
            </p:cNvCxnSpPr>
            <p:nvPr/>
          </p:nvCxnSpPr>
          <p:spPr>
            <a:xfrm flipV="1">
              <a:off x="2590800" y="1819245"/>
              <a:ext cx="590550" cy="1288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65" idx="3"/>
              <a:endCxn id="8" idx="1"/>
            </p:cNvCxnSpPr>
            <p:nvPr/>
          </p:nvCxnSpPr>
          <p:spPr>
            <a:xfrm flipV="1">
              <a:off x="2590800" y="1819245"/>
              <a:ext cx="590550" cy="830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64" idx="3"/>
              <a:endCxn id="10" idx="1"/>
            </p:cNvCxnSpPr>
            <p:nvPr/>
          </p:nvCxnSpPr>
          <p:spPr>
            <a:xfrm>
              <a:off x="2590800" y="2192923"/>
              <a:ext cx="59055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62" idx="3"/>
              <a:endCxn id="11" idx="1"/>
            </p:cNvCxnSpPr>
            <p:nvPr/>
          </p:nvCxnSpPr>
          <p:spPr>
            <a:xfrm>
              <a:off x="2590800" y="1735723"/>
              <a:ext cx="59055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" idx="3"/>
              <a:endCxn id="68" idx="1"/>
            </p:cNvCxnSpPr>
            <p:nvPr/>
          </p:nvCxnSpPr>
          <p:spPr>
            <a:xfrm flipV="1">
              <a:off x="5429250" y="1312277"/>
              <a:ext cx="742950" cy="468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4" idx="3"/>
              <a:endCxn id="70" idx="1"/>
            </p:cNvCxnSpPr>
            <p:nvPr/>
          </p:nvCxnSpPr>
          <p:spPr>
            <a:xfrm flipV="1">
              <a:off x="5429250" y="1735723"/>
              <a:ext cx="742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5410200" y="2171700"/>
              <a:ext cx="742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" idx="3"/>
            </p:cNvCxnSpPr>
            <p:nvPr/>
          </p:nvCxnSpPr>
          <p:spPr>
            <a:xfrm>
              <a:off x="5429250" y="1781145"/>
              <a:ext cx="723900" cy="866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10200" y="2257395"/>
              <a:ext cx="723900" cy="866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" idx="3"/>
            </p:cNvCxnSpPr>
            <p:nvPr/>
          </p:nvCxnSpPr>
          <p:spPr>
            <a:xfrm>
              <a:off x="5429250" y="1781145"/>
              <a:ext cx="762000" cy="419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endCxn id="68" idx="1"/>
            </p:cNvCxnSpPr>
            <p:nvPr/>
          </p:nvCxnSpPr>
          <p:spPr>
            <a:xfrm flipV="1">
              <a:off x="5486400" y="1312277"/>
              <a:ext cx="685800" cy="897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" idx="3"/>
            </p:cNvCxnSpPr>
            <p:nvPr/>
          </p:nvCxnSpPr>
          <p:spPr>
            <a:xfrm flipV="1">
              <a:off x="5429250" y="1447801"/>
              <a:ext cx="666750" cy="1240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3" idx="3"/>
              <a:endCxn id="70" idx="1"/>
            </p:cNvCxnSpPr>
            <p:nvPr/>
          </p:nvCxnSpPr>
          <p:spPr>
            <a:xfrm flipV="1">
              <a:off x="5429250" y="1735723"/>
              <a:ext cx="742950" cy="454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70" idx="1"/>
            </p:cNvCxnSpPr>
            <p:nvPr/>
          </p:nvCxnSpPr>
          <p:spPr>
            <a:xfrm flipV="1">
              <a:off x="5410200" y="1735723"/>
              <a:ext cx="762000" cy="10455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" idx="3"/>
              <a:endCxn id="72" idx="1"/>
            </p:cNvCxnSpPr>
            <p:nvPr/>
          </p:nvCxnSpPr>
          <p:spPr>
            <a:xfrm flipV="1">
              <a:off x="5429250" y="2192923"/>
              <a:ext cx="74295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5" idx="3"/>
              <a:endCxn id="73" idx="1"/>
            </p:cNvCxnSpPr>
            <p:nvPr/>
          </p:nvCxnSpPr>
          <p:spPr>
            <a:xfrm flipV="1">
              <a:off x="5429250" y="2650123"/>
              <a:ext cx="742950" cy="38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endCxn id="73" idx="1"/>
            </p:cNvCxnSpPr>
            <p:nvPr/>
          </p:nvCxnSpPr>
          <p:spPr>
            <a:xfrm>
              <a:off x="5410200" y="2209800"/>
              <a:ext cx="762000" cy="440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75" idx="1"/>
              <a:endCxn id="15" idx="3"/>
            </p:cNvCxnSpPr>
            <p:nvPr/>
          </p:nvCxnSpPr>
          <p:spPr>
            <a:xfrm flipH="1" flipV="1">
              <a:off x="5429250" y="2688223"/>
              <a:ext cx="742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3" idx="3"/>
              <a:endCxn id="75" idx="1"/>
            </p:cNvCxnSpPr>
            <p:nvPr/>
          </p:nvCxnSpPr>
          <p:spPr>
            <a:xfrm>
              <a:off x="5429250" y="1781145"/>
              <a:ext cx="742950" cy="1326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extBox 177"/>
          <p:cNvSpPr txBox="1"/>
          <p:nvPr/>
        </p:nvSpPr>
        <p:spPr>
          <a:xfrm>
            <a:off x="3048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Who is right here?</a:t>
            </a:r>
            <a:endParaRPr lang="en-US" b="1" i="1" dirty="0"/>
          </a:p>
        </p:txBody>
      </p:sp>
      <p:sp>
        <p:nvSpPr>
          <p:cNvPr id="179" name="Oval 178"/>
          <p:cNvSpPr/>
          <p:nvPr/>
        </p:nvSpPr>
        <p:spPr>
          <a:xfrm>
            <a:off x="2228850" y="5010150"/>
            <a:ext cx="1981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0" name="Oval 179"/>
          <p:cNvSpPr/>
          <p:nvPr/>
        </p:nvSpPr>
        <p:spPr>
          <a:xfrm>
            <a:off x="4591050" y="4991100"/>
            <a:ext cx="1981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1" name="Oval 180"/>
          <p:cNvSpPr/>
          <p:nvPr/>
        </p:nvSpPr>
        <p:spPr>
          <a:xfrm>
            <a:off x="2209800" y="54102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2" name="Oval 181"/>
          <p:cNvSpPr/>
          <p:nvPr/>
        </p:nvSpPr>
        <p:spPr>
          <a:xfrm>
            <a:off x="3276600" y="5334000"/>
            <a:ext cx="3276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3" name="Oval 182"/>
          <p:cNvSpPr/>
          <p:nvPr/>
        </p:nvSpPr>
        <p:spPr>
          <a:xfrm>
            <a:off x="3429000" y="6096000"/>
            <a:ext cx="3276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4" name="Oval 183"/>
          <p:cNvSpPr/>
          <p:nvPr/>
        </p:nvSpPr>
        <p:spPr>
          <a:xfrm>
            <a:off x="2152650" y="615315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cases– Wang 1024</a:t>
            </a:r>
            <a:endParaRPr lang="en-US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609600" y="990600"/>
          <a:ext cx="7696200" cy="566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89"/>
                <a:gridCol w="994611"/>
                <a:gridCol w="1219200"/>
                <a:gridCol w="1828800"/>
                <a:gridCol w="1560763"/>
                <a:gridCol w="877637"/>
              </a:tblGrid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Annotation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Label</a:t>
                      </a:r>
                      <a:r>
                        <a:rPr lang="en-US" sz="1600" baseline="0" dirty="0" smtClean="0"/>
                        <a:t>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Annot</a:t>
                      </a:r>
                      <a:r>
                        <a:rPr lang="en-US" sz="1600" dirty="0" smtClean="0"/>
                        <a:t> de</a:t>
                      </a:r>
                      <a:r>
                        <a:rPr lang="en-US" sz="1600" baseline="0" dirty="0" smtClean="0"/>
                        <a:t>g pres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Deg pres perm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VN-AN*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&lt;0.0001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SMN-AN*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1.31e-08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2.29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4.21e-05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0.4592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1.95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DMN-DMN*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0.0489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&lt;0.0001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1.57</a:t>
                      </a:r>
                      <a:endParaRPr lang="en-US" sz="1600" dirty="0"/>
                    </a:p>
                  </a:txBody>
                  <a:tcPr anchor="ctr"/>
                </a:tc>
              </a:tr>
              <a:tr h="3618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0.9892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0.986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1.55</a:t>
                      </a:r>
                      <a:endParaRPr lang="en-US" sz="1600" dirty="0"/>
                    </a:p>
                  </a:txBody>
                  <a:tcPr anchor="ctr"/>
                </a:tc>
              </a:tr>
              <a:tr h="3618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SMN-VN*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0.0555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0.247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0.256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1.41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SMN-SMN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0.4038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0.96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0.0152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0.016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0.68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0.968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0.9998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0.64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0.998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0.5268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0.542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0.5313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SMN-DMN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Was reported in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cases– Wang </a:t>
            </a:r>
            <a:r>
              <a:rPr lang="en-US" dirty="0" smtClean="0"/>
              <a:t>1024 – FDR corrected</a:t>
            </a:r>
            <a:endParaRPr lang="en-US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609600" y="990600"/>
          <a:ext cx="7696200" cy="57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89"/>
                <a:gridCol w="994611"/>
                <a:gridCol w="1219200"/>
                <a:gridCol w="1828800"/>
                <a:gridCol w="1560763"/>
                <a:gridCol w="87763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Annotation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Label</a:t>
                      </a:r>
                      <a:r>
                        <a:rPr lang="en-US" sz="1600" baseline="0" dirty="0" smtClean="0"/>
                        <a:t>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Annot</a:t>
                      </a:r>
                      <a:r>
                        <a:rPr lang="en-US" sz="1600" dirty="0" smtClean="0"/>
                        <a:t> de</a:t>
                      </a:r>
                      <a:r>
                        <a:rPr lang="en-US" sz="1600" baseline="0" dirty="0" smtClean="0"/>
                        <a:t>g pres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Deg pres </a:t>
                      </a:r>
                      <a:r>
                        <a:rPr lang="en-US" sz="1600" dirty="0" smtClean="0"/>
                        <a:t>per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FDR </a:t>
                      </a:r>
                      <a:r>
                        <a:rPr lang="en-US" sz="1600" dirty="0" err="1" smtClean="0"/>
                        <a:t>correctedm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VN-AN*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SMN-AN*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9.83E-08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2.29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0.878571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1.95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DMN-DMN*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1.57</a:t>
                      </a:r>
                      <a:endParaRPr lang="en-US" sz="1600" dirty="0"/>
                    </a:p>
                  </a:txBody>
                  <a:tcPr anchor="ctr"/>
                </a:tc>
              </a:tr>
              <a:tr h="3618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1.55</a:t>
                      </a:r>
                      <a:endParaRPr lang="en-US" sz="1600" dirty="0"/>
                    </a:p>
                  </a:txBody>
                  <a:tcPr anchor="ctr"/>
                </a:tc>
              </a:tr>
              <a:tr h="3618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SMN-VN*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1.41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SMN-SMN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0.878571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0.96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0.68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0.64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0.903333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</a:tr>
              <a:tr h="1449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0.903333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SMN-DMN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 anchor="ctr"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VAN-VAN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Was reported in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info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19331"/>
            <a:ext cx="2209800" cy="16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cases– Acute stress – strengthened</a:t>
            </a:r>
            <a:endParaRPr lang="en-US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609600" y="990600"/>
          <a:ext cx="7696200" cy="544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49"/>
                <a:gridCol w="1060651"/>
                <a:gridCol w="1143000"/>
                <a:gridCol w="1524000"/>
                <a:gridCol w="1371600"/>
                <a:gridCol w="1066800"/>
              </a:tblGrid>
              <a:tr h="3184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Annotation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Label</a:t>
                      </a:r>
                      <a:r>
                        <a:rPr lang="en-US" sz="1600" baseline="0" dirty="0" smtClean="0"/>
                        <a:t>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Annot</a:t>
                      </a:r>
                      <a:r>
                        <a:rPr lang="en-US" sz="1600" dirty="0" smtClean="0"/>
                        <a:t> de</a:t>
                      </a:r>
                      <a:r>
                        <a:rPr lang="en-US" sz="1600" baseline="0" dirty="0" smtClean="0"/>
                        <a:t>g pres perms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Deg pres perm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</a:t>
                      </a:r>
                      <a:endParaRPr lang="en-US" sz="1600" dirty="0"/>
                    </a:p>
                  </a:txBody>
                  <a:tcPr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Temp_L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3.30E-11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&lt;0.0001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60.1257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SL_M-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Par_R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47.1574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Front_R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28.2944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Temp_R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7.20E-08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0.4315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20.2103</a:t>
                      </a:r>
                    </a:p>
                  </a:txBody>
                  <a:tcPr marL="7620" marR="7620" marT="7620" marB="0" anchor="b"/>
                </a:tc>
              </a:tr>
              <a:tr h="36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SL_M-Par_L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7.74E-04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16.9767</a:t>
                      </a:r>
                    </a:p>
                  </a:txBody>
                  <a:tcPr marL="7620" marR="7620" marT="7620" marB="0" anchor="b"/>
                </a:tc>
              </a:tr>
              <a:tr h="361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SL_L-SL_M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8.67E-04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0.9797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16.3237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Limbic_M-SL_M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9.67E-04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15.7191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SL_R-SL_M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14.1472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Front_L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-SL_M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5.84E-05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12.4098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SL_R-SL_R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0.1134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8.9351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Limbic_L-Limbic_L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8.5741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SL_M-OCC_L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6.7368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Limbic_M-Par_R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5.589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Par_L-Par_M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5.0301</a:t>
                      </a:r>
                    </a:p>
                  </a:txBody>
                  <a:tcPr marL="7620" marR="7620" marT="7620" marB="0" anchor="b"/>
                </a:tc>
              </a:tr>
              <a:tr h="318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SL_R-Par_L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0.1924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4.5271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477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Found association with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info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259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mbic lo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" y="480060"/>
            <a:ext cx="216408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Often, HG res resemble label permutation res, while deg pres res resemble </a:t>
            </a:r>
            <a:r>
              <a:rPr lang="en-US" dirty="0" err="1" smtClean="0"/>
              <a:t>annot</a:t>
            </a:r>
            <a:r>
              <a:rPr lang="en-US" dirty="0" smtClean="0"/>
              <a:t> deg pres  </a:t>
            </a:r>
          </a:p>
          <a:p>
            <a:r>
              <a:rPr lang="en-US" dirty="0" smtClean="0"/>
              <a:t>HG and label perm are more associated with FR</a:t>
            </a:r>
          </a:p>
          <a:p>
            <a:r>
              <a:rPr lang="en-US" dirty="0" smtClean="0"/>
              <a:t>HG usually produces the “best” </a:t>
            </a:r>
            <a:r>
              <a:rPr lang="en-US" dirty="0" err="1" smtClean="0"/>
              <a:t>pValue</a:t>
            </a:r>
            <a:endParaRPr lang="en-US" dirty="0" smtClean="0"/>
          </a:p>
          <a:p>
            <a:r>
              <a:rPr lang="en-US" dirty="0" smtClean="0"/>
              <a:t>Deg preserving permutation missed a trivial case</a:t>
            </a:r>
          </a:p>
          <a:p>
            <a:r>
              <a:rPr lang="en-US" dirty="0" smtClean="0"/>
              <a:t>Deg preserving permutation missed the only case in real data that was associated with  stress</a:t>
            </a:r>
          </a:p>
          <a:p>
            <a:r>
              <a:rPr lang="en-US" dirty="0" smtClean="0"/>
              <a:t>Your insights?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Baskerville Old Face" pitchFamily="18" charset="0"/>
              </a:rPr>
              <a:t>Thank you</a:t>
            </a:r>
            <a:endParaRPr lang="en-US" b="1" i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 descr="nama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9530" y="2834481"/>
            <a:ext cx="142494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 – how can one interpret this?</a:t>
            </a:r>
            <a:br>
              <a:rPr lang="en-US" dirty="0" smtClean="0"/>
            </a:br>
            <a:r>
              <a:rPr lang="en-US" dirty="0" smtClean="0"/>
              <a:t>Reduced FC in </a:t>
            </a:r>
            <a:r>
              <a:rPr lang="en-US" dirty="0" err="1" smtClean="0"/>
              <a:t>aMCI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72200" y="1752600"/>
            <a:ext cx="2209800" cy="3493532"/>
            <a:chOff x="6019800" y="2438400"/>
            <a:chExt cx="2209800" cy="34935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2438400"/>
              <a:ext cx="2209800" cy="1623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6019800" y="4343400"/>
              <a:ext cx="1952298" cy="1588532"/>
              <a:chOff x="7286298" y="3308132"/>
              <a:chExt cx="1952298" cy="15885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686800" y="3429000"/>
                <a:ext cx="228600" cy="228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86800" y="3733800"/>
                <a:ext cx="2286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686800" y="4038600"/>
                <a:ext cx="228600" cy="228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686800" y="4343400"/>
                <a:ext cx="228600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686800" y="46482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56332" y="330813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Visual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86298" y="3628698"/>
                <a:ext cx="1952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Senso</a:t>
                </a:r>
                <a:r>
                  <a:rPr lang="en-US" dirty="0" smtClean="0"/>
                  <a:t>-motor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001000" y="392677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DMN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016766" y="4278868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VAN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09336" y="452733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Auditory</a:t>
                </a:r>
                <a:endParaRPr lang="en-US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8200" y="41148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363 functional weakened connections in </a:t>
            </a:r>
            <a:r>
              <a:rPr lang="en-US" b="1" dirty="0" err="1" smtClean="0"/>
              <a:t>Amnestic</a:t>
            </a:r>
            <a:r>
              <a:rPr lang="en-US" b="1" dirty="0" smtClean="0"/>
              <a:t>  Mild Cognitive Impairment (</a:t>
            </a:r>
            <a:r>
              <a:rPr lang="en-US" b="1" dirty="0" err="1" smtClean="0"/>
              <a:t>aMCI</a:t>
            </a:r>
            <a:r>
              <a:rPr lang="en-US" b="1" dirty="0" smtClean="0"/>
              <a:t>)  - 37 patients vs. 47 healthy controls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5257800"/>
            <a:ext cx="353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Wang et al. BIOL PSYCHIATRY 2013 </a:t>
            </a:r>
            <a:endParaRPr lang="en-US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3081338" cy="20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 – how can one interpret this?</a:t>
            </a:r>
            <a:endParaRPr lang="en-US" dirty="0"/>
          </a:p>
        </p:txBody>
      </p:sp>
      <p:pic>
        <p:nvPicPr>
          <p:cNvPr id="4" name="Content Placeholder 3" descr="fig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95307"/>
            <a:ext cx="4315338" cy="5662693"/>
          </a:xfrm>
        </p:spPr>
      </p:pic>
      <p:sp>
        <p:nvSpPr>
          <p:cNvPr id="6" name="TextBox 5"/>
          <p:cNvSpPr txBox="1"/>
          <p:nvPr/>
        </p:nvSpPr>
        <p:spPr>
          <a:xfrm>
            <a:off x="5715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2259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1905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490 functional connections (FCs) changed following acute stress exposure: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301 weakened (blue)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189 strengthened (red)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paired enrichment problem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29200" y="1790700"/>
            <a:ext cx="3352800" cy="2476500"/>
            <a:chOff x="5029200" y="1790700"/>
            <a:chExt cx="3352800" cy="2476500"/>
          </a:xfrm>
        </p:grpSpPr>
        <p:sp>
          <p:nvSpPr>
            <p:cNvPr id="4" name="Oval 3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3"/>
              <a:endCxn id="11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1"/>
              <a:endCxn id="17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3"/>
              <a:endCxn id="10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3"/>
              <a:endCxn id="12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3"/>
              <a:endCxn id="11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1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3"/>
              <a:endCxn id="15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85800" y="2057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2057400"/>
            <a:ext cx="228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800" y="25146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0" y="2514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" y="2971800"/>
            <a:ext cx="2286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24000" y="29718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0" idx="3"/>
            <a:endCxn id="32" idx="1"/>
          </p:cNvCxnSpPr>
          <p:nvPr/>
        </p:nvCxnSpPr>
        <p:spPr>
          <a:xfrm>
            <a:off x="914400" y="21717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08535" y="2614245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14400" y="3071445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69475" y="19752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edges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2450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edge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81200" y="2907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edges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3516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Tot: 11 edges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219200" y="48078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For each pair of colors, how surprising is the number of observations (i.e. edges) that connect it?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dirty="0" smtClean="0"/>
              <a:t>Hyper geometric (HG) score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257800" y="1676400"/>
            <a:ext cx="3429000" cy="3200400"/>
            <a:chOff x="4419600" y="1981200"/>
            <a:chExt cx="3429000" cy="3200400"/>
          </a:xfrm>
        </p:grpSpPr>
        <p:sp>
          <p:nvSpPr>
            <p:cNvPr id="33" name="Flowchart: Magnetic Disk 32"/>
            <p:cNvSpPr/>
            <p:nvPr/>
          </p:nvSpPr>
          <p:spPr>
            <a:xfrm>
              <a:off x="4419600" y="2590800"/>
              <a:ext cx="1066800" cy="12954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95800" y="30480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32766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800600" y="1981200"/>
              <a:ext cx="3048000" cy="3200400"/>
              <a:chOff x="4800600" y="1981200"/>
              <a:chExt cx="3048000" cy="3200400"/>
            </a:xfrm>
          </p:grpSpPr>
          <p:sp>
            <p:nvSpPr>
              <p:cNvPr id="4" name="Flowchart: Magnetic Disk 3"/>
              <p:cNvSpPr/>
              <p:nvPr/>
            </p:nvSpPr>
            <p:spPr>
              <a:xfrm>
                <a:off x="5562600" y="1981200"/>
                <a:ext cx="2286000" cy="3200400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172200" y="36576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72200" y="40386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77000" y="39624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24600" y="42672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781800" y="42672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29400" y="45720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791200" y="39624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24600" y="47244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9800" y="43434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34200" y="34290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3528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86600" y="36576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43800" y="36576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391400" y="39624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553200" y="33528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86600" y="41148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781800" y="37338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00800" y="3581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553200" y="3810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010400" y="3810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58000" y="4114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553200" y="4267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248400" y="3886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urved Down Arrow 31"/>
              <p:cNvSpPr/>
              <p:nvPr/>
            </p:nvSpPr>
            <p:spPr>
              <a:xfrm>
                <a:off x="4800600" y="2133600"/>
                <a:ext cx="1676400" cy="762000"/>
              </a:xfrm>
              <a:prstGeom prst="curvedDownArrow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800600" y="35052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76800" y="27432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05400" y="3124200"/>
                <a:ext cx="228600" cy="228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181600" y="3505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00600" y="3124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838200" y="355187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  balls in the pool</a:t>
            </a:r>
          </a:p>
          <a:p>
            <a:r>
              <a:rPr lang="en-US" dirty="0" smtClean="0"/>
              <a:t>K “special” balls (e.g. </a:t>
            </a:r>
            <a:r>
              <a:rPr lang="en-US" dirty="0" err="1" smtClean="0"/>
              <a:t>yelow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I sample N of them – what are the odds of having at least  x “special” balls in my sample (p-value)?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" y="1981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how surprising is the number of yellow balls in my sample?</a:t>
            </a:r>
          </a:p>
          <a:p>
            <a:pPr algn="ctr"/>
            <a:r>
              <a:rPr lang="en-US" b="1" i="1" dirty="0" smtClean="0"/>
              <a:t>OR</a:t>
            </a:r>
          </a:p>
          <a:p>
            <a:pPr algn="ctr"/>
            <a:r>
              <a:rPr lang="en-US" b="1" i="1" dirty="0" smtClean="0"/>
              <a:t>What is the probability of getting at least 3 yellow balls in a sample of 7?</a:t>
            </a:r>
            <a:endParaRPr lang="en-US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962150" y="5105400"/>
          <a:ext cx="4229100" cy="1477963"/>
        </p:xfrm>
        <a:graphic>
          <a:graphicData uri="http://schemas.openxmlformats.org/presentationml/2006/ole">
            <p:oleObj spid="_x0000_s1026" name="Equation" r:id="rId4" imgW="261612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“Paired” version of HG test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505200" y="2590800"/>
            <a:ext cx="228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895600" y="27051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667000" y="25908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6019800" y="1676400"/>
            <a:ext cx="2286000" cy="3200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rved Down Arrow 31"/>
          <p:cNvSpPr/>
          <p:nvPr/>
        </p:nvSpPr>
        <p:spPr>
          <a:xfrm>
            <a:off x="5257800" y="1828800"/>
            <a:ext cx="1676400" cy="762000"/>
          </a:xfrm>
          <a:prstGeom prst="curvedDown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lowchart: Magnetic Disk 32"/>
          <p:cNvSpPr/>
          <p:nvPr/>
        </p:nvSpPr>
        <p:spPr>
          <a:xfrm>
            <a:off x="4876800" y="2286000"/>
            <a:ext cx="1066800" cy="12954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819400"/>
            <a:ext cx="220999" cy="220999"/>
          </a:xfrm>
          <a:prstGeom prst="rect">
            <a:avLst/>
          </a:prstGeom>
        </p:spPr>
      </p:pic>
      <p:pic>
        <p:nvPicPr>
          <p:cNvPr id="64" name="Picture 63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360401"/>
            <a:ext cx="220999" cy="220999"/>
          </a:xfrm>
          <a:prstGeom prst="rect">
            <a:avLst/>
          </a:prstGeom>
        </p:spPr>
      </p:pic>
      <p:pic>
        <p:nvPicPr>
          <p:cNvPr id="65" name="Picture 64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124200"/>
            <a:ext cx="220999" cy="220999"/>
          </a:xfrm>
          <a:prstGeom prst="rect">
            <a:avLst/>
          </a:prstGeom>
        </p:spPr>
      </p:pic>
      <p:pic>
        <p:nvPicPr>
          <p:cNvPr id="76" name="Picture 75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9401" y="2903201"/>
            <a:ext cx="220999" cy="220999"/>
          </a:xfrm>
          <a:prstGeom prst="rect">
            <a:avLst/>
          </a:prstGeom>
        </p:spPr>
      </p:pic>
      <p:pic>
        <p:nvPicPr>
          <p:cNvPr id="77" name="Picture 76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665201"/>
            <a:ext cx="220999" cy="220999"/>
          </a:xfrm>
          <a:prstGeom prst="rect">
            <a:avLst/>
          </a:prstGeom>
        </p:spPr>
      </p:pic>
      <p:pic>
        <p:nvPicPr>
          <p:cNvPr id="78" name="Picture 77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962400"/>
            <a:ext cx="220999" cy="220999"/>
          </a:xfrm>
          <a:prstGeom prst="rect">
            <a:avLst/>
          </a:prstGeom>
        </p:spPr>
      </p:pic>
      <p:pic>
        <p:nvPicPr>
          <p:cNvPr id="79" name="Picture 78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200400"/>
            <a:ext cx="220999" cy="220999"/>
          </a:xfrm>
          <a:prstGeom prst="rect">
            <a:avLst/>
          </a:prstGeom>
        </p:spPr>
      </p:pic>
      <p:pic>
        <p:nvPicPr>
          <p:cNvPr id="80" name="Picture 79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200400"/>
            <a:ext cx="220999" cy="220999"/>
          </a:xfrm>
          <a:prstGeom prst="rect">
            <a:avLst/>
          </a:prstGeom>
        </p:spPr>
      </p:pic>
      <p:pic>
        <p:nvPicPr>
          <p:cNvPr id="81" name="Picture 80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581400"/>
            <a:ext cx="220999" cy="220999"/>
          </a:xfrm>
          <a:prstGeom prst="rect">
            <a:avLst/>
          </a:prstGeom>
        </p:spPr>
      </p:pic>
      <p:pic>
        <p:nvPicPr>
          <p:cNvPr id="82" name="Picture 81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200400"/>
            <a:ext cx="220999" cy="220999"/>
          </a:xfrm>
          <a:prstGeom prst="rect">
            <a:avLst/>
          </a:prstGeom>
        </p:spPr>
      </p:pic>
      <p:pic>
        <p:nvPicPr>
          <p:cNvPr id="100" name="Picture 99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5601" y="4198601"/>
            <a:ext cx="220999" cy="220999"/>
          </a:xfrm>
          <a:prstGeom prst="rect">
            <a:avLst/>
          </a:prstGeom>
        </p:spPr>
      </p:pic>
      <p:pic>
        <p:nvPicPr>
          <p:cNvPr id="101" name="Picture 100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1802" y="3977602"/>
            <a:ext cx="220999" cy="220999"/>
          </a:xfrm>
          <a:prstGeom prst="rect">
            <a:avLst/>
          </a:prstGeom>
        </p:spPr>
      </p:pic>
      <p:pic>
        <p:nvPicPr>
          <p:cNvPr id="102" name="Picture 101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6601" y="4274801"/>
            <a:ext cx="220999" cy="220999"/>
          </a:xfrm>
          <a:prstGeom prst="rect">
            <a:avLst/>
          </a:prstGeom>
        </p:spPr>
      </p:pic>
      <p:pic>
        <p:nvPicPr>
          <p:cNvPr id="103" name="Picture 102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741401"/>
            <a:ext cx="220999" cy="220999"/>
          </a:xfrm>
          <a:prstGeom prst="rect">
            <a:avLst/>
          </a:prstGeom>
        </p:spPr>
      </p:pic>
      <p:pic>
        <p:nvPicPr>
          <p:cNvPr id="104" name="Picture 103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0001" y="3520402"/>
            <a:ext cx="220999" cy="220999"/>
          </a:xfrm>
          <a:prstGeom prst="rect">
            <a:avLst/>
          </a:prstGeom>
        </p:spPr>
      </p:pic>
      <p:pic>
        <p:nvPicPr>
          <p:cNvPr id="105" name="Picture 104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817601"/>
            <a:ext cx="220999" cy="220999"/>
          </a:xfrm>
          <a:prstGeom prst="rect">
            <a:avLst/>
          </a:prstGeom>
        </p:spPr>
      </p:pic>
      <p:pic>
        <p:nvPicPr>
          <p:cNvPr id="106" name="Picture 105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276600"/>
            <a:ext cx="220999" cy="220999"/>
          </a:xfrm>
          <a:prstGeom prst="rect">
            <a:avLst/>
          </a:prstGeom>
        </p:spPr>
      </p:pic>
      <p:pic>
        <p:nvPicPr>
          <p:cNvPr id="107" name="Picture 106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971800"/>
            <a:ext cx="220999" cy="220999"/>
          </a:xfrm>
          <a:prstGeom prst="rect">
            <a:avLst/>
          </a:prstGeom>
        </p:spPr>
      </p:pic>
      <p:pic>
        <p:nvPicPr>
          <p:cNvPr id="108" name="Picture 107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6401" y="3200400"/>
            <a:ext cx="220999" cy="220999"/>
          </a:xfrm>
          <a:prstGeom prst="rect">
            <a:avLst/>
          </a:prstGeom>
        </p:spPr>
      </p:pic>
      <p:pic>
        <p:nvPicPr>
          <p:cNvPr id="109" name="Picture 108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801" y="2895600"/>
            <a:ext cx="220999" cy="220999"/>
          </a:xfrm>
          <a:prstGeom prst="rect">
            <a:avLst/>
          </a:prstGeom>
        </p:spPr>
      </p:pic>
      <p:pic>
        <p:nvPicPr>
          <p:cNvPr id="110" name="Picture 109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801" y="3970001"/>
            <a:ext cx="220999" cy="220999"/>
          </a:xfrm>
          <a:prstGeom prst="rect">
            <a:avLst/>
          </a:prstGeom>
        </p:spPr>
      </p:pic>
      <p:pic>
        <p:nvPicPr>
          <p:cNvPr id="111" name="Picture 110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601" y="3589001"/>
            <a:ext cx="220999" cy="220999"/>
          </a:xfrm>
          <a:prstGeom prst="rect">
            <a:avLst/>
          </a:prstGeom>
        </p:spPr>
      </p:pic>
      <p:pic>
        <p:nvPicPr>
          <p:cNvPr id="112" name="Picture 111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0401" y="3429000"/>
            <a:ext cx="220999" cy="220999"/>
          </a:xfrm>
          <a:prstGeom prst="rect">
            <a:avLst/>
          </a:prstGeom>
        </p:spPr>
      </p:pic>
      <p:pic>
        <p:nvPicPr>
          <p:cNvPr id="113" name="Picture 112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401" y="4038600"/>
            <a:ext cx="220999" cy="220999"/>
          </a:xfrm>
          <a:prstGeom prst="rect">
            <a:avLst/>
          </a:prstGeom>
        </p:spPr>
      </p:pic>
      <p:pic>
        <p:nvPicPr>
          <p:cNvPr id="114" name="Picture 113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351001"/>
            <a:ext cx="220999" cy="220999"/>
          </a:xfrm>
          <a:prstGeom prst="rect">
            <a:avLst/>
          </a:prstGeom>
        </p:spPr>
      </p:pic>
      <p:pic>
        <p:nvPicPr>
          <p:cNvPr id="115" name="Picture 114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3124200"/>
            <a:ext cx="220999" cy="220999"/>
          </a:xfrm>
          <a:prstGeom prst="rect">
            <a:avLst/>
          </a:prstGeom>
        </p:spPr>
      </p:pic>
      <p:pic>
        <p:nvPicPr>
          <p:cNvPr id="116" name="Picture 115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0401" y="2895600"/>
            <a:ext cx="220999" cy="220999"/>
          </a:xfrm>
          <a:prstGeom prst="rect">
            <a:avLst/>
          </a:prstGeom>
        </p:spPr>
      </p:pic>
      <p:pic>
        <p:nvPicPr>
          <p:cNvPr id="117" name="Picture 116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601" y="2895600"/>
            <a:ext cx="220999" cy="220999"/>
          </a:xfrm>
          <a:prstGeom prst="rect">
            <a:avLst/>
          </a:prstGeom>
        </p:spPr>
      </p:pic>
      <p:pic>
        <p:nvPicPr>
          <p:cNvPr id="118" name="Picture 117" descr="red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801" y="4343400"/>
            <a:ext cx="220999" cy="220999"/>
          </a:xfrm>
          <a:prstGeom prst="rect">
            <a:avLst/>
          </a:prstGeom>
        </p:spPr>
      </p:pic>
      <p:pic>
        <p:nvPicPr>
          <p:cNvPr id="121" name="Picture 120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192799"/>
            <a:ext cx="220999" cy="220999"/>
          </a:xfrm>
          <a:prstGeom prst="rect">
            <a:avLst/>
          </a:prstGeom>
        </p:spPr>
      </p:pic>
      <p:pic>
        <p:nvPicPr>
          <p:cNvPr id="122" name="Picture 121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743200"/>
            <a:ext cx="220999" cy="220999"/>
          </a:xfrm>
          <a:prstGeom prst="rect">
            <a:avLst/>
          </a:prstGeom>
        </p:spPr>
      </p:pic>
      <p:pic>
        <p:nvPicPr>
          <p:cNvPr id="123" name="Picture 122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040399"/>
            <a:ext cx="220999" cy="220999"/>
          </a:xfrm>
          <a:prstGeom prst="rect">
            <a:avLst/>
          </a:prstGeom>
        </p:spPr>
      </p:pic>
      <p:pic>
        <p:nvPicPr>
          <p:cNvPr id="124" name="Picture 123" descr="gray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750801"/>
            <a:ext cx="220999" cy="22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Independency assumption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676400"/>
            <a:ext cx="3429000" cy="3200400"/>
            <a:chOff x="4419600" y="3200400"/>
            <a:chExt cx="3429000" cy="32004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5562600" y="3200400"/>
              <a:ext cx="2286000" cy="32004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rved Down Arrow 5"/>
            <p:cNvSpPr/>
            <p:nvPr/>
          </p:nvSpPr>
          <p:spPr>
            <a:xfrm>
              <a:off x="4800600" y="3352800"/>
              <a:ext cx="1676400" cy="762000"/>
            </a:xfrm>
            <a:prstGeom prst="curvedDown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4419600" y="3810000"/>
              <a:ext cx="1066800" cy="12954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8401" y="4508201"/>
              <a:ext cx="220999" cy="220999"/>
            </a:xfrm>
            <a:prstGeom prst="rect">
              <a:avLst/>
            </a:prstGeom>
          </p:spPr>
        </p:pic>
        <p:pic>
          <p:nvPicPr>
            <p:cNvPr id="9" name="Picture 8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4884401"/>
              <a:ext cx="220999" cy="220999"/>
            </a:xfrm>
            <a:prstGeom prst="rect">
              <a:avLst/>
            </a:prstGeom>
          </p:spPr>
        </p:pic>
        <p:pic>
          <p:nvPicPr>
            <p:cNvPr id="10" name="Picture 9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0801" y="5036801"/>
              <a:ext cx="220999" cy="220999"/>
            </a:xfrm>
            <a:prstGeom prst="rect">
              <a:avLst/>
            </a:prstGeom>
          </p:spPr>
        </p:pic>
        <p:pic>
          <p:nvPicPr>
            <p:cNvPr id="11" name="Picture 10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4648200"/>
              <a:ext cx="220999" cy="220999"/>
            </a:xfrm>
            <a:prstGeom prst="rect">
              <a:avLst/>
            </a:prstGeom>
          </p:spPr>
        </p:pic>
        <p:pic>
          <p:nvPicPr>
            <p:cNvPr id="12" name="Picture 11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562600"/>
              <a:ext cx="220999" cy="220999"/>
            </a:xfrm>
            <a:prstGeom prst="rect">
              <a:avLst/>
            </a:prstGeom>
          </p:spPr>
        </p:pic>
        <p:pic>
          <p:nvPicPr>
            <p:cNvPr id="13" name="Picture 12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4724400"/>
              <a:ext cx="220999" cy="220999"/>
            </a:xfrm>
            <a:prstGeom prst="rect">
              <a:avLst/>
            </a:prstGeom>
          </p:spPr>
        </p:pic>
        <p:pic>
          <p:nvPicPr>
            <p:cNvPr id="14" name="Picture 13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5791200"/>
              <a:ext cx="220999" cy="220999"/>
            </a:xfrm>
            <a:prstGeom prst="rect">
              <a:avLst/>
            </a:prstGeom>
          </p:spPr>
        </p:pic>
        <p:pic>
          <p:nvPicPr>
            <p:cNvPr id="15" name="Picture 14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0401" y="5270201"/>
              <a:ext cx="220999" cy="220999"/>
            </a:xfrm>
            <a:prstGeom prst="rect">
              <a:avLst/>
            </a:prstGeom>
          </p:spPr>
        </p:pic>
        <p:pic>
          <p:nvPicPr>
            <p:cNvPr id="16" name="Picture 15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5334000"/>
              <a:ext cx="220999" cy="220999"/>
            </a:xfrm>
            <a:prstGeom prst="rect">
              <a:avLst/>
            </a:prstGeom>
          </p:spPr>
        </p:pic>
        <p:pic>
          <p:nvPicPr>
            <p:cNvPr id="17" name="Picture 16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5257800"/>
              <a:ext cx="220999" cy="220999"/>
            </a:xfrm>
            <a:prstGeom prst="rect">
              <a:avLst/>
            </a:prstGeom>
          </p:spPr>
        </p:pic>
        <p:pic>
          <p:nvPicPr>
            <p:cNvPr id="18" name="Picture 17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5029200"/>
              <a:ext cx="220999" cy="220999"/>
            </a:xfrm>
            <a:prstGeom prst="rect">
              <a:avLst/>
            </a:prstGeom>
          </p:spPr>
        </p:pic>
        <p:pic>
          <p:nvPicPr>
            <p:cNvPr id="19" name="Picture 18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5486400"/>
              <a:ext cx="220999" cy="220999"/>
            </a:xfrm>
            <a:prstGeom prst="rect">
              <a:avLst/>
            </a:prstGeom>
          </p:spPr>
        </p:pic>
        <p:pic>
          <p:nvPicPr>
            <p:cNvPr id="20" name="Picture 19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5791200"/>
              <a:ext cx="220999" cy="220999"/>
            </a:xfrm>
            <a:prstGeom prst="rect">
              <a:avLst/>
            </a:prstGeom>
          </p:spPr>
        </p:pic>
        <p:pic>
          <p:nvPicPr>
            <p:cNvPr id="21" name="Picture 20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6096000"/>
              <a:ext cx="220999" cy="220999"/>
            </a:xfrm>
            <a:prstGeom prst="rect">
              <a:avLst/>
            </a:prstGeom>
          </p:spPr>
        </p:pic>
        <p:pic>
          <p:nvPicPr>
            <p:cNvPr id="22" name="Picture 21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5638800"/>
              <a:ext cx="220999" cy="220999"/>
            </a:xfrm>
            <a:prstGeom prst="rect">
              <a:avLst/>
            </a:prstGeom>
          </p:spPr>
        </p:pic>
        <p:pic>
          <p:nvPicPr>
            <p:cNvPr id="23" name="Picture 22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8001" y="5494001"/>
              <a:ext cx="220999" cy="220999"/>
            </a:xfrm>
            <a:prstGeom prst="rect">
              <a:avLst/>
            </a:prstGeom>
          </p:spPr>
        </p:pic>
        <p:pic>
          <p:nvPicPr>
            <p:cNvPr id="24" name="Picture 23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5867400"/>
              <a:ext cx="220999" cy="220999"/>
            </a:xfrm>
            <a:prstGeom prst="rect">
              <a:avLst/>
            </a:prstGeom>
          </p:spPr>
        </p:pic>
        <p:pic>
          <p:nvPicPr>
            <p:cNvPr id="25" name="Picture 24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2801" y="5798801"/>
              <a:ext cx="220999" cy="220999"/>
            </a:xfrm>
            <a:prstGeom prst="rect">
              <a:avLst/>
            </a:prstGeom>
          </p:spPr>
        </p:pic>
        <p:pic>
          <p:nvPicPr>
            <p:cNvPr id="26" name="Picture 25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00" y="5562600"/>
              <a:ext cx="220999" cy="220999"/>
            </a:xfrm>
            <a:prstGeom prst="rect">
              <a:avLst/>
            </a:prstGeom>
          </p:spPr>
        </p:pic>
        <p:pic>
          <p:nvPicPr>
            <p:cNvPr id="27" name="Picture 26" descr="gray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0" y="4436801"/>
              <a:ext cx="220999" cy="220999"/>
            </a:xfrm>
            <a:prstGeom prst="rect">
              <a:avLst/>
            </a:prstGeom>
          </p:spPr>
        </p:pic>
        <p:pic>
          <p:nvPicPr>
            <p:cNvPr id="28" name="Picture 27" descr="grayGree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4201" y="4586801"/>
              <a:ext cx="220999" cy="220999"/>
            </a:xfrm>
            <a:prstGeom prst="rect">
              <a:avLst/>
            </a:prstGeom>
          </p:spPr>
        </p:pic>
        <p:pic>
          <p:nvPicPr>
            <p:cNvPr id="29" name="Picture 28" descr="greenGree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0401" y="4884401"/>
              <a:ext cx="220999" cy="220999"/>
            </a:xfrm>
            <a:prstGeom prst="rect">
              <a:avLst/>
            </a:prstGeom>
          </p:spPr>
        </p:pic>
        <p:pic>
          <p:nvPicPr>
            <p:cNvPr id="30" name="Picture 29" descr="blueBlu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0" y="4960601"/>
              <a:ext cx="220999" cy="220999"/>
            </a:xfrm>
            <a:prstGeom prst="rect">
              <a:avLst/>
            </a:prstGeom>
          </p:spPr>
        </p:pic>
        <p:pic>
          <p:nvPicPr>
            <p:cNvPr id="31" name="Picture 30" descr="redRe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2801" y="5189201"/>
              <a:ext cx="220999" cy="220999"/>
            </a:xfrm>
            <a:prstGeom prst="rect">
              <a:avLst/>
            </a:prstGeom>
          </p:spPr>
        </p:pic>
        <p:pic>
          <p:nvPicPr>
            <p:cNvPr id="32" name="Picture 31" descr="redRe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5201" y="4495800"/>
              <a:ext cx="220999" cy="220999"/>
            </a:xfrm>
            <a:prstGeom prst="rect">
              <a:avLst/>
            </a:prstGeom>
          </p:spPr>
        </p:pic>
        <p:pic>
          <p:nvPicPr>
            <p:cNvPr id="33" name="Picture 32" descr="redRe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800" y="4876800"/>
              <a:ext cx="220999" cy="220999"/>
            </a:xfrm>
            <a:prstGeom prst="rect">
              <a:avLst/>
            </a:prstGeom>
          </p:spPr>
        </p:pic>
        <p:pic>
          <p:nvPicPr>
            <p:cNvPr id="34" name="Picture 33" descr="blueBlu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0" y="5189201"/>
              <a:ext cx="220999" cy="220999"/>
            </a:xfrm>
            <a:prstGeom prst="rect">
              <a:avLst/>
            </a:prstGeom>
          </p:spPr>
        </p:pic>
        <p:pic>
          <p:nvPicPr>
            <p:cNvPr id="35" name="Picture 34" descr="greenGree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6103601"/>
              <a:ext cx="220999" cy="220999"/>
            </a:xfrm>
            <a:prstGeom prst="rect">
              <a:avLst/>
            </a:prstGeom>
          </p:spPr>
        </p:pic>
        <p:pic>
          <p:nvPicPr>
            <p:cNvPr id="36" name="Picture 35" descr="grayGree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801" y="5875001"/>
              <a:ext cx="220999" cy="220999"/>
            </a:xfrm>
            <a:prstGeom prst="rect">
              <a:avLst/>
            </a:prstGeom>
          </p:spPr>
        </p:pic>
        <p:pic>
          <p:nvPicPr>
            <p:cNvPr id="37" name="Picture 36" descr="gray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5570201"/>
              <a:ext cx="220999" cy="220999"/>
            </a:xfrm>
            <a:prstGeom prst="rect">
              <a:avLst/>
            </a:prstGeom>
          </p:spPr>
        </p:pic>
        <p:pic>
          <p:nvPicPr>
            <p:cNvPr id="38" name="Picture 37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4511002"/>
              <a:ext cx="220999" cy="220999"/>
            </a:xfrm>
            <a:prstGeom prst="rect">
              <a:avLst/>
            </a:prstGeom>
          </p:spPr>
        </p:pic>
        <p:pic>
          <p:nvPicPr>
            <p:cNvPr id="39" name="Picture 38" descr="greenBlu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3001" y="4663402"/>
              <a:ext cx="220999" cy="220999"/>
            </a:xfrm>
            <a:prstGeom prst="rect">
              <a:avLst/>
            </a:prstGeom>
          </p:spPr>
        </p:pic>
        <p:pic>
          <p:nvPicPr>
            <p:cNvPr id="40" name="Picture 39" descr="redGre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0" y="4343400"/>
              <a:ext cx="220999" cy="220999"/>
            </a:xfrm>
            <a:prstGeom prst="rect">
              <a:avLst/>
            </a:prstGeom>
          </p:spPr>
        </p:pic>
        <p:pic>
          <p:nvPicPr>
            <p:cNvPr id="41" name="Picture 40" descr="red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4884401"/>
              <a:ext cx="220999" cy="220999"/>
            </a:xfrm>
            <a:prstGeom prst="rect">
              <a:avLst/>
            </a:prstGeom>
          </p:spPr>
        </p:pic>
        <p:pic>
          <p:nvPicPr>
            <p:cNvPr id="42" name="Picture 41" descr="gray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4800600"/>
              <a:ext cx="220999" cy="22099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14400" y="2057400"/>
            <a:ext cx="3352800" cy="2476500"/>
            <a:chOff x="5029200" y="1790700"/>
            <a:chExt cx="3352800" cy="2476500"/>
          </a:xfrm>
        </p:grpSpPr>
        <p:sp>
          <p:nvSpPr>
            <p:cNvPr id="44" name="Oval 43"/>
            <p:cNvSpPr/>
            <p:nvPr/>
          </p:nvSpPr>
          <p:spPr>
            <a:xfrm>
              <a:off x="5543550" y="1828800"/>
              <a:ext cx="685800" cy="1676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58000" y="3505200"/>
              <a:ext cx="1524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53100" y="20309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3100" y="24808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53100" y="29380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1790700"/>
              <a:ext cx="685800" cy="1676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43750" y="1992868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43750" y="24427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43750" y="2899946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1000" y="28956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29200" y="19050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81850" y="3741122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91450" y="3733800"/>
              <a:ext cx="266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6350" y="19050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001000" y="2895600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096000" y="22098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096000" y="26670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96000" y="3124200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6" idx="3"/>
              <a:endCxn id="51" idx="1"/>
            </p:cNvCxnSpPr>
            <p:nvPr/>
          </p:nvCxnSpPr>
          <p:spPr>
            <a:xfrm>
              <a:off x="6019800" y="2200245"/>
              <a:ext cx="1123950" cy="411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1"/>
              <a:endCxn id="57" idx="3"/>
            </p:cNvCxnSpPr>
            <p:nvPr/>
          </p:nvCxnSpPr>
          <p:spPr>
            <a:xfrm flipH="1" flipV="1">
              <a:off x="5391150" y="2057400"/>
              <a:ext cx="361950" cy="142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7" idx="3"/>
              <a:endCxn id="50" idx="1"/>
            </p:cNvCxnSpPr>
            <p:nvPr/>
          </p:nvCxnSpPr>
          <p:spPr>
            <a:xfrm flipV="1">
              <a:off x="6019800" y="2162145"/>
              <a:ext cx="1123950" cy="48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3"/>
              <a:endCxn id="52" idx="1"/>
            </p:cNvCxnSpPr>
            <p:nvPr/>
          </p:nvCxnSpPr>
          <p:spPr>
            <a:xfrm>
              <a:off x="6019800" y="2650123"/>
              <a:ext cx="112395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8" idx="3"/>
              <a:endCxn id="51" idx="1"/>
            </p:cNvCxnSpPr>
            <p:nvPr/>
          </p:nvCxnSpPr>
          <p:spPr>
            <a:xfrm flipV="1">
              <a:off x="6019800" y="2612023"/>
              <a:ext cx="112395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0"/>
            </p:cNvCxnSpPr>
            <p:nvPr/>
          </p:nvCxnSpPr>
          <p:spPr>
            <a:xfrm flipH="1" flipV="1">
              <a:off x="7391400" y="2286000"/>
              <a:ext cx="7620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1" idx="3"/>
            </p:cNvCxnSpPr>
            <p:nvPr/>
          </p:nvCxnSpPr>
          <p:spPr>
            <a:xfrm flipH="1" flipV="1">
              <a:off x="7410450" y="2612023"/>
              <a:ext cx="514350" cy="1121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7" idx="3"/>
              <a:endCxn id="55" idx="1"/>
            </p:cNvCxnSpPr>
            <p:nvPr/>
          </p:nvCxnSpPr>
          <p:spPr>
            <a:xfrm>
              <a:off x="6019800" y="2650123"/>
              <a:ext cx="1162050" cy="1260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09600" y="510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Implicit assumption - balls are sampled independently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Is this indeed the case for edge sampling?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Is this the case for neural connections? 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HG vs. Random Edge sampling</a:t>
            </a:r>
            <a:br>
              <a:rPr lang="en-US" dirty="0" smtClean="0"/>
            </a:br>
            <a:r>
              <a:rPr lang="en-US" dirty="0" smtClean="0"/>
              <a:t>Frequency comparison in 50000 samples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144966" cy="429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0" y="60960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0960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590800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590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graphs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|V|=100  ;   |E| = 100   ;  |V(green)|=10   ;    |V(red)|=10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1756</Words>
  <Application>Microsoft Office PowerPoint</Application>
  <PresentationFormat>On-screen Show (4:3)</PresentationFormat>
  <Paragraphs>891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Detecting enrichment within neural connections</vt:lpstr>
      <vt:lpstr>Background</vt:lpstr>
      <vt:lpstr>Example  – how can one interpret this? Reduced FC in aMCI</vt:lpstr>
      <vt:lpstr>Example 2 – how can one interpret this?</vt:lpstr>
      <vt:lpstr>The paired enrichment problem</vt:lpstr>
      <vt:lpstr>Hyper geometric (HG) score</vt:lpstr>
      <vt:lpstr>“Paired” version of HG test</vt:lpstr>
      <vt:lpstr>Independency assumption</vt:lpstr>
      <vt:lpstr>HG vs. Random Edge sampling Frequency comparison in 50000 samples </vt:lpstr>
      <vt:lpstr>Biological independency?</vt:lpstr>
      <vt:lpstr>Suggested solution 1 – “graph structure preservation”</vt:lpstr>
      <vt:lpstr>Suggested solution 2 – “annotation degree preservation”</vt:lpstr>
      <vt:lpstr>Current implementation</vt:lpstr>
      <vt:lpstr>Suggested solution 3 – “Node degree preservation”</vt:lpstr>
      <vt:lpstr>Current implementation</vt:lpstr>
      <vt:lpstr>Solutions from PPI analysis</vt:lpstr>
      <vt:lpstr>Slide 17</vt:lpstr>
      <vt:lpstr>Methods comparison – toy example</vt:lpstr>
      <vt:lpstr>Methods comparison – toy example 2</vt:lpstr>
      <vt:lpstr>Methods comparison – toy example 3</vt:lpstr>
      <vt:lpstr>Methods comparison – toy example 4</vt:lpstr>
      <vt:lpstr>Real cases– Wang 1024</vt:lpstr>
      <vt:lpstr>Real cases– Wang 1024 – FDR corrected</vt:lpstr>
      <vt:lpstr>Annotation info</vt:lpstr>
      <vt:lpstr>Real cases– Acute stress – strengthened</vt:lpstr>
      <vt:lpstr>Annotation info</vt:lpstr>
      <vt:lpstr>Conclusions so far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enriched patterns within neural connections</dc:title>
  <dc:creator>adimaron</dc:creator>
  <cp:lastModifiedBy>adimaron</cp:lastModifiedBy>
  <cp:revision>370</cp:revision>
  <dcterms:created xsi:type="dcterms:W3CDTF">2014-10-29T12:16:15Z</dcterms:created>
  <dcterms:modified xsi:type="dcterms:W3CDTF">2014-11-16T13:42:25Z</dcterms:modified>
</cp:coreProperties>
</file>