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92" r:id="rId5"/>
    <p:sldId id="293" r:id="rId6"/>
    <p:sldId id="297" r:id="rId7"/>
    <p:sldId id="298" r:id="rId8"/>
    <p:sldId id="299" r:id="rId9"/>
    <p:sldId id="265" r:id="rId10"/>
    <p:sldId id="266" r:id="rId11"/>
    <p:sldId id="267" r:id="rId12"/>
    <p:sldId id="268" r:id="rId13"/>
    <p:sldId id="273" r:id="rId14"/>
    <p:sldId id="269" r:id="rId15"/>
    <p:sldId id="274" r:id="rId16"/>
    <p:sldId id="270" r:id="rId17"/>
    <p:sldId id="294" r:id="rId18"/>
    <p:sldId id="295" r:id="rId19"/>
    <p:sldId id="271" r:id="rId20"/>
    <p:sldId id="272" r:id="rId21"/>
    <p:sldId id="275" r:id="rId22"/>
    <p:sldId id="276" r:id="rId23"/>
    <p:sldId id="279" r:id="rId24"/>
    <p:sldId id="282" r:id="rId25"/>
    <p:sldId id="277" r:id="rId26"/>
    <p:sldId id="280" r:id="rId27"/>
    <p:sldId id="281" r:id="rId28"/>
    <p:sldId id="278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6" r:id="rId38"/>
    <p:sldId id="291" r:id="rId39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111" d="100"/>
          <a:sy n="111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arono\Dropbox\HT-SELEX\Remo\MLR_results_dinuc_shape_with_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arono\Dropbox\HT-SELEX\Remo\MLR_results_dinuc_shape_with_graph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arono\Dropbox\HT-SELEX\Remo\MLR_results_dinuc_shape_with_graph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arono\Dropbox\HT-SELEX\Remo\MLR_results_dinuc_shape_with_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e-IL"/>
  <c:chart>
    <c:title>
      <c:tx>
        <c:rich>
          <a:bodyPr/>
          <a:lstStyle/>
          <a:p>
            <a:pPr>
              <a:defRPr/>
            </a:pPr>
            <a:r>
              <a:rPr lang="en-US"/>
              <a:t>BHLHB2_TGGGAC20NGA</a:t>
            </a:r>
          </a:p>
        </c:rich>
      </c:tx>
      <c:layout/>
      <c:overlay val="1"/>
    </c:title>
    <c:plotArea>
      <c:layout/>
      <c:barChart>
        <c:barDir val="col"/>
        <c:grouping val="clustered"/>
        <c:ser>
          <c:idx val="0"/>
          <c:order val="0"/>
          <c:tx>
            <c:strRef>
              <c:f>Sheet1!$D$1</c:f>
              <c:strCache>
                <c:ptCount val="1"/>
                <c:pt idx="0">
                  <c:v>seq</c:v>
                </c:pt>
              </c:strCache>
            </c:strRef>
          </c:tx>
          <c:cat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5</c:v>
                </c:pt>
              </c:numCache>
            </c:numRef>
          </c:cat>
          <c:val>
            <c:numRef>
              <c:f>Sheet1!$D$8:$D$10</c:f>
              <c:numCache>
                <c:formatCode>General</c:formatCode>
                <c:ptCount val="3"/>
                <c:pt idx="0">
                  <c:v>0.7370000000000001</c:v>
                </c:pt>
                <c:pt idx="1">
                  <c:v>0.48300000000000004</c:v>
                </c:pt>
                <c:pt idx="2">
                  <c:v>0.20300000000000001</c:v>
                </c:pt>
              </c:numCache>
            </c:numRef>
          </c:val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seq+dinuc</c:v>
                </c:pt>
              </c:strCache>
            </c:strRef>
          </c:tx>
          <c:cat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5</c:v>
                </c:pt>
              </c:numCache>
            </c:numRef>
          </c:cat>
          <c:val>
            <c:numRef>
              <c:f>Sheet1!$E$8:$E$10</c:f>
              <c:numCache>
                <c:formatCode>General</c:formatCode>
                <c:ptCount val="3"/>
                <c:pt idx="0">
                  <c:v>0.8630000000000001</c:v>
                </c:pt>
                <c:pt idx="1">
                  <c:v>0.66100000000000014</c:v>
                </c:pt>
                <c:pt idx="2">
                  <c:v>0.30000000000000004</c:v>
                </c:pt>
              </c:numCache>
            </c:numRef>
          </c:val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seq+shape</c:v>
                </c:pt>
              </c:strCache>
            </c:strRef>
          </c:tx>
          <c:cat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5</c:v>
                </c:pt>
              </c:numCache>
            </c:numRef>
          </c:cat>
          <c:val>
            <c:numRef>
              <c:f>Sheet1!$F$8:$F$10</c:f>
              <c:numCache>
                <c:formatCode>General</c:formatCode>
                <c:ptCount val="3"/>
                <c:pt idx="0">
                  <c:v>0.83900000000000008</c:v>
                </c:pt>
                <c:pt idx="1">
                  <c:v>0.63200000000000012</c:v>
                </c:pt>
                <c:pt idx="2">
                  <c:v>0.27900000000000008</c:v>
                </c:pt>
              </c:numCache>
            </c:numRef>
          </c:val>
        </c:ser>
        <c:dLbls/>
        <c:gapWidth val="300"/>
        <c:axId val="111499136"/>
        <c:axId val="117454336"/>
      </c:barChart>
      <c:catAx>
        <c:axId val="1114991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Flank</a:t>
                </a:r>
                <a:r>
                  <a:rPr lang="en-US" baseline="0"/>
                  <a:t> size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117454336"/>
        <c:crosses val="autoZero"/>
        <c:auto val="1"/>
        <c:lblAlgn val="ctr"/>
        <c:lblOffset val="100"/>
      </c:catAx>
      <c:valAx>
        <c:axId val="117454336"/>
        <c:scaling>
          <c:orientation val="minMax"/>
          <c:max val="0.9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Squared pearson correlation</a:t>
                </a:r>
              </a:p>
            </c:rich>
          </c:tx>
          <c:layout/>
        </c:title>
        <c:numFmt formatCode="General" sourceLinked="1"/>
        <c:tickLblPos val="nextTo"/>
        <c:crossAx val="111499136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e-IL"/>
  <c:chart>
    <c:title>
      <c:tx>
        <c:rich>
          <a:bodyPr/>
          <a:lstStyle/>
          <a:p>
            <a:pPr>
              <a:defRPr/>
            </a:pPr>
            <a:r>
              <a:rPr lang="en-US"/>
              <a:t>MAX_TGACCT20NGA</a:t>
            </a:r>
          </a:p>
        </c:rich>
      </c:tx>
      <c:layout/>
      <c:overlay val="1"/>
    </c:title>
    <c:plotArea>
      <c:layout/>
      <c:barChart>
        <c:barDir val="col"/>
        <c:grouping val="clustered"/>
        <c:ser>
          <c:idx val="0"/>
          <c:order val="0"/>
          <c:tx>
            <c:strRef>
              <c:f>Sheet1!$D$1</c:f>
              <c:strCache>
                <c:ptCount val="1"/>
                <c:pt idx="0">
                  <c:v>seq</c:v>
                </c:pt>
              </c:strCache>
            </c:strRef>
          </c:tx>
          <c:cat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5</c:v>
                </c:pt>
              </c:numCache>
            </c:numRef>
          </c:cat>
          <c:val>
            <c:numRef>
              <c:f>Sheet1!$D$11:$D$13</c:f>
              <c:numCache>
                <c:formatCode>General</c:formatCode>
                <c:ptCount val="3"/>
                <c:pt idx="0">
                  <c:v>0.33400000000000007</c:v>
                </c:pt>
                <c:pt idx="1">
                  <c:v>0.14600000000000002</c:v>
                </c:pt>
                <c:pt idx="2">
                  <c:v>6.5000000000000002E-2</c:v>
                </c:pt>
              </c:numCache>
            </c:numRef>
          </c:val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seq+dinuc</c:v>
                </c:pt>
              </c:strCache>
            </c:strRef>
          </c:tx>
          <c:cat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5</c:v>
                </c:pt>
              </c:numCache>
            </c:numRef>
          </c:cat>
          <c:val>
            <c:numRef>
              <c:f>Sheet1!$E$11:$E$13</c:f>
              <c:numCache>
                <c:formatCode>General</c:formatCode>
                <c:ptCount val="3"/>
                <c:pt idx="0">
                  <c:v>0.65600000000000014</c:v>
                </c:pt>
                <c:pt idx="1">
                  <c:v>0.34100000000000008</c:v>
                </c:pt>
                <c:pt idx="2">
                  <c:v>0.17300000000000001</c:v>
                </c:pt>
              </c:numCache>
            </c:numRef>
          </c:val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seq+shape</c:v>
                </c:pt>
              </c:strCache>
            </c:strRef>
          </c:tx>
          <c:cat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5</c:v>
                </c:pt>
              </c:numCache>
            </c:numRef>
          </c:cat>
          <c:val>
            <c:numRef>
              <c:f>Sheet1!$F$11:$F$13</c:f>
              <c:numCache>
                <c:formatCode>General</c:formatCode>
                <c:ptCount val="3"/>
                <c:pt idx="0">
                  <c:v>0.58899999999999997</c:v>
                </c:pt>
                <c:pt idx="1">
                  <c:v>0.31500000000000006</c:v>
                </c:pt>
                <c:pt idx="2">
                  <c:v>0.16</c:v>
                </c:pt>
              </c:numCache>
            </c:numRef>
          </c:val>
        </c:ser>
        <c:dLbls/>
        <c:gapWidth val="300"/>
        <c:axId val="155154688"/>
        <c:axId val="81302272"/>
      </c:barChart>
      <c:catAx>
        <c:axId val="1551546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Flank</a:t>
                </a:r>
                <a:r>
                  <a:rPr lang="en-US" baseline="0"/>
                  <a:t> size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81302272"/>
        <c:crosses val="autoZero"/>
        <c:auto val="1"/>
        <c:lblAlgn val="ctr"/>
        <c:lblOffset val="100"/>
      </c:catAx>
      <c:valAx>
        <c:axId val="81302272"/>
        <c:scaling>
          <c:orientation val="minMax"/>
          <c:max val="0.9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Squared pearson correlation</a:t>
                </a:r>
              </a:p>
            </c:rich>
          </c:tx>
          <c:layout/>
        </c:title>
        <c:numFmt formatCode="General" sourceLinked="1"/>
        <c:tickLblPos val="nextTo"/>
        <c:crossAx val="155154688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e-IL"/>
  <c:chart>
    <c:title>
      <c:tx>
        <c:rich>
          <a:bodyPr/>
          <a:lstStyle/>
          <a:p>
            <a:pPr>
              <a:defRPr/>
            </a:pPr>
            <a:r>
              <a:rPr lang="en-US"/>
              <a:t>Bhlhb2_TAATTC20NCG</a:t>
            </a:r>
          </a:p>
        </c:rich>
      </c:tx>
      <c:layout/>
      <c:overlay val="1"/>
    </c:title>
    <c:plotArea>
      <c:layout/>
      <c:barChart>
        <c:barDir val="col"/>
        <c:grouping val="clustered"/>
        <c:ser>
          <c:idx val="0"/>
          <c:order val="0"/>
          <c:tx>
            <c:strRef>
              <c:f>Sheet1!$D$1</c:f>
              <c:strCache>
                <c:ptCount val="1"/>
                <c:pt idx="0">
                  <c:v>seq</c:v>
                </c:pt>
              </c:strCache>
            </c:strRef>
          </c:tx>
          <c:cat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0.62100000000000011</c:v>
                </c:pt>
                <c:pt idx="1">
                  <c:v>0.3680000000000001</c:v>
                </c:pt>
                <c:pt idx="2">
                  <c:v>0.30700000000000005</c:v>
                </c:pt>
              </c:numCache>
            </c:numRef>
          </c:val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seq+dinuc</c:v>
                </c:pt>
              </c:strCache>
            </c:strRef>
          </c:tx>
          <c:cat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5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0.77400000000000013</c:v>
                </c:pt>
                <c:pt idx="1">
                  <c:v>0.49900000000000005</c:v>
                </c:pt>
                <c:pt idx="2">
                  <c:v>0.39300000000000007</c:v>
                </c:pt>
              </c:numCache>
            </c:numRef>
          </c:val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seq+shape</c:v>
                </c:pt>
              </c:strCache>
            </c:strRef>
          </c:tx>
          <c:cat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5</c:v>
                </c:pt>
              </c:numCache>
            </c:numRef>
          </c:cat>
          <c:val>
            <c:numRef>
              <c:f>Sheet1!$F$2:$F$4</c:f>
              <c:numCache>
                <c:formatCode>General</c:formatCode>
                <c:ptCount val="3"/>
                <c:pt idx="0">
                  <c:v>0.74600000000000011</c:v>
                </c:pt>
                <c:pt idx="1">
                  <c:v>0.48000000000000004</c:v>
                </c:pt>
                <c:pt idx="2">
                  <c:v>0.38500000000000006</c:v>
                </c:pt>
              </c:numCache>
            </c:numRef>
          </c:val>
        </c:ser>
        <c:dLbls/>
        <c:gapWidth val="300"/>
        <c:axId val="86850944"/>
        <c:axId val="86889984"/>
      </c:barChart>
      <c:catAx>
        <c:axId val="868509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Flank</a:t>
                </a:r>
                <a:r>
                  <a:rPr lang="en-US" baseline="0"/>
                  <a:t> size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86889984"/>
        <c:crosses val="autoZero"/>
        <c:auto val="1"/>
        <c:lblAlgn val="ctr"/>
        <c:lblOffset val="100"/>
      </c:catAx>
      <c:valAx>
        <c:axId val="86889984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Squared pearson correlation</a:t>
                </a:r>
              </a:p>
            </c:rich>
          </c:tx>
          <c:layout/>
        </c:title>
        <c:numFmt formatCode="General" sourceLinked="1"/>
        <c:tickLblPos val="nextTo"/>
        <c:crossAx val="86850944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e-IL"/>
  <c:chart>
    <c:title>
      <c:tx>
        <c:rich>
          <a:bodyPr/>
          <a:lstStyle/>
          <a:p>
            <a:pPr>
              <a:defRPr/>
            </a:pPr>
            <a:r>
              <a:rPr lang="en-US"/>
              <a:t>Bhlhb2_TCAAGG20NGAA</a:t>
            </a:r>
          </a:p>
        </c:rich>
      </c:tx>
      <c:layout/>
      <c:overlay val="1"/>
    </c:title>
    <c:plotArea>
      <c:layout/>
      <c:barChart>
        <c:barDir val="col"/>
        <c:grouping val="clustered"/>
        <c:ser>
          <c:idx val="0"/>
          <c:order val="0"/>
          <c:tx>
            <c:strRef>
              <c:f>Sheet1!$D$1</c:f>
              <c:strCache>
                <c:ptCount val="1"/>
                <c:pt idx="0">
                  <c:v>seq</c:v>
                </c:pt>
              </c:strCache>
            </c:strRef>
          </c:tx>
          <c:cat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5</c:v>
                </c:pt>
              </c:numCache>
            </c:numRef>
          </c:cat>
          <c:val>
            <c:numRef>
              <c:f>Sheet1!$D$5:$D$7</c:f>
              <c:numCache>
                <c:formatCode>General</c:formatCode>
                <c:ptCount val="3"/>
                <c:pt idx="0">
                  <c:v>0.7430000000000001</c:v>
                </c:pt>
                <c:pt idx="1">
                  <c:v>0.55200000000000005</c:v>
                </c:pt>
                <c:pt idx="2">
                  <c:v>0.2970000000000001</c:v>
                </c:pt>
              </c:numCache>
            </c:numRef>
          </c:val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seq+dinuc</c:v>
                </c:pt>
              </c:strCache>
            </c:strRef>
          </c:tx>
          <c:cat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5</c:v>
                </c:pt>
              </c:numCache>
            </c:numRef>
          </c:cat>
          <c:val>
            <c:numRef>
              <c:f>Sheet1!$E$5:$E$7</c:f>
              <c:numCache>
                <c:formatCode>General</c:formatCode>
                <c:ptCount val="3"/>
                <c:pt idx="0">
                  <c:v>0.85200000000000009</c:v>
                </c:pt>
                <c:pt idx="1">
                  <c:v>0.7400000000000001</c:v>
                </c:pt>
                <c:pt idx="2">
                  <c:v>0.43100000000000011</c:v>
                </c:pt>
              </c:numCache>
            </c:numRef>
          </c:val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seq+shape</c:v>
                </c:pt>
              </c:strCache>
            </c:strRef>
          </c:tx>
          <c:cat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5</c:v>
                </c:pt>
              </c:numCache>
            </c:numRef>
          </c:cat>
          <c:val>
            <c:numRef>
              <c:f>Sheet1!$F$5:$F$7</c:f>
              <c:numCache>
                <c:formatCode>General</c:formatCode>
                <c:ptCount val="3"/>
                <c:pt idx="0">
                  <c:v>0.83200000000000007</c:v>
                </c:pt>
                <c:pt idx="1">
                  <c:v>0.71700000000000008</c:v>
                </c:pt>
                <c:pt idx="2">
                  <c:v>0.41000000000000003</c:v>
                </c:pt>
              </c:numCache>
            </c:numRef>
          </c:val>
        </c:ser>
        <c:dLbls/>
        <c:gapWidth val="300"/>
        <c:axId val="87048576"/>
        <c:axId val="87050496"/>
      </c:barChart>
      <c:catAx>
        <c:axId val="870485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Flank</a:t>
                </a:r>
                <a:r>
                  <a:rPr lang="en-US" baseline="0"/>
                  <a:t> size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87050496"/>
        <c:crosses val="autoZero"/>
        <c:auto val="1"/>
        <c:lblAlgn val="ctr"/>
        <c:lblOffset val="100"/>
      </c:catAx>
      <c:valAx>
        <c:axId val="87050496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Squared pearson correlation</a:t>
                </a:r>
              </a:p>
            </c:rich>
          </c:tx>
          <c:layout/>
        </c:title>
        <c:numFmt formatCode="General" sourceLinked="1"/>
        <c:tickLblPos val="nextTo"/>
        <c:crossAx val="87048576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2A21DB8-170E-4A75-9A16-0001470F03FD}" type="datetimeFigureOut">
              <a:rPr lang="he-IL" smtClean="0"/>
              <a:pPr/>
              <a:t>כ"ח/תשרי/תשע"ד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8A78F7F-ED01-44F5-8C84-9133A96D48C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788857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3C2E7-327B-4CDB-9D84-9EB0D0783933}" type="slidenum">
              <a:rPr lang="he-IL">
                <a:cs typeface="Arial" pitchFamily="34" charset="0"/>
              </a:rPr>
              <a:pPr/>
              <a:t>2</a:t>
            </a:fld>
            <a:endParaRPr lang="en-US">
              <a:cs typeface="Arial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69BD-0806-4EC9-B271-81EA41154D5C}" type="datetimeFigureOut">
              <a:rPr lang="he-IL" smtClean="0"/>
              <a:pPr/>
              <a:t>כ"ח/תשרי/תשע"ד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3B94-DD9F-4F18-8565-027B9E71D83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69BD-0806-4EC9-B271-81EA41154D5C}" type="datetimeFigureOut">
              <a:rPr lang="he-IL" smtClean="0"/>
              <a:pPr/>
              <a:t>כ"ח/תשרי/תשע"ד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3B94-DD9F-4F18-8565-027B9E71D83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69BD-0806-4EC9-B271-81EA41154D5C}" type="datetimeFigureOut">
              <a:rPr lang="he-IL" smtClean="0"/>
              <a:pPr/>
              <a:t>כ"ח/תשרי/תשע"ד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3B94-DD9F-4F18-8565-027B9E71D83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69BD-0806-4EC9-B271-81EA41154D5C}" type="datetimeFigureOut">
              <a:rPr lang="he-IL" smtClean="0"/>
              <a:pPr/>
              <a:t>כ"ח/תשרי/תשע"ד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3B94-DD9F-4F18-8565-027B9E71D83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69BD-0806-4EC9-B271-81EA41154D5C}" type="datetimeFigureOut">
              <a:rPr lang="he-IL" smtClean="0"/>
              <a:pPr/>
              <a:t>כ"ח/תשרי/תשע"ד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3B94-DD9F-4F18-8565-027B9E71D83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69BD-0806-4EC9-B271-81EA41154D5C}" type="datetimeFigureOut">
              <a:rPr lang="he-IL" smtClean="0"/>
              <a:pPr/>
              <a:t>כ"ח/תשרי/תשע"ד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3B94-DD9F-4F18-8565-027B9E71D83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69BD-0806-4EC9-B271-81EA41154D5C}" type="datetimeFigureOut">
              <a:rPr lang="he-IL" smtClean="0"/>
              <a:pPr/>
              <a:t>כ"ח/תשרי/תשע"ד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3B94-DD9F-4F18-8565-027B9E71D83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69BD-0806-4EC9-B271-81EA41154D5C}" type="datetimeFigureOut">
              <a:rPr lang="he-IL" smtClean="0"/>
              <a:pPr/>
              <a:t>כ"ח/תשרי/תשע"ד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3B94-DD9F-4F18-8565-027B9E71D83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69BD-0806-4EC9-B271-81EA41154D5C}" type="datetimeFigureOut">
              <a:rPr lang="he-IL" smtClean="0"/>
              <a:pPr/>
              <a:t>כ"ח/תשרי/תשע"ד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3B94-DD9F-4F18-8565-027B9E71D83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69BD-0806-4EC9-B271-81EA41154D5C}" type="datetimeFigureOut">
              <a:rPr lang="he-IL" smtClean="0"/>
              <a:pPr/>
              <a:t>כ"ח/תשרי/תשע"ד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3B94-DD9F-4F18-8565-027B9E71D83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69BD-0806-4EC9-B271-81EA41154D5C}" type="datetimeFigureOut">
              <a:rPr lang="he-IL" smtClean="0"/>
              <a:pPr/>
              <a:t>כ"ח/תשרי/תשע"ד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3B94-DD9F-4F18-8565-027B9E71D83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A69BD-0806-4EC9-B271-81EA41154D5C}" type="datetimeFigureOut">
              <a:rPr lang="he-IL" smtClean="0"/>
              <a:pPr/>
              <a:t>כ"ח/תשרי/תשע"ד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63B94-DD9F-4F18-8565-027B9E71D83D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619722"/>
          </a:xfrm>
        </p:spPr>
        <p:txBody>
          <a:bodyPr>
            <a:normAutofit fontScale="90000"/>
          </a:bodyPr>
          <a:lstStyle/>
          <a:p>
            <a:pPr rtl="0"/>
            <a:r>
              <a:rPr lang="en-US" sz="3100" dirty="0" smtClean="0"/>
              <a:t>Paper presentation: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Genomic Regions Flanking E-Box Binding Sites Influence DNA Binding Specificity of </a:t>
            </a:r>
            <a:r>
              <a:rPr lang="en-US" dirty="0" err="1" smtClean="0"/>
              <a:t>bHLH</a:t>
            </a:r>
            <a:r>
              <a:rPr lang="en-US" dirty="0" smtClean="0"/>
              <a:t> Transcription Factors through DNA Shape</a:t>
            </a:r>
            <a:br>
              <a:rPr lang="en-US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3100" dirty="0" smtClean="0">
                <a:solidFill>
                  <a:schemeClr val="tx2"/>
                </a:solidFill>
              </a:rPr>
              <a:t>Cell Reports, March, 2013</a:t>
            </a:r>
            <a:endParaRPr lang="he-IL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480720" cy="1752600"/>
          </a:xfrm>
        </p:spPr>
        <p:txBody>
          <a:bodyPr>
            <a:normAutofit/>
          </a:bodyPr>
          <a:lstStyle/>
          <a:p>
            <a:pPr rtl="0"/>
            <a:r>
              <a:rPr lang="en-US" sz="2800" dirty="0" err="1" smtClean="0"/>
              <a:t>Raluca</a:t>
            </a:r>
            <a:r>
              <a:rPr lang="en-US" sz="2800" dirty="0" smtClean="0"/>
              <a:t> Gordân</a:t>
            </a:r>
            <a:r>
              <a:rPr lang="en-US" sz="2800" baseline="30000" dirty="0" smtClean="0"/>
              <a:t>1</a:t>
            </a:r>
            <a:r>
              <a:rPr lang="en-US" sz="2800" dirty="0" smtClean="0"/>
              <a:t>, </a:t>
            </a:r>
            <a:r>
              <a:rPr lang="en-US" sz="2800" dirty="0" err="1" smtClean="0"/>
              <a:t>Ning</a:t>
            </a:r>
            <a:r>
              <a:rPr lang="en-US" sz="2800" dirty="0" smtClean="0"/>
              <a:t> Shen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, Iris Dror</a:t>
            </a:r>
            <a:r>
              <a:rPr lang="en-US" sz="2800" baseline="30000" dirty="0"/>
              <a:t>3</a:t>
            </a:r>
            <a:r>
              <a:rPr lang="en-US" sz="2800" dirty="0" smtClean="0"/>
              <a:t>, John Horton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, Remo Rohs</a:t>
            </a:r>
            <a:r>
              <a:rPr lang="en-US" sz="2800" baseline="30000" dirty="0"/>
              <a:t>3</a:t>
            </a:r>
            <a:r>
              <a:rPr lang="en-US" sz="2800" dirty="0" smtClean="0"/>
              <a:t> and Martha L. Bulyk</a:t>
            </a:r>
            <a:r>
              <a:rPr lang="en-US" sz="2800" baseline="30000" dirty="0" smtClean="0"/>
              <a:t>1</a:t>
            </a:r>
          </a:p>
          <a:p>
            <a:pPr rtl="0"/>
            <a:r>
              <a:rPr lang="en-US" sz="2800" baseline="30000" dirty="0" smtClean="0"/>
              <a:t>1</a:t>
            </a:r>
            <a:r>
              <a:rPr lang="en-US" sz="2800" dirty="0" smtClean="0"/>
              <a:t>Harvard, 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Duke University, 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USC</a:t>
            </a:r>
            <a:endParaRPr lang="he-IL" sz="2800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5733256"/>
            <a:ext cx="712879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 err="1" smtClean="0"/>
              <a:t>Yaron</a:t>
            </a:r>
            <a:r>
              <a:rPr lang="en-US" dirty="0" smtClean="0"/>
              <a:t> Orenstein</a:t>
            </a:r>
          </a:p>
          <a:p>
            <a:pPr algn="ctr" rtl="0"/>
            <a:r>
              <a:rPr lang="en-US" dirty="0" smtClean="0"/>
              <a:t>ACGT “after the holidays” group meeting</a:t>
            </a:r>
          </a:p>
          <a:p>
            <a:pPr algn="ctr" rtl="0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October, 2013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i="1" dirty="0" smtClean="0"/>
              <a:t>In vitro</a:t>
            </a:r>
            <a:r>
              <a:rPr lang="en-US" dirty="0" smtClean="0"/>
              <a:t> targets</a:t>
            </a:r>
            <a:endParaRPr lang="he-IL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229200"/>
            <a:ext cx="8229600" cy="1512168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/>
              <a:t>E-score = Enrichment score.</a:t>
            </a:r>
          </a:p>
          <a:p>
            <a:pPr algn="l" rtl="0"/>
            <a:r>
              <a:rPr lang="en-US" sz="2800" dirty="0" smtClean="0"/>
              <a:t>Hints that specificity may be partially achieved by sequence preference.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197169" cy="348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/>
              <a:t>New data: genomic context PBM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 rtl="0"/>
            <a:r>
              <a:rPr lang="en-US" dirty="0" smtClean="0"/>
              <a:t>Regions bound </a:t>
            </a:r>
            <a:r>
              <a:rPr lang="en-US" i="1" dirty="0" smtClean="0"/>
              <a:t>in vivo </a:t>
            </a:r>
            <a:r>
              <a:rPr lang="en-US" dirty="0" smtClean="0"/>
              <a:t>(p-value &lt; 0.005).</a:t>
            </a:r>
          </a:p>
          <a:p>
            <a:pPr marL="514350" indent="-514350" algn="l" rtl="0"/>
            <a:r>
              <a:rPr lang="en-US" dirty="0" smtClean="0"/>
              <a:t>Regions not bound </a:t>
            </a:r>
            <a:r>
              <a:rPr lang="en-US" i="1" dirty="0" smtClean="0"/>
              <a:t>in vivo</a:t>
            </a:r>
            <a:r>
              <a:rPr lang="en-US" dirty="0" smtClean="0"/>
              <a:t> (p-value &gt; 0.5).</a:t>
            </a:r>
          </a:p>
          <a:p>
            <a:pPr marL="514350" indent="-514350" algn="l" rtl="0">
              <a:buNone/>
            </a:pPr>
            <a:endParaRPr lang="en-US" dirty="0" smtClean="0"/>
          </a:p>
          <a:p>
            <a:pPr marL="514350" indent="-514350" algn="l" rtl="0"/>
            <a:r>
              <a:rPr lang="en-US" dirty="0" smtClean="0"/>
              <a:t>Putative sites: two consecutive overlapping 8-mers with E-scores &gt; 0.35.</a:t>
            </a:r>
          </a:p>
          <a:p>
            <a:pPr marL="514350" indent="-514350" algn="l" rtl="0"/>
            <a:endParaRPr lang="en-US" dirty="0"/>
          </a:p>
          <a:p>
            <a:pPr marL="514350" indent="-514350" algn="l" rtl="0"/>
            <a:r>
              <a:rPr lang="en-US" dirty="0" err="1" smtClean="0"/>
              <a:t>gcPBM</a:t>
            </a:r>
            <a:r>
              <a:rPr lang="en-US" dirty="0" smtClean="0"/>
              <a:t> </a:t>
            </a:r>
            <a:r>
              <a:rPr lang="en-US" dirty="0" err="1" smtClean="0"/>
              <a:t>contaions</a:t>
            </a:r>
            <a:r>
              <a:rPr lang="en-US" dirty="0" smtClean="0"/>
              <a:t>: 30bp regions centered at these sites (bound and unbound).</a:t>
            </a:r>
          </a:p>
          <a:p>
            <a:pPr marL="914400" lvl="1" indent="-514350" algn="l" rtl="0">
              <a:buFont typeface="+mj-lt"/>
              <a:buAutoNum type="alphaLcPeriod"/>
            </a:pP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1150" y="566738"/>
            <a:ext cx="598170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Comparing </a:t>
            </a:r>
            <a:r>
              <a:rPr lang="en-US" i="1" dirty="0" smtClean="0"/>
              <a:t>in vitro</a:t>
            </a:r>
            <a:r>
              <a:rPr lang="en-US" dirty="0" smtClean="0"/>
              <a:t> binding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8" y="1414463"/>
            <a:ext cx="896302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Flanking base pairs contribute to specificity </a:t>
            </a:r>
            <a:r>
              <a:rPr lang="en-US" i="1" dirty="0" smtClean="0"/>
              <a:t>in vitro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573016"/>
            <a:ext cx="3394720" cy="2769171"/>
          </a:xfrm>
        </p:spPr>
        <p:txBody>
          <a:bodyPr/>
          <a:lstStyle/>
          <a:p>
            <a:pPr marL="0" algn="l" rtl="0"/>
            <a:r>
              <a:rPr lang="en-US" sz="2800" dirty="0" smtClean="0"/>
              <a:t>Proximal and distal flanks affect binding: variability in binding from high to low specificity</a:t>
            </a:r>
          </a:p>
          <a:p>
            <a:pPr marL="0" algn="l" rtl="0">
              <a:buNone/>
            </a:pPr>
            <a:endParaRPr lang="en-US" sz="2800" dirty="0" smtClean="0"/>
          </a:p>
          <a:p>
            <a:pPr marL="0" algn="l" rtl="0">
              <a:buNone/>
            </a:pPr>
            <a:endParaRPr lang="en-US" sz="2800" dirty="0" smtClean="0"/>
          </a:p>
          <a:p>
            <a:pPr algn="l" rtl="0"/>
            <a:endParaRPr lang="en-US" dirty="0"/>
          </a:p>
          <a:p>
            <a:pPr algn="l" rtl="0"/>
            <a:endParaRPr lang="he-IL" sz="28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2375" y="1700808"/>
            <a:ext cx="538162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3539941" cy="166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02" y="1116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/>
              <a:t>Another example from the supplementary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44116"/>
            <a:ext cx="8066242" cy="571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Regression analysis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/>
              <a:t>Sequence features based on complement flanks:</a:t>
            </a:r>
            <a:endParaRPr lang="he-IL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892492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Regression details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Selected probes for which the maximum PBM 8-mer score in the flanks was &lt; 0.3:</a:t>
            </a:r>
          </a:p>
          <a:p>
            <a:pPr marL="0" indent="0" algn="l" rtl="0">
              <a:buNone/>
            </a:pPr>
            <a:r>
              <a:rPr lang="en-US" dirty="0"/>
              <a:t>	</a:t>
            </a:r>
            <a:r>
              <a:rPr lang="en-US" dirty="0" smtClean="0"/>
              <a:t>280 for Cbf1	312 for Tye7</a:t>
            </a:r>
          </a:p>
          <a:p>
            <a:pPr marL="0" indent="0" algn="l" rtl="0">
              <a:buNone/>
            </a:pPr>
            <a:endParaRPr lang="en-US" dirty="0"/>
          </a:p>
          <a:p>
            <a:pPr algn="l" rtl="0"/>
            <a:r>
              <a:rPr lang="en-US" dirty="0" smtClean="0"/>
              <a:t>Target: log(fluorescence intensities).</a:t>
            </a:r>
          </a:p>
          <a:p>
            <a:pPr algn="l" rtl="0"/>
            <a:endParaRPr lang="en-US" dirty="0"/>
          </a:p>
          <a:p>
            <a:pPr algn="l" rtl="0"/>
            <a:r>
              <a:rPr lang="el-GR" dirty="0" smtClean="0"/>
              <a:t>ε</a:t>
            </a:r>
            <a:r>
              <a:rPr lang="en-US" dirty="0" smtClean="0"/>
              <a:t>-SVR</a:t>
            </a:r>
          </a:p>
          <a:p>
            <a:pPr marL="0" indent="0" algn="l" rtl="0">
              <a:buNone/>
            </a:pPr>
            <a:r>
              <a:rPr lang="en-US" sz="2800" dirty="0" smtClean="0"/>
              <a:t>grid search using 10-fold and leave-one-out cross-validation to determine best parameters for </a:t>
            </a:r>
            <a:r>
              <a:rPr lang="el-GR" sz="2800" dirty="0" smtClean="0"/>
              <a:t>ε</a:t>
            </a:r>
            <a:r>
              <a:rPr lang="en-US" sz="2800" dirty="0" smtClean="0"/>
              <a:t> and C.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xmlns="" val="372924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Epsilon Support Vector Regression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Errors within the epsilon range are ignored.</a:t>
            </a:r>
          </a:p>
          <a:p>
            <a:pPr algn="l" rtl="0"/>
            <a:r>
              <a:rPr lang="en-US" dirty="0" smtClean="0"/>
              <a:t>C = weight of penalty.</a:t>
            </a:r>
            <a:endParaRPr lang="he-IL" dirty="0"/>
          </a:p>
        </p:txBody>
      </p:sp>
      <p:pic>
        <p:nvPicPr>
          <p:cNvPr id="3076" name="Picture 4" descr="http://www.saedsayad.com/images/SVR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80927"/>
            <a:ext cx="7123995" cy="407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2510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Prediction results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52" y="5085184"/>
            <a:ext cx="8229600" cy="1473027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/>
              <a:t>Leave-one-out cross-validation for prediction.</a:t>
            </a:r>
            <a:endParaRPr lang="he-IL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556791"/>
            <a:ext cx="9036496" cy="332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rtl="0" eaLnBrk="1" hangingPunct="1"/>
            <a:r>
              <a:rPr lang="en-US" dirty="0" smtClean="0"/>
              <a:t>Gene expression regulation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4530725"/>
          </a:xfrm>
        </p:spPr>
        <p:txBody>
          <a:bodyPr/>
          <a:lstStyle/>
          <a:p>
            <a:pPr algn="l" rtl="0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sz="2800" dirty="0" smtClean="0"/>
              <a:t>Transcription is regulated mainly by transcription factors (</a:t>
            </a:r>
            <a:r>
              <a:rPr lang="en-US" sz="2800" b="1" dirty="0" smtClean="0">
                <a:solidFill>
                  <a:srgbClr val="990000"/>
                </a:solidFill>
              </a:rPr>
              <a:t>TFs</a:t>
            </a:r>
            <a:r>
              <a:rPr lang="en-US" sz="2800" dirty="0" smtClean="0"/>
              <a:t>) - proteins that bind to DNA subsequences, called binding sites (</a:t>
            </a:r>
            <a:r>
              <a:rPr lang="en-US" sz="2800" b="1" dirty="0" smtClean="0">
                <a:solidFill>
                  <a:srgbClr val="A50021"/>
                </a:solidFill>
              </a:rPr>
              <a:t>BSs</a:t>
            </a:r>
            <a:r>
              <a:rPr lang="en-US" sz="2800" dirty="0" smtClean="0"/>
              <a:t>).</a:t>
            </a:r>
          </a:p>
          <a:p>
            <a:pPr algn="l" rtl="0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sz="2800" dirty="0" smtClean="0"/>
              <a:t>TFBSs are located mainly in the gene’s </a:t>
            </a:r>
            <a:r>
              <a:rPr lang="en-US" sz="2800" b="1" dirty="0" smtClean="0">
                <a:solidFill>
                  <a:srgbClr val="A50021"/>
                </a:solidFill>
              </a:rPr>
              <a:t>promoter</a:t>
            </a:r>
            <a:r>
              <a:rPr lang="en-US" sz="2800" dirty="0" smtClean="0"/>
              <a:t> – the DNA sequence upstream the gene’s transcription start site (</a:t>
            </a:r>
            <a:r>
              <a:rPr lang="en-US" sz="2800" b="1" dirty="0" smtClean="0">
                <a:solidFill>
                  <a:srgbClr val="A50021"/>
                </a:solidFill>
              </a:rPr>
              <a:t>TSS</a:t>
            </a:r>
            <a:r>
              <a:rPr lang="en-US" sz="2800" dirty="0" smtClean="0"/>
              <a:t>).</a:t>
            </a:r>
          </a:p>
          <a:p>
            <a:pPr algn="l" rtl="0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sz="2800" dirty="0" smtClean="0"/>
              <a:t>TFs can promote or repress transcription.</a:t>
            </a:r>
          </a:p>
        </p:txBody>
      </p:sp>
      <p:pic>
        <p:nvPicPr>
          <p:cNvPr id="1229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157192"/>
            <a:ext cx="7615238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2179397" cy="270892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/>
              <a:t>Feature sets</a:t>
            </a:r>
            <a:endParaRPr lang="he-IL" sz="40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4297" y="0"/>
            <a:ext cx="7119703" cy="666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2852936"/>
            <a:ext cx="219573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  1-mer, 2-mer and 3-mers performed the best.</a:t>
            </a:r>
          </a:p>
          <a:p>
            <a:pPr algn="l" rtl="0">
              <a:buFont typeface="Arial" pitchFamily="34" charset="0"/>
              <a:buChar char="•"/>
            </a:pPr>
            <a:endParaRPr lang="en-US" dirty="0" smtClean="0"/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 The addition of 4-mers did not improve (due to high number of parameters).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78696" cy="2722314"/>
          </a:xfrm>
        </p:spPr>
        <p:txBody>
          <a:bodyPr>
            <a:normAutofit/>
          </a:bodyPr>
          <a:lstStyle/>
          <a:p>
            <a:pPr rtl="0"/>
            <a:r>
              <a:rPr lang="en-US" dirty="0" smtClean="0"/>
              <a:t>Feature weights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13202"/>
            <a:ext cx="5544616" cy="63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Validation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err="1" smtClean="0"/>
              <a:t>gcPBM</a:t>
            </a:r>
            <a:r>
              <a:rPr lang="en-US" dirty="0" smtClean="0"/>
              <a:t> with mutations in the flanking regions.</a:t>
            </a:r>
            <a:endParaRPr lang="he-I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891540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6488668"/>
            <a:ext cx="85689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Overall: 	Cbf1 R</a:t>
            </a:r>
            <a:r>
              <a:rPr lang="en-US" baseline="30000" dirty="0" smtClean="0"/>
              <a:t>2</a:t>
            </a:r>
            <a:r>
              <a:rPr lang="en-US" dirty="0" smtClean="0"/>
              <a:t>=0.84	Tye7 R</a:t>
            </a:r>
            <a:r>
              <a:rPr lang="en-US" baseline="30000" dirty="0" smtClean="0"/>
              <a:t>2</a:t>
            </a:r>
            <a:r>
              <a:rPr lang="en-US" dirty="0" smtClean="0"/>
              <a:t>=0.75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rtl="0"/>
            <a:r>
              <a:rPr lang="en-US" dirty="0" smtClean="0"/>
              <a:t>Grooves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5508104" cy="6021288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Spaces </a:t>
            </a:r>
            <a:r>
              <a:rPr lang="en-US" dirty="0"/>
              <a:t>between the </a:t>
            </a:r>
            <a:r>
              <a:rPr lang="en-US" dirty="0" smtClean="0"/>
              <a:t>strands</a:t>
            </a:r>
            <a:r>
              <a:rPr lang="en-US" dirty="0" smtClean="0"/>
              <a:t>.</a:t>
            </a:r>
            <a:endParaRPr lang="en-US" dirty="0" smtClean="0"/>
          </a:p>
          <a:p>
            <a:pPr algn="l" rtl="0"/>
            <a:r>
              <a:rPr lang="en-US" dirty="0" smtClean="0"/>
              <a:t>May </a:t>
            </a:r>
            <a:r>
              <a:rPr lang="en-US" dirty="0"/>
              <a:t>provide </a:t>
            </a:r>
            <a:r>
              <a:rPr lang="en-US" dirty="0" smtClean="0"/>
              <a:t>a binding site.</a:t>
            </a:r>
          </a:p>
          <a:p>
            <a:pPr algn="l" rtl="0"/>
            <a:r>
              <a:rPr lang="en-US" dirty="0" smtClean="0"/>
              <a:t>22 </a:t>
            </a:r>
            <a:r>
              <a:rPr lang="en-US" dirty="0" smtClean="0"/>
              <a:t>and 12</a:t>
            </a:r>
            <a:r>
              <a:rPr lang="en-US" dirty="0"/>
              <a:t> Å </a:t>
            </a:r>
            <a:r>
              <a:rPr lang="en-US" dirty="0" smtClean="0"/>
              <a:t>wide.</a:t>
            </a:r>
            <a:endParaRPr lang="en-US" dirty="0" smtClean="0"/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narrowness of the minor groove means that the edges of the bases are more accessible in the major groove. </a:t>
            </a:r>
            <a:endParaRPr lang="en-US" dirty="0" smtClean="0"/>
          </a:p>
          <a:p>
            <a:pPr algn="l" rtl="0"/>
            <a:r>
              <a:rPr lang="en-US" dirty="0" smtClean="0"/>
              <a:t>TFs</a:t>
            </a:r>
            <a:r>
              <a:rPr lang="en-US" dirty="0"/>
              <a:t> </a:t>
            </a:r>
            <a:r>
              <a:rPr lang="en-US" dirty="0" smtClean="0"/>
              <a:t>usually </a:t>
            </a:r>
            <a:r>
              <a:rPr lang="en-US" dirty="0"/>
              <a:t>make </a:t>
            </a:r>
            <a:r>
              <a:rPr lang="en-US" dirty="0" smtClean="0"/>
              <a:t>contact </a:t>
            </a:r>
            <a:r>
              <a:rPr lang="en-US" dirty="0"/>
              <a:t>to the sides of the bases exposed in the major </a:t>
            </a:r>
            <a:r>
              <a:rPr lang="en-US" dirty="0" smtClean="0"/>
              <a:t>groove.</a:t>
            </a:r>
            <a:endParaRPr lang="he-IL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5583" y="476672"/>
            <a:ext cx="3848417" cy="587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61451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pPr rtl="0"/>
            <a:r>
              <a:rPr lang="en-US" dirty="0" smtClean="0"/>
              <a:t>Helical parameters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The </a:t>
            </a:r>
            <a:r>
              <a:rPr lang="en-US" dirty="0"/>
              <a:t>location and orientation in space of every base </a:t>
            </a:r>
            <a:r>
              <a:rPr lang="en-US" dirty="0" smtClean="0"/>
              <a:t>pair relative </a:t>
            </a:r>
            <a:r>
              <a:rPr lang="en-US" dirty="0"/>
              <a:t>to its </a:t>
            </a:r>
            <a:r>
              <a:rPr lang="en-US" dirty="0" smtClean="0"/>
              <a:t>predecessor along the axis of the helix.</a:t>
            </a:r>
          </a:p>
          <a:p>
            <a:pPr algn="l" rtl="0"/>
            <a:r>
              <a:rPr lang="en-US" dirty="0"/>
              <a:t>Rise and twist determine the handedness and pitch of the helix. </a:t>
            </a:r>
            <a:endParaRPr lang="en-US" dirty="0" smtClean="0"/>
          </a:p>
          <a:p>
            <a:pPr algn="l" rtl="0"/>
            <a:r>
              <a:rPr lang="en-US" dirty="0" smtClean="0"/>
              <a:t>Roll </a:t>
            </a:r>
            <a:r>
              <a:rPr lang="en-US" dirty="0"/>
              <a:t>and tilt make successive base pairs less parallel, and are typically small</a:t>
            </a:r>
            <a:r>
              <a:rPr lang="en-US" dirty="0" smtClean="0"/>
              <a:t>.</a:t>
            </a:r>
            <a:endParaRPr lang="he-IL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181600"/>
            <a:ext cx="19240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5181600"/>
            <a:ext cx="19145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5238750"/>
            <a:ext cx="19335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17056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shape features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High-throughput DNA shape prediction derives structural features of DNA </a:t>
            </a:r>
            <a:r>
              <a:rPr lang="en-US" sz="2400" dirty="0" smtClean="0"/>
              <a:t>(</a:t>
            </a:r>
            <a:r>
              <a:rPr lang="en-US" sz="2400" dirty="0" err="1" smtClean="0"/>
              <a:t>Rohs</a:t>
            </a:r>
            <a:r>
              <a:rPr lang="en-US" sz="2400" dirty="0" smtClean="0"/>
              <a:t> lab)</a:t>
            </a:r>
            <a:r>
              <a:rPr lang="en-US" dirty="0" smtClean="0"/>
              <a:t>:</a:t>
            </a:r>
          </a:p>
          <a:p>
            <a:pPr algn="l" rtl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650" y="2780928"/>
            <a:ext cx="921067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04248" y="6453336"/>
            <a:ext cx="23397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(Zhou </a:t>
            </a:r>
            <a:r>
              <a:rPr lang="en-US" i="1" dirty="0" smtClean="0"/>
              <a:t>et al.</a:t>
            </a:r>
            <a:r>
              <a:rPr lang="en-US" dirty="0" smtClean="0"/>
              <a:t> 2013)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Predicting DNA shape features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Using </a:t>
            </a:r>
            <a:r>
              <a:rPr lang="en-US" dirty="0" err="1" smtClean="0"/>
              <a:t>pentamers</a:t>
            </a:r>
            <a:r>
              <a:rPr lang="en-US" dirty="0" smtClean="0"/>
              <a:t> (512 possible configurations)</a:t>
            </a:r>
            <a:endParaRPr lang="he-IL" dirty="0"/>
          </a:p>
        </p:txBody>
      </p:sp>
      <p:sp>
        <p:nvSpPr>
          <p:cNvPr id="4" name="AutoShape 2" descr="http://nar.oxfordjournals.org/content/41/W1/W56/F1.large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7272808" cy="37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04248" y="6453336"/>
            <a:ext cx="23397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(Zhou </a:t>
            </a:r>
            <a:r>
              <a:rPr lang="en-US" i="1" dirty="0" smtClean="0"/>
              <a:t>et al.</a:t>
            </a:r>
            <a:r>
              <a:rPr lang="en-US" dirty="0" smtClean="0"/>
              <a:t> 2013)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36546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32" y="0"/>
            <a:ext cx="3250704" cy="3946450"/>
          </a:xfrm>
        </p:spPr>
        <p:txBody>
          <a:bodyPr/>
          <a:lstStyle/>
          <a:p>
            <a:pPr rtl="0"/>
            <a:r>
              <a:rPr lang="en-US" dirty="0" smtClean="0"/>
              <a:t>Validating the predictions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0"/>
            <a:ext cx="5647613" cy="334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6234120"/>
            <a:ext cx="19077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(Zhou </a:t>
            </a:r>
            <a:r>
              <a:rPr lang="en-US" i="1" dirty="0" smtClean="0"/>
              <a:t>et al.</a:t>
            </a:r>
            <a:r>
              <a:rPr lang="en-US" dirty="0" smtClean="0"/>
              <a:t> 2013)</a:t>
            </a:r>
            <a:endParaRPr lang="he-IL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66719"/>
            <a:ext cx="5623854" cy="327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0703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80" y="0"/>
            <a:ext cx="4468011" cy="2213474"/>
          </a:xfrm>
        </p:spPr>
        <p:txBody>
          <a:bodyPr/>
          <a:lstStyle/>
          <a:p>
            <a:pPr rtl="0"/>
            <a:r>
              <a:rPr lang="en-US" dirty="0" smtClean="0"/>
              <a:t>Shape parameters in binding sites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5534" y="5229200"/>
            <a:ext cx="4354366" cy="1512168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 smtClean="0"/>
              <a:t>Sites grouped to 50 bins.</a:t>
            </a:r>
          </a:p>
          <a:p>
            <a:pPr algn="l" rtl="0"/>
            <a:r>
              <a:rPr lang="en-US" sz="2400" dirty="0" smtClean="0"/>
              <a:t>Shape parameters averaged.</a:t>
            </a:r>
            <a:endParaRPr lang="he-IL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5534" y="-18774"/>
            <a:ext cx="435436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28900"/>
            <a:ext cx="4648030" cy="47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1560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/>
              <a:t>Shape parameters in binding sites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15836"/>
            <a:ext cx="9144000" cy="402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7519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TFBS models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The most popular presentation of TFBS is a position weight matrix (PWM). Each position has weights for the 4 possible letters (A,C,G,T).</a:t>
            </a:r>
          </a:p>
          <a:p>
            <a:pPr algn="l" rtl="0"/>
            <a:r>
              <a:rPr lang="en-US" dirty="0" smtClean="0"/>
              <a:t>For example: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Logo format:</a:t>
            </a:r>
          </a:p>
          <a:p>
            <a:pPr algn="l" rtl="0">
              <a:buNone/>
            </a:pPr>
            <a:endParaRPr lang="he-IL" dirty="0"/>
          </a:p>
        </p:txBody>
      </p:sp>
      <p:pic>
        <p:nvPicPr>
          <p:cNvPr id="4" name="Picture 3" descr="https://portal.biobase-international.com/cgi-bin/build_t/idb/1.0/statichandler.cgi?file=gifs/matrixlogos/M00959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796589"/>
            <a:ext cx="7344816" cy="106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Group 780"/>
          <p:cNvGraphicFramePr>
            <a:graphicFrameLocks/>
          </p:cNvGraphicFramePr>
          <p:nvPr/>
        </p:nvGraphicFramePr>
        <p:xfrm>
          <a:off x="3851920" y="3212976"/>
          <a:ext cx="4540250" cy="2171066"/>
        </p:xfrm>
        <a:graphic>
          <a:graphicData uri="http://schemas.openxmlformats.org/drawingml/2006/table">
            <a:tbl>
              <a:tblPr rtl="1"/>
              <a:tblGrid>
                <a:gridCol w="647700"/>
                <a:gridCol w="649288"/>
                <a:gridCol w="647700"/>
                <a:gridCol w="650875"/>
                <a:gridCol w="647700"/>
                <a:gridCol w="649287"/>
                <a:gridCol w="647700"/>
              </a:tblGrid>
              <a:tr h="3873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AC2485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C2485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C2485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C2485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C2485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832" y="188640"/>
            <a:ext cx="5338936" cy="1354162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/>
              <a:t>Differentiation using shape parameters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70" y="0"/>
            <a:ext cx="2195173" cy="200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41939"/>
            <a:ext cx="8188449" cy="47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3984" y="1601431"/>
            <a:ext cx="2486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2725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Differeitation</a:t>
            </a:r>
            <a:r>
              <a:rPr lang="en-US" dirty="0" smtClean="0"/>
              <a:t> using propeller twist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2200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8482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3502224" cy="5314602"/>
          </a:xfrm>
        </p:spPr>
        <p:txBody>
          <a:bodyPr/>
          <a:lstStyle/>
          <a:p>
            <a:pPr rtl="0"/>
            <a:r>
              <a:rPr lang="en-US" dirty="0" smtClean="0"/>
              <a:t>Differentiation using helix twist and roll</a:t>
            </a:r>
            <a:endParaRPr lang="he-IL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"/>
            <a:ext cx="5644767" cy="330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09886"/>
            <a:ext cx="5703264" cy="354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5044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Predicting using shape features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/>
          <a:lstStyle/>
          <a:p>
            <a:pPr algn="l" rtl="0"/>
            <a:r>
              <a:rPr lang="en-US" dirty="0" smtClean="0"/>
              <a:t>Linear SVR.</a:t>
            </a:r>
          </a:p>
          <a:p>
            <a:pPr algn="l" rtl="0"/>
            <a:r>
              <a:rPr lang="en-US" dirty="0" smtClean="0"/>
              <a:t>Leave-one-out cross validation.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=0.72, 0.89 compared to R</a:t>
            </a:r>
            <a:r>
              <a:rPr lang="en-US" baseline="30000" dirty="0"/>
              <a:t>2</a:t>
            </a:r>
            <a:r>
              <a:rPr lang="en-US" dirty="0" smtClean="0"/>
              <a:t>=0.74 and 0.88.</a:t>
            </a:r>
            <a:endParaRPr lang="he-I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2816"/>
            <a:ext cx="404812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776" y="5982866"/>
            <a:ext cx="8172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 smtClean="0"/>
              <a:t>Number of features reduced from hundreds to tens</a:t>
            </a:r>
            <a:r>
              <a:rPr lang="en-US" dirty="0" smtClean="0"/>
              <a:t>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70955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Going back to </a:t>
            </a:r>
            <a:r>
              <a:rPr lang="en-US" i="1" dirty="0" smtClean="0"/>
              <a:t>in vivo</a:t>
            </a:r>
            <a:r>
              <a:rPr lang="en-US" dirty="0" smtClean="0"/>
              <a:t> binding</a:t>
            </a:r>
            <a:endParaRPr lang="he-IL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Blue = Cbf1, Red = Tye7, Grey = both.</a:t>
            </a:r>
            <a:endParaRPr lang="he-IL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913447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7446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Conclusions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Sequences flanking the core cause subtle differences in binding of </a:t>
            </a:r>
            <a:r>
              <a:rPr lang="en-US" dirty="0" err="1" smtClean="0"/>
              <a:t>paralogous</a:t>
            </a:r>
            <a:r>
              <a:rPr lang="en-US" dirty="0" smtClean="0"/>
              <a:t> TFs.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DNA shape features may be widely used signals in </a:t>
            </a:r>
            <a:r>
              <a:rPr lang="en-US" i="1" dirty="0" err="1" smtClean="0"/>
              <a:t>cis</a:t>
            </a:r>
            <a:r>
              <a:rPr lang="en-US" dirty="0" smtClean="0"/>
              <a:t>-regulatory sequences.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err="1" smtClean="0"/>
              <a:t>bHLH</a:t>
            </a:r>
            <a:r>
              <a:rPr lang="en-US" dirty="0" smtClean="0"/>
              <a:t> factors recognize the E-box (CACGTG), and bind distinctly by local shape features.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372864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Future plans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Are shape features significant in other TF families?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We are cooperating with </a:t>
            </a:r>
            <a:r>
              <a:rPr lang="en-US" dirty="0" err="1" smtClean="0"/>
              <a:t>Rohs</a:t>
            </a:r>
            <a:r>
              <a:rPr lang="en-US" dirty="0" smtClean="0"/>
              <a:t> lab using the new HT-SELEX data:</a:t>
            </a:r>
          </a:p>
          <a:p>
            <a:pPr lvl="1" algn="l" rtl="0"/>
            <a:r>
              <a:rPr lang="en-US" dirty="0" smtClean="0"/>
              <a:t>We pre-process that data to k-</a:t>
            </a:r>
            <a:r>
              <a:rPr lang="en-US" dirty="0" err="1" smtClean="0"/>
              <a:t>mer</a:t>
            </a:r>
            <a:r>
              <a:rPr lang="en-US" dirty="0" smtClean="0"/>
              <a:t> counts.</a:t>
            </a:r>
          </a:p>
          <a:p>
            <a:pPr lvl="1" algn="l" rtl="0"/>
            <a:r>
              <a:rPr lang="en-US" dirty="0" smtClean="0"/>
              <a:t>They use it to predict binding using shape features compared to 2-mers and 3-mers.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208651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HT-SELEX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 descr="http://www.cs.tau.ac.il/~rshamir/workshop/13/ht_selex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56792"/>
            <a:ext cx="4762500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925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pPr rtl="0"/>
            <a:r>
              <a:rPr lang="en-US" dirty="0" smtClean="0"/>
              <a:t>Initial results</a:t>
            </a:r>
            <a:endParaRPr lang="he-IL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1736318"/>
              </p:ext>
            </p:extLst>
          </p:nvPr>
        </p:nvGraphicFramePr>
        <p:xfrm>
          <a:off x="0" y="11247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56611511"/>
              </p:ext>
            </p:extLst>
          </p:nvPr>
        </p:nvGraphicFramePr>
        <p:xfrm>
          <a:off x="0" y="38610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16589536"/>
              </p:ext>
            </p:extLst>
          </p:nvPr>
        </p:nvGraphicFramePr>
        <p:xfrm>
          <a:off x="4572000" y="11247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51423817"/>
              </p:ext>
            </p:extLst>
          </p:nvPr>
        </p:nvGraphicFramePr>
        <p:xfrm>
          <a:off x="4572000" y="38610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8385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r>
              <a:rPr lang="en-US" dirty="0" smtClean="0"/>
              <a:t>Protein binding microarrays</a:t>
            </a:r>
            <a:endParaRPr lang="he-IL" dirty="0"/>
          </a:p>
        </p:txBody>
      </p:sp>
      <p:sp>
        <p:nvSpPr>
          <p:cNvPr id="4" name="AutoShape 2" descr="Unfortunately we are unable to provide accessible alternative text for this. If you require assistance to access this image, or to obtain a text description, please contact npg@nature.com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" name="AutoShape 4" descr="Unfortunately we are unable to provide accessible alternative text for this. If you require assistance to access this image, or to obtain a text description, please contact npg@nature.com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4818" name="Picture 2" descr="Unfortunately we are unable to provide accessible alternative text for this. If you require assistance to access this image, or to obtain a text description, please contact npg@nature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24744"/>
            <a:ext cx="6660232" cy="5516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4597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 err="1" smtClean="0"/>
              <a:t>ChIP</a:t>
            </a:r>
            <a:r>
              <a:rPr lang="en-US" dirty="0" smtClean="0"/>
              <a:t>-chip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0" name="Picture 2" descr="http://upload.wikimedia.org/wikipedia/en/8/8d/ChIP-on-chip_wet-la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767960" cy="555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6463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Paralogous</a:t>
            </a:r>
            <a:r>
              <a:rPr lang="en-US" dirty="0" smtClean="0"/>
              <a:t> TFs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err="1" smtClean="0"/>
              <a:t>Paralogous</a:t>
            </a:r>
            <a:r>
              <a:rPr lang="en-US" dirty="0" smtClean="0"/>
              <a:t> TFs have similar DNA binding preference.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Still they bind to different genomic target </a:t>
            </a:r>
            <a:r>
              <a:rPr lang="en-US" i="1" dirty="0" smtClean="0"/>
              <a:t>in vivo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Co-factors and local chromatin environment partially explain some of the difference.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72435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The question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0">
              <a:buNone/>
            </a:pPr>
            <a:endParaRPr lang="en-US" dirty="0" smtClean="0"/>
          </a:p>
          <a:p>
            <a:pPr algn="ctr" rtl="0">
              <a:buNone/>
            </a:pPr>
            <a:endParaRPr lang="en-US" dirty="0"/>
          </a:p>
          <a:p>
            <a:pPr algn="ctr" rtl="0">
              <a:buNone/>
            </a:pPr>
            <a:r>
              <a:rPr lang="en-US" dirty="0" smtClean="0"/>
              <a:t>How do TFs from the same family bind to different targets </a:t>
            </a:r>
            <a:r>
              <a:rPr lang="en-US" i="1" dirty="0" smtClean="0"/>
              <a:t>in vivo</a:t>
            </a:r>
            <a:r>
              <a:rPr lang="en-US" dirty="0" smtClean="0"/>
              <a:t>?</a:t>
            </a:r>
          </a:p>
          <a:p>
            <a:pPr algn="ctr" rtl="0">
              <a:buNone/>
            </a:pPr>
            <a:endParaRPr lang="en-US" dirty="0"/>
          </a:p>
          <a:p>
            <a:pPr algn="ctr" rtl="0">
              <a:buNone/>
            </a:pPr>
            <a:r>
              <a:rPr lang="en-US" dirty="0" smtClean="0"/>
              <a:t>Is there a specific sequence preference?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414369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The case study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Yeast </a:t>
            </a:r>
            <a:r>
              <a:rPr lang="en-US" dirty="0" err="1" smtClean="0"/>
              <a:t>bHLH</a:t>
            </a:r>
            <a:r>
              <a:rPr lang="en-US" dirty="0" smtClean="0"/>
              <a:t> TFs Cbf1 and Tye7.</a:t>
            </a:r>
          </a:p>
          <a:p>
            <a:pPr algn="l" rtl="0"/>
            <a:endParaRPr lang="en-US" sz="2400" dirty="0"/>
          </a:p>
          <a:p>
            <a:pPr algn="l" rtl="0"/>
            <a:r>
              <a:rPr lang="en-US" dirty="0" smtClean="0"/>
              <a:t>ChIP-chip data collected from the same culture conditions (YPD) </a:t>
            </a:r>
            <a:r>
              <a:rPr lang="en-US" sz="2400" dirty="0" smtClean="0"/>
              <a:t>(Harbison et al., 2004)</a:t>
            </a:r>
            <a:r>
              <a:rPr lang="en-US" sz="2800" dirty="0" smtClean="0"/>
              <a:t>.</a:t>
            </a:r>
            <a:endParaRPr lang="en-US" dirty="0" smtClean="0"/>
          </a:p>
          <a:p>
            <a:pPr algn="l" rtl="0"/>
            <a:endParaRPr lang="en-US" sz="2400" dirty="0"/>
          </a:p>
          <a:p>
            <a:pPr algn="l" rtl="0"/>
            <a:r>
              <a:rPr lang="en-US" dirty="0" smtClean="0"/>
              <a:t>Universal PBM data available </a:t>
            </a:r>
            <a:r>
              <a:rPr lang="en-US" sz="2400" dirty="0" smtClean="0"/>
              <a:t>(Zhu et al., 2009). </a:t>
            </a:r>
            <a:endParaRPr lang="he-I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085184"/>
            <a:ext cx="65913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3076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i="1" dirty="0" smtClean="0"/>
              <a:t>In vivo</a:t>
            </a:r>
            <a:r>
              <a:rPr lang="en-US" dirty="0" smtClean="0"/>
              <a:t> targets</a:t>
            </a:r>
            <a:endParaRPr lang="he-IL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517232"/>
            <a:ext cx="8229600" cy="1008112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/>
              <a:t>Difference in </a:t>
            </a:r>
            <a:r>
              <a:rPr lang="en-US" sz="2800" dirty="0" smtClean="0"/>
              <a:t>PBM- and ChIP- derived </a:t>
            </a:r>
            <a:r>
              <a:rPr lang="en-US" sz="2800" dirty="0" smtClean="0"/>
              <a:t>PWMs fail to explain specific enrichment.</a:t>
            </a:r>
            <a:endParaRPr lang="he-IL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40092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787</Words>
  <Application>Microsoft Office PowerPoint</Application>
  <PresentationFormat>On-screen Show (4:3)</PresentationFormat>
  <Paragraphs>173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Paper presentation: Genomic Regions Flanking E-Box Binding Sites Influence DNA Binding Specificity of bHLH Transcription Factors through DNA Shape  Cell Reports, March, 2013</vt:lpstr>
      <vt:lpstr>Gene expression regulation</vt:lpstr>
      <vt:lpstr>TFBS models</vt:lpstr>
      <vt:lpstr>Protein binding microarrays</vt:lpstr>
      <vt:lpstr>ChIP-chip</vt:lpstr>
      <vt:lpstr>Paralogous TFs</vt:lpstr>
      <vt:lpstr>The question</vt:lpstr>
      <vt:lpstr>The case study</vt:lpstr>
      <vt:lpstr>In vivo targets</vt:lpstr>
      <vt:lpstr>In vitro targets</vt:lpstr>
      <vt:lpstr>New data: genomic context PBM</vt:lpstr>
      <vt:lpstr>Slide 12</vt:lpstr>
      <vt:lpstr>Comparing in vitro binding</vt:lpstr>
      <vt:lpstr>Flanking base pairs contribute to specificity in vitro</vt:lpstr>
      <vt:lpstr>Another example from the supplementary</vt:lpstr>
      <vt:lpstr>Regression analysis</vt:lpstr>
      <vt:lpstr>Regression details</vt:lpstr>
      <vt:lpstr>Epsilon Support Vector Regression</vt:lpstr>
      <vt:lpstr>Prediction results</vt:lpstr>
      <vt:lpstr>Feature sets</vt:lpstr>
      <vt:lpstr>Feature weights</vt:lpstr>
      <vt:lpstr>Validation</vt:lpstr>
      <vt:lpstr>Grooves</vt:lpstr>
      <vt:lpstr>Helical parameters</vt:lpstr>
      <vt:lpstr>DNA shape features</vt:lpstr>
      <vt:lpstr>Predicting DNA shape features</vt:lpstr>
      <vt:lpstr>Validating the predictions</vt:lpstr>
      <vt:lpstr>Shape parameters in binding sites</vt:lpstr>
      <vt:lpstr>Shape parameters in binding sites</vt:lpstr>
      <vt:lpstr>Differentiation using shape parameters</vt:lpstr>
      <vt:lpstr>Differeitation using propeller twist</vt:lpstr>
      <vt:lpstr>Differentiation using helix twist and roll</vt:lpstr>
      <vt:lpstr>Predicting using shape features</vt:lpstr>
      <vt:lpstr>Going back to in vivo binding</vt:lpstr>
      <vt:lpstr>Conclusions</vt:lpstr>
      <vt:lpstr>Future plans</vt:lpstr>
      <vt:lpstr>HT-SELEX</vt:lpstr>
      <vt:lpstr>Initial results</vt:lpstr>
    </vt:vector>
  </TitlesOfParts>
  <Company>Tel-Aviv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 presentation: Genomic Regions Flanking E-Box Binding Sites Influence DNA Binding Specificity of bHLH Transcription Factors through DNA Shape</dc:title>
  <dc:creator>yaronore</dc:creator>
  <cp:lastModifiedBy>yaronore</cp:lastModifiedBy>
  <cp:revision>61</cp:revision>
  <dcterms:created xsi:type="dcterms:W3CDTF">2013-09-29T11:37:49Z</dcterms:created>
  <dcterms:modified xsi:type="dcterms:W3CDTF">2013-10-02T07:42:52Z</dcterms:modified>
</cp:coreProperties>
</file>