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76" r:id="rId6"/>
    <p:sldId id="262" r:id="rId7"/>
    <p:sldId id="263" r:id="rId8"/>
    <p:sldId id="270" r:id="rId9"/>
    <p:sldId id="272" r:id="rId10"/>
    <p:sldId id="277" r:id="rId11"/>
    <p:sldId id="295" r:id="rId12"/>
    <p:sldId id="260" r:id="rId13"/>
    <p:sldId id="297" r:id="rId14"/>
    <p:sldId id="296" r:id="rId15"/>
    <p:sldId id="264" r:id="rId16"/>
    <p:sldId id="265" r:id="rId17"/>
    <p:sldId id="266" r:id="rId18"/>
    <p:sldId id="267" r:id="rId19"/>
    <p:sldId id="268" r:id="rId20"/>
    <p:sldId id="269" r:id="rId21"/>
    <p:sldId id="273" r:id="rId22"/>
    <p:sldId id="298" r:id="rId23"/>
    <p:sldId id="274" r:id="rId24"/>
    <p:sldId id="286" r:id="rId25"/>
    <p:sldId id="281" r:id="rId26"/>
    <p:sldId id="282" r:id="rId27"/>
    <p:sldId id="279" r:id="rId28"/>
    <p:sldId id="287" r:id="rId29"/>
    <p:sldId id="283" r:id="rId30"/>
    <p:sldId id="288" r:id="rId31"/>
    <p:sldId id="280" r:id="rId32"/>
    <p:sldId id="289" r:id="rId33"/>
    <p:sldId id="284" r:id="rId34"/>
    <p:sldId id="285" r:id="rId35"/>
    <p:sldId id="290" r:id="rId36"/>
    <p:sldId id="292" r:id="rId37"/>
    <p:sldId id="278" r:id="rId38"/>
    <p:sldId id="275" r:id="rId39"/>
    <p:sldId id="291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A466A-52A9-49F4-ACCF-BD899E9A4746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81CD5-8E4A-4C0F-881F-1BF7EE2A147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8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3C2E7-327B-4CDB-9D84-9EB0D0783933}" type="slidenum">
              <a:rPr lang="he-IL">
                <a:cs typeface="Arial" pitchFamily="34" charset="0"/>
              </a:rPr>
              <a:pPr/>
              <a:t>6</a:t>
            </a:fld>
            <a:endParaRPr lang="en-US">
              <a:cs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9286-1021-4CE7-BB16-983D46BC56B0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68AD-EC12-4996-900B-F16CB0D9742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9286-1021-4CE7-BB16-983D46BC56B0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68AD-EC12-4996-900B-F16CB0D9742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9286-1021-4CE7-BB16-983D46BC56B0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68AD-EC12-4996-900B-F16CB0D9742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9286-1021-4CE7-BB16-983D46BC56B0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68AD-EC12-4996-900B-F16CB0D9742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9286-1021-4CE7-BB16-983D46BC56B0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68AD-EC12-4996-900B-F16CB0D9742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9286-1021-4CE7-BB16-983D46BC56B0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68AD-EC12-4996-900B-F16CB0D9742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9286-1021-4CE7-BB16-983D46BC56B0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68AD-EC12-4996-900B-F16CB0D9742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9286-1021-4CE7-BB16-983D46BC56B0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68AD-EC12-4996-900B-F16CB0D9742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9286-1021-4CE7-BB16-983D46BC56B0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68AD-EC12-4996-900B-F16CB0D9742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9286-1021-4CE7-BB16-983D46BC56B0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68AD-EC12-4996-900B-F16CB0D9742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9286-1021-4CE7-BB16-983D46BC56B0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68AD-EC12-4996-900B-F16CB0D9742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49286-1021-4CE7-BB16-983D46BC56B0}" type="datetimeFigureOut">
              <a:rPr lang="fr-FR" smtClean="0"/>
              <a:pPr/>
              <a:t>20/11/2013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68AD-EC12-4996-900B-F16CB0D9742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cb.org/recomb-mm/media-recombrsg201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5608" y="1988840"/>
            <a:ext cx="2728392" cy="3816424"/>
          </a:xfrm>
        </p:spPr>
        <p:txBody>
          <a:bodyPr>
            <a:normAutofit/>
          </a:bodyPr>
          <a:lstStyle/>
          <a:p>
            <a:r>
              <a:rPr lang="en-US" dirty="0" err="1" smtClean="0"/>
              <a:t>Yaron</a:t>
            </a:r>
            <a:r>
              <a:rPr lang="en-US" dirty="0" smtClean="0"/>
              <a:t> Orenstein</a:t>
            </a:r>
          </a:p>
          <a:p>
            <a:endParaRPr lang="en-US" dirty="0" smtClean="0"/>
          </a:p>
          <a:p>
            <a:r>
              <a:rPr lang="en-US" dirty="0" smtClean="0"/>
              <a:t>ACGT group meeting 20.11.13</a:t>
            </a:r>
            <a:endParaRPr lang="fr-F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25118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ChIP-seq</a:t>
            </a:r>
            <a:endParaRPr lang="fr-FR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085786" cy="52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630" y="1556792"/>
            <a:ext cx="4794370" cy="453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urved Connector 10"/>
          <p:cNvCxnSpPr>
            <a:endCxn id="18434" idx="0"/>
          </p:cNvCxnSpPr>
          <p:nvPr/>
        </p:nvCxnSpPr>
        <p:spPr>
          <a:xfrm rot="5400000" flipH="1" flipV="1">
            <a:off x="3211135" y="2341593"/>
            <a:ext cx="4320480" cy="2750879"/>
          </a:xfrm>
          <a:prstGeom prst="curvedConnector3">
            <a:avLst>
              <a:gd name="adj1" fmla="val 105291"/>
            </a:avLst>
          </a:prstGeom>
          <a:ln w="47625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788024" y="6488668"/>
            <a:ext cx="3326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(Wikipedia, ChIP-</a:t>
            </a:r>
            <a:r>
              <a:rPr lang="en-US" dirty="0" err="1" smtClean="0">
                <a:latin typeface="+mn-lt"/>
              </a:rPr>
              <a:t>seq</a:t>
            </a:r>
            <a:r>
              <a:rPr lang="en-US" dirty="0" smtClean="0">
                <a:latin typeface="+mn-lt"/>
              </a:rPr>
              <a:t> value, 2013)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ANACDOTES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Talks and posters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All video talks available at:</a:t>
            </a:r>
            <a:br>
              <a:rPr lang="en-US" sz="2700" dirty="0" smtClean="0"/>
            </a:br>
            <a:r>
              <a:rPr lang="en-US" sz="2700" dirty="0" smtClean="0">
                <a:hlinkClick r:id="rId2"/>
              </a:rPr>
              <a:t> http://www.iscb.org/recomb-mm/media-recombrsg2013</a:t>
            </a:r>
            <a:endParaRPr lang="fr-FR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CIS-BP database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 </a:t>
            </a:r>
            <a:r>
              <a:rPr lang="en-US" dirty="0" err="1" smtClean="0"/>
              <a:t>Weirauch</a:t>
            </a:r>
            <a:r>
              <a:rPr lang="en-US" dirty="0" smtClean="0"/>
              <a:t> (</a:t>
            </a:r>
            <a:r>
              <a:rPr lang="en-US" sz="2000" dirty="0" smtClean="0"/>
              <a:t>Cincinnati Children’s Hospital</a:t>
            </a:r>
            <a:r>
              <a:rPr lang="en-US" dirty="0" smtClean="0"/>
              <a:t>) introduced the new database CIS-BP.</a:t>
            </a:r>
          </a:p>
          <a:p>
            <a:endParaRPr lang="en-US" dirty="0"/>
          </a:p>
          <a:p>
            <a:r>
              <a:rPr lang="en-US" dirty="0" smtClean="0"/>
              <a:t>Performed PBM experiments on 1,033 TFs from 131 eukaryotes covering 54 TF families.</a:t>
            </a:r>
          </a:p>
          <a:p>
            <a:endParaRPr lang="en-US" dirty="0"/>
          </a:p>
          <a:p>
            <a:r>
              <a:rPr lang="en-US" dirty="0" smtClean="0"/>
              <a:t>Inferred 38% of 166,851 predicted TFs by amino-acid sequence similarity.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5224" y="0"/>
            <a:ext cx="3898776" cy="1143000"/>
          </a:xfrm>
        </p:spPr>
        <p:txBody>
          <a:bodyPr/>
          <a:lstStyle/>
          <a:p>
            <a:r>
              <a:rPr lang="en-US" dirty="0" smtClean="0"/>
              <a:t>The “65% rule”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666" y="3284984"/>
            <a:ext cx="474333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65219" cy="371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4624"/>
            <a:ext cx="6373061" cy="678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DNA-shape features for binding predictions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 smtClean="0"/>
              <a:t>Iris </a:t>
            </a:r>
            <a:r>
              <a:rPr lang="en-US" dirty="0" err="1" smtClean="0"/>
              <a:t>Dror</a:t>
            </a:r>
            <a:r>
              <a:rPr lang="en-US" dirty="0" smtClean="0"/>
              <a:t> (</a:t>
            </a:r>
            <a:r>
              <a:rPr lang="en-US" sz="2000" dirty="0" err="1" smtClean="0"/>
              <a:t>Technion</a:t>
            </a:r>
            <a:r>
              <a:rPr lang="en-US" sz="2000" dirty="0" smtClean="0"/>
              <a:t>, Remo </a:t>
            </a:r>
            <a:r>
              <a:rPr lang="en-US" sz="2000" dirty="0" err="1" smtClean="0"/>
              <a:t>Rohs</a:t>
            </a:r>
            <a:r>
              <a:rPr lang="en-US" sz="2000" dirty="0" smtClean="0"/>
              <a:t> and Yael Mandel-</a:t>
            </a:r>
            <a:r>
              <a:rPr lang="en-US" sz="2000" dirty="0" err="1" smtClean="0"/>
              <a:t>Gutfreund</a:t>
            </a:r>
            <a:r>
              <a:rPr lang="en-US" dirty="0" smtClean="0"/>
              <a:t>): analysis of HT-SELEX data to infer DNA shape features for 105 TFs.</a:t>
            </a:r>
          </a:p>
          <a:p>
            <a:endParaRPr lang="en-US" dirty="0"/>
          </a:p>
          <a:p>
            <a:r>
              <a:rPr lang="en-US" dirty="0" err="1" smtClean="0"/>
              <a:t>Oligos</a:t>
            </a:r>
            <a:r>
              <a:rPr lang="en-US" dirty="0" smtClean="0"/>
              <a:t> (that include the seed) are unbound at cycle 0, and bound at the last cycle.</a:t>
            </a:r>
          </a:p>
          <a:p>
            <a:endParaRPr lang="en-US" dirty="0"/>
          </a:p>
          <a:p>
            <a:r>
              <a:rPr lang="en-US" dirty="0" smtClean="0"/>
              <a:t>Validated on open chromatin </a:t>
            </a:r>
            <a:r>
              <a:rPr lang="en-US" dirty="0" err="1" smtClean="0"/>
              <a:t>ChIP-seq</a:t>
            </a:r>
            <a:r>
              <a:rPr lang="en-US" dirty="0" smtClean="0"/>
              <a:t> peaks.</a:t>
            </a:r>
          </a:p>
          <a:p>
            <a:r>
              <a:rPr lang="en-US" dirty="0" smtClean="0"/>
              <a:t>No comparison to 1/2/3-mer features.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 flexible model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Anothony</a:t>
            </a:r>
            <a:r>
              <a:rPr lang="en-US" dirty="0" smtClean="0"/>
              <a:t> </a:t>
            </a:r>
            <a:r>
              <a:rPr lang="en-US" dirty="0" err="1" smtClean="0"/>
              <a:t>Mathelier</a:t>
            </a:r>
            <a:r>
              <a:rPr lang="en-US" dirty="0" smtClean="0"/>
              <a:t> </a:t>
            </a:r>
            <a:r>
              <a:rPr lang="en-US" sz="2000" dirty="0" smtClean="0"/>
              <a:t>(University of British Columbia</a:t>
            </a:r>
            <a:r>
              <a:rPr lang="en-US" dirty="0" smtClean="0"/>
              <a:t>)</a:t>
            </a:r>
            <a:r>
              <a:rPr lang="en-US" sz="2000" dirty="0" smtClean="0"/>
              <a:t>:</a:t>
            </a:r>
            <a:r>
              <a:rPr lang="en-US" dirty="0" smtClean="0"/>
              <a:t>  a more complex model for TF-DNA binding, which allows various lengths and dependencies.</a:t>
            </a:r>
          </a:p>
          <a:p>
            <a:endParaRPr lang="en-US" dirty="0"/>
          </a:p>
          <a:p>
            <a:r>
              <a:rPr lang="en-US" dirty="0" smtClean="0"/>
              <a:t>Based on 1</a:t>
            </a:r>
            <a:r>
              <a:rPr lang="en-US" baseline="30000" dirty="0" smtClean="0"/>
              <a:t>st</a:t>
            </a:r>
            <a:r>
              <a:rPr lang="en-US" dirty="0" smtClean="0"/>
              <a:t>-order Markov model.</a:t>
            </a:r>
          </a:p>
          <a:p>
            <a:endParaRPr lang="en-US" dirty="0"/>
          </a:p>
          <a:p>
            <a:r>
              <a:rPr lang="en-US" dirty="0" smtClean="0"/>
              <a:t>Suggest new visualization and showed an advantage on ChIP-</a:t>
            </a:r>
            <a:r>
              <a:rPr lang="en-US" dirty="0" err="1" smtClean="0"/>
              <a:t>seq</a:t>
            </a:r>
            <a:r>
              <a:rPr lang="en-US" dirty="0" smtClean="0"/>
              <a:t> data (compared to PWM and </a:t>
            </a:r>
            <a:r>
              <a:rPr lang="en-US" dirty="0" err="1" smtClean="0"/>
              <a:t>dinucleotide</a:t>
            </a:r>
            <a:r>
              <a:rPr lang="en-US" dirty="0" smtClean="0"/>
              <a:t> PWM).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photo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9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</a:t>
            </a:r>
            <a:r>
              <a:rPr lang="en-US" dirty="0" err="1" smtClean="0"/>
              <a:t>Elegans</a:t>
            </a:r>
            <a:r>
              <a:rPr lang="en-US" dirty="0" smtClean="0"/>
              <a:t> proteins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 Lambert (</a:t>
            </a:r>
            <a:r>
              <a:rPr lang="en-US" sz="2000" dirty="0" smtClean="0"/>
              <a:t>Tim Hughes lab</a:t>
            </a:r>
            <a:r>
              <a:rPr lang="en-US" dirty="0" smtClean="0"/>
              <a:t>): producing PBM experiments for C. </a:t>
            </a:r>
            <a:r>
              <a:rPr lang="en-US" dirty="0" err="1" smtClean="0"/>
              <a:t>elegans</a:t>
            </a:r>
            <a:r>
              <a:rPr lang="en-US" dirty="0" smtClean="0"/>
              <a:t> proteins.</a:t>
            </a:r>
          </a:p>
          <a:p>
            <a:endParaRPr lang="en-US" dirty="0"/>
          </a:p>
          <a:p>
            <a:r>
              <a:rPr lang="en-US" dirty="0" smtClean="0"/>
              <a:t>Using these, identify promoter regions and sub-regions in it.</a:t>
            </a:r>
          </a:p>
          <a:p>
            <a:endParaRPr lang="en-US" dirty="0"/>
          </a:p>
          <a:p>
            <a:r>
              <a:rPr lang="en-US" dirty="0" smtClean="0"/>
              <a:t>Validation of functionality by inserting yeast genomic segments into C. </a:t>
            </a:r>
            <a:r>
              <a:rPr lang="en-US" dirty="0" err="1" smtClean="0"/>
              <a:t>elegans</a:t>
            </a:r>
            <a:r>
              <a:rPr lang="en-US" dirty="0" smtClean="0"/>
              <a:t>’ genome.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 descr="photo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6907" cy="6891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information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RECOMB satellite conference.</a:t>
            </a:r>
          </a:p>
          <a:p>
            <a:endParaRPr lang="en-US" dirty="0" smtClean="0"/>
          </a:p>
          <a:p>
            <a:r>
              <a:rPr lang="en-US" dirty="0" smtClean="0"/>
              <a:t>Iterates between East coast, West coast and Europe.</a:t>
            </a:r>
          </a:p>
          <a:p>
            <a:endParaRPr lang="en-US" dirty="0" smtClean="0"/>
          </a:p>
          <a:p>
            <a:r>
              <a:rPr lang="en-US" dirty="0" smtClean="0"/>
              <a:t>Organizers: Gustavo </a:t>
            </a:r>
            <a:r>
              <a:rPr lang="en-US" dirty="0" err="1" smtClean="0"/>
              <a:t>Stolovitzky</a:t>
            </a:r>
            <a:r>
              <a:rPr lang="en-US" dirty="0" smtClean="0"/>
              <a:t>, Andrea </a:t>
            </a:r>
            <a:r>
              <a:rPr lang="en-US" dirty="0" err="1" smtClean="0"/>
              <a:t>Califano</a:t>
            </a:r>
            <a:r>
              <a:rPr lang="en-US" dirty="0" smtClean="0"/>
              <a:t>, </a:t>
            </a:r>
            <a:r>
              <a:rPr lang="en-US" dirty="0" err="1" smtClean="0"/>
              <a:t>Manolis</a:t>
            </a:r>
            <a:r>
              <a:rPr lang="en-US" dirty="0" smtClean="0"/>
              <a:t> </a:t>
            </a:r>
            <a:r>
              <a:rPr lang="en-US" dirty="0" err="1" smtClean="0"/>
              <a:t>Kellis</a:t>
            </a:r>
            <a:r>
              <a:rPr lang="en-US" dirty="0" smtClean="0"/>
              <a:t>, Brenda J. Andrews, Tim Hughes.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Context-Genomic PBMs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Raluca</a:t>
            </a:r>
            <a:r>
              <a:rPr lang="en-US" dirty="0" smtClean="0"/>
              <a:t> </a:t>
            </a:r>
            <a:r>
              <a:rPr lang="en-US" dirty="0" err="1" smtClean="0"/>
              <a:t>Gordan</a:t>
            </a:r>
            <a:r>
              <a:rPr lang="en-US" dirty="0" smtClean="0"/>
              <a:t> (</a:t>
            </a:r>
            <a:r>
              <a:rPr lang="en-US" sz="2000" dirty="0" smtClean="0"/>
              <a:t>Duke university</a:t>
            </a:r>
            <a:r>
              <a:rPr lang="en-US" dirty="0" smtClean="0"/>
              <a:t>): finding binding preference that differentiate between proteins from the same TF family.</a:t>
            </a:r>
          </a:p>
          <a:p>
            <a:endParaRPr lang="en-US" dirty="0"/>
          </a:p>
          <a:p>
            <a:r>
              <a:rPr lang="en-US" dirty="0" err="1" smtClean="0"/>
              <a:t>bHLH</a:t>
            </a:r>
            <a:r>
              <a:rPr lang="en-US" dirty="0" smtClean="0"/>
              <a:t> proteins: c-</a:t>
            </a:r>
            <a:r>
              <a:rPr lang="en-US" dirty="0" err="1" smtClean="0"/>
              <a:t>Myc</a:t>
            </a:r>
            <a:r>
              <a:rPr lang="en-US" dirty="0" smtClean="0"/>
              <a:t> and Mxi1 (CACGTG).</a:t>
            </a:r>
          </a:p>
          <a:p>
            <a:endParaRPr lang="en-US" dirty="0"/>
          </a:p>
          <a:p>
            <a:r>
              <a:rPr lang="en-US" dirty="0" smtClean="0"/>
              <a:t>Example: c-</a:t>
            </a:r>
            <a:r>
              <a:rPr lang="en-US" dirty="0" err="1" smtClean="0"/>
              <a:t>Myc</a:t>
            </a:r>
            <a:r>
              <a:rPr lang="en-US" dirty="0" smtClean="0"/>
              <a:t> binds CCCACGTG, CACATG, AACGTG and CATGCG; Mxi1 binds GGCACGTG.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 descr="photo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97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KEYNOTE</a:t>
            </a:r>
            <a:br>
              <a:rPr lang="en-US" dirty="0" smtClean="0"/>
            </a:br>
            <a:endParaRPr lang="fr-FR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RNAcompete</a:t>
            </a:r>
            <a:r>
              <a:rPr lang="en-US" dirty="0" smtClean="0"/>
              <a:t>: new platform to measure RNA-binding proteins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Introduced</a:t>
            </a:r>
            <a:r>
              <a:rPr lang="fr-FR" dirty="0" smtClean="0"/>
              <a:t>: Nature </a:t>
            </a:r>
            <a:r>
              <a:rPr lang="fr-FR" dirty="0" err="1" smtClean="0"/>
              <a:t>Biotechnology</a:t>
            </a:r>
            <a:r>
              <a:rPr lang="fr-FR" dirty="0" smtClean="0"/>
              <a:t>, 2009.</a:t>
            </a:r>
          </a:p>
          <a:p>
            <a:endParaRPr lang="fr-FR" dirty="0" smtClean="0"/>
          </a:p>
          <a:p>
            <a:r>
              <a:rPr lang="fr-FR" dirty="0" smtClean="0"/>
              <a:t>~240,000 short RNA </a:t>
            </a:r>
            <a:r>
              <a:rPr lang="fr-FR" dirty="0" err="1" smtClean="0"/>
              <a:t>oligos</a:t>
            </a:r>
            <a:r>
              <a:rPr lang="fr-FR" dirty="0" smtClean="0"/>
              <a:t> (31-40bp);         </a:t>
            </a:r>
            <a:r>
              <a:rPr lang="fr-FR" dirty="0" err="1" smtClean="0"/>
              <a:t>each</a:t>
            </a:r>
            <a:r>
              <a:rPr lang="fr-FR" dirty="0" smtClean="0"/>
              <a:t> 9-mer </a:t>
            </a:r>
            <a:r>
              <a:rPr lang="fr-FR" dirty="0" err="1" smtClean="0"/>
              <a:t>appears</a:t>
            </a:r>
            <a:r>
              <a:rPr lang="fr-FR" dirty="0" smtClean="0"/>
              <a:t> 16 times.</a:t>
            </a:r>
          </a:p>
          <a:p>
            <a:endParaRPr lang="fr-FR" dirty="0" smtClean="0"/>
          </a:p>
          <a:p>
            <a:r>
              <a:rPr lang="fr-FR" dirty="0" err="1" smtClean="0"/>
              <a:t>Bound</a:t>
            </a:r>
            <a:r>
              <a:rPr lang="fr-FR" dirty="0" smtClean="0"/>
              <a:t> </a:t>
            </a:r>
            <a:r>
              <a:rPr lang="fr-FR" dirty="0" err="1" smtClean="0"/>
              <a:t>oligos</a:t>
            </a:r>
            <a:r>
              <a:rPr lang="fr-FR" dirty="0" smtClean="0"/>
              <a:t> </a:t>
            </a:r>
            <a:r>
              <a:rPr lang="fr-FR" dirty="0" err="1" smtClean="0"/>
              <a:t>measured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a </a:t>
            </a:r>
            <a:r>
              <a:rPr lang="fr-FR" dirty="0" err="1" smtClean="0"/>
              <a:t>microarray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err="1" smtClean="0"/>
              <a:t>Tested</a:t>
            </a:r>
            <a:r>
              <a:rPr lang="fr-FR" dirty="0" smtClean="0"/>
              <a:t> 207 </a:t>
            </a:r>
            <a:r>
              <a:rPr lang="fr-FR" dirty="0" err="1" smtClean="0"/>
              <a:t>proteins</a:t>
            </a:r>
            <a:r>
              <a:rPr lang="fr-FR" dirty="0" smtClean="0"/>
              <a:t> (</a:t>
            </a:r>
            <a:r>
              <a:rPr lang="fr-FR" dirty="0" err="1" smtClean="0"/>
              <a:t>recently</a:t>
            </a:r>
            <a:r>
              <a:rPr lang="fr-FR" dirty="0" smtClean="0"/>
              <a:t>, Nature, 2013).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RNAcomepte</a:t>
            </a:r>
            <a:r>
              <a:rPr lang="en-US" dirty="0" smtClean="0"/>
              <a:t> overview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0228"/>
            <a:ext cx="8668441" cy="421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8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design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dirty="0" smtClean="0"/>
              <a:t>De Bruijn sequence to cover all 11-mers, split to 35bp long </a:t>
            </a:r>
            <a:r>
              <a:rPr lang="en-US" dirty="0" err="1" smtClean="0"/>
              <a:t>oligos</a:t>
            </a:r>
            <a:r>
              <a:rPr lang="en-US" dirty="0" smtClean="0"/>
              <a:t> = 167,773 probes.</a:t>
            </a:r>
          </a:p>
          <a:p>
            <a:endParaRPr lang="en-US" dirty="0" smtClean="0"/>
          </a:p>
          <a:p>
            <a:r>
              <a:rPr lang="en-US" dirty="0" err="1" smtClean="0"/>
              <a:t>RNAShape</a:t>
            </a:r>
            <a:r>
              <a:rPr lang="en-US" dirty="0" smtClean="0"/>
              <a:t> predicts free energies: 130,936 are strongly structured, and 36,837 are weakly.</a:t>
            </a:r>
          </a:p>
          <a:p>
            <a:endParaRPr lang="en-US" dirty="0"/>
          </a:p>
          <a:p>
            <a:r>
              <a:rPr lang="en-US" dirty="0" smtClean="0"/>
              <a:t>Heuristically assured that each 9-mer appears at least 8 times in weakly structured probes (by swapping probe segments).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design – cont’d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 smtClean="0"/>
              <a:t>Removed RNA probes that might interact with each other or cross-hybridize on the array.</a:t>
            </a:r>
          </a:p>
          <a:p>
            <a:endParaRPr lang="en-US" dirty="0"/>
          </a:p>
          <a:p>
            <a:r>
              <a:rPr lang="en-US" dirty="0" smtClean="0"/>
              <a:t>Used </a:t>
            </a:r>
            <a:r>
              <a:rPr lang="en-US" dirty="0" err="1" smtClean="0"/>
              <a:t>MegaBLAST</a:t>
            </a:r>
            <a:r>
              <a:rPr lang="en-US" dirty="0" smtClean="0"/>
              <a:t> to identify matches and fixed by mutating positions (heuristically).</a:t>
            </a:r>
          </a:p>
          <a:p>
            <a:endParaRPr lang="en-US" dirty="0"/>
          </a:p>
          <a:p>
            <a:r>
              <a:rPr lang="en-US" dirty="0" smtClean="0"/>
              <a:t>Set </a:t>
            </a:r>
            <a:r>
              <a:rPr lang="en-US" dirty="0"/>
              <a:t>A and Set B each contained </a:t>
            </a:r>
            <a:r>
              <a:rPr lang="en-US" dirty="0" smtClean="0"/>
              <a:t>at least </a:t>
            </a:r>
            <a:r>
              <a:rPr lang="en-US" dirty="0"/>
              <a:t>8 copies of each 9-mer, 33 copies of each 8-mer and 155 copies </a:t>
            </a:r>
            <a:r>
              <a:rPr lang="en-US" dirty="0" smtClean="0"/>
              <a:t>of each 7-mer (~120K </a:t>
            </a:r>
            <a:r>
              <a:rPr lang="en-US" dirty="0" err="1" smtClean="0"/>
              <a:t>oligos</a:t>
            </a:r>
            <a:r>
              <a:rPr lang="en-US" dirty="0" smtClean="0"/>
              <a:t>).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460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analysis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dirty="0" smtClean="0"/>
              <a:t>Computed Z- and E-scores for each 7-mer.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Enrichment score (modification of WMW):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 (F) = # </a:t>
            </a:r>
            <a:r>
              <a:rPr lang="en-US" dirty="0" err="1" smtClean="0"/>
              <a:t>oligos</a:t>
            </a:r>
            <a:r>
              <a:rPr lang="en-US" dirty="0" smtClean="0"/>
              <a:t> (not) containing the 8-mer</a:t>
            </a:r>
          </a:p>
          <a:p>
            <a:r>
              <a:rPr lang="en-US" dirty="0" smtClean="0"/>
              <a:t>ρ</a:t>
            </a:r>
            <a:r>
              <a:rPr lang="en-US" baseline="-25000" dirty="0" smtClean="0"/>
              <a:t>B</a:t>
            </a:r>
            <a:r>
              <a:rPr lang="en-US" dirty="0" smtClean="0"/>
              <a:t> = sum of their ranks</a:t>
            </a:r>
          </a:p>
          <a:p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2247305" cy="105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89352"/>
              </p:ext>
            </p:extLst>
          </p:nvPr>
        </p:nvGraphicFramePr>
        <p:xfrm>
          <a:off x="2987824" y="4077072"/>
          <a:ext cx="3411579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4" imgW="1562100" imgH="431800" progId="Equation.3">
                  <p:embed/>
                </p:oleObj>
              </mc:Choice>
              <mc:Fallback>
                <p:oleObj name="Equation" r:id="rId4" imgW="1562100" imgH="4318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077072"/>
                        <a:ext cx="3411579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altLang="he-I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20" y="53752"/>
            <a:ext cx="8229600" cy="1143000"/>
          </a:xfrm>
        </p:spPr>
        <p:txBody>
          <a:bodyPr/>
          <a:lstStyle/>
          <a:p>
            <a:r>
              <a:rPr lang="en-US" dirty="0" smtClean="0"/>
              <a:t>Example of two proteins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2" y="1223775"/>
            <a:ext cx="791527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8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Motif inference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 smtClean="0"/>
              <a:t>Used different tools: </a:t>
            </a:r>
            <a:r>
              <a:rPr lang="en-US" dirty="0" err="1" smtClean="0"/>
              <a:t>RANcontent</a:t>
            </a:r>
            <a:r>
              <a:rPr lang="en-US" dirty="0" smtClean="0"/>
              <a:t>, MALARKY, MEME, </a:t>
            </a:r>
            <a:r>
              <a:rPr lang="en-US" dirty="0" err="1" smtClean="0"/>
              <a:t>MatrixREDUCE</a:t>
            </a:r>
            <a:r>
              <a:rPr lang="en-US" dirty="0" smtClean="0"/>
              <a:t>, BEEML-PBM, Top 10 (motifs) 7-mer procedure.</a:t>
            </a:r>
          </a:p>
          <a:p>
            <a:endParaRPr lang="en-US" dirty="0" smtClean="0"/>
          </a:p>
          <a:p>
            <a:r>
              <a:rPr lang="en-US" dirty="0" smtClean="0"/>
              <a:t>Top 7-mer procedure: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lustering </a:t>
            </a:r>
            <a:r>
              <a:rPr lang="en-US" dirty="0"/>
              <a:t>the high-scoring 7-mers using affinity </a:t>
            </a:r>
            <a:r>
              <a:rPr lang="en-US" dirty="0" smtClean="0"/>
              <a:t>propagation.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ligning </a:t>
            </a:r>
            <a:r>
              <a:rPr lang="en-US" dirty="0"/>
              <a:t>the 7-mers in each group to produce a probability matrix.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impression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Getting less computational and more biological throughout the years.</a:t>
            </a:r>
          </a:p>
          <a:p>
            <a:endParaRPr lang="en-US" dirty="0"/>
          </a:p>
          <a:p>
            <a:r>
              <a:rPr lang="en-US" dirty="0" smtClean="0"/>
              <a:t>Mixed quality of talks; many using large amounts of new data.</a:t>
            </a:r>
          </a:p>
          <a:p>
            <a:endParaRPr lang="en-US" dirty="0" smtClean="0"/>
          </a:p>
          <a:p>
            <a:r>
              <a:rPr lang="en-US" dirty="0" smtClean="0"/>
              <a:t>Many speakers and delegates from Toronto and Boston.</a:t>
            </a:r>
          </a:p>
          <a:p>
            <a:endParaRPr lang="en-US" dirty="0"/>
          </a:p>
          <a:p>
            <a:r>
              <a:rPr lang="en-US" dirty="0" smtClean="0"/>
              <a:t>Talks never on time; breaks too short; almost no time for poster session.</a:t>
            </a:r>
            <a:endParaRPr lang="en-US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Benchmarked 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Benchmark on: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ross-validation </a:t>
            </a:r>
            <a:r>
              <a:rPr lang="en-US" dirty="0"/>
              <a:t>between set A and set </a:t>
            </a:r>
            <a:r>
              <a:rPr lang="en-US" dirty="0" smtClean="0"/>
              <a:t>B.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</a:t>
            </a:r>
            <a:r>
              <a:rPr lang="en-US" dirty="0" smtClean="0"/>
              <a:t>eproducibility </a:t>
            </a:r>
            <a:r>
              <a:rPr lang="en-US" dirty="0"/>
              <a:t>between biological </a:t>
            </a:r>
            <a:r>
              <a:rPr lang="en-US" dirty="0" smtClean="0"/>
              <a:t>experiments.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Similarity to literature and same-amino motifs.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/>
              <a:t>In vivo </a:t>
            </a:r>
            <a:r>
              <a:rPr lang="en-US" dirty="0"/>
              <a:t>binding prediction (RIP-</a:t>
            </a:r>
            <a:r>
              <a:rPr lang="en-US" dirty="0" err="1"/>
              <a:t>seq</a:t>
            </a:r>
            <a:r>
              <a:rPr lang="en-US" dirty="0"/>
              <a:t> and CLIP-</a:t>
            </a:r>
            <a:r>
              <a:rPr lang="en-US" dirty="0" err="1"/>
              <a:t>seq</a:t>
            </a:r>
            <a:r>
              <a:rPr lang="en-US" dirty="0" smtClean="0"/>
              <a:t>).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/>
            <a:r>
              <a:rPr lang="en-US" dirty="0" smtClean="0"/>
              <a:t>Top 10 7-mer procedure performed best.</a:t>
            </a:r>
          </a:p>
          <a:p>
            <a:pPr marL="571500" indent="-514350"/>
            <a:endParaRPr lang="en-US" dirty="0" smtClean="0"/>
          </a:p>
          <a:p>
            <a:pPr marL="571500" indent="-514350"/>
            <a:r>
              <a:rPr lang="en-US" dirty="0" smtClean="0"/>
              <a:t>Most proteins bind sequence; a few bind with preference to secondary structure.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368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 data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(a) 7-mer </a:t>
            </a:r>
            <a:r>
              <a:rPr lang="en-US" sz="2400" i="1" dirty="0" smtClean="0"/>
              <a:t>Z</a:t>
            </a:r>
            <a:r>
              <a:rPr lang="en-US" sz="2400" dirty="0" smtClean="0"/>
              <a:t> scores and motifs for the two probe sets for ZC3H10.</a:t>
            </a:r>
          </a:p>
          <a:p>
            <a:pPr>
              <a:buNone/>
            </a:pPr>
            <a:r>
              <a:rPr lang="en-US" sz="2400" dirty="0" smtClean="0"/>
              <a:t>(c) ROC curves showing discrimination of bound and unbound RNAs by the corresponding protein </a:t>
            </a:r>
            <a:r>
              <a:rPr lang="en-US" sz="2400" i="1" dirty="0" smtClean="0"/>
              <a:t>in vivo.</a:t>
            </a:r>
            <a:endParaRPr lang="he-IL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54" y="2935560"/>
            <a:ext cx="90106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51" y="2841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by amino acid similarity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Inner/outer cycles: KH, RRM (RNA binding domains).</a:t>
            </a:r>
            <a:endParaRPr lang="he-IL" sz="28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" y="1590675"/>
            <a:ext cx="91344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84368" y="1772816"/>
            <a:ext cx="14036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dirty="0" smtClean="0"/>
              <a:t>Shading =</a:t>
            </a:r>
          </a:p>
          <a:p>
            <a:r>
              <a:rPr lang="en-US" dirty="0" smtClean="0"/>
              <a:t>similarity</a:t>
            </a:r>
          </a:p>
          <a:p>
            <a:r>
              <a:rPr lang="en-US" dirty="0" smtClean="0"/>
              <a:t>dark, 70%</a:t>
            </a:r>
          </a:p>
          <a:p>
            <a:r>
              <a:rPr lang="en-US" dirty="0" smtClean="0"/>
              <a:t>light, 50</a:t>
            </a:r>
            <a:r>
              <a:rPr lang="en-US" dirty="0" smtClean="0"/>
              <a:t>%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25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Motif similarity versus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% amino </a:t>
            </a:r>
            <a:r>
              <a:rPr lang="en-US" dirty="0"/>
              <a:t>acid sequence identity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281865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All pairs.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Column = average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Error bars = standard deviation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Red points = for validation</a:t>
            </a:r>
          </a:p>
          <a:p>
            <a:endParaRPr lang="he-I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08170"/>
            <a:ext cx="5518361" cy="541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6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coverage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(c) red text = validation motifs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62" y="2227379"/>
            <a:ext cx="8062245" cy="424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4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analysis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r>
              <a:rPr lang="en-US" dirty="0" smtClean="0"/>
              <a:t>Look for genes that hold:</a:t>
            </a:r>
          </a:p>
          <a:p>
            <a:pPr lvl="1"/>
            <a:r>
              <a:rPr lang="en-US" dirty="0" smtClean="0"/>
              <a:t>(sequence) 3’ UTR contains RBP motif.</a:t>
            </a:r>
          </a:p>
          <a:p>
            <a:pPr lvl="1"/>
            <a:r>
              <a:rPr lang="en-US" dirty="0" smtClean="0"/>
              <a:t>(expression) RBP is (anti-)correlated with target.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29908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933056"/>
            <a:ext cx="5112568" cy="2831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RBFOX1 positively regulates mRNA stability (validated by knockdown </a:t>
            </a:r>
            <a:r>
              <a:rPr lang="en-US" sz="3200" dirty="0" smtClean="0"/>
              <a:t>experiment – targets are collectively reduced).</a:t>
            </a:r>
            <a:endParaRPr lang="he-IL" sz="32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626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RBFOX relation to autism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Reduced levels of RBFOX1 in </a:t>
            </a:r>
            <a:r>
              <a:rPr lang="en-US" dirty="0"/>
              <a:t>the brains of individuals </a:t>
            </a:r>
            <a:r>
              <a:rPr lang="en-US" dirty="0" smtClean="0"/>
              <a:t> with autism have </a:t>
            </a:r>
            <a:r>
              <a:rPr lang="en-US" dirty="0"/>
              <a:t>been associated with widespread changes in alternative splicing of exons associated with proximal RBFOX1 binding </a:t>
            </a:r>
            <a:r>
              <a:rPr lang="en-US" dirty="0" smtClean="0"/>
              <a:t>sites.</a:t>
            </a:r>
          </a:p>
          <a:p>
            <a:endParaRPr lang="en-US" dirty="0" smtClean="0"/>
          </a:p>
          <a:p>
            <a:r>
              <a:rPr lang="en-US" dirty="0" smtClean="0"/>
              <a:t>Genes </a:t>
            </a:r>
            <a:r>
              <a:rPr lang="en-US" dirty="0"/>
              <a:t>encoding transcripts with predicted 3′ UTR binding sites for RBFOX1 that show decreases in mRNA levels in autism </a:t>
            </a:r>
            <a:r>
              <a:rPr lang="en-US" dirty="0" smtClean="0"/>
              <a:t>are </a:t>
            </a:r>
            <a:r>
              <a:rPr lang="en-US" dirty="0"/>
              <a:t>significantly enriched for voltage-gated ion </a:t>
            </a:r>
            <a:r>
              <a:rPr lang="en-US" dirty="0" smtClean="0"/>
              <a:t>channels</a:t>
            </a:r>
          </a:p>
          <a:p>
            <a:endParaRPr lang="en-US" dirty="0"/>
          </a:p>
          <a:p>
            <a:r>
              <a:rPr lang="en-US" dirty="0" smtClean="0"/>
              <a:t>Reduction </a:t>
            </a:r>
            <a:r>
              <a:rPr lang="en-US" dirty="0"/>
              <a:t>of the stability of RBFOX1 targets may affect nervous-system-specific processes.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88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HT-SELEX for RNA binding proteins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 smtClean="0"/>
              <a:t>Kate Cook (Tim Hughes lab): a single </a:t>
            </a:r>
            <a:r>
              <a:rPr lang="en-US" i="1" dirty="0" smtClean="0"/>
              <a:t>in vitro </a:t>
            </a:r>
            <a:r>
              <a:rPr lang="en-US" dirty="0" smtClean="0"/>
              <a:t>selection step using a random sequence pool, followed by deep sequencing.</a:t>
            </a:r>
          </a:p>
          <a:p>
            <a:endParaRPr lang="en-US" dirty="0"/>
          </a:p>
          <a:p>
            <a:r>
              <a:rPr lang="en-US" dirty="0" smtClean="0"/>
              <a:t>Learn sequence and secondary structural features of RNA-binding proteins.</a:t>
            </a:r>
          </a:p>
          <a:p>
            <a:endParaRPr lang="en-US" dirty="0"/>
          </a:p>
          <a:p>
            <a:r>
              <a:rPr lang="en-US" dirty="0" smtClean="0"/>
              <a:t>Identifies known false </a:t>
            </a:r>
            <a:r>
              <a:rPr lang="en-US" dirty="0" err="1" smtClean="0"/>
              <a:t>oligos</a:t>
            </a:r>
            <a:r>
              <a:rPr lang="en-US" dirty="0" smtClean="0"/>
              <a:t>; a more uniform nucleotide distribution than HT-SELEX.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 descr="photo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178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dirty="0" smtClean="0"/>
              <a:t>Most advancements are at producing new data using high-throughput technologies.</a:t>
            </a:r>
          </a:p>
          <a:p>
            <a:endParaRPr lang="en-US" dirty="0" smtClean="0"/>
          </a:p>
          <a:p>
            <a:r>
              <a:rPr lang="en-US" dirty="0"/>
              <a:t>The amounts of high-quality data are </a:t>
            </a:r>
            <a:r>
              <a:rPr lang="en-US" dirty="0" smtClean="0"/>
              <a:t>unprecedented.</a:t>
            </a:r>
            <a:endParaRPr lang="he-IL" dirty="0"/>
          </a:p>
          <a:p>
            <a:endParaRPr lang="en-US" dirty="0"/>
          </a:p>
          <a:p>
            <a:r>
              <a:rPr lang="en-US" dirty="0" smtClean="0"/>
              <a:t>The analysis is still behind, and there are a lot of questions that can now be answered.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DREAM challenges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challenges this year: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HPN-DREAM Breast Cancer Network Inference Challenge.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NIEHS-NCATS0UNC DREAM </a:t>
            </a:r>
            <a:r>
              <a:rPr lang="en-US" dirty="0" err="1" smtClean="0"/>
              <a:t>Toxicogenetics</a:t>
            </a:r>
            <a:r>
              <a:rPr lang="en-US" dirty="0" smtClean="0"/>
              <a:t> Challenge.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DREAM Whole Cell Parameter Estimation Challenge.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Protein-DNA binding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dirty="0" smtClean="0"/>
              <a:t>Gene expression regulation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472831"/>
          </a:xfrm>
        </p:spPr>
        <p:txBody>
          <a:bodyPr>
            <a:normAutofit lnSpcReduction="10000"/>
          </a:bodyPr>
          <a:lstStyle/>
          <a:p>
            <a:pPr algn="l" rtl="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/>
              <a:t>Transcription is regulated mainly by transcription factors (</a:t>
            </a:r>
            <a:r>
              <a:rPr lang="en-US" sz="2800" b="1" dirty="0" smtClean="0">
                <a:solidFill>
                  <a:srgbClr val="990000"/>
                </a:solidFill>
              </a:rPr>
              <a:t>TFs</a:t>
            </a:r>
            <a:r>
              <a:rPr lang="en-US" sz="2800" dirty="0" smtClean="0"/>
              <a:t>) - proteins that bind to DNA subsequences, called binding sites (</a:t>
            </a:r>
            <a:r>
              <a:rPr lang="en-US" sz="2800" b="1" dirty="0" smtClean="0">
                <a:solidFill>
                  <a:srgbClr val="A50021"/>
                </a:solidFill>
              </a:rPr>
              <a:t>BSs</a:t>
            </a:r>
            <a:r>
              <a:rPr lang="en-US" sz="2800" dirty="0" smtClean="0"/>
              <a:t>).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/>
              <a:t>TFBSs are located mainly in the gene’s </a:t>
            </a:r>
            <a:r>
              <a:rPr lang="en-US" sz="2800" b="1" dirty="0" smtClean="0">
                <a:solidFill>
                  <a:srgbClr val="A50021"/>
                </a:solidFill>
              </a:rPr>
              <a:t>promoter</a:t>
            </a:r>
            <a:r>
              <a:rPr lang="en-US" sz="2800" dirty="0" smtClean="0"/>
              <a:t> – the DNA sequence upstream the gene’s transcription start site (</a:t>
            </a:r>
            <a:r>
              <a:rPr lang="en-US" sz="2800" b="1" dirty="0" smtClean="0">
                <a:solidFill>
                  <a:srgbClr val="A50021"/>
                </a:solidFill>
              </a:rPr>
              <a:t>TSS</a:t>
            </a:r>
            <a:r>
              <a:rPr lang="en-US" sz="2800" dirty="0" smtClean="0"/>
              <a:t>).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/>
              <a:t>TFs can promote or repress transcription.</a:t>
            </a:r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</a:pPr>
            <a:endParaRPr lang="en-US" sz="2800" dirty="0" smtClean="0"/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</a:pPr>
            <a:endParaRPr lang="en-US" sz="2800" dirty="0" smtClean="0"/>
          </a:p>
          <a:p>
            <a:pPr algn="l" rtl="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/>
              <a:t>RNA binding proteins regulate post-</a:t>
            </a:r>
            <a:r>
              <a:rPr lang="en-US" sz="2800" dirty="0" err="1" smtClean="0"/>
              <a:t>transcriptionally</a:t>
            </a:r>
            <a:r>
              <a:rPr lang="en-US" sz="2800" dirty="0" smtClean="0"/>
              <a:t>.</a:t>
            </a: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365104"/>
            <a:ext cx="7615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TFBS models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We represent the binding site as a position weight matrix (PWM). Each position has weights for the 4 possible letters (A, C, G, T).</a:t>
            </a:r>
          </a:p>
          <a:p>
            <a:pPr algn="l" rtl="0"/>
            <a:r>
              <a:rPr lang="en-US" dirty="0" smtClean="0"/>
              <a:t>For example: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Logo format:</a:t>
            </a:r>
          </a:p>
          <a:p>
            <a:pPr algn="l" rtl="0">
              <a:buNone/>
            </a:pPr>
            <a:endParaRPr lang="he-IL" dirty="0"/>
          </a:p>
        </p:txBody>
      </p:sp>
      <p:pic>
        <p:nvPicPr>
          <p:cNvPr id="4" name="Picture 3" descr="https://portal.biobase-international.com/cgi-bin/build_t/idb/1.0/statichandler.cgi?file=gifs/matrixlogos/M0095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796589"/>
            <a:ext cx="7344816" cy="106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780"/>
          <p:cNvGraphicFramePr>
            <a:graphicFrameLocks/>
          </p:cNvGraphicFramePr>
          <p:nvPr/>
        </p:nvGraphicFramePr>
        <p:xfrm>
          <a:off x="3851920" y="3212976"/>
          <a:ext cx="4540250" cy="2171066"/>
        </p:xfrm>
        <a:graphic>
          <a:graphicData uri="http://schemas.openxmlformats.org/drawingml/2006/table">
            <a:tbl>
              <a:tblPr rtl="1"/>
              <a:tblGrid>
                <a:gridCol w="647700"/>
                <a:gridCol w="649288"/>
                <a:gridCol w="647700"/>
                <a:gridCol w="650875"/>
                <a:gridCol w="647700"/>
                <a:gridCol w="649287"/>
                <a:gridCol w="647700"/>
              </a:tblGrid>
              <a:tr h="387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C2485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binding microarray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327874" cy="524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88024" y="6488668"/>
            <a:ext cx="3777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(Berger </a:t>
            </a:r>
            <a:r>
              <a:rPr lang="en-US" i="1" dirty="0" smtClean="0">
                <a:latin typeface="+mn-lt"/>
              </a:rPr>
              <a:t>et al</a:t>
            </a:r>
            <a:r>
              <a:rPr lang="en-US" dirty="0" smtClean="0">
                <a:latin typeface="+mn-lt"/>
              </a:rPr>
              <a:t>., </a:t>
            </a:r>
            <a:r>
              <a:rPr lang="en-US" i="1" dirty="0" smtClean="0">
                <a:latin typeface="+mn-lt"/>
              </a:rPr>
              <a:t>Nature </a:t>
            </a:r>
            <a:r>
              <a:rPr lang="en-US" i="1" dirty="0" err="1" smtClean="0">
                <a:latin typeface="+mn-lt"/>
              </a:rPr>
              <a:t>Biotechnolgy</a:t>
            </a:r>
            <a:r>
              <a:rPr lang="en-US" i="1" dirty="0" smtClean="0">
                <a:latin typeface="+mn-lt"/>
              </a:rPr>
              <a:t> 06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High-throughput SELEX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49F59-0E53-42C2-B6C6-23669D46D56C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5328592" cy="479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88024" y="6488668"/>
            <a:ext cx="4052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Jolma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et al</a:t>
            </a:r>
            <a:r>
              <a:rPr lang="en-US" dirty="0" smtClean="0">
                <a:latin typeface="+mn-lt"/>
              </a:rPr>
              <a:t>., </a:t>
            </a:r>
            <a:r>
              <a:rPr lang="en-US" i="1" dirty="0" smtClean="0">
                <a:latin typeface="+mn-lt"/>
              </a:rPr>
              <a:t>Genome Research </a:t>
            </a:r>
            <a:r>
              <a:rPr lang="en-US" dirty="0" smtClean="0">
                <a:latin typeface="+mn-lt"/>
              </a:rPr>
              <a:t>10)</a:t>
            </a:r>
            <a:endParaRPr lang="en-US" dirty="0">
              <a:latin typeface="+mn-lt"/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9096" y="1747664"/>
            <a:ext cx="1676400" cy="371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1496" y="1900064"/>
            <a:ext cx="1676400" cy="371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3896" y="2052464"/>
            <a:ext cx="1676400" cy="371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204864"/>
            <a:ext cx="1676400" cy="371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ight Arrow 18"/>
          <p:cNvSpPr/>
          <p:nvPr/>
        </p:nvSpPr>
        <p:spPr bwMode="auto">
          <a:xfrm>
            <a:off x="5868144" y="3645024"/>
            <a:ext cx="864096" cy="43204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1412776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cycles 0-3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1117</Words>
  <Application>Microsoft Office PowerPoint</Application>
  <PresentationFormat>On-screen Show (4:3)</PresentationFormat>
  <Paragraphs>204</Paragraphs>
  <Slides>39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PowerPoint Presentation</vt:lpstr>
      <vt:lpstr>Conference information</vt:lpstr>
      <vt:lpstr>General impression</vt:lpstr>
      <vt:lpstr>DREAM challenges</vt:lpstr>
      <vt:lpstr>INTRODUCTION  Protein-DNA binding</vt:lpstr>
      <vt:lpstr>Gene expression regulation</vt:lpstr>
      <vt:lpstr>TFBS models</vt:lpstr>
      <vt:lpstr>Protein binding microarray</vt:lpstr>
      <vt:lpstr>High-throughput SELEX</vt:lpstr>
      <vt:lpstr>ChIP-seq</vt:lpstr>
      <vt:lpstr>ANACDOTES  Talks and posters  All video talks available at:  http://www.iscb.org/recomb-mm/media-recombrsg2013</vt:lpstr>
      <vt:lpstr>CIS-BP database</vt:lpstr>
      <vt:lpstr>The “65% rule”</vt:lpstr>
      <vt:lpstr>PowerPoint Presentation</vt:lpstr>
      <vt:lpstr>DNA-shape features for binding predictions</vt:lpstr>
      <vt:lpstr>TF flexible model</vt:lpstr>
      <vt:lpstr>PowerPoint Presentation</vt:lpstr>
      <vt:lpstr>C. Elegans proteins</vt:lpstr>
      <vt:lpstr>PowerPoint Presentation</vt:lpstr>
      <vt:lpstr>Context-Genomic PBMs</vt:lpstr>
      <vt:lpstr>PowerPoint Presentation</vt:lpstr>
      <vt:lpstr>KEYNOTE </vt:lpstr>
      <vt:lpstr>RNAcompete: new platform to measure RNA-binding proteins</vt:lpstr>
      <vt:lpstr>RNAcomepte overview</vt:lpstr>
      <vt:lpstr>Array design</vt:lpstr>
      <vt:lpstr>Array design – cont’d</vt:lpstr>
      <vt:lpstr>Computational analysis</vt:lpstr>
      <vt:lpstr>Example of two proteins</vt:lpstr>
      <vt:lpstr>Motif inference </vt:lpstr>
      <vt:lpstr>Benchmarked on</vt:lpstr>
      <vt:lpstr>Representative data</vt:lpstr>
      <vt:lpstr>Clustering by amino acid similarity</vt:lpstr>
      <vt:lpstr> Motif similarity versus  % amino acid sequence identity</vt:lpstr>
      <vt:lpstr>Protein coverage</vt:lpstr>
      <vt:lpstr>Functional analysis</vt:lpstr>
      <vt:lpstr>RBFOX relation to autism </vt:lpstr>
      <vt:lpstr>HT-SELEX for RNA binding proteins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RECOMB  regulatory and  system genomics Toronto, November 8-12</dc:title>
  <dc:creator>User</dc:creator>
  <cp:lastModifiedBy>yarono</cp:lastModifiedBy>
  <cp:revision>91</cp:revision>
  <dcterms:created xsi:type="dcterms:W3CDTF">2013-11-17T20:06:13Z</dcterms:created>
  <dcterms:modified xsi:type="dcterms:W3CDTF">2013-11-20T07:10:42Z</dcterms:modified>
</cp:coreProperties>
</file>