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9" r:id="rId4"/>
    <p:sldId id="281" r:id="rId5"/>
    <p:sldId id="258" r:id="rId6"/>
    <p:sldId id="277" r:id="rId7"/>
    <p:sldId id="278" r:id="rId8"/>
    <p:sldId id="261" r:id="rId9"/>
    <p:sldId id="264" r:id="rId10"/>
    <p:sldId id="263" r:id="rId11"/>
    <p:sldId id="266" r:id="rId12"/>
    <p:sldId id="270" r:id="rId13"/>
    <p:sldId id="280" r:id="rId14"/>
    <p:sldId id="271" r:id="rId15"/>
    <p:sldId id="274" r:id="rId16"/>
    <p:sldId id="275" r:id="rId17"/>
    <p:sldId id="276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348" autoAdjust="0"/>
  </p:normalViewPr>
  <p:slideViewPr>
    <p:cSldViewPr>
      <p:cViewPr varScale="1">
        <p:scale>
          <a:sx n="88" d="100"/>
          <a:sy n="88" d="100"/>
        </p:scale>
        <p:origin x="-22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D6F64-C36F-45A4-A470-9F28B343B85A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35B6B-59B5-4EB7-A787-5006F37CF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Biological</a:t>
            </a:r>
            <a:r>
              <a:rPr lang="en-US" baseline="0" dirty="0" smtClean="0"/>
              <a:t> events – viral/mitochondrial DNA,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35B6B-59B5-4EB7-A787-5006F37CFBA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 overlap, write original cost, explain size</a:t>
            </a:r>
            <a:r>
              <a:rPr lang="en-US" baseline="0" dirty="0" smtClean="0"/>
              <a:t> calculation</a:t>
            </a:r>
          </a:p>
          <a:p>
            <a:r>
              <a:rPr lang="en-US" baseline="0" dirty="0" smtClean="0"/>
              <a:t>Remember it’s 2g because in most cases only one extension on each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35B6B-59B5-4EB7-A787-5006F37CFBA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***If you list all combinations and then number the list to be able to identify contents, this is the cost of a number identifying a group***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35B6B-59B5-4EB7-A787-5006F37CFBA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>
            <a:normAutofit lnSpcReduction="10000"/>
          </a:bodyPr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Did</a:t>
            </a:r>
            <a:r>
              <a:rPr lang="en-GB" baseline="0" dirty="0" smtClean="0">
                <a:latin typeface="Arial" charset="0"/>
                <a:ea typeface="msgothic" charset="0"/>
                <a:cs typeface="msgothic" charset="0"/>
              </a:rPr>
              <a:t> not use Bloom filter for assembly – used to partition reads into smaller sets, which are then assembled using classical assembler</a:t>
            </a:r>
            <a:endParaRPr lang="en-GB" dirty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 from </a:t>
            </a:r>
            <a:r>
              <a:rPr lang="en-US" dirty="0" err="1" smtClean="0"/>
              <a:t>prob</a:t>
            </a:r>
            <a:r>
              <a:rPr lang="en-US" dirty="0" smtClean="0"/>
              <a:t> bit set to one is 1 – (</a:t>
            </a:r>
            <a:r>
              <a:rPr lang="en-US" dirty="0" err="1" smtClean="0"/>
              <a:t>prob</a:t>
            </a:r>
            <a:r>
              <a:rPr lang="en-US" dirty="0" smtClean="0"/>
              <a:t> not set to one)</a:t>
            </a:r>
            <a:r>
              <a:rPr lang="en-US" baseline="30000" dirty="0" err="1" smtClean="0"/>
              <a:t>kn</a:t>
            </a:r>
            <a:endParaRPr lang="en-US" dirty="0" smtClean="0"/>
          </a:p>
          <a:p>
            <a:r>
              <a:rPr lang="en-US" dirty="0" err="1" smtClean="0"/>
              <a:t>Prob</a:t>
            </a:r>
            <a:r>
              <a:rPr lang="en-US" baseline="0" dirty="0" smtClean="0"/>
              <a:t> not set to one = 1 – 1/m (since each position equally likely)</a:t>
            </a:r>
          </a:p>
          <a:p>
            <a:r>
              <a:rPr lang="en-US" baseline="0" dirty="0" smtClean="0"/>
              <a:t>F is </a:t>
            </a:r>
            <a:r>
              <a:rPr lang="en-US" baseline="0" dirty="0" err="1" smtClean="0"/>
              <a:t>prob</a:t>
            </a:r>
            <a:r>
              <a:rPr lang="en-US" baseline="0" dirty="0" smtClean="0"/>
              <a:t> of getting  a </a:t>
            </a:r>
            <a:r>
              <a:rPr lang="en-US" baseline="0" dirty="0" smtClean="0"/>
              <a:t>“yes” by </a:t>
            </a:r>
            <a:r>
              <a:rPr lang="en-US" baseline="0" dirty="0" smtClean="0"/>
              <a:t>chance – k positions set to one =[ </a:t>
            </a:r>
            <a:r>
              <a:rPr lang="en-US" dirty="0" smtClean="0"/>
              <a:t>1 – (</a:t>
            </a:r>
            <a:r>
              <a:rPr lang="en-US" dirty="0" err="1" smtClean="0"/>
              <a:t>prob</a:t>
            </a:r>
            <a:r>
              <a:rPr lang="en-US" dirty="0" smtClean="0"/>
              <a:t> not set to one)</a:t>
            </a:r>
            <a:r>
              <a:rPr lang="en-US" baseline="30000" dirty="0" err="1" smtClean="0"/>
              <a:t>kn</a:t>
            </a:r>
            <a:r>
              <a:rPr lang="en-US" sz="1800" baseline="30000" dirty="0" smtClean="0"/>
              <a:t> </a:t>
            </a:r>
            <a:r>
              <a:rPr lang="en-US" sz="1600" baseline="0" dirty="0" smtClean="0"/>
              <a:t> ]</a:t>
            </a:r>
            <a:r>
              <a:rPr lang="en-US" sz="1600" baseline="30000" dirty="0" smtClean="0"/>
              <a:t>k</a:t>
            </a:r>
          </a:p>
          <a:p>
            <a:r>
              <a:rPr lang="en-US" sz="1600" baseline="30000" dirty="0" smtClean="0"/>
              <a:t>K</a:t>
            </a:r>
            <a:r>
              <a:rPr lang="en-US" sz="1600" baseline="0" dirty="0" smtClean="0"/>
              <a:t> is same as 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35B6B-59B5-4EB7-A787-5006F37CFBA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Small </a:t>
            </a:r>
            <a:r>
              <a:rPr lang="en-US" dirty="0" err="1" smtClean="0"/>
              <a:t>e.coli</a:t>
            </a:r>
            <a:r>
              <a:rPr lang="en-US" dirty="0" smtClean="0"/>
              <a:t> data set 20 M</a:t>
            </a:r>
            <a:r>
              <a:rPr lang="en-US" baseline="0" dirty="0" smtClean="0"/>
              <a:t> reads, assemblies compared with reference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13.8</a:t>
            </a:r>
            <a:r>
              <a:rPr lang="en-US" baseline="0" dirty="0" smtClean="0"/>
              <a:t> </a:t>
            </a:r>
            <a:r>
              <a:rPr lang="en-US" baseline="0" dirty="0" smtClean="0"/>
              <a:t>with </a:t>
            </a:r>
            <a:r>
              <a:rPr lang="en-US" baseline="0" dirty="0" err="1" smtClean="0"/>
              <a:t>cFP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13.6 without</a:t>
            </a:r>
            <a:endParaRPr lang="en-US" dirty="0" smtClean="0"/>
          </a:p>
          <a:p>
            <a:r>
              <a:rPr lang="en-US" dirty="0" smtClean="0"/>
              <a:t>Basically</a:t>
            </a:r>
            <a:r>
              <a:rPr lang="en-US" baseline="0" dirty="0" smtClean="0"/>
              <a:t> trade marking structure for </a:t>
            </a:r>
            <a:r>
              <a:rPr lang="en-US" baseline="0" dirty="0" err="1" smtClean="0"/>
              <a:t>cFP</a:t>
            </a:r>
            <a:r>
              <a:rPr lang="en-US" baseline="0" dirty="0" smtClean="0"/>
              <a:t> because many more nodes become complex without </a:t>
            </a:r>
            <a:r>
              <a:rPr lang="en-US" baseline="0" dirty="0" err="1" smtClean="0"/>
              <a:t>cFP</a:t>
            </a:r>
            <a:r>
              <a:rPr lang="en-US" baseline="0" dirty="0" smtClean="0"/>
              <a:t>, and each node is expensive</a:t>
            </a:r>
          </a:p>
          <a:p>
            <a:r>
              <a:rPr lang="en-US" baseline="0" dirty="0" smtClean="0"/>
              <a:t>Benefit is much better agreement with reference assembly (after mapping </a:t>
            </a:r>
            <a:r>
              <a:rPr lang="en-US" baseline="0" dirty="0" err="1" smtClean="0"/>
              <a:t>contigs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MUMmer</a:t>
            </a:r>
            <a:r>
              <a:rPr lang="en-US" baseline="0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35B6B-59B5-4EB7-A787-5006F37CFBA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Aligned </a:t>
            </a:r>
            <a:r>
              <a:rPr lang="en-US" dirty="0" err="1" smtClean="0"/>
              <a:t>contigs</a:t>
            </a:r>
            <a:r>
              <a:rPr lang="en-US" baseline="0" dirty="0" smtClean="0"/>
              <a:t> after assembly, found high accuracy</a:t>
            </a:r>
          </a:p>
          <a:p>
            <a:r>
              <a:rPr lang="en-US" baseline="0" dirty="0" smtClean="0"/>
              <a:t>Compared with </a:t>
            </a:r>
            <a:r>
              <a:rPr lang="en-US" baseline="0" dirty="0" err="1" smtClean="0"/>
              <a:t>sparseAssembler</a:t>
            </a:r>
            <a:r>
              <a:rPr lang="en-US" baseline="0" dirty="0" smtClean="0"/>
              <a:t> – much lower memory use, similar N50,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35B6B-59B5-4EB7-A787-5006F37CFBA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9DFF-0692-4517-97A2-1F4BD74B7358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5F2B-ED33-4168-9529-ECC859FF9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9DFF-0692-4517-97A2-1F4BD74B7358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5F2B-ED33-4168-9529-ECC859FF9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9DFF-0692-4517-97A2-1F4BD74B7358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5F2B-ED33-4168-9529-ECC859FF9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9DFF-0692-4517-97A2-1F4BD74B7358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5F2B-ED33-4168-9529-ECC859FF9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9DFF-0692-4517-97A2-1F4BD74B7358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5F2B-ED33-4168-9529-ECC859FF9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9DFF-0692-4517-97A2-1F4BD74B7358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5F2B-ED33-4168-9529-ECC859FF9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9DFF-0692-4517-97A2-1F4BD74B7358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5F2B-ED33-4168-9529-ECC859FF9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9DFF-0692-4517-97A2-1F4BD74B7358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5F2B-ED33-4168-9529-ECC859FF9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9DFF-0692-4517-97A2-1F4BD74B7358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5F2B-ED33-4168-9529-ECC859FF9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9DFF-0692-4517-97A2-1F4BD74B7358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5F2B-ED33-4168-9529-ECC859FF9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9DFF-0692-4517-97A2-1F4BD74B7358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5F2B-ED33-4168-9529-ECC859FF9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D9DFF-0692-4517-97A2-1F4BD74B7358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75F2B-ED33-4168-9529-ECC859FF9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vomicsorg.wpengine.netdna-cdn.com/wp-content/uploads/2013/01/2013-evomics-assembly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vomicsorg.wpengine.netdna-cdn.com/wp-content/uploads/2013/01/2013-evomics-assembly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vomicsorg.wpengine.netdna-cdn.com/wp-content/uploads/2013/01/2013-evomics-assembly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Space-efficient and exact de </a:t>
            </a:r>
            <a:r>
              <a:rPr lang="en-US" sz="3600" dirty="0" err="1" smtClean="0"/>
              <a:t>Bruijn</a:t>
            </a:r>
            <a:r>
              <a:rPr lang="en-US" sz="3600" dirty="0" smtClean="0"/>
              <a:t> graph representation based on a Bloom Filter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600" y="3068960"/>
            <a:ext cx="3200400" cy="3361928"/>
          </a:xfrm>
        </p:spPr>
        <p:txBody>
          <a:bodyPr/>
          <a:lstStyle/>
          <a:p>
            <a:r>
              <a:rPr lang="en-US" dirty="0" err="1" smtClean="0"/>
              <a:t>Roye</a:t>
            </a:r>
            <a:r>
              <a:rPr lang="en-US" dirty="0" smtClean="0"/>
              <a:t> </a:t>
            </a:r>
            <a:r>
              <a:rPr lang="en-US" dirty="0" err="1" smtClean="0"/>
              <a:t>Rozov</a:t>
            </a:r>
            <a:endParaRPr lang="en-US" dirty="0" smtClean="0"/>
          </a:p>
          <a:p>
            <a:r>
              <a:rPr lang="en-US" dirty="0" smtClean="0"/>
              <a:t>Shamir group meeting 3/7/13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6745" t="5835" r="26339" b="10060"/>
          <a:stretch>
            <a:fillRect/>
          </a:stretch>
        </p:blipFill>
        <p:spPr bwMode="auto">
          <a:xfrm>
            <a:off x="0" y="1484784"/>
            <a:ext cx="532859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Allow enumeration of real neighbors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738536" cy="5069159"/>
          </a:xfrm>
        </p:spPr>
        <p:txBody>
          <a:bodyPr>
            <a:normAutofit/>
          </a:bodyPr>
          <a:lstStyle/>
          <a:p>
            <a:r>
              <a:rPr lang="en-US" sz="1600" dirty="0" smtClean="0"/>
              <a:t>Bloom filter allows querying for neighbors</a:t>
            </a:r>
          </a:p>
          <a:p>
            <a:r>
              <a:rPr lang="en-US" sz="1600" dirty="0" smtClean="0"/>
              <a:t>Maintain list of critical false positives to avoid false branching</a:t>
            </a:r>
          </a:p>
          <a:p>
            <a:r>
              <a:rPr lang="en-US" sz="1600" dirty="0" smtClean="0"/>
              <a:t>List of all kmers stored on disk allows identifying </a:t>
            </a:r>
            <a:r>
              <a:rPr lang="en-US" sz="1600" dirty="0" err="1" smtClean="0"/>
              <a:t>cFP</a:t>
            </a:r>
            <a:r>
              <a:rPr lang="en-US" sz="1600" dirty="0" smtClean="0"/>
              <a:t> set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6745" t="5070" r="26339" b="10060"/>
          <a:stretch>
            <a:fillRect/>
          </a:stretch>
        </p:blipFill>
        <p:spPr bwMode="auto">
          <a:xfrm>
            <a:off x="2267744" y="1435924"/>
            <a:ext cx="5328592" cy="542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Traversal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25963"/>
          </a:xfrm>
        </p:spPr>
        <p:txBody>
          <a:bodyPr/>
          <a:lstStyle/>
          <a:p>
            <a:r>
              <a:rPr lang="en-US" dirty="0" smtClean="0"/>
              <a:t>Marking visited nodes needed for DFS/BFS </a:t>
            </a:r>
            <a:r>
              <a:rPr lang="en-US" dirty="0" err="1" smtClean="0"/>
              <a:t>traveral</a:t>
            </a:r>
            <a:endParaRPr lang="en-US" dirty="0"/>
          </a:p>
          <a:p>
            <a:r>
              <a:rPr lang="en-US" dirty="0" smtClean="0"/>
              <a:t>Cannot mark anything on Bloom filter</a:t>
            </a:r>
          </a:p>
          <a:p>
            <a:r>
              <a:rPr lang="en-US" dirty="0" smtClean="0"/>
              <a:t>Use additional hash to mark these, but only mark complex nodes – branch-points or tips</a:t>
            </a:r>
          </a:p>
          <a:p>
            <a:r>
              <a:rPr lang="en-US" dirty="0" smtClean="0"/>
              <a:t>2k+8 cost per node, luckily there are few – 0.06 of all kmers stored in human genome assembly performed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1163" t="17021" r="6940" b="52810"/>
          <a:stretch>
            <a:fillRect/>
          </a:stretch>
        </p:blipFill>
        <p:spPr bwMode="auto">
          <a:xfrm>
            <a:off x="0" y="5201816"/>
            <a:ext cx="79928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63577" y="6581001"/>
            <a:ext cx="2480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C. Ye et al, BMC Bioinformatics 2012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cFP</a:t>
            </a:r>
            <a:r>
              <a:rPr lang="en-US" dirty="0" smtClean="0"/>
              <a:t>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 = set of true positive nodes (stored on disk)</a:t>
            </a:r>
          </a:p>
          <a:p>
            <a:pPr lvl="1"/>
            <a:r>
              <a:rPr lang="en-US" dirty="0" smtClean="0">
                <a:latin typeface="Brush Script MT"/>
              </a:rPr>
              <a:t>E </a:t>
            </a:r>
            <a:r>
              <a:rPr lang="en-US" dirty="0" smtClean="0">
                <a:latin typeface="+mj-lt"/>
              </a:rPr>
              <a:t>= set of all extensions of S</a:t>
            </a:r>
            <a:endParaRPr lang="en-US" dirty="0" smtClean="0"/>
          </a:p>
          <a:p>
            <a:pPr lvl="1"/>
            <a:r>
              <a:rPr lang="en-US" dirty="0" smtClean="0"/>
              <a:t>P (C </a:t>
            </a:r>
            <a:r>
              <a:rPr lang="en-US" dirty="0" smtClean="0">
                <a:latin typeface="Brush Script MT"/>
              </a:rPr>
              <a:t>E</a:t>
            </a:r>
            <a:r>
              <a:rPr lang="en-US" dirty="0" smtClean="0"/>
              <a:t>) = the set of all yes answers to extension queries on Bloom </a:t>
            </a:r>
            <a:r>
              <a:rPr lang="en-US" dirty="0" smtClean="0"/>
              <a:t>filter</a:t>
            </a:r>
            <a:endParaRPr lang="en-US" dirty="0" smtClean="0"/>
          </a:p>
          <a:p>
            <a:pPr lvl="1"/>
            <a:r>
              <a:rPr lang="en-US" dirty="0" smtClean="0"/>
              <a:t>Create P by querying all of S, writing to disk</a:t>
            </a:r>
          </a:p>
          <a:p>
            <a:pPr lvl="1"/>
            <a:r>
              <a:rPr lang="en-US" dirty="0" smtClean="0"/>
              <a:t>Generate </a:t>
            </a:r>
            <a:r>
              <a:rPr lang="en-US" dirty="0" err="1" smtClean="0"/>
              <a:t>cFP</a:t>
            </a:r>
            <a:r>
              <a:rPr lang="en-US" dirty="0" smtClean="0"/>
              <a:t> by loading partitions of S to hash, removing elements of partition from P iteratively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 = number of hash functions applied</a:t>
            </a:r>
          </a:p>
          <a:p>
            <a:r>
              <a:rPr lang="en-US" dirty="0" smtClean="0"/>
              <a:t>F = false positive rate</a:t>
            </a:r>
          </a:p>
          <a:p>
            <a:r>
              <a:rPr lang="en-US" dirty="0" smtClean="0"/>
              <a:t>m = size of array</a:t>
            </a:r>
          </a:p>
          <a:p>
            <a:r>
              <a:rPr lang="en-US" dirty="0" smtClean="0"/>
              <a:t> n = number of elements inserted</a:t>
            </a:r>
          </a:p>
          <a:p>
            <a:r>
              <a:rPr lang="en-US" dirty="0" smtClean="0"/>
              <a:t>F </a:t>
            </a:r>
            <a:r>
              <a:rPr lang="en-US" dirty="0" smtClean="0">
                <a:latin typeface="Brush Script MT"/>
              </a:rPr>
              <a:t>≈ </a:t>
            </a:r>
            <a:r>
              <a:rPr lang="en-US" dirty="0" smtClean="0">
                <a:latin typeface="+mj-lt"/>
              </a:rPr>
              <a:t>(1 – e</a:t>
            </a:r>
            <a:r>
              <a:rPr lang="en-US" baseline="30000" dirty="0" smtClean="0">
                <a:latin typeface="+mj-lt"/>
              </a:rPr>
              <a:t>-h/r</a:t>
            </a:r>
            <a:r>
              <a:rPr lang="en-US" dirty="0" smtClean="0">
                <a:latin typeface="+mj-lt"/>
              </a:rPr>
              <a:t>)</a:t>
            </a:r>
            <a:r>
              <a:rPr lang="en-US" baseline="30000" dirty="0" smtClean="0">
                <a:latin typeface="+mj-lt"/>
              </a:rPr>
              <a:t>h</a:t>
            </a:r>
            <a:r>
              <a:rPr lang="en-US" dirty="0" smtClean="0">
                <a:latin typeface="+mj-lt"/>
              </a:rPr>
              <a:t> , r = m/n (number of bits per element)</a:t>
            </a:r>
          </a:p>
          <a:p>
            <a:r>
              <a:rPr lang="en-US" dirty="0" smtClean="0">
                <a:latin typeface="+mj-lt"/>
              </a:rPr>
              <a:t>For the optimal number of hash functions,     m</a:t>
            </a:r>
            <a:r>
              <a:rPr lang="en-US" dirty="0" smtClean="0">
                <a:latin typeface="Brush Script MT"/>
              </a:rPr>
              <a:t> ≈</a:t>
            </a:r>
            <a:r>
              <a:rPr lang="en-US" dirty="0" smtClean="0">
                <a:latin typeface="+mj-lt"/>
              </a:rPr>
              <a:t> 1.44log</a:t>
            </a:r>
            <a:r>
              <a:rPr lang="en-US" baseline="-25000" dirty="0" smtClean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 (1/F)n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cFP</a:t>
            </a:r>
            <a:r>
              <a:rPr lang="en-US" dirty="0" smtClean="0"/>
              <a:t> vs. Bloom filter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false positives with a smaller Bloom filter (in terms of bits per element)</a:t>
            </a:r>
          </a:p>
          <a:p>
            <a:r>
              <a:rPr lang="en-US" dirty="0" smtClean="0"/>
              <a:t>E[|</a:t>
            </a:r>
            <a:r>
              <a:rPr lang="en-US" dirty="0" err="1" smtClean="0"/>
              <a:t>cFP</a:t>
            </a:r>
            <a:r>
              <a:rPr lang="en-US" dirty="0" smtClean="0"/>
              <a:t>|] = 8nF</a:t>
            </a:r>
          </a:p>
          <a:p>
            <a:r>
              <a:rPr lang="en-US" dirty="0" smtClean="0"/>
              <a:t>BF + </a:t>
            </a:r>
            <a:r>
              <a:rPr lang="en-US" dirty="0" err="1" smtClean="0"/>
              <a:t>cFP</a:t>
            </a:r>
            <a:r>
              <a:rPr lang="en-US" dirty="0" smtClean="0"/>
              <a:t> total: 1.44n(log2(1/F)  +16Fnk)</a:t>
            </a:r>
          </a:p>
          <a:p>
            <a:r>
              <a:rPr lang="en-US" dirty="0" smtClean="0"/>
              <a:t>Minimum based on optimal number of hashes: n(1.44 log</a:t>
            </a:r>
            <a:r>
              <a:rPr lang="en-US" baseline="-25000" dirty="0" smtClean="0"/>
              <a:t>2</a:t>
            </a:r>
            <a:r>
              <a:rPr lang="en-US" dirty="0" smtClean="0"/>
              <a:t> (16k/2.08) + 2.08)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cFP</a:t>
            </a:r>
            <a:r>
              <a:rPr lang="en-US" dirty="0" smtClean="0"/>
              <a:t> vs. BF size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3913" r="3478" b="2609"/>
          <a:stretch>
            <a:fillRect/>
          </a:stretch>
        </p:blipFill>
        <p:spPr bwMode="auto">
          <a:xfrm>
            <a:off x="0" y="1700808"/>
            <a:ext cx="902900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with vs. without </a:t>
            </a:r>
            <a:r>
              <a:rPr lang="en-US" dirty="0" err="1" smtClean="0"/>
              <a:t>cFP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3788" t="7576" r="4545" b="6229"/>
          <a:stretch>
            <a:fillRect/>
          </a:stretch>
        </p:blipFill>
        <p:spPr bwMode="auto">
          <a:xfrm>
            <a:off x="251520" y="1628800"/>
            <a:ext cx="871296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de novo assembly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t="47790" r="2151" b="4421"/>
          <a:stretch>
            <a:fillRect/>
          </a:stretch>
        </p:blipFill>
        <p:spPr bwMode="auto">
          <a:xfrm>
            <a:off x="971600" y="1268760"/>
            <a:ext cx="66247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 t="22926" r="1042" b="1148"/>
          <a:stretch>
            <a:fillRect/>
          </a:stretch>
        </p:blipFill>
        <p:spPr bwMode="auto">
          <a:xfrm>
            <a:off x="899592" y="3501008"/>
            <a:ext cx="684076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2600" t="5600" r="14822" b="36867"/>
          <a:stretch>
            <a:fillRect/>
          </a:stretch>
        </p:blipFill>
        <p:spPr bwMode="auto">
          <a:xfrm>
            <a:off x="0" y="0"/>
            <a:ext cx="9143450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96335"/>
            <a:ext cx="6807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R. </a:t>
            </a:r>
            <a:r>
              <a:rPr lang="en-US" sz="1200" dirty="0" err="1" smtClean="0"/>
              <a:t>Chikhi</a:t>
            </a:r>
            <a:r>
              <a:rPr lang="en-US" sz="1200" dirty="0" smtClean="0"/>
              <a:t>, 2013 “de novo assembly” presentation,</a:t>
            </a:r>
          </a:p>
          <a:p>
            <a:r>
              <a:rPr lang="en-US" sz="1200" dirty="0" smtClean="0"/>
              <a:t> </a:t>
            </a:r>
            <a:r>
              <a:rPr lang="en-US" sz="1200" dirty="0" smtClean="0">
                <a:hlinkClick r:id="rId3"/>
              </a:rPr>
              <a:t>http://evomicsorg.wpengine.netdna-cdn.com/wp-content/uploads/2013/01/2013-evomics-assembly.pdf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4797152"/>
            <a:ext cx="6674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Bounded depth bounded breadth localized traversal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 novo assembly of large genomes is a memory intensive process – often requires &gt;= 100 GB using standard tools (e.g., Velvet, </a:t>
            </a:r>
            <a:r>
              <a:rPr lang="en-US" dirty="0" err="1" smtClean="0"/>
              <a:t>SOAPdenovo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Newer methods have been able to reduce this to about half (e.g. SGA requires ~50GB per human genome assembly), but this is still out of reach if a powerful server is not available </a:t>
            </a:r>
          </a:p>
          <a:p>
            <a:r>
              <a:rPr lang="en-US" dirty="0" err="1" smtClean="0"/>
              <a:t>Minia</a:t>
            </a:r>
            <a:r>
              <a:rPr lang="en-US" dirty="0" smtClean="0"/>
              <a:t>, a new Bloom filter based assembler introduced here, reduces memory use by one more order of magnitude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206" t="5600" r="16526"/>
          <a:stretch>
            <a:fillRect/>
          </a:stretch>
        </p:blipFill>
        <p:spPr bwMode="auto">
          <a:xfrm>
            <a:off x="0" y="0"/>
            <a:ext cx="9143999" cy="646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96335"/>
            <a:ext cx="6807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R. </a:t>
            </a:r>
            <a:r>
              <a:rPr lang="en-US" sz="1200" dirty="0" err="1" smtClean="0"/>
              <a:t>Chikhi</a:t>
            </a:r>
            <a:r>
              <a:rPr lang="en-US" sz="1200" dirty="0" smtClean="0"/>
              <a:t>, 2013 “de novo assembly” presentation,</a:t>
            </a:r>
          </a:p>
          <a:p>
            <a:r>
              <a:rPr lang="en-US" sz="1200" dirty="0" smtClean="0"/>
              <a:t> </a:t>
            </a:r>
            <a:r>
              <a:rPr lang="en-US" sz="1200" dirty="0" smtClean="0">
                <a:hlinkClick r:id="rId4"/>
              </a:rPr>
              <a:t>http://evomicsorg.wpengine.netdna-cdn.com/wp-content/uploads/2013/01/2013-evomics-assembly.pdf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Bruijn</a:t>
            </a:r>
            <a:r>
              <a:rPr lang="en-US" dirty="0" smtClean="0"/>
              <a:t> graph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Nodes are </a:t>
            </a:r>
            <a:r>
              <a:rPr lang="en-US" dirty="0" err="1" smtClean="0"/>
              <a:t>kmer</a:t>
            </a:r>
            <a:r>
              <a:rPr lang="en-US" dirty="0" smtClean="0"/>
              <a:t> substrings, edges (k+1)</a:t>
            </a:r>
            <a:r>
              <a:rPr lang="en-US" dirty="0" err="1" smtClean="0"/>
              <a:t>mers</a:t>
            </a:r>
            <a:r>
              <a:rPr lang="en-US" dirty="0" smtClean="0"/>
              <a:t> formed by k-1 overlaps between nodes</a:t>
            </a:r>
          </a:p>
          <a:p>
            <a:r>
              <a:rPr lang="en-US" dirty="0" smtClean="0"/>
              <a:t>Assembly attempts to find traversal covering all edges – often not unique due to cycles and ambiguous branch order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6996" r="13307" b="24591"/>
          <a:stretch>
            <a:fillRect/>
          </a:stretch>
        </p:blipFill>
        <p:spPr bwMode="auto">
          <a:xfrm>
            <a:off x="1547664" y="4149080"/>
            <a:ext cx="5256584" cy="233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396335"/>
            <a:ext cx="6807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R. </a:t>
            </a:r>
            <a:r>
              <a:rPr lang="en-US" sz="1200" dirty="0" err="1" smtClean="0"/>
              <a:t>Chikhi</a:t>
            </a:r>
            <a:r>
              <a:rPr lang="en-US" sz="1200" dirty="0" smtClean="0"/>
              <a:t>, 2013 “de novo assembly” presentation,</a:t>
            </a:r>
          </a:p>
          <a:p>
            <a:r>
              <a:rPr lang="en-US" sz="1200" dirty="0" smtClean="0"/>
              <a:t> </a:t>
            </a:r>
            <a:r>
              <a:rPr lang="en-US" sz="1200" dirty="0" smtClean="0">
                <a:hlinkClick r:id="rId3"/>
              </a:rPr>
              <a:t>http://evomicsorg.wpengine.netdna-cdn.com/wp-content/uploads/2013/01/2013-evomics-assembly.pdf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efficient </a:t>
            </a:r>
            <a:r>
              <a:rPr lang="en-US" dirty="0" err="1" smtClean="0"/>
              <a:t>dBG</a:t>
            </a:r>
            <a:r>
              <a:rPr lang="en-US" dirty="0" smtClean="0"/>
              <a:t> methods – 1.Sparse Assembler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1163" t="17021" r="6940" b="1655"/>
          <a:stretch>
            <a:fillRect/>
          </a:stretch>
        </p:blipFill>
        <p:spPr bwMode="auto">
          <a:xfrm>
            <a:off x="395536" y="1484784"/>
            <a:ext cx="799288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36096" y="6381328"/>
            <a:ext cx="3624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C. Ye et al, BMC Bioinformatics 2012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23231" t="44799" r="11801" b="44001"/>
          <a:stretch>
            <a:fillRect/>
          </a:stretch>
        </p:blipFill>
        <p:spPr bwMode="auto">
          <a:xfrm>
            <a:off x="0" y="5733256"/>
            <a:ext cx="6840760" cy="66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/>
              <a:t>2. Conway and </a:t>
            </a:r>
            <a:r>
              <a:rPr lang="en-US" dirty="0" err="1" smtClean="0"/>
              <a:t>Bromage</a:t>
            </a:r>
            <a:r>
              <a:rPr lang="en-US" dirty="0" smtClean="0"/>
              <a:t> 2011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8036" t="41428" r="5586" b="1429"/>
          <a:stretch>
            <a:fillRect/>
          </a:stretch>
        </p:blipFill>
        <p:spPr bwMode="auto">
          <a:xfrm>
            <a:off x="467544" y="764704"/>
            <a:ext cx="7884368" cy="293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3573016"/>
            <a:ext cx="2319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R. </a:t>
            </a:r>
            <a:r>
              <a:rPr lang="en-US" sz="1200" dirty="0" err="1" smtClean="0"/>
              <a:t>Chikhi</a:t>
            </a:r>
            <a:r>
              <a:rPr lang="en-US" sz="1200" dirty="0" smtClean="0"/>
              <a:t>, WABI 2012 presentation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5013176"/>
            <a:ext cx="65527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Sparse bitmap representation designed to store minimal information about each node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Designed to be close to self-information limit and efficiently </a:t>
            </a:r>
            <a:r>
              <a:rPr lang="en-US" dirty="0" err="1" smtClean="0"/>
              <a:t>queriable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t="70267" b="11269"/>
          <a:stretch>
            <a:fillRect/>
          </a:stretch>
        </p:blipFill>
        <p:spPr bwMode="auto">
          <a:xfrm>
            <a:off x="179512" y="3933056"/>
            <a:ext cx="8604250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Pell et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al.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045" t="7261" r="13952" b="38910"/>
          <a:stretch>
            <a:fillRect/>
          </a:stretch>
        </p:blipFill>
        <p:spPr bwMode="auto">
          <a:xfrm>
            <a:off x="1259632" y="1124744"/>
            <a:ext cx="58563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695728" y="633478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Wikimedia Commons: “Bloom filter” 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924944"/>
            <a:ext cx="3698267" cy="3669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76056" y="2924944"/>
            <a:ext cx="4067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Stored kmers in Bloom filter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Showed that global structure is maintained up to FP limit (~18%)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Used </a:t>
            </a:r>
            <a:r>
              <a:rPr lang="en-US" dirty="0" err="1" smtClean="0"/>
              <a:t>kmer</a:t>
            </a:r>
            <a:r>
              <a:rPr lang="en-US" dirty="0" smtClean="0"/>
              <a:t> traversal to partition kmers and then assemble components separately using conventional assembler (Abyss) with little RAM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Minia</a:t>
            </a:r>
            <a:r>
              <a:rPr lang="en-US" dirty="0" smtClean="0"/>
              <a:t> - Main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</a:t>
            </a:r>
            <a:r>
              <a:rPr lang="en-US" dirty="0" smtClean="0"/>
              <a:t>) for any node, enumerate its neighbors using Bloom filter</a:t>
            </a:r>
          </a:p>
          <a:p>
            <a:pPr>
              <a:buNone/>
            </a:pPr>
            <a:r>
              <a:rPr lang="en-US" dirty="0" smtClean="0"/>
              <a:t>2) sequentially enumerate all nodes using list on disk, use to construct </a:t>
            </a:r>
            <a:r>
              <a:rPr lang="en-US" dirty="0" err="1" smtClean="0"/>
              <a:t>cFP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3) limit memory use in assembly by using Bloom filter + </a:t>
            </a:r>
            <a:r>
              <a:rPr lang="en-US" dirty="0" err="1" smtClean="0"/>
              <a:t>cFP</a:t>
            </a:r>
            <a:r>
              <a:rPr lang="en-US" dirty="0" smtClean="0"/>
              <a:t> set to allow traversal, </a:t>
            </a:r>
          </a:p>
          <a:p>
            <a:pPr>
              <a:buNone/>
            </a:pPr>
            <a:r>
              <a:rPr lang="en-US" dirty="0" smtClean="0"/>
              <a:t>4) mark visited complex nodes during traversal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 only nodes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3140968"/>
            <a:ext cx="7817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ACATA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419872" y="2132856"/>
          <a:ext cx="864096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264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ACG</a:t>
                      </a:r>
                      <a:endParaRPr lang="en-US" dirty="0"/>
                    </a:p>
                  </a:txBody>
                  <a:tcPr/>
                </a:tc>
              </a:tr>
              <a:tr h="3264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CGT</a:t>
                      </a:r>
                      <a:endParaRPr lang="en-US" dirty="0"/>
                    </a:p>
                  </a:txBody>
                  <a:tcPr/>
                </a:tc>
              </a:tr>
              <a:tr h="3264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GTT</a:t>
                      </a:r>
                      <a:endParaRPr lang="en-US" dirty="0"/>
                    </a:p>
                  </a:txBody>
                  <a:tcPr/>
                </a:tc>
              </a:tr>
              <a:tr h="3264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ACA</a:t>
                      </a:r>
                      <a:endParaRPr lang="en-US" dirty="0"/>
                    </a:p>
                  </a:txBody>
                  <a:tcPr/>
                </a:tc>
              </a:tr>
              <a:tr h="3264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/>
                </a:tc>
              </a:tr>
              <a:tr h="3264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ATA</a:t>
                      </a:r>
                      <a:endParaRPr lang="en-US" dirty="0"/>
                    </a:p>
                  </a:txBody>
                  <a:tcPr/>
                </a:tc>
              </a:tr>
              <a:tr h="3264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CCG</a:t>
                      </a:r>
                      <a:endParaRPr lang="en-US" dirty="0"/>
                    </a:p>
                  </a:txBody>
                  <a:tcPr/>
                </a:tc>
              </a:tr>
              <a:tr h="3264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GTA</a:t>
                      </a:r>
                      <a:endParaRPr lang="en-US" dirty="0"/>
                    </a:p>
                  </a:txBody>
                  <a:tcPr/>
                </a:tc>
              </a:tr>
              <a:tr h="3264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264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264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83568" y="1916832"/>
            <a:ext cx="74328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u="sng" dirty="0" smtClean="0"/>
              <a:t>Reads</a:t>
            </a:r>
            <a:endParaRPr lang="en-US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2699792" y="1628800"/>
            <a:ext cx="210185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u="sng" dirty="0" smtClean="0"/>
              <a:t>Hashed </a:t>
            </a:r>
            <a:r>
              <a:rPr lang="en-US" u="sng" dirty="0" err="1" smtClean="0"/>
              <a:t>kmer</a:t>
            </a:r>
            <a:r>
              <a:rPr lang="en-US" u="sng" dirty="0" smtClean="0"/>
              <a:t> nodes</a:t>
            </a:r>
            <a:endParaRPr lang="en-US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6156176" y="1916832"/>
            <a:ext cx="14401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Implied edges</a:t>
            </a:r>
            <a:endParaRPr lang="en-US" u="sng" dirty="0"/>
          </a:p>
        </p:txBody>
      </p:sp>
      <p:grpSp>
        <p:nvGrpSpPr>
          <p:cNvPr id="3" name="Group 17"/>
          <p:cNvGrpSpPr/>
          <p:nvPr/>
        </p:nvGrpSpPr>
        <p:grpSpPr>
          <a:xfrm>
            <a:off x="6084168" y="3356992"/>
            <a:ext cx="1266644" cy="1200329"/>
            <a:chOff x="6084168" y="3356992"/>
            <a:chExt cx="1266644" cy="1200329"/>
          </a:xfrm>
        </p:grpSpPr>
        <p:sp>
          <p:nvSpPr>
            <p:cNvPr id="16" name="TextBox 15"/>
            <p:cNvSpPr txBox="1"/>
            <p:nvPr/>
          </p:nvSpPr>
          <p:spPr>
            <a:xfrm>
              <a:off x="6084168" y="3717032"/>
              <a:ext cx="798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A|CG</a:t>
              </a:r>
              <a:r>
                <a:rPr lang="en-US" u="sng" dirty="0" smtClean="0"/>
                <a:t>?</a:t>
              </a:r>
              <a:endParaRPr lang="en-US" u="sng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20272" y="3356992"/>
              <a:ext cx="33054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</a:p>
            <a:p>
              <a:r>
                <a:rPr lang="en-US" dirty="0" smtClean="0"/>
                <a:t>C</a:t>
              </a:r>
            </a:p>
            <a:p>
              <a:r>
                <a:rPr lang="en-US" dirty="0" smtClean="0"/>
                <a:t>G</a:t>
              </a:r>
            </a:p>
            <a:p>
              <a:r>
                <a:rPr lang="en-US" dirty="0" smtClean="0"/>
                <a:t>T</a:t>
              </a:r>
              <a:endParaRPr lang="en-US" dirty="0"/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2267744" y="2564904"/>
            <a:ext cx="978408" cy="729372"/>
            <a:chOff x="2267744" y="2564904"/>
            <a:chExt cx="978408" cy="729372"/>
          </a:xfrm>
        </p:grpSpPr>
        <p:sp>
          <p:nvSpPr>
            <p:cNvPr id="11" name="Right Arrow 10"/>
            <p:cNvSpPr/>
            <p:nvPr/>
          </p:nvSpPr>
          <p:spPr>
            <a:xfrm>
              <a:off x="2267744" y="2564904"/>
              <a:ext cx="978408" cy="484632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67744" y="2924944"/>
              <a:ext cx="5212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k=3</a:t>
              </a:r>
              <a:endParaRPr lang="en-US" dirty="0"/>
            </a:p>
          </p:txBody>
        </p:sp>
      </p:grpSp>
      <p:cxnSp>
        <p:nvCxnSpPr>
          <p:cNvPr id="22" name="Elbow Connector 21"/>
          <p:cNvCxnSpPr/>
          <p:nvPr/>
        </p:nvCxnSpPr>
        <p:spPr>
          <a:xfrm>
            <a:off x="4355976" y="2708920"/>
            <a:ext cx="2642592" cy="1634480"/>
          </a:xfrm>
          <a:prstGeom prst="curvedConnector3">
            <a:avLst>
              <a:gd name="adj1" fmla="val 5000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60032" y="2924944"/>
            <a:ext cx="122617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query hash</a:t>
            </a:r>
            <a:endParaRPr lang="en-US" dirty="0"/>
          </a:p>
        </p:txBody>
      </p:sp>
      <p:sp>
        <p:nvSpPr>
          <p:cNvPr id="30" name="Left Brace 29"/>
          <p:cNvSpPr/>
          <p:nvPr/>
        </p:nvSpPr>
        <p:spPr>
          <a:xfrm>
            <a:off x="6948264" y="3501008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31"/>
          <p:cNvGrpSpPr/>
          <p:nvPr/>
        </p:nvGrpSpPr>
        <p:grpSpPr>
          <a:xfrm>
            <a:off x="683568" y="2492896"/>
            <a:ext cx="945454" cy="3000529"/>
            <a:chOff x="539552" y="2636912"/>
            <a:chExt cx="945454" cy="3000529"/>
          </a:xfrm>
        </p:grpSpPr>
        <p:sp>
          <p:nvSpPr>
            <p:cNvPr id="5" name="TextBox 4"/>
            <p:cNvSpPr txBox="1"/>
            <p:nvPr/>
          </p:nvSpPr>
          <p:spPr>
            <a:xfrm>
              <a:off x="539552" y="2636912"/>
              <a:ext cx="80970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ACGTT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3568" y="3861048"/>
              <a:ext cx="80143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CCGTA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27584" y="4437112"/>
              <a:ext cx="24237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</a:p>
            <a:p>
              <a:r>
                <a:rPr lang="en-US" dirty="0" smtClean="0"/>
                <a:t>.</a:t>
              </a:r>
            </a:p>
            <a:p>
              <a:r>
                <a:rPr lang="en-US" dirty="0" smtClean="0"/>
                <a:t>.</a:t>
              </a:r>
            </a:p>
            <a:p>
              <a:r>
                <a:rPr lang="en-US" dirty="0" smtClean="0"/>
                <a:t>.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902</Words>
  <Application>Microsoft Office PowerPoint</Application>
  <PresentationFormat>On-screen Show (4:3)</PresentationFormat>
  <Paragraphs>116</Paragraphs>
  <Slides>18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Space-efficient and exact de Bruijn graph representation based on a Bloom Filter</vt:lpstr>
      <vt:lpstr>Introduction</vt:lpstr>
      <vt:lpstr>Slide 3</vt:lpstr>
      <vt:lpstr>De Bruijn graph assembly</vt:lpstr>
      <vt:lpstr>Memory efficient dBG methods – 1.Sparse Assembler</vt:lpstr>
      <vt:lpstr>2. Conway and Bromage 2011</vt:lpstr>
      <vt:lpstr>Slide 7</vt:lpstr>
      <vt:lpstr>Minia - Main ideas</vt:lpstr>
      <vt:lpstr>Store only nodes</vt:lpstr>
      <vt:lpstr>Allow enumeration of real neighbors</vt:lpstr>
      <vt:lpstr>Traversal</vt:lpstr>
      <vt:lpstr>cFP construction</vt:lpstr>
      <vt:lpstr>Bloom filter parameters</vt:lpstr>
      <vt:lpstr>cFP vs. Bloom filter size</vt:lpstr>
      <vt:lpstr>cFP vs. BF size</vt:lpstr>
      <vt:lpstr>Results – with vs. without cFP</vt:lpstr>
      <vt:lpstr>Human de novo assembly</vt:lpstr>
      <vt:lpstr>Slide 18</vt:lpstr>
    </vt:vector>
  </TitlesOfParts>
  <Company>School of 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Space-efficient and exact de Bruijn graph representation based on a Bloom Filter</dc:title>
  <dc:creator>roye rozov</dc:creator>
  <cp:lastModifiedBy>roye rozov</cp:lastModifiedBy>
  <cp:revision>69</cp:revision>
  <dcterms:created xsi:type="dcterms:W3CDTF">2013-07-02T06:48:48Z</dcterms:created>
  <dcterms:modified xsi:type="dcterms:W3CDTF">2013-07-03T07:10:45Z</dcterms:modified>
</cp:coreProperties>
</file>