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3" r:id="rId6"/>
    <p:sldId id="260" r:id="rId7"/>
    <p:sldId id="269" r:id="rId8"/>
    <p:sldId id="268" r:id="rId9"/>
    <p:sldId id="264" r:id="rId10"/>
    <p:sldId id="272" r:id="rId11"/>
    <p:sldId id="261" r:id="rId12"/>
    <p:sldId id="262" r:id="rId13"/>
    <p:sldId id="265" r:id="rId14"/>
    <p:sldId id="271" r:id="rId15"/>
    <p:sldId id="266" r:id="rId16"/>
    <p:sldId id="267" r:id="rId17"/>
    <p:sldId id="274" r:id="rId18"/>
    <p:sldId id="276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737" autoAdjust="0"/>
  </p:normalViewPr>
  <p:slideViewPr>
    <p:cSldViewPr>
      <p:cViewPr varScale="1">
        <p:scale>
          <a:sx n="85" d="100"/>
          <a:sy n="85" d="100"/>
        </p:scale>
        <p:origin x="-23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2E77A-4EB0-4CFB-A236-75E1508C162D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C34E3-22F8-47C9-AF7F-C409B1D28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46350" y="4352637"/>
            <a:ext cx="4770904" cy="347806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0" rIns="0" bIns="0"/>
          <a:lstStyle/>
          <a:p>
            <a:pPr marL="76930" indent="-76930">
              <a:lnSpc>
                <a:spcPct val="93000"/>
              </a:lnSpc>
              <a:spcBef>
                <a:spcPct val="0"/>
              </a:spcBef>
              <a:buSzPct val="45000"/>
              <a:tabLst>
                <a:tab pos="649628" algn="l"/>
                <a:tab pos="1299256" algn="l"/>
                <a:tab pos="1948884" algn="l"/>
                <a:tab pos="2598511" algn="l"/>
                <a:tab pos="3248139" algn="l"/>
                <a:tab pos="3897767" algn="l"/>
                <a:tab pos="4547395" algn="l"/>
              </a:tabLst>
            </a:pPr>
            <a:r>
              <a:rPr lang="en-GB" dirty="0">
                <a:latin typeface="Arial" charset="0"/>
                <a:ea typeface="msgothic" charset="0"/>
                <a:cs typeface="msgothic" charset="0"/>
              </a:rPr>
              <a:t>Schematic of the compression technique. (A) Reads are first aligned to an established reference. (B) Unaligned reads are then pooled to create a specific “compression framework” for this data set. (C) The base pair information is then stored using specific offsets of reads on the reference, with substitutions, insertions, or deletions </a:t>
            </a:r>
            <a:r>
              <a:rPr lang="en-GB" dirty="0" smtClean="0">
                <a:latin typeface="Arial" charset="0"/>
                <a:ea typeface="msgothic" charset="0"/>
                <a:cs typeface="msgothic" charset="0"/>
              </a:rPr>
              <a:t>encoded </a:t>
            </a:r>
            <a:r>
              <a:rPr lang="en-GB" dirty="0">
                <a:latin typeface="Arial" charset="0"/>
                <a:ea typeface="msgothic" charset="0"/>
                <a:cs typeface="msgothic" charset="0"/>
              </a:rPr>
              <a:t>in separate data structures</a:t>
            </a:r>
            <a:r>
              <a:rPr lang="en-GB" dirty="0" smtClean="0">
                <a:latin typeface="Arial" charset="0"/>
                <a:ea typeface="msgothic" charset="0"/>
                <a:cs typeface="msgothic" charset="0"/>
              </a:rPr>
              <a:t>.</a:t>
            </a:r>
          </a:p>
          <a:p>
            <a:pPr marL="76930" indent="-76930">
              <a:lnSpc>
                <a:spcPct val="93000"/>
              </a:lnSpc>
              <a:spcBef>
                <a:spcPct val="0"/>
              </a:spcBef>
              <a:buSzPct val="45000"/>
              <a:tabLst>
                <a:tab pos="649628" algn="l"/>
                <a:tab pos="1299256" algn="l"/>
                <a:tab pos="1948884" algn="l"/>
                <a:tab pos="2598511" algn="l"/>
                <a:tab pos="3248139" algn="l"/>
                <a:tab pos="3897767" algn="l"/>
                <a:tab pos="4547395" algn="l"/>
              </a:tabLst>
            </a:pPr>
            <a:endParaRPr lang="en-GB" dirty="0" smtClean="0">
              <a:latin typeface="Arial" charset="0"/>
              <a:ea typeface="msgothic" charset="0"/>
              <a:cs typeface="msgothic" charset="0"/>
            </a:endParaRPr>
          </a:p>
          <a:p>
            <a:pPr marL="76930" indent="-76930">
              <a:lnSpc>
                <a:spcPct val="93000"/>
              </a:lnSpc>
              <a:spcBef>
                <a:spcPct val="0"/>
              </a:spcBef>
              <a:buSzPct val="45000"/>
              <a:tabLst>
                <a:tab pos="649628" algn="l"/>
                <a:tab pos="1299256" algn="l"/>
                <a:tab pos="1948884" algn="l"/>
                <a:tab pos="2598511" algn="l"/>
                <a:tab pos="3248139" algn="l"/>
                <a:tab pos="3897767" algn="l"/>
                <a:tab pos="4547395" algn="l"/>
              </a:tabLst>
            </a:pPr>
            <a:r>
              <a:rPr lang="en-GB" dirty="0" smtClean="0">
                <a:latin typeface="Arial" charset="0"/>
                <a:ea typeface="msgothic" charset="0"/>
                <a:cs typeface="msgothic" charset="0"/>
              </a:rPr>
              <a:t>-instead of storing l (~50-90)</a:t>
            </a:r>
            <a:r>
              <a:rPr lang="en-GB" baseline="0" dirty="0" smtClean="0">
                <a:latin typeface="Arial" charset="0"/>
                <a:ea typeface="msgothic" charset="0"/>
                <a:cs typeface="msgothic" charset="0"/>
              </a:rPr>
              <a:t> characters per read, we store one </a:t>
            </a:r>
            <a:r>
              <a:rPr lang="en-GB" baseline="0" dirty="0" err="1" smtClean="0">
                <a:latin typeface="Arial" charset="0"/>
                <a:ea typeface="msgothic" charset="0"/>
                <a:cs typeface="msgothic" charset="0"/>
              </a:rPr>
              <a:t>int</a:t>
            </a:r>
            <a:r>
              <a:rPr lang="en-GB" baseline="0" dirty="0" smtClean="0">
                <a:latin typeface="Arial" charset="0"/>
                <a:ea typeface="msgothic" charset="0"/>
                <a:cs typeface="msgothic" charset="0"/>
              </a:rPr>
              <a:t> for position and a few more chars to signify differences when they are present</a:t>
            </a:r>
            <a:endParaRPr lang="en-GB" dirty="0">
              <a:latin typeface="Arial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http://www.codecogs.com/latex/eqneditor.php</a:t>
            </a:r>
          </a:p>
          <a:p>
            <a:endParaRPr lang="en-US" dirty="0" smtClean="0"/>
          </a:p>
          <a:p>
            <a:r>
              <a:rPr lang="en-US" dirty="0" smtClean="0"/>
              <a:t>\\</a:t>
            </a:r>
          </a:p>
          <a:p>
            <a:r>
              <a:rPr lang="en-US" dirty="0" smtClean="0"/>
              <a:t>|R|[ log (L)) + log(\ell) + \Delta]\\</a:t>
            </a:r>
          </a:p>
          <a:p>
            <a:r>
              <a:rPr lang="en-US" dirty="0" smtClean="0"/>
              <a:t>\\</a:t>
            </a:r>
          </a:p>
          <a:p>
            <a:r>
              <a:rPr lang="en-US" dirty="0" smtClean="0"/>
              <a:t>\\</a:t>
            </a:r>
          </a:p>
          <a:p>
            <a:r>
              <a:rPr lang="en-US" dirty="0" smtClean="0"/>
              <a:t>R - the\ set\ of\ reads\\</a:t>
            </a:r>
          </a:p>
          <a:p>
            <a:r>
              <a:rPr lang="en-US" dirty="0" smtClean="0"/>
              <a:t>L - genome\ length \\</a:t>
            </a:r>
          </a:p>
          <a:p>
            <a:r>
              <a:rPr lang="en-US" dirty="0" smtClean="0"/>
              <a:t>\ell - read\ length \\</a:t>
            </a:r>
          </a:p>
          <a:p>
            <a:r>
              <a:rPr lang="en-US" dirty="0" smtClean="0"/>
              <a:t>\Delta - difference\ relative\ to\ genome</a:t>
            </a:r>
          </a:p>
          <a:p>
            <a:endParaRPr lang="en-US" dirty="0" smtClean="0"/>
          </a:p>
          <a:p>
            <a:r>
              <a:rPr lang="en-US" dirty="0" smtClean="0"/>
              <a:t>Assume read length 100 – 8 bits/char</a:t>
            </a:r>
          </a:p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Go from R* 800 to R*[30 + 7 +2] =~</a:t>
            </a:r>
            <a:r>
              <a:rPr lang="en-US" baseline="0" dirty="0" smtClean="0">
                <a:sym typeface="Wingdings" pitchFamily="2" charset="2"/>
              </a:rPr>
              <a:t> R*40  20* compression</a:t>
            </a:r>
          </a:p>
          <a:p>
            <a:pPr>
              <a:buFont typeface="Wingdings"/>
              <a:buChar char="à"/>
            </a:pPr>
            <a:endParaRPr lang="en-US" baseline="0" dirty="0" smtClean="0">
              <a:sym typeface="Wingdings" pitchFamily="2" charset="2"/>
            </a:endParaRPr>
          </a:p>
          <a:p>
            <a:pPr>
              <a:buFont typeface="Wingdings"/>
              <a:buNone/>
            </a:pPr>
            <a:r>
              <a:rPr lang="en-US" baseline="0" dirty="0" smtClean="0">
                <a:sym typeface="Wingdings" pitchFamily="2" charset="2"/>
              </a:rPr>
              <a:t>Improvement with relative encoding of positions, different coding schemes of errors and positions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C34E3-22F8-47C9-AF7F-C409B1D28C7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[not sure if this add</a:t>
            </a:r>
            <a:r>
              <a:rPr lang="en-US" baseline="0" dirty="0" smtClean="0"/>
              <a:t>s anything besides giving their result, maybe show a picture of assembly?  Have one on the right side of first slide]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Performs rough assembly</a:t>
            </a:r>
            <a:r>
              <a:rPr lang="en-US" baseline="0" dirty="0" smtClean="0"/>
              <a:t> when no reference available</a:t>
            </a:r>
          </a:p>
          <a:p>
            <a:pPr>
              <a:buFontTx/>
              <a:buChar char="-"/>
            </a:pPr>
            <a:r>
              <a:rPr lang="en-US" baseline="0" dirty="0" smtClean="0"/>
              <a:t>‘rough’ to keep memory use and CPU time low</a:t>
            </a:r>
          </a:p>
          <a:p>
            <a:pPr>
              <a:buFontTx/>
              <a:buChar char="-"/>
            </a:pPr>
            <a:r>
              <a:rPr lang="en-US" baseline="0" dirty="0" smtClean="0"/>
              <a:t>Quotes 0.20 compression ratio (including names and quality scores); in our test, about 0.25 (for sequence alone) – equivalent to converting chars to bit encoding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Talk about SCALCE and BEETL as well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C34E3-22F8-47C9-AF7F-C409B1D28C7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O(Rk^2)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C34E3-22F8-47C9-AF7F-C409B1D28C7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 to run more samples on larger k – large memory</a:t>
            </a:r>
            <a:r>
              <a:rPr lang="en-US" baseline="0" dirty="0" smtClean="0"/>
              <a:t> requirements</a:t>
            </a:r>
          </a:p>
          <a:p>
            <a:r>
              <a:rPr lang="en-US" baseline="0" dirty="0" smtClean="0"/>
              <a:t>-</a:t>
            </a:r>
            <a:r>
              <a:rPr lang="en-US" baseline="0" dirty="0" err="1" smtClean="0"/>
              <a:t>seg</a:t>
            </a:r>
            <a:r>
              <a:rPr lang="en-US" baseline="0" dirty="0" smtClean="0"/>
              <a:t> to diff hash issues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C34E3-22F8-47C9-AF7F-C409B1D28C7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\\</a:t>
            </a:r>
          </a:p>
          <a:p>
            <a:r>
              <a:rPr lang="en-US" dirty="0" smtClean="0"/>
              <a:t>C = R[(2+an)log(|V|) + log(\ell) + sub + log(\ell)]\\</a:t>
            </a:r>
          </a:p>
          <a:p>
            <a:r>
              <a:rPr lang="en-US" dirty="0" smtClean="0"/>
              <a:t>\\</a:t>
            </a:r>
          </a:p>
          <a:p>
            <a:r>
              <a:rPr lang="en-US" dirty="0" smtClean="0"/>
              <a:t>\ell = 100, k = 15;\  |V| \</a:t>
            </a:r>
            <a:r>
              <a:rPr lang="en-US" dirty="0" err="1" smtClean="0"/>
              <a:t>leq</a:t>
            </a:r>
            <a:r>
              <a:rPr lang="en-US" dirty="0" smtClean="0"/>
              <a:t> 4^{15} = 1B\ kmers \\</a:t>
            </a:r>
          </a:p>
          <a:p>
            <a:r>
              <a:rPr lang="en-US" dirty="0" smtClean="0"/>
              <a:t>\\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rightarrow</a:t>
            </a:r>
            <a:r>
              <a:rPr lang="en-US" dirty="0" smtClean="0"/>
              <a:t> C = R[(2+an)30+ 16 ]\\</a:t>
            </a:r>
          </a:p>
          <a:p>
            <a:r>
              <a:rPr lang="en-US" dirty="0" smtClean="0"/>
              <a:t>\\</a:t>
            </a:r>
          </a:p>
          <a:p>
            <a:r>
              <a:rPr lang="en-US" dirty="0" smtClean="0"/>
              <a:t>an \equiv min.\ number\ of\ anchor\ points\\</a:t>
            </a:r>
          </a:p>
          <a:p>
            <a:r>
              <a:rPr lang="en-US" dirty="0" smtClean="0"/>
              <a:t>sub \equiv 2\ bit\ substitution\ encoding \\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C34E3-22F8-47C9-AF7F-C409B1D28C7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\\</a:t>
            </a:r>
          </a:p>
          <a:p>
            <a:r>
              <a:rPr lang="en-US" dirty="0" smtClean="0"/>
              <a:t>Avg.\ Diff  = \</a:t>
            </a:r>
            <a:r>
              <a:rPr lang="en-US" dirty="0" err="1" smtClean="0"/>
              <a:t>frac</a:t>
            </a:r>
            <a:r>
              <a:rPr lang="en-US" dirty="0" smtClean="0"/>
              <a:t>{max\ - min.\ }{no.\ elements} \approx \</a:t>
            </a:r>
            <a:r>
              <a:rPr lang="en-US" dirty="0" err="1" smtClean="0"/>
              <a:t>frac</a:t>
            </a:r>
            <a:r>
              <a:rPr lang="en-US" dirty="0" smtClean="0"/>
              <a:t>{4^k}{|V|} \\</a:t>
            </a:r>
          </a:p>
          <a:p>
            <a:r>
              <a:rPr lang="en-US" dirty="0" smtClean="0"/>
              <a:t>\\</a:t>
            </a:r>
          </a:p>
          <a:p>
            <a:r>
              <a:rPr lang="en-US" dirty="0" smtClean="0"/>
              <a:t>\\</a:t>
            </a:r>
          </a:p>
          <a:p>
            <a:endParaRPr lang="en-US" dirty="0" smtClean="0"/>
          </a:p>
          <a:p>
            <a:r>
              <a:rPr lang="en-US" dirty="0" smtClean="0"/>
              <a:t>C_{graph} = |V|(2k - </a:t>
            </a:r>
            <a:r>
              <a:rPr lang="en-US" dirty="0" err="1" smtClean="0"/>
              <a:t>log|V</a:t>
            </a:r>
            <a:r>
              <a:rPr lang="en-US" dirty="0" smtClean="0"/>
              <a:t>|)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K = 15, </a:t>
            </a:r>
            <a:r>
              <a:rPr lang="en-US" baseline="0" dirty="0" smtClean="0">
                <a:sym typeface="Wingdings" pitchFamily="2" charset="2"/>
              </a:rPr>
              <a:t>|V| close to 4^k after a few samples  2 or 3 bits to encode </a:t>
            </a:r>
            <a:r>
              <a:rPr lang="en-US" baseline="0" dirty="0" err="1" smtClean="0">
                <a:sym typeface="Wingdings" pitchFamily="2" charset="2"/>
              </a:rPr>
              <a:t>diffs</a:t>
            </a:r>
            <a:r>
              <a:rPr lang="en-US" baseline="0" dirty="0" smtClean="0">
                <a:sym typeface="Wingdings" pitchFamily="2" charset="2"/>
              </a:rPr>
              <a:t>  </a:t>
            </a:r>
            <a:r>
              <a:rPr lang="en-US" baseline="0" dirty="0" err="1" smtClean="0">
                <a:sym typeface="Wingdings" pitchFamily="2" charset="2"/>
              </a:rPr>
              <a:t>b.c</a:t>
            </a:r>
            <a:r>
              <a:rPr lang="en-US" baseline="0" dirty="0" smtClean="0">
                <a:sym typeface="Wingdings" pitchFamily="2" charset="2"/>
              </a:rPr>
              <a:t>. log becomes </a:t>
            </a:r>
            <a:r>
              <a:rPr lang="en-US" baseline="0" dirty="0" err="1" smtClean="0">
                <a:sym typeface="Wingdings" pitchFamily="2" charset="2"/>
              </a:rPr>
              <a:t>irrelevent</a:t>
            </a:r>
            <a:r>
              <a:rPr lang="en-US" baseline="0" dirty="0" smtClean="0">
                <a:sym typeface="Wingdings" pitchFamily="2" charset="2"/>
              </a:rPr>
              <a:t> – need to consider smallest symbol sizes in Huffman or </a:t>
            </a:r>
          </a:p>
          <a:p>
            <a:pPr>
              <a:buFont typeface="Wingdings"/>
              <a:buNone/>
            </a:pPr>
            <a:r>
              <a:rPr lang="en-US" baseline="0" dirty="0" smtClean="0">
                <a:sym typeface="Wingdings" pitchFamily="2" charset="2"/>
              </a:rPr>
              <a:t>Whatever encoding used  10^9 *3/8  few hundred MB</a:t>
            </a:r>
          </a:p>
          <a:p>
            <a:pPr>
              <a:buFont typeface="Wingdings"/>
              <a:buNone/>
            </a:pPr>
            <a:endParaRPr lang="en-US" baseline="0" dirty="0" smtClean="0">
              <a:sym typeface="Wingdings" pitchFamily="2" charset="2"/>
            </a:endParaRPr>
          </a:p>
          <a:p>
            <a:pPr>
              <a:buFont typeface="Wingdings"/>
              <a:buNone/>
            </a:pPr>
            <a:r>
              <a:rPr lang="en-US" baseline="0" dirty="0" smtClean="0">
                <a:sym typeface="Wingdings" pitchFamily="2" charset="2"/>
              </a:rPr>
              <a:t> Larger k implies more expensive encoding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C34E3-22F8-47C9-AF7F-C409B1D28C7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\\</a:t>
            </a:r>
          </a:p>
          <a:p>
            <a:r>
              <a:rPr lang="en-US" dirty="0" smtClean="0"/>
              <a:t>x_1, ..., x_{\ell'}\ (\ell' = \ell -k +1)\ is\ the\ set\ of\ read\ kmers\\</a:t>
            </a:r>
          </a:p>
          <a:p>
            <a:r>
              <a:rPr lang="en-US" dirty="0" smtClean="0"/>
              <a:t>\\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i,j</a:t>
            </a:r>
            <a:r>
              <a:rPr lang="en-US" dirty="0" smtClean="0"/>
              <a:t>)\epsilon E\</a:t>
            </a:r>
            <a:r>
              <a:rPr lang="en-US" dirty="0" err="1" smtClean="0"/>
              <a:t>Leftrightarrow</a:t>
            </a:r>
            <a:r>
              <a:rPr lang="en-US" dirty="0" smtClean="0"/>
              <a:t> there\ is\ a\ single\ path\ of\ length\ j-</a:t>
            </a:r>
            <a:r>
              <a:rPr lang="en-US" dirty="0" err="1" smtClean="0"/>
              <a:t>i</a:t>
            </a:r>
            <a:r>
              <a:rPr lang="en-US" dirty="0" smtClean="0"/>
              <a:t>\ in\ G \\</a:t>
            </a:r>
          </a:p>
          <a:p>
            <a:r>
              <a:rPr lang="en-US" dirty="0" smtClean="0"/>
              <a:t>\\</a:t>
            </a:r>
          </a:p>
          <a:p>
            <a:r>
              <a:rPr lang="en-US" dirty="0" smtClean="0"/>
              <a:t>define\ G' = (V,E)\\</a:t>
            </a:r>
          </a:p>
          <a:p>
            <a:r>
              <a:rPr lang="en-US" dirty="0" smtClean="0"/>
              <a:t>\\</a:t>
            </a:r>
          </a:p>
          <a:p>
            <a:r>
              <a:rPr lang="en-US" dirty="0" smtClean="0"/>
              <a:t>F(</a:t>
            </a:r>
            <a:r>
              <a:rPr lang="en-US" dirty="0" err="1" smtClean="0"/>
              <a:t>i</a:t>
            </a:r>
            <a:r>
              <a:rPr lang="en-US" dirty="0" smtClean="0"/>
              <a:t>) \equiv minimum\ number\ of\ anchor\ points\ in\ &lt;x_1, ..., </a:t>
            </a:r>
            <a:r>
              <a:rPr lang="en-US" dirty="0" err="1" smtClean="0"/>
              <a:t>x_i</a:t>
            </a:r>
            <a:r>
              <a:rPr lang="en-US" dirty="0" smtClean="0"/>
              <a:t>&gt; \\</a:t>
            </a:r>
          </a:p>
          <a:p>
            <a:r>
              <a:rPr lang="en-US" dirty="0" smtClean="0"/>
              <a:t>F(</a:t>
            </a:r>
            <a:r>
              <a:rPr lang="en-US" dirty="0" err="1" smtClean="0"/>
              <a:t>i</a:t>
            </a:r>
            <a:r>
              <a:rPr lang="en-US" dirty="0" smtClean="0"/>
              <a:t>) = min_{(j &lt; </a:t>
            </a:r>
            <a:r>
              <a:rPr lang="en-US" dirty="0" err="1" smtClean="0"/>
              <a:t>i</a:t>
            </a:r>
            <a:r>
              <a:rPr lang="en-US" dirty="0" smtClean="0"/>
              <a:t>,\ (</a:t>
            </a:r>
            <a:r>
              <a:rPr lang="en-US" dirty="0" err="1" smtClean="0"/>
              <a:t>i,j</a:t>
            </a:r>
            <a:r>
              <a:rPr lang="en-US" dirty="0" smtClean="0"/>
              <a:t>)\epsilon E) }(F(j)+1)\\</a:t>
            </a:r>
          </a:p>
          <a:p>
            <a:r>
              <a:rPr lang="en-US" dirty="0" smtClean="0"/>
              <a:t>\\</a:t>
            </a:r>
          </a:p>
          <a:p>
            <a:r>
              <a:rPr lang="en-US" dirty="0" smtClean="0"/>
              <a:t>to\ find\ the\ minimum\\</a:t>
            </a:r>
          </a:p>
          <a:p>
            <a:r>
              <a:rPr lang="en-US" dirty="0" smtClean="0"/>
              <a:t>1)\ use\ BFS\ to\ list\ all\ pairs\ in\ E\\</a:t>
            </a:r>
          </a:p>
          <a:p>
            <a:r>
              <a:rPr lang="en-US" dirty="0" smtClean="0"/>
              <a:t>2)\ find\ the\ shortest\ path\ through\ the\ anchors\ - calculate\ F(\ell')\\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C34E3-22F8-47C9-AF7F-C409B1D28C7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46350" y="4352637"/>
            <a:ext cx="4770904" cy="347806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0" rIns="0" bIns="0">
            <a:normAutofit lnSpcReduction="10000"/>
          </a:bodyPr>
          <a:lstStyle/>
          <a:p>
            <a:pPr marL="76930" indent="-76930">
              <a:lnSpc>
                <a:spcPct val="93000"/>
              </a:lnSpc>
              <a:spcBef>
                <a:spcPct val="0"/>
              </a:spcBef>
              <a:buSzPct val="45000"/>
              <a:tabLst>
                <a:tab pos="649628" algn="l"/>
                <a:tab pos="1299256" algn="l"/>
                <a:tab pos="1948884" algn="l"/>
                <a:tab pos="2598511" algn="l"/>
                <a:tab pos="3248139" algn="l"/>
                <a:tab pos="3897767" algn="l"/>
                <a:tab pos="4547395" algn="l"/>
              </a:tabLst>
            </a:pPr>
            <a:r>
              <a:rPr lang="en-GB" dirty="0">
                <a:latin typeface="Arial" charset="0"/>
                <a:ea typeface="msgothic" charset="0"/>
                <a:cs typeface="msgothic" charset="0"/>
              </a:rPr>
              <a:t>Graph visualizations demonstrating the decreasing fidelity of graph structure with increasing false positive rate. Erroneous </a:t>
            </a:r>
            <a:r>
              <a:rPr lang="en-GB" i="1" dirty="0">
                <a:latin typeface="Arial" charset="0"/>
                <a:ea typeface="msgothic" charset="0"/>
                <a:cs typeface="msgothic" charset="0"/>
              </a:rPr>
              <a:t>k</a:t>
            </a:r>
            <a:r>
              <a:rPr lang="en-GB" dirty="0">
                <a:latin typeface="Arial" charset="0"/>
                <a:ea typeface="msgothic" charset="0"/>
                <a:cs typeface="msgothic" charset="0"/>
              </a:rPr>
              <a:t>-</a:t>
            </a:r>
            <a:r>
              <a:rPr lang="en-GB" dirty="0" err="1">
                <a:latin typeface="Arial" charset="0"/>
                <a:ea typeface="msgothic" charset="0"/>
                <a:cs typeface="msgothic" charset="0"/>
              </a:rPr>
              <a:t>mers</a:t>
            </a:r>
            <a:r>
              <a:rPr lang="en-GB" dirty="0">
                <a:latin typeface="Arial" charset="0"/>
                <a:ea typeface="msgothic" charset="0"/>
                <a:cs typeface="msgothic" charset="0"/>
              </a:rPr>
              <a:t> are </a:t>
            </a:r>
            <a:r>
              <a:rPr lang="en-GB" dirty="0" err="1">
                <a:latin typeface="Arial" charset="0"/>
                <a:ea typeface="msgothic" charset="0"/>
                <a:cs typeface="msgothic" charset="0"/>
              </a:rPr>
              <a:t>colored</a:t>
            </a:r>
            <a:r>
              <a:rPr lang="en-GB" dirty="0">
                <a:latin typeface="Arial" charset="0"/>
                <a:ea typeface="msgothic" charset="0"/>
                <a:cs typeface="msgothic" charset="0"/>
              </a:rPr>
              <a:t> red and </a:t>
            </a:r>
            <a:r>
              <a:rPr lang="en-GB" i="1" dirty="0">
                <a:latin typeface="Arial" charset="0"/>
                <a:ea typeface="msgothic" charset="0"/>
                <a:cs typeface="msgothic" charset="0"/>
              </a:rPr>
              <a:t>k</a:t>
            </a:r>
            <a:r>
              <a:rPr lang="en-GB" dirty="0">
                <a:latin typeface="Arial" charset="0"/>
                <a:ea typeface="msgothic" charset="0"/>
                <a:cs typeface="msgothic" charset="0"/>
              </a:rPr>
              <a:t>-</a:t>
            </a:r>
            <a:r>
              <a:rPr lang="en-GB" dirty="0" err="1">
                <a:latin typeface="Arial" charset="0"/>
                <a:ea typeface="msgothic" charset="0"/>
                <a:cs typeface="msgothic" charset="0"/>
              </a:rPr>
              <a:t>mers</a:t>
            </a:r>
            <a:r>
              <a:rPr lang="en-GB" dirty="0">
                <a:latin typeface="Arial" charset="0"/>
                <a:ea typeface="msgothic" charset="0"/>
                <a:cs typeface="msgothic" charset="0"/>
              </a:rPr>
              <a:t> corresponding to the original generated sequence (1,000 </a:t>
            </a:r>
            <a:r>
              <a:rPr lang="en-GB" dirty="0" smtClean="0">
                <a:latin typeface="Arial" charset="0"/>
                <a:ea typeface="msgothic" charset="0"/>
                <a:cs typeface="msgothic" charset="0"/>
              </a:rPr>
              <a:t>31-mers generated </a:t>
            </a:r>
            <a:r>
              <a:rPr lang="en-GB" dirty="0">
                <a:latin typeface="Arial" charset="0"/>
                <a:ea typeface="msgothic" charset="0"/>
                <a:cs typeface="msgothic" charset="0"/>
              </a:rPr>
              <a:t>by a 1,031 </a:t>
            </a:r>
            <a:r>
              <a:rPr lang="en-GB" dirty="0" err="1">
                <a:latin typeface="Arial" charset="0"/>
                <a:ea typeface="msgothic" charset="0"/>
                <a:cs typeface="msgothic" charset="0"/>
              </a:rPr>
              <a:t>bp</a:t>
            </a:r>
            <a:r>
              <a:rPr lang="en-GB" dirty="0">
                <a:latin typeface="Arial" charset="0"/>
                <a:ea typeface="msgothic" charset="0"/>
                <a:cs typeface="msgothic" charset="0"/>
              </a:rPr>
              <a:t> circular chromosome) are black. From top left to bottom right, the false positive rates are 0.01, 0.05, 0.10, and 0.15. Shortcuts “across” the graph are not created</a:t>
            </a:r>
            <a:r>
              <a:rPr lang="en-GB" dirty="0" smtClean="0">
                <a:latin typeface="Arial" charset="0"/>
                <a:ea typeface="msgothic" charset="0"/>
                <a:cs typeface="msgothic" charset="0"/>
              </a:rPr>
              <a:t>.</a:t>
            </a:r>
          </a:p>
          <a:p>
            <a:pPr marL="76930" indent="-76930">
              <a:lnSpc>
                <a:spcPct val="93000"/>
              </a:lnSpc>
              <a:spcBef>
                <a:spcPct val="0"/>
              </a:spcBef>
              <a:buSzPct val="45000"/>
              <a:tabLst>
                <a:tab pos="649628" algn="l"/>
                <a:tab pos="1299256" algn="l"/>
                <a:tab pos="1948884" algn="l"/>
                <a:tab pos="2598511" algn="l"/>
                <a:tab pos="3248139" algn="l"/>
                <a:tab pos="3897767" algn="l"/>
                <a:tab pos="4547395" algn="l"/>
              </a:tabLst>
            </a:pPr>
            <a:endParaRPr lang="en-GB" dirty="0" smtClean="0">
              <a:latin typeface="Arial" charset="0"/>
              <a:ea typeface="msgothic" charset="0"/>
              <a:cs typeface="msgothic" charset="0"/>
            </a:endParaRPr>
          </a:p>
          <a:p>
            <a:pPr marL="76930" indent="-76930">
              <a:lnSpc>
                <a:spcPct val="93000"/>
              </a:lnSpc>
              <a:spcBef>
                <a:spcPct val="0"/>
              </a:spcBef>
              <a:buSzPct val="45000"/>
              <a:tabLst>
                <a:tab pos="649628" algn="l"/>
                <a:tab pos="1299256" algn="l"/>
                <a:tab pos="1948884" algn="l"/>
                <a:tab pos="2598511" algn="l"/>
                <a:tab pos="3248139" algn="l"/>
                <a:tab pos="3897767" algn="l"/>
                <a:tab pos="4547395" algn="l"/>
              </a:tabLst>
            </a:pPr>
            <a:r>
              <a:rPr lang="en-GB" dirty="0" smtClean="0">
                <a:latin typeface="Arial" charset="0"/>
                <a:ea typeface="msgothic" charset="0"/>
                <a:cs typeface="msgothic" charset="0"/>
              </a:rPr>
              <a:t>Average component size versus false positive rate. The average component size sharply increases as the false positive rate approaches the percolation threshold.</a:t>
            </a:r>
          </a:p>
          <a:p>
            <a:pPr marL="76930" indent="-76930">
              <a:lnSpc>
                <a:spcPct val="93000"/>
              </a:lnSpc>
              <a:spcBef>
                <a:spcPct val="0"/>
              </a:spcBef>
              <a:buSzPct val="45000"/>
              <a:tabLst>
                <a:tab pos="649628" algn="l"/>
                <a:tab pos="1299256" algn="l"/>
                <a:tab pos="1948884" algn="l"/>
                <a:tab pos="2598511" algn="l"/>
                <a:tab pos="3248139" algn="l"/>
                <a:tab pos="3897767" algn="l"/>
                <a:tab pos="4547395" algn="l"/>
              </a:tabLst>
            </a:pPr>
            <a:endParaRPr lang="en-GB" dirty="0" smtClean="0">
              <a:latin typeface="Arial" charset="0"/>
              <a:ea typeface="msgothic" charset="0"/>
              <a:cs typeface="msgothic" charset="0"/>
            </a:endParaRPr>
          </a:p>
          <a:p>
            <a:pPr marL="76930" indent="-76930">
              <a:lnSpc>
                <a:spcPct val="93000"/>
              </a:lnSpc>
              <a:spcBef>
                <a:spcPct val="0"/>
              </a:spcBef>
              <a:buSzPct val="45000"/>
              <a:tabLst>
                <a:tab pos="649628" algn="l"/>
                <a:tab pos="1299256" algn="l"/>
                <a:tab pos="1948884" algn="l"/>
                <a:tab pos="2598511" algn="l"/>
                <a:tab pos="3248139" algn="l"/>
                <a:tab pos="3897767" algn="l"/>
                <a:tab pos="4547395" algn="l"/>
              </a:tabLst>
            </a:pPr>
            <a:r>
              <a:rPr lang="en-GB" dirty="0" smtClean="0">
                <a:latin typeface="Arial" charset="0"/>
                <a:ea typeface="msgothic" charset="0"/>
                <a:cs typeface="msgothic" charset="0"/>
              </a:rPr>
              <a:t>*** explain what a bloom</a:t>
            </a:r>
            <a:r>
              <a:rPr lang="en-GB" baseline="0" dirty="0" smtClean="0">
                <a:latin typeface="Arial" charset="0"/>
                <a:ea typeface="msgothic" charset="0"/>
                <a:cs typeface="msgothic" charset="0"/>
              </a:rPr>
              <a:t> filter is, and how it leads to false positive nodes</a:t>
            </a:r>
            <a:endParaRPr lang="en-GB" dirty="0" smtClean="0">
              <a:latin typeface="Arial" charset="0"/>
              <a:ea typeface="msgothic" charset="0"/>
              <a:cs typeface="msgothic" charset="0"/>
            </a:endParaRPr>
          </a:p>
          <a:p>
            <a:pPr marL="76930" indent="-76930">
              <a:lnSpc>
                <a:spcPct val="93000"/>
              </a:lnSpc>
              <a:spcBef>
                <a:spcPct val="0"/>
              </a:spcBef>
              <a:buSzPct val="45000"/>
              <a:tabLst>
                <a:tab pos="649628" algn="l"/>
                <a:tab pos="1299256" algn="l"/>
                <a:tab pos="1948884" algn="l"/>
                <a:tab pos="2598511" algn="l"/>
                <a:tab pos="3248139" algn="l"/>
                <a:tab pos="3897767" algn="l"/>
                <a:tab pos="4547395" algn="l"/>
              </a:tabLst>
            </a:pPr>
            <a:endParaRPr lang="en-GB" dirty="0" smtClean="0">
              <a:latin typeface="Arial" charset="0"/>
              <a:ea typeface="msgothic" charset="0"/>
              <a:cs typeface="msgothic" charset="0"/>
            </a:endParaRPr>
          </a:p>
          <a:p>
            <a:pPr marL="76930" indent="-76930">
              <a:lnSpc>
                <a:spcPct val="93000"/>
              </a:lnSpc>
              <a:spcBef>
                <a:spcPct val="0"/>
              </a:spcBef>
              <a:buSzPct val="45000"/>
              <a:tabLst>
                <a:tab pos="649628" algn="l"/>
                <a:tab pos="1299256" algn="l"/>
                <a:tab pos="1948884" algn="l"/>
                <a:tab pos="2598511" algn="l"/>
                <a:tab pos="3248139" algn="l"/>
                <a:tab pos="3897767" algn="l"/>
                <a:tab pos="4547395" algn="l"/>
              </a:tabLst>
            </a:pPr>
            <a:r>
              <a:rPr lang="en-GB" dirty="0" smtClean="0">
                <a:latin typeface="Arial" charset="0"/>
                <a:ea typeface="msgothic" charset="0"/>
                <a:cs typeface="msgothic" charset="0"/>
              </a:rPr>
              <a:t>*** they show independence of k for small k,</a:t>
            </a:r>
            <a:r>
              <a:rPr lang="en-GB" baseline="0" dirty="0" smtClean="0">
                <a:latin typeface="Arial" charset="0"/>
                <a:ea typeface="msgothic" charset="0"/>
                <a:cs typeface="msgothic" charset="0"/>
              </a:rPr>
              <a:t> but they use a very small genome</a:t>
            </a:r>
          </a:p>
          <a:p>
            <a:pPr marL="76930" indent="-76930">
              <a:lnSpc>
                <a:spcPct val="93000"/>
              </a:lnSpc>
              <a:spcBef>
                <a:spcPct val="0"/>
              </a:spcBef>
              <a:buSzPct val="45000"/>
              <a:tabLst>
                <a:tab pos="649628" algn="l"/>
                <a:tab pos="1299256" algn="l"/>
                <a:tab pos="1948884" algn="l"/>
                <a:tab pos="2598511" algn="l"/>
                <a:tab pos="3248139" algn="l"/>
                <a:tab pos="3897767" algn="l"/>
                <a:tab pos="4547395" algn="l"/>
              </a:tabLst>
            </a:pPr>
            <a:endParaRPr lang="en-GB" baseline="0" dirty="0" smtClean="0">
              <a:latin typeface="Arial" charset="0"/>
              <a:ea typeface="msgothic" charset="0"/>
              <a:cs typeface="msgothic" charset="0"/>
            </a:endParaRPr>
          </a:p>
          <a:p>
            <a:pPr marL="76930" indent="-76930">
              <a:lnSpc>
                <a:spcPct val="93000"/>
              </a:lnSpc>
              <a:spcBef>
                <a:spcPct val="0"/>
              </a:spcBef>
              <a:buSzPct val="45000"/>
              <a:tabLst>
                <a:tab pos="649628" algn="l"/>
                <a:tab pos="1299256" algn="l"/>
                <a:tab pos="1948884" algn="l"/>
                <a:tab pos="2598511" algn="l"/>
                <a:tab pos="3248139" algn="l"/>
                <a:tab pos="3897767" algn="l"/>
                <a:tab pos="4547395" algn="l"/>
              </a:tabLst>
            </a:pPr>
            <a:r>
              <a:rPr lang="en-GB" baseline="0" dirty="0" smtClean="0">
                <a:latin typeface="Arial" charset="0"/>
                <a:ea typeface="msgothic" charset="0"/>
                <a:cs typeface="msgothic" charset="0"/>
              </a:rPr>
              <a:t>***the FP </a:t>
            </a:r>
            <a:r>
              <a:rPr lang="en-GB" baseline="0" dirty="0" err="1" smtClean="0">
                <a:latin typeface="Arial" charset="0"/>
                <a:ea typeface="msgothic" charset="0"/>
                <a:cs typeface="msgothic" charset="0"/>
              </a:rPr>
              <a:t>threshhold</a:t>
            </a:r>
            <a:r>
              <a:rPr lang="en-GB" baseline="0" dirty="0" smtClean="0">
                <a:latin typeface="Arial" charset="0"/>
                <a:ea typeface="msgothic" charset="0"/>
                <a:cs typeface="msgothic" charset="0"/>
              </a:rPr>
              <a:t> for which they say this happens is 0.18</a:t>
            </a:r>
          </a:p>
          <a:p>
            <a:pPr marL="76930" indent="-76930">
              <a:lnSpc>
                <a:spcPct val="93000"/>
              </a:lnSpc>
              <a:spcBef>
                <a:spcPct val="0"/>
              </a:spcBef>
              <a:buSzPct val="45000"/>
              <a:tabLst>
                <a:tab pos="649628" algn="l"/>
                <a:tab pos="1299256" algn="l"/>
                <a:tab pos="1948884" algn="l"/>
                <a:tab pos="2598511" algn="l"/>
                <a:tab pos="3248139" algn="l"/>
                <a:tab pos="3897767" algn="l"/>
                <a:tab pos="4547395" algn="l"/>
              </a:tabLst>
            </a:pPr>
            <a:endParaRPr lang="en-GB" baseline="0" dirty="0" smtClean="0">
              <a:latin typeface="Arial" charset="0"/>
              <a:ea typeface="msgothic" charset="0"/>
              <a:cs typeface="msgothic" charset="0"/>
            </a:endParaRPr>
          </a:p>
          <a:p>
            <a:pPr marL="76930" indent="-76930">
              <a:lnSpc>
                <a:spcPct val="93000"/>
              </a:lnSpc>
              <a:spcBef>
                <a:spcPct val="0"/>
              </a:spcBef>
              <a:buSzPct val="45000"/>
              <a:tabLst>
                <a:tab pos="649628" algn="l"/>
                <a:tab pos="1299256" algn="l"/>
                <a:tab pos="1948884" algn="l"/>
                <a:tab pos="2598511" algn="l"/>
                <a:tab pos="3248139" algn="l"/>
                <a:tab pos="3897767" algn="l"/>
                <a:tab pos="4547395" algn="l"/>
              </a:tabLst>
            </a:pPr>
            <a:r>
              <a:rPr lang="en-GB" baseline="0" dirty="0" smtClean="0">
                <a:latin typeface="Arial" charset="0"/>
                <a:ea typeface="msgothic" charset="0"/>
                <a:cs typeface="msgothic" charset="0"/>
              </a:rPr>
              <a:t>Our graph size tends to 1-2B, if we want FP &lt; 0.18, need 4^k &gt; 10B </a:t>
            </a:r>
            <a:r>
              <a:rPr lang="en-GB" baseline="0" dirty="0" smtClean="0">
                <a:latin typeface="Arial" charset="0"/>
                <a:ea typeface="msgothic" charset="0"/>
                <a:cs typeface="msgothic" charset="0"/>
                <a:sym typeface="Wingdings" pitchFamily="2" charset="2"/>
              </a:rPr>
              <a:t> k &gt; 17</a:t>
            </a:r>
            <a:endParaRPr lang="en-GB" dirty="0" smtClean="0">
              <a:latin typeface="Arial" charset="0"/>
              <a:ea typeface="msgothic" charset="0"/>
              <a:cs typeface="msgothic" charset="0"/>
            </a:endParaRPr>
          </a:p>
          <a:p>
            <a:pPr marL="76930" indent="-76930">
              <a:lnSpc>
                <a:spcPct val="93000"/>
              </a:lnSpc>
              <a:spcBef>
                <a:spcPct val="0"/>
              </a:spcBef>
              <a:buSzPct val="45000"/>
              <a:tabLst>
                <a:tab pos="649628" algn="l"/>
                <a:tab pos="1299256" algn="l"/>
                <a:tab pos="1948884" algn="l"/>
                <a:tab pos="2598511" algn="l"/>
                <a:tab pos="3248139" algn="l"/>
                <a:tab pos="3897767" algn="l"/>
                <a:tab pos="4547395" algn="l"/>
              </a:tabLst>
            </a:pPr>
            <a:endParaRPr lang="en-GB" dirty="0">
              <a:latin typeface="Arial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3B061-F03D-48C6-9F70-4123B66FBD96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3587-93C3-466B-8473-D60C1AFF2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3B061-F03D-48C6-9F70-4123B66FBD96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3587-93C3-466B-8473-D60C1AFF2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3B061-F03D-48C6-9F70-4123B66FBD96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3587-93C3-466B-8473-D60C1AFF2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3B061-F03D-48C6-9F70-4123B66FBD96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3587-93C3-466B-8473-D60C1AFF2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3B061-F03D-48C6-9F70-4123B66FBD96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3587-93C3-466B-8473-D60C1AFF2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3B061-F03D-48C6-9F70-4123B66FBD96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3587-93C3-466B-8473-D60C1AFF2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3B061-F03D-48C6-9F70-4123B66FBD96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3587-93C3-466B-8473-D60C1AFF2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3B061-F03D-48C6-9F70-4123B66FBD96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3587-93C3-466B-8473-D60C1AFF2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3B061-F03D-48C6-9F70-4123B66FBD96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3587-93C3-466B-8473-D60C1AFF2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3B061-F03D-48C6-9F70-4123B66FBD96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3587-93C3-466B-8473-D60C1AFF2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3B061-F03D-48C6-9F70-4123B66FBD96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3587-93C3-466B-8473-D60C1AFF2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3B061-F03D-48C6-9F70-4123B66FBD96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F3587-93C3-466B-8473-D60C1AFF2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Microsoft Himalaya" pitchFamily="2" charset="0"/>
                <a:cs typeface="Microsoft Himalaya" pitchFamily="2" charset="0"/>
              </a:rPr>
              <a:t>Multi – </a:t>
            </a:r>
            <a:r>
              <a:rPr lang="en-US" dirty="0" err="1" smtClean="0">
                <a:ea typeface="Microsoft Himalaya" pitchFamily="2" charset="0"/>
                <a:cs typeface="Microsoft Himalaya" pitchFamily="2" charset="0"/>
              </a:rPr>
              <a:t>metagenome</a:t>
            </a:r>
            <a:r>
              <a:rPr lang="en-US" dirty="0" smtClean="0">
                <a:ea typeface="Microsoft Himalaya" pitchFamily="2" charset="0"/>
                <a:cs typeface="Microsoft Himalaya" pitchFamily="2" charset="0"/>
              </a:rPr>
              <a:t> compression (MMGC*)</a:t>
            </a:r>
            <a:endParaRPr lang="en-US" dirty="0">
              <a:ea typeface="Microsoft Himalaya" pitchFamily="2" charset="0"/>
              <a:cs typeface="Microsoft Himalaya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 </a:t>
            </a:r>
            <a:r>
              <a:rPr lang="en-US" dirty="0" err="1"/>
              <a:t>B</a:t>
            </a:r>
            <a:r>
              <a:rPr lang="en-US" dirty="0" err="1" smtClean="0"/>
              <a:t>ruijn</a:t>
            </a:r>
            <a:r>
              <a:rPr lang="en-US" dirty="0" smtClean="0"/>
              <a:t> graph based reference free compression</a:t>
            </a:r>
          </a:p>
          <a:p>
            <a:r>
              <a:rPr lang="en-US" dirty="0" smtClean="0"/>
              <a:t>Shamir group meeting, 6/3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8153" y="6488668"/>
            <a:ext cx="4088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*Tentative name – open to suggestions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115616" y="3645024"/>
            <a:ext cx="691276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implementation tradeoffs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 hash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Array of pointers to linked lists of key/value pairs</a:t>
            </a:r>
          </a:p>
          <a:p>
            <a:r>
              <a:rPr lang="en-US" dirty="0" smtClean="0"/>
              <a:t>Collisions lead to additions at end of lists</a:t>
            </a:r>
          </a:p>
          <a:p>
            <a:r>
              <a:rPr lang="en-US" dirty="0" smtClean="0"/>
              <a:t>High load factor leads to extra memory cost in list pointers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Closed hash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Array of pointers to key/value pairs</a:t>
            </a:r>
          </a:p>
          <a:p>
            <a:r>
              <a:rPr lang="en-US" dirty="0" smtClean="0"/>
              <a:t>Collisions lead to iterated double hashing h(key) = h1(key) + </a:t>
            </a:r>
            <a:r>
              <a:rPr lang="en-US" dirty="0" err="1" smtClean="0"/>
              <a:t>i</a:t>
            </a:r>
            <a:r>
              <a:rPr lang="en-US" dirty="0" smtClean="0"/>
              <a:t>(h2(key)) mod (hash size)</a:t>
            </a:r>
          </a:p>
          <a:p>
            <a:r>
              <a:rPr lang="en-US" dirty="0" smtClean="0"/>
              <a:t>Memory overhead to maintain empty slots for double hashing, time overhead for rehash of all elements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Encoding reads – start, end + anchors</a:t>
            </a:r>
            <a:endParaRPr lang="en-US" dirty="0"/>
          </a:p>
        </p:txBody>
      </p:sp>
      <p:pic>
        <p:nvPicPr>
          <p:cNvPr id="4" name="Content Placeholder 3" descr="CodeCogsEqn (3)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199" y="1772816"/>
            <a:ext cx="8598611" cy="4008696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cost -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4"/>
          </a:xfrm>
        </p:spPr>
        <p:txBody>
          <a:bodyPr/>
          <a:lstStyle/>
          <a:p>
            <a:r>
              <a:rPr lang="en-US" dirty="0" smtClean="0"/>
              <a:t>Naïve approach – 2k(|V|)</a:t>
            </a:r>
          </a:p>
          <a:p>
            <a:r>
              <a:rPr lang="en-US" dirty="0" smtClean="0"/>
              <a:t>Better: sort kmers lexicographically, encode as integer differences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CodeCogsEqn (10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3573016"/>
            <a:ext cx="6252176" cy="230008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determine anchors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want the shortest unique path of length </a:t>
            </a:r>
            <a:r>
              <a:rPr lang="en-US" dirty="0" smtClean="0">
                <a:latin typeface="Brush Script MT"/>
              </a:rPr>
              <a:t>l</a:t>
            </a:r>
          </a:p>
          <a:p>
            <a:r>
              <a:rPr lang="en-US" dirty="0" smtClean="0"/>
              <a:t>Search by BFS from start to end kmers, identify which of the read’s kmers are uniquely reachable from start at the correct distance [need picture here]</a:t>
            </a:r>
          </a:p>
          <a:p>
            <a:r>
              <a:rPr lang="en-US" dirty="0" smtClean="0"/>
              <a:t>re-cast problem as shortest path on graph of all uniquely reachable nodes </a:t>
            </a:r>
          </a:p>
          <a:p>
            <a:r>
              <a:rPr lang="en-US" dirty="0" smtClean="0"/>
              <a:t>Use dynamic programming to find minimum number of anchors [this needs to be explained better – draw small example?]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deCogsEqn (7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908720"/>
            <a:ext cx="8708877" cy="4441279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620688"/>
            <a:ext cx="4457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Letting next BFS level max be 1M 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3212976"/>
            <a:ext cx="4422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Letting next BFS level max be 10k</a:t>
            </a:r>
            <a:endParaRPr lang="en-US" sz="2400" b="1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9512" y="1340768"/>
          <a:ext cx="7128792" cy="172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2376264"/>
                <a:gridCol w="2376264"/>
              </a:tblGrid>
              <a:tr h="5760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Full</a:t>
                      </a:r>
                      <a:r>
                        <a:rPr lang="en-US" baseline="0" dirty="0" smtClean="0"/>
                        <a:t> graph an.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s.e</a:t>
                      </a:r>
                      <a:r>
                        <a:rPr lang="en-US" dirty="0" smtClean="0"/>
                        <a:t>. graph </a:t>
                      </a:r>
                      <a:r>
                        <a:rPr lang="en-US" dirty="0" err="1" smtClean="0"/>
                        <a:t>a.n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en-US" dirty="0" smtClean="0"/>
                        <a:t>K=17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1.96</a:t>
                      </a:r>
                      <a:endParaRPr lang="en-US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en-US" dirty="0" smtClean="0"/>
                        <a:t>K=25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79512" y="3861048"/>
          <a:ext cx="7128792" cy="208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2376264"/>
                <a:gridCol w="2376264"/>
              </a:tblGrid>
              <a:tr h="5220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Full</a:t>
                      </a:r>
                      <a:r>
                        <a:rPr lang="en-US" baseline="0" dirty="0" smtClean="0"/>
                        <a:t> graph an.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s.e</a:t>
                      </a:r>
                      <a:r>
                        <a:rPr lang="en-US" dirty="0" smtClean="0"/>
                        <a:t>. graph </a:t>
                      </a:r>
                      <a:r>
                        <a:rPr lang="en-US" dirty="0" err="1" smtClean="0"/>
                        <a:t>a.n</a:t>
                      </a:r>
                      <a:r>
                        <a:rPr lang="en-US" dirty="0" smtClean="0"/>
                        <a:t>.</a:t>
                      </a:r>
                    </a:p>
                  </a:txBody>
                  <a:tcPr/>
                </a:tc>
              </a:tr>
              <a:tr h="522058">
                <a:tc>
                  <a:txBody>
                    <a:bodyPr/>
                    <a:lstStyle/>
                    <a:p>
                      <a:r>
                        <a:rPr lang="en-US" dirty="0" smtClean="0"/>
                        <a:t>K=17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2.60</a:t>
                      </a:r>
                      <a:endParaRPr lang="en-US" dirty="0"/>
                    </a:p>
                  </a:txBody>
                  <a:tcPr/>
                </a:tc>
              </a:tr>
              <a:tr h="522058">
                <a:tc>
                  <a:txBody>
                    <a:bodyPr/>
                    <a:lstStyle/>
                    <a:p>
                      <a:r>
                        <a:rPr lang="en-US" dirty="0" smtClean="0"/>
                        <a:t>K=25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0.46</a:t>
                      </a:r>
                      <a:endParaRPr lang="en-US" dirty="0"/>
                    </a:p>
                  </a:txBody>
                  <a:tcPr/>
                </a:tc>
              </a:tr>
              <a:tr h="522058">
                <a:tc>
                  <a:txBody>
                    <a:bodyPr/>
                    <a:lstStyle/>
                    <a:p>
                      <a:r>
                        <a:rPr lang="en-US" dirty="0" smtClean="0"/>
                        <a:t>K=31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Building graph is slow</a:t>
            </a:r>
          </a:p>
          <a:p>
            <a:r>
              <a:rPr lang="en-US" dirty="0" smtClean="0"/>
              <a:t>Finding ‘an’ is slow</a:t>
            </a:r>
          </a:p>
          <a:p>
            <a:pPr lvl="1"/>
            <a:r>
              <a:rPr lang="en-US" dirty="0" smtClean="0"/>
              <a:t>BFS search often encounters large connected components – need to lay anchors when size of next level &gt; 10,000</a:t>
            </a:r>
          </a:p>
          <a:p>
            <a:pPr lvl="1"/>
            <a:r>
              <a:rPr lang="en-US" dirty="0" smtClean="0"/>
              <a:t>Bigger problem: Need to find anchors to encode </a:t>
            </a:r>
            <a:r>
              <a:rPr lang="en-US" i="1" dirty="0" smtClean="0"/>
              <a:t>all </a:t>
            </a:r>
            <a:r>
              <a:rPr lang="en-US" dirty="0" smtClean="0"/>
              <a:t>reads</a:t>
            </a:r>
          </a:p>
          <a:p>
            <a:r>
              <a:rPr lang="en-US" dirty="0" smtClean="0"/>
              <a:t>Large amount of memory needed during run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‘sweet spot’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Want to use lowest k possible to keep memory use and graph encoding cost low, and running time reasonable</a:t>
            </a:r>
          </a:p>
          <a:p>
            <a:r>
              <a:rPr lang="en-US" dirty="0" smtClean="0"/>
              <a:t>If k is too low, many false positive edges (e.g., </a:t>
            </a:r>
            <a:r>
              <a:rPr lang="en-US" dirty="0" err="1" smtClean="0"/>
              <a:t>kmer</a:t>
            </a:r>
            <a:r>
              <a:rPr lang="en-US" dirty="0" smtClean="0"/>
              <a:t> extensions in graph not present in reads)</a:t>
            </a:r>
          </a:p>
          <a:p>
            <a:pPr lvl="1"/>
            <a:r>
              <a:rPr lang="en-US" dirty="0" smtClean="0"/>
              <a:t>Simple case, imagine graph with all 4^k nodes – every possible extension is in graph, BFS will always be very slow</a:t>
            </a:r>
          </a:p>
          <a:p>
            <a:r>
              <a:rPr lang="en-US" dirty="0" smtClean="0"/>
              <a:t>Not adding </a:t>
            </a:r>
            <a:r>
              <a:rPr lang="en-US" dirty="0" err="1" smtClean="0"/>
              <a:t>s.e</a:t>
            </a:r>
            <a:r>
              <a:rPr lang="en-US" dirty="0" smtClean="0"/>
              <a:t>. read kmers effectively reduces F.P. rate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9918" y="2276872"/>
            <a:ext cx="3698267" cy="3669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004048" y="6626136"/>
            <a:ext cx="3918240" cy="2318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1100" b="1" dirty="0">
                <a:solidFill>
                  <a:srgbClr val="000000"/>
                </a:solidFill>
                <a:latin typeface="Arial" charset="0"/>
                <a:ea typeface="msgothic" charset="0"/>
                <a:cs typeface="msgothic" charset="0"/>
              </a:rPr>
              <a:t>Pell J et al. PNAS 2012;109:13272-13277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276872"/>
            <a:ext cx="4585090" cy="41015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‘sweet spot’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Encode/decode</a:t>
            </a:r>
          </a:p>
          <a:p>
            <a:pPr lvl="1"/>
            <a:r>
              <a:rPr lang="en-US" dirty="0" smtClean="0"/>
              <a:t>Check accuracy, time, space on small number of reads, scale up</a:t>
            </a:r>
          </a:p>
          <a:p>
            <a:r>
              <a:rPr lang="en-US" dirty="0" smtClean="0"/>
              <a:t>Estimate genome complexity of a given data set (without building full graph)  to know sweet spot in advance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23528" y="0"/>
            <a:ext cx="8493120" cy="4147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500" b="1" dirty="0">
                <a:solidFill>
                  <a:srgbClr val="000000"/>
                </a:solidFill>
                <a:latin typeface="Arial" charset="0"/>
                <a:ea typeface="msgothic" charset="0"/>
                <a:cs typeface="msgothic" charset="0"/>
              </a:rPr>
              <a:t>Schematic of the compression technique.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63361" y="5878697"/>
            <a:ext cx="652320" cy="65238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260648"/>
            <a:ext cx="4608512" cy="60354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6381328"/>
            <a:ext cx="3918240" cy="2318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1100" b="1" dirty="0" err="1">
                <a:solidFill>
                  <a:srgbClr val="000000"/>
                </a:solidFill>
                <a:latin typeface="Arial" charset="0"/>
                <a:ea typeface="msgothic" charset="0"/>
                <a:cs typeface="msgothic" charset="0"/>
              </a:rPr>
              <a:t>Hsi</a:t>
            </a:r>
            <a:r>
              <a:rPr lang="en-GB" sz="1100" b="1" dirty="0">
                <a:solidFill>
                  <a:srgbClr val="000000"/>
                </a:solidFill>
                <a:latin typeface="Arial" charset="0"/>
                <a:ea typeface="msgothic" charset="0"/>
                <a:cs typeface="msgothic" charset="0"/>
              </a:rPr>
              <a:t>-Yang Fritz M et al. Genome Res. 2011;21:734-740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97920" y="6613175"/>
            <a:ext cx="4930560" cy="34707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marL="77761" indent="-7776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900" dirty="0">
                <a:solidFill>
                  <a:srgbClr val="000000"/>
                </a:solidFill>
                <a:latin typeface="Arial" charset="0"/>
                <a:ea typeface="msgothic" charset="0"/>
                <a:cs typeface="msgothic" charset="0"/>
              </a:rPr>
              <a:t>Copyright © 2011 by Cold Spring </a:t>
            </a:r>
            <a:r>
              <a:rPr lang="en-GB" sz="900" dirty="0" err="1">
                <a:solidFill>
                  <a:srgbClr val="000000"/>
                </a:solidFill>
                <a:latin typeface="Arial" charset="0"/>
                <a:ea typeface="msgothic" charset="0"/>
                <a:cs typeface="msgothic" charset="0"/>
              </a:rPr>
              <a:t>Harbor</a:t>
            </a:r>
            <a:r>
              <a:rPr lang="en-GB" sz="900" dirty="0">
                <a:solidFill>
                  <a:srgbClr val="000000"/>
                </a:solidFill>
                <a:latin typeface="Arial" charset="0"/>
                <a:ea typeface="msgothic" charset="0"/>
                <a:cs typeface="msgothic" charset="0"/>
              </a:rPr>
              <a:t> Laboratory Press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Reference-based compression (</a:t>
            </a:r>
            <a:r>
              <a:rPr lang="en-US" dirty="0" err="1" smtClean="0"/>
              <a:t>rbc</a:t>
            </a:r>
            <a:r>
              <a:rPr lang="en-US" dirty="0" smtClean="0"/>
              <a:t>) benchmark</a:t>
            </a:r>
            <a:endParaRPr lang="en-US" dirty="0"/>
          </a:p>
        </p:txBody>
      </p:sp>
      <p:pic>
        <p:nvPicPr>
          <p:cNvPr id="6" name="Picture 5" descr="CodeCogsEqn (9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3" y="2104250"/>
            <a:ext cx="7416824" cy="396241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options for lossless compression without a reference?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reference of related species</a:t>
            </a:r>
          </a:p>
          <a:p>
            <a:pPr lvl="1"/>
            <a:r>
              <a:rPr lang="en-US" dirty="0" smtClean="0"/>
              <a:t>High error content due to differences may negate savings</a:t>
            </a:r>
          </a:p>
          <a:p>
            <a:pPr lvl="1"/>
            <a:r>
              <a:rPr lang="en-US" dirty="0" smtClean="0"/>
              <a:t>Not always clear which reference to use</a:t>
            </a:r>
          </a:p>
          <a:p>
            <a:pPr lvl="1"/>
            <a:r>
              <a:rPr lang="en-US" dirty="0" smtClean="0"/>
              <a:t>No guarantee close reference will be available</a:t>
            </a:r>
          </a:p>
          <a:p>
            <a:pPr lvl="1"/>
            <a:r>
              <a:rPr lang="en-US" dirty="0" smtClean="0"/>
              <a:t>Sample may contain multiple species, as in metagenomics</a:t>
            </a:r>
          </a:p>
          <a:p>
            <a:r>
              <a:rPr lang="en-US" dirty="0" smtClean="0"/>
              <a:t>Assemble reference genome</a:t>
            </a:r>
          </a:p>
          <a:p>
            <a:pPr lvl="1"/>
            <a:r>
              <a:rPr lang="en-US" dirty="0" smtClean="0"/>
              <a:t>High time/memory demands currently</a:t>
            </a:r>
          </a:p>
          <a:p>
            <a:pPr lvl="1"/>
            <a:r>
              <a:rPr lang="en-US" dirty="0" smtClean="0"/>
              <a:t>Once assembled, need to store reference as well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art, quip</a:t>
            </a:r>
            <a:endParaRPr lang="en-US" dirty="0"/>
          </a:p>
        </p:txBody>
      </p:sp>
      <p:pic>
        <p:nvPicPr>
          <p:cNvPr id="1026" name="Picture 2" descr="https://lh5.googleusercontent.com/23ujW4poY4MPJkr7qgikaj5lcSGixYNCze2H-rvmCvPkt3RMDwIimClEt9kcsJRJ4tjCiob6gX5vBkeyalz9mR3Z7TmCcjIGwoO15RP-V32_4owmhlg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44824"/>
            <a:ext cx="9091621" cy="288032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9512" y="6309320"/>
            <a:ext cx="4295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Jones, D. et al: Nucleic Acids Research 2012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 </a:t>
            </a:r>
            <a:r>
              <a:rPr lang="en-US" dirty="0" err="1" smtClean="0"/>
              <a:t>Bruijn</a:t>
            </a:r>
            <a:r>
              <a:rPr lang="en-US" dirty="0" smtClean="0"/>
              <a:t> graph read compression -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read kmers  are nodes, k-1 overlaps between nodes are edges (k is a chosen parameter)</a:t>
            </a:r>
          </a:p>
          <a:p>
            <a:r>
              <a:rPr lang="en-US" dirty="0" smtClean="0"/>
              <a:t>Try to keep graph small</a:t>
            </a:r>
          </a:p>
          <a:p>
            <a:pPr lvl="1"/>
            <a:r>
              <a:rPr lang="en-US" dirty="0" smtClean="0"/>
              <a:t>Keep k low (~20)</a:t>
            </a:r>
          </a:p>
          <a:p>
            <a:pPr lvl="1"/>
            <a:r>
              <a:rPr lang="en-US" dirty="0" smtClean="0"/>
              <a:t>Allow a single base error in building the graph (e.g., if one substitution in a read creates a read already added, don’t add its kmers)</a:t>
            </a:r>
          </a:p>
          <a:p>
            <a:r>
              <a:rPr lang="en-US" dirty="0" smtClean="0"/>
              <a:t>Encode reads as paths on the graph</a:t>
            </a:r>
          </a:p>
          <a:p>
            <a:pPr lvl="1"/>
            <a:r>
              <a:rPr lang="en-US" dirty="0" smtClean="0"/>
              <a:t>Encoding = start, end, &amp; anchor points needed to specify unique path of given length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Bruijn</a:t>
            </a:r>
            <a:r>
              <a:rPr lang="en-US" dirty="0" smtClean="0"/>
              <a:t> graph representation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55576" y="3140968"/>
            <a:ext cx="7817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ACATA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419872" y="2132856"/>
          <a:ext cx="864096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</a:tblGrid>
              <a:tr h="32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ACG</a:t>
                      </a:r>
                      <a:endParaRPr lang="en-US" dirty="0"/>
                    </a:p>
                  </a:txBody>
                  <a:tcPr/>
                </a:tc>
              </a:tr>
              <a:tr h="32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CGT</a:t>
                      </a:r>
                      <a:endParaRPr lang="en-US" dirty="0"/>
                    </a:p>
                  </a:txBody>
                  <a:tcPr/>
                </a:tc>
              </a:tr>
              <a:tr h="32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GTT</a:t>
                      </a:r>
                      <a:endParaRPr lang="en-US" dirty="0"/>
                    </a:p>
                  </a:txBody>
                  <a:tcPr/>
                </a:tc>
              </a:tr>
              <a:tr h="32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ACA</a:t>
                      </a:r>
                      <a:endParaRPr lang="en-US" dirty="0"/>
                    </a:p>
                  </a:txBody>
                  <a:tcPr/>
                </a:tc>
              </a:tr>
              <a:tr h="32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</a:tr>
              <a:tr h="32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ATA</a:t>
                      </a:r>
                      <a:endParaRPr lang="en-US" dirty="0"/>
                    </a:p>
                  </a:txBody>
                  <a:tcPr/>
                </a:tc>
              </a:tr>
              <a:tr h="32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CCG</a:t>
                      </a:r>
                      <a:endParaRPr lang="en-US" dirty="0"/>
                    </a:p>
                  </a:txBody>
                  <a:tcPr/>
                </a:tc>
              </a:tr>
              <a:tr h="32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GTA</a:t>
                      </a:r>
                      <a:endParaRPr lang="en-US" dirty="0"/>
                    </a:p>
                  </a:txBody>
                  <a:tcPr/>
                </a:tc>
              </a:tr>
              <a:tr h="32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2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2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83568" y="1916832"/>
            <a:ext cx="74328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u="sng" dirty="0" smtClean="0"/>
              <a:t>Reads</a:t>
            </a:r>
            <a:endParaRPr lang="en-US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2699792" y="1628800"/>
            <a:ext cx="210185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u="sng" dirty="0" smtClean="0"/>
              <a:t>Hashed </a:t>
            </a:r>
            <a:r>
              <a:rPr lang="en-US" u="sng" dirty="0" err="1" smtClean="0"/>
              <a:t>kmer</a:t>
            </a:r>
            <a:r>
              <a:rPr lang="en-US" u="sng" dirty="0" smtClean="0"/>
              <a:t>  nodes</a:t>
            </a:r>
            <a:endParaRPr lang="en-US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6156176" y="1916832"/>
            <a:ext cx="144016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Implied edges</a:t>
            </a:r>
            <a:endParaRPr lang="en-US" u="sng" dirty="0"/>
          </a:p>
        </p:txBody>
      </p:sp>
      <p:grpSp>
        <p:nvGrpSpPr>
          <p:cNvPr id="18" name="Group 17"/>
          <p:cNvGrpSpPr/>
          <p:nvPr/>
        </p:nvGrpSpPr>
        <p:grpSpPr>
          <a:xfrm>
            <a:off x="6084168" y="3356992"/>
            <a:ext cx="1266644" cy="1200329"/>
            <a:chOff x="6084168" y="3356992"/>
            <a:chExt cx="1266644" cy="1200329"/>
          </a:xfrm>
        </p:grpSpPr>
        <p:sp>
          <p:nvSpPr>
            <p:cNvPr id="16" name="TextBox 15"/>
            <p:cNvSpPr txBox="1"/>
            <p:nvPr/>
          </p:nvSpPr>
          <p:spPr>
            <a:xfrm>
              <a:off x="6084168" y="3717032"/>
              <a:ext cx="7981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A|CG</a:t>
              </a:r>
              <a:r>
                <a:rPr lang="en-US" u="sng" dirty="0" smtClean="0"/>
                <a:t>?</a:t>
              </a:r>
              <a:endParaRPr lang="en-US" u="sng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020272" y="3356992"/>
              <a:ext cx="33054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</a:p>
            <a:p>
              <a:r>
                <a:rPr lang="en-US" dirty="0" smtClean="0"/>
                <a:t>C</a:t>
              </a:r>
            </a:p>
            <a:p>
              <a:r>
                <a:rPr lang="en-US" dirty="0" smtClean="0"/>
                <a:t>G</a:t>
              </a:r>
            </a:p>
            <a:p>
              <a:r>
                <a:rPr lang="en-US" dirty="0" smtClean="0"/>
                <a:t>T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267744" y="2564904"/>
            <a:ext cx="978408" cy="729372"/>
            <a:chOff x="2267744" y="2564904"/>
            <a:chExt cx="978408" cy="729372"/>
          </a:xfrm>
        </p:grpSpPr>
        <p:sp>
          <p:nvSpPr>
            <p:cNvPr id="11" name="Right Arrow 10"/>
            <p:cNvSpPr/>
            <p:nvPr/>
          </p:nvSpPr>
          <p:spPr>
            <a:xfrm>
              <a:off x="2267744" y="2564904"/>
              <a:ext cx="978408" cy="484632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267744" y="2924944"/>
              <a:ext cx="52129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k=3</a:t>
              </a:r>
              <a:endParaRPr lang="en-US" dirty="0"/>
            </a:p>
          </p:txBody>
        </p:sp>
      </p:grpSp>
      <p:cxnSp>
        <p:nvCxnSpPr>
          <p:cNvPr id="22" name="Elbow Connector 21"/>
          <p:cNvCxnSpPr/>
          <p:nvPr/>
        </p:nvCxnSpPr>
        <p:spPr>
          <a:xfrm>
            <a:off x="4355976" y="2708920"/>
            <a:ext cx="2642592" cy="1634480"/>
          </a:xfrm>
          <a:prstGeom prst="curvedConnector3">
            <a:avLst>
              <a:gd name="adj1" fmla="val 50000"/>
            </a:avLst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860032" y="2924944"/>
            <a:ext cx="122617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query hash</a:t>
            </a:r>
            <a:endParaRPr lang="en-US" dirty="0"/>
          </a:p>
        </p:txBody>
      </p:sp>
      <p:sp>
        <p:nvSpPr>
          <p:cNvPr id="30" name="Left Brace 29"/>
          <p:cNvSpPr/>
          <p:nvPr/>
        </p:nvSpPr>
        <p:spPr>
          <a:xfrm>
            <a:off x="6948264" y="3501008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683568" y="2492896"/>
            <a:ext cx="945454" cy="3000529"/>
            <a:chOff x="539552" y="2636912"/>
            <a:chExt cx="945454" cy="3000529"/>
          </a:xfrm>
        </p:grpSpPr>
        <p:sp>
          <p:nvSpPr>
            <p:cNvPr id="5" name="TextBox 4"/>
            <p:cNvSpPr txBox="1"/>
            <p:nvPr/>
          </p:nvSpPr>
          <p:spPr>
            <a:xfrm>
              <a:off x="539552" y="2636912"/>
              <a:ext cx="80970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ACGTT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3568" y="3861048"/>
              <a:ext cx="80143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CCGTA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27584" y="4437112"/>
              <a:ext cx="242374" cy="120032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.</a:t>
              </a:r>
            </a:p>
            <a:p>
              <a:r>
                <a:rPr lang="en-US" dirty="0" smtClean="0"/>
                <a:t>.</a:t>
              </a:r>
            </a:p>
            <a:p>
              <a:r>
                <a:rPr lang="en-US" dirty="0" smtClean="0"/>
                <a:t>.</a:t>
              </a:r>
            </a:p>
            <a:p>
              <a:r>
                <a:rPr lang="en-US" dirty="0" smtClean="0"/>
                <a:t>.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0"/>
            <a:ext cx="8325934" cy="75713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Build-graph(</a:t>
            </a:r>
            <a:r>
              <a:rPr lang="en-US" b="1" u="sng" dirty="0" err="1" smtClean="0"/>
              <a:t>R,k</a:t>
            </a:r>
            <a:r>
              <a:rPr lang="en-US" b="1" u="sng" dirty="0" smtClean="0"/>
              <a:t>)</a:t>
            </a:r>
            <a:r>
              <a:rPr lang="en-US" b="1" dirty="0" smtClean="0"/>
              <a:t> </a:t>
            </a:r>
            <a:r>
              <a:rPr lang="en-US" dirty="0" smtClean="0"/>
              <a:t>// builds the de </a:t>
            </a:r>
            <a:r>
              <a:rPr lang="en-US" dirty="0" err="1" smtClean="0"/>
              <a:t>Bruijn</a:t>
            </a:r>
            <a:r>
              <a:rPr lang="en-US" dirty="0" smtClean="0"/>
              <a:t> graph from the read set</a:t>
            </a:r>
            <a:br>
              <a:rPr lang="en-US" dirty="0" smtClean="0"/>
            </a:br>
            <a:r>
              <a:rPr lang="en-US" dirty="0" smtClean="0"/>
              <a:t>G= Null</a:t>
            </a:r>
            <a:br>
              <a:rPr lang="en-US" dirty="0" smtClean="0"/>
            </a:br>
            <a:r>
              <a:rPr lang="en-US" dirty="0" smtClean="0"/>
              <a:t>For each read r in R</a:t>
            </a:r>
            <a:br>
              <a:rPr lang="en-US" dirty="0" smtClean="0"/>
            </a:br>
            <a:r>
              <a:rPr lang="en-US" dirty="0" smtClean="0"/>
              <a:t>	if !(check-kmers(</a:t>
            </a:r>
            <a:r>
              <a:rPr lang="en-US" dirty="0" err="1" smtClean="0"/>
              <a:t>r,k,G</a:t>
            </a:r>
            <a:r>
              <a:rPr lang="en-US" dirty="0" smtClean="0"/>
              <a:t>))</a:t>
            </a:r>
            <a:br>
              <a:rPr lang="en-US" dirty="0" smtClean="0"/>
            </a:br>
            <a:r>
              <a:rPr lang="en-US" dirty="0" smtClean="0"/>
              <a:t>		add kmers of r to G</a:t>
            </a:r>
            <a:br>
              <a:rPr lang="en-US" dirty="0" smtClean="0"/>
            </a:br>
            <a:r>
              <a:rPr lang="en-US" dirty="0" smtClean="0"/>
              <a:t>return(G)</a:t>
            </a:r>
          </a:p>
          <a:p>
            <a:endParaRPr lang="en-US" dirty="0" smtClean="0"/>
          </a:p>
          <a:p>
            <a:r>
              <a:rPr lang="en-US" b="1" u="sng" dirty="0" smtClean="0"/>
              <a:t>check-kmers(</a:t>
            </a:r>
            <a:r>
              <a:rPr lang="en-US" b="1" u="sng" dirty="0" err="1" smtClean="0"/>
              <a:t>r,k,G</a:t>
            </a:r>
            <a:r>
              <a:rPr lang="en-US" b="1" u="sng" dirty="0" smtClean="0"/>
              <a:t>)</a:t>
            </a:r>
            <a:r>
              <a:rPr lang="en-US" b="1" dirty="0" smtClean="0"/>
              <a:t> </a:t>
            </a:r>
            <a:r>
              <a:rPr lang="en-US" dirty="0" smtClean="0"/>
              <a:t> // </a:t>
            </a:r>
            <a:r>
              <a:rPr lang="en-US" dirty="0" err="1" smtClean="0"/>
              <a:t>boolean</a:t>
            </a:r>
            <a:r>
              <a:rPr lang="en-US" dirty="0" smtClean="0"/>
              <a:t> function; checks if all kmers of r up to one error are in G</a:t>
            </a:r>
            <a:br>
              <a:rPr lang="en-US" dirty="0" smtClean="0"/>
            </a:br>
            <a:r>
              <a:rPr lang="en-US" dirty="0" err="1" smtClean="0"/>
              <a:t>Xmin</a:t>
            </a:r>
            <a:r>
              <a:rPr lang="en-US" dirty="0" smtClean="0"/>
              <a:t> = 1;</a:t>
            </a:r>
            <a:br>
              <a:rPr lang="en-US" dirty="0" smtClean="0"/>
            </a:br>
            <a:r>
              <a:rPr lang="en-US" dirty="0" err="1" smtClean="0"/>
              <a:t>Xmax</a:t>
            </a:r>
            <a:r>
              <a:rPr lang="en-US" dirty="0" smtClean="0"/>
              <a:t> = L; // L is the length of the read</a:t>
            </a:r>
            <a:br>
              <a:rPr lang="en-US" dirty="0" smtClean="0"/>
            </a:br>
            <a:r>
              <a:rPr lang="en-US" dirty="0" smtClean="0"/>
              <a:t>for each </a:t>
            </a:r>
            <a:r>
              <a:rPr lang="en-US" dirty="0" err="1" smtClean="0"/>
              <a:t>kmer</a:t>
            </a:r>
            <a:r>
              <a:rPr lang="en-US" dirty="0" smtClean="0"/>
              <a:t> km of r</a:t>
            </a:r>
            <a:br>
              <a:rPr lang="en-US" dirty="0" smtClean="0"/>
            </a:br>
            <a:r>
              <a:rPr lang="en-US" dirty="0" smtClean="0"/>
              <a:t>	check if km in G // (query hash of kmers) -O(1)</a:t>
            </a:r>
          </a:p>
          <a:p>
            <a:r>
              <a:rPr lang="en-US" dirty="0" smtClean="0"/>
              <a:t>	if km isn’t in G</a:t>
            </a:r>
          </a:p>
          <a:p>
            <a:r>
              <a:rPr lang="en-US" dirty="0" smtClean="0"/>
              <a:t>		let [y,y+k-1] be the indices spanned by km.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Xmin</a:t>
            </a:r>
            <a:r>
              <a:rPr lang="en-US" dirty="0" smtClean="0"/>
              <a:t> = max(</a:t>
            </a:r>
            <a:r>
              <a:rPr lang="en-US" dirty="0" err="1" smtClean="0"/>
              <a:t>Xmin,y</a:t>
            </a:r>
            <a:r>
              <a:rPr lang="en-US" dirty="0" smtClean="0"/>
              <a:t>);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Xmax</a:t>
            </a:r>
            <a:r>
              <a:rPr lang="en-US" dirty="0" smtClean="0"/>
              <a:t> = min (Xmax,y+k-1);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</a:t>
            </a:r>
            <a:r>
              <a:rPr lang="en-US" dirty="0" err="1" smtClean="0"/>
              <a:t>Xmax</a:t>
            </a:r>
            <a:r>
              <a:rPr lang="en-US" dirty="0" smtClean="0"/>
              <a:t> &lt; </a:t>
            </a:r>
            <a:r>
              <a:rPr lang="en-US" dirty="0" err="1" smtClean="0"/>
              <a:t>Xmin</a:t>
            </a:r>
            <a:r>
              <a:rPr lang="en-US" dirty="0" smtClean="0"/>
              <a:t> return(false); // okay if </a:t>
            </a:r>
            <a:r>
              <a:rPr lang="en-US" dirty="0" err="1" smtClean="0"/>
              <a:t>Xmax</a:t>
            </a:r>
            <a:r>
              <a:rPr lang="en-US" dirty="0" smtClean="0"/>
              <a:t> == </a:t>
            </a:r>
            <a:r>
              <a:rPr lang="en-US" dirty="0" err="1" smtClean="0"/>
              <a:t>Xmin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each position p in [</a:t>
            </a:r>
            <a:r>
              <a:rPr lang="en-US" dirty="0" err="1" smtClean="0"/>
              <a:t>Xmin,Xmax</a:t>
            </a:r>
            <a:r>
              <a:rPr lang="en-US" dirty="0" smtClean="0"/>
              <a:t>] do:</a:t>
            </a:r>
            <a:br>
              <a:rPr lang="en-US" dirty="0" smtClean="0"/>
            </a:br>
            <a:r>
              <a:rPr lang="en-US" dirty="0" smtClean="0"/>
              <a:t>	for z in {A,G,C,T} do: (*)</a:t>
            </a:r>
            <a:br>
              <a:rPr lang="en-US" dirty="0" smtClean="0"/>
            </a:br>
            <a:r>
              <a:rPr lang="en-US" dirty="0" smtClean="0"/>
              <a:t>		r_{</a:t>
            </a:r>
            <a:r>
              <a:rPr lang="en-US" dirty="0" err="1" smtClean="0"/>
              <a:t>zp</a:t>
            </a:r>
            <a:r>
              <a:rPr lang="en-US" dirty="0" smtClean="0"/>
              <a:t>} = replace position p of r with the value z. </a:t>
            </a:r>
          </a:p>
          <a:p>
            <a:r>
              <a:rPr lang="en-US" dirty="0" smtClean="0"/>
              <a:t>		for j=p-k+1 to j = p do:</a:t>
            </a:r>
            <a:br>
              <a:rPr lang="en-US" dirty="0" smtClean="0"/>
            </a:br>
            <a:r>
              <a:rPr lang="en-US" dirty="0" smtClean="0"/>
              <a:t>			if the </a:t>
            </a:r>
            <a:r>
              <a:rPr lang="en-US" dirty="0" err="1" smtClean="0"/>
              <a:t>kmer</a:t>
            </a:r>
            <a:r>
              <a:rPr lang="en-US" dirty="0" smtClean="0"/>
              <a:t> on positions [j,j+k-1] of r_{</a:t>
            </a:r>
            <a:r>
              <a:rPr lang="en-US" dirty="0" err="1" smtClean="0"/>
              <a:t>zp</a:t>
            </a:r>
            <a:r>
              <a:rPr lang="en-US" dirty="0" smtClean="0"/>
              <a:t>} is not in G, </a:t>
            </a:r>
          </a:p>
          <a:p>
            <a:r>
              <a:rPr lang="en-US" dirty="0" smtClean="0"/>
              <a:t>				break // return to (*); </a:t>
            </a:r>
          </a:p>
          <a:p>
            <a:r>
              <a:rPr lang="en-US" dirty="0" smtClean="0"/>
              <a:t>		return (true); // if we got here that means that r_{</a:t>
            </a:r>
            <a:r>
              <a:rPr lang="en-US" dirty="0" err="1" smtClean="0"/>
              <a:t>zp</a:t>
            </a:r>
            <a:r>
              <a:rPr lang="en-US" dirty="0" smtClean="0"/>
              <a:t>} is good!!!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7" name="Picture 3" descr="https://lh3.googleusercontent.com/IHzuexs6t2hOp2EUrQBm-o3VbBuzHZ0W_0c8wvNs6GjLgEtkJFbeYehRBSeNo5P4kCe5SQOH-9IMQkfj2JL12XKWF46Hs_Kmw4scCBiDVZp5ZKzNzUQ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268760"/>
            <a:ext cx="7272808" cy="3625940"/>
          </a:xfrm>
          <a:prstGeom prst="rect">
            <a:avLst/>
          </a:prstGeom>
          <a:noFill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smtClean="0"/>
              <a:t>Single Error savings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67544" y="5105400"/>
          <a:ext cx="6096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Full graph size(M)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s.e</a:t>
                      </a:r>
                      <a:r>
                        <a:rPr lang="en-US" dirty="0" smtClean="0"/>
                        <a:t>. graph Size(M)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proportion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K=17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K=25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K=31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47664" y="908720"/>
            <a:ext cx="306507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u="sng" dirty="0" smtClean="0"/>
              <a:t>Size trend, k = 15 on 7 samples</a:t>
            </a:r>
            <a:endParaRPr lang="en-US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4725144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Varying k, proportion seems constant at 100M reads (4 samples) </a:t>
            </a:r>
            <a:endParaRPr lang="en-US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5742</TotalTime>
  <Words>1406</Words>
  <Application>Microsoft Office PowerPoint</Application>
  <PresentationFormat>On-screen Show (4:3)</PresentationFormat>
  <Paragraphs>225</Paragraphs>
  <Slides>19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Multi – metagenome compression (MMGC*)</vt:lpstr>
      <vt:lpstr>Slide 2</vt:lpstr>
      <vt:lpstr>Reference-based compression (rbc) benchmark</vt:lpstr>
      <vt:lpstr>What are the options for lossless compression without a reference?</vt:lpstr>
      <vt:lpstr>State of the art, quip</vt:lpstr>
      <vt:lpstr>De Bruijn graph read compression - strategy</vt:lpstr>
      <vt:lpstr>de Bruijn graph representation </vt:lpstr>
      <vt:lpstr>Slide 8</vt:lpstr>
      <vt:lpstr>Single Error savings</vt:lpstr>
      <vt:lpstr>Hashing implementation tradeoffs</vt:lpstr>
      <vt:lpstr>Encoding reads – start, end + anchors</vt:lpstr>
      <vt:lpstr>Encoding cost - graph</vt:lpstr>
      <vt:lpstr>To determine anchors</vt:lpstr>
      <vt:lpstr>Slide 14</vt:lpstr>
      <vt:lpstr>Slide 15</vt:lpstr>
      <vt:lpstr>Issues</vt:lpstr>
      <vt:lpstr>The ‘sweet spot’</vt:lpstr>
      <vt:lpstr>Slide 18</vt:lpstr>
      <vt:lpstr>Next steps</vt:lpstr>
    </vt:vector>
  </TitlesOfParts>
  <Company>School of 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 – metagenome compression MMGC</dc:title>
  <dc:creator>roye rozov</dc:creator>
  <cp:lastModifiedBy>roye rozov</cp:lastModifiedBy>
  <cp:revision>229</cp:revision>
  <dcterms:created xsi:type="dcterms:W3CDTF">2013-03-02T12:13:01Z</dcterms:created>
  <dcterms:modified xsi:type="dcterms:W3CDTF">2013-03-07T08:13:23Z</dcterms:modified>
</cp:coreProperties>
</file>