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311" r:id="rId5"/>
    <p:sldId id="286" r:id="rId6"/>
    <p:sldId id="257" r:id="rId7"/>
    <p:sldId id="258" r:id="rId8"/>
    <p:sldId id="289" r:id="rId9"/>
    <p:sldId id="304" r:id="rId10"/>
    <p:sldId id="312" r:id="rId11"/>
    <p:sldId id="305" r:id="rId12"/>
    <p:sldId id="306" r:id="rId13"/>
    <p:sldId id="261" r:id="rId14"/>
    <p:sldId id="262" r:id="rId15"/>
    <p:sldId id="263" r:id="rId16"/>
    <p:sldId id="264" r:id="rId17"/>
    <p:sldId id="313" r:id="rId18"/>
    <p:sldId id="265" r:id="rId19"/>
    <p:sldId id="266" r:id="rId20"/>
    <p:sldId id="314" r:id="rId21"/>
    <p:sldId id="269" r:id="rId22"/>
    <p:sldId id="309" r:id="rId23"/>
    <p:sldId id="270" r:id="rId24"/>
    <p:sldId id="271" r:id="rId25"/>
    <p:sldId id="272" r:id="rId26"/>
    <p:sldId id="307" r:id="rId27"/>
    <p:sldId id="273" r:id="rId28"/>
    <p:sldId id="274" r:id="rId29"/>
    <p:sldId id="275" r:id="rId30"/>
    <p:sldId id="278" r:id="rId31"/>
    <p:sldId id="276" r:id="rId32"/>
    <p:sldId id="280" r:id="rId33"/>
    <p:sldId id="277" r:id="rId34"/>
    <p:sldId id="291" r:id="rId35"/>
    <p:sldId id="284" r:id="rId36"/>
    <p:sldId id="285" r:id="rId37"/>
    <p:sldId id="293" r:id="rId38"/>
    <p:sldId id="294" r:id="rId39"/>
    <p:sldId id="315" r:id="rId40"/>
    <p:sldId id="292" r:id="rId41"/>
    <p:sldId id="295" r:id="rId42"/>
    <p:sldId id="296" r:id="rId43"/>
    <p:sldId id="297" r:id="rId44"/>
    <p:sldId id="298" r:id="rId45"/>
    <p:sldId id="299" r:id="rId46"/>
    <p:sldId id="300" r:id="rId47"/>
    <p:sldId id="310" r:id="rId48"/>
    <p:sldId id="302" r:id="rId49"/>
    <p:sldId id="303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722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tapp2\gaga\davidama\reviews\bridge_plosone_2013\comparison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tapp2\gaga\davidama\reviews\bridge_plosone_2013\comparis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BRIDGE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Linkage, FE, LOOCV</c:v>
                </c:pt>
                <c:pt idx="1">
                  <c:v>Genome wide, FE, LOOCV</c:v>
                </c:pt>
                <c:pt idx="2">
                  <c:v>Genome wide, FE, ab initio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68.290000000000006</c:v>
                </c:pt>
                <c:pt idx="1">
                  <c:v>2635</c:v>
                </c:pt>
                <c:pt idx="2">
                  <c:v>2517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CIPHER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Linkage, FE, LOOCV</c:v>
                </c:pt>
                <c:pt idx="1">
                  <c:v>Genome wide, FE, LOOCV</c:v>
                </c:pt>
                <c:pt idx="2">
                  <c:v>Genome wide, FE, ab initio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53.5</c:v>
                </c:pt>
                <c:pt idx="1">
                  <c:v>1016.8</c:v>
                </c:pt>
                <c:pt idx="2">
                  <c:v>972.2</c:v>
                </c:pt>
              </c:numCache>
            </c:numRef>
          </c:val>
        </c:ser>
        <c:axId val="95950720"/>
        <c:axId val="95997952"/>
      </c:barChart>
      <c:catAx>
        <c:axId val="95950720"/>
        <c:scaling>
          <c:orientation val="minMax"/>
        </c:scaling>
        <c:axPos val="b"/>
        <c:tickLblPos val="nextTo"/>
        <c:crossAx val="95997952"/>
        <c:crosses val="autoZero"/>
        <c:auto val="1"/>
        <c:lblAlgn val="ctr"/>
        <c:lblOffset val="100"/>
      </c:catAx>
      <c:valAx>
        <c:axId val="95997952"/>
        <c:scaling>
          <c:orientation val="minMax"/>
        </c:scaling>
        <c:axPos val="l"/>
        <c:majorGridlines/>
        <c:numFmt formatCode="General" sourceLinked="1"/>
        <c:tickLblPos val="nextTo"/>
        <c:crossAx val="95950720"/>
        <c:crosses val="autoZero"/>
        <c:crossBetween val="between"/>
      </c:valAx>
    </c:plotArea>
    <c:legend>
      <c:legendPos val="t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Sheet1!$P$2</c:f>
              <c:strCache>
                <c:ptCount val="1"/>
                <c:pt idx="0">
                  <c:v>Precision</c:v>
                </c:pt>
              </c:strCache>
            </c:strRef>
          </c:tx>
          <c:cat>
            <c:strRef>
              <c:f>Sheet1!$Q$1:$R$1</c:f>
              <c:strCache>
                <c:ptCount val="2"/>
                <c:pt idx="0">
                  <c:v>BRIDGE</c:v>
                </c:pt>
                <c:pt idx="1">
                  <c:v>Lage et al.</c:v>
                </c:pt>
              </c:strCache>
            </c:strRef>
          </c:cat>
          <c:val>
            <c:numRef>
              <c:f>Sheet1!$Q$2:$R$2</c:f>
              <c:numCache>
                <c:formatCode>General</c:formatCode>
                <c:ptCount val="2"/>
                <c:pt idx="0">
                  <c:v>0.69000000000000039</c:v>
                </c:pt>
                <c:pt idx="1">
                  <c:v>0.45</c:v>
                </c:pt>
              </c:numCache>
            </c:numRef>
          </c:val>
        </c:ser>
        <c:axId val="102345728"/>
        <c:axId val="122292864"/>
      </c:barChart>
      <c:catAx>
        <c:axId val="102345728"/>
        <c:scaling>
          <c:orientation val="minMax"/>
        </c:scaling>
        <c:axPos val="b"/>
        <c:tickLblPos val="nextTo"/>
        <c:crossAx val="122292864"/>
        <c:crosses val="autoZero"/>
        <c:auto val="1"/>
        <c:lblAlgn val="ctr"/>
        <c:lblOffset val="100"/>
      </c:catAx>
      <c:valAx>
        <c:axId val="122292864"/>
        <c:scaling>
          <c:orientation val="minMax"/>
        </c:scaling>
        <c:axPos val="l"/>
        <c:majorGridlines/>
        <c:numFmt formatCode="General" sourceLinked="1"/>
        <c:tickLblPos val="nextTo"/>
        <c:crossAx val="102345728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Integrating human omics data to prioritize candidate genes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8610600" cy="1752600"/>
          </a:xfrm>
        </p:spPr>
        <p:txBody>
          <a:bodyPr>
            <a:noAutofit/>
          </a:bodyPr>
          <a:lstStyle/>
          <a:p>
            <a:r>
              <a:rPr lang="en-US" sz="1800" dirty="0" smtClean="0"/>
              <a:t>Yong Chen</a:t>
            </a:r>
            <a:r>
              <a:rPr lang="en-US" sz="1800" baseline="30000" dirty="0" smtClean="0"/>
              <a:t>1, 2,3</a:t>
            </a:r>
            <a:r>
              <a:rPr lang="en-US" sz="1800" dirty="0" smtClean="0"/>
              <a:t>, Xuebing Wu</a:t>
            </a:r>
            <a:r>
              <a:rPr lang="en-US" sz="1800" baseline="30000" dirty="0" smtClean="0"/>
              <a:t>4</a:t>
            </a:r>
            <a:r>
              <a:rPr lang="en-US" sz="1800" dirty="0" smtClean="0"/>
              <a:t>, Fengzhu Sun</a:t>
            </a:r>
            <a:r>
              <a:rPr lang="en-US" sz="1800" baseline="30000" dirty="0" smtClean="0"/>
              <a:t>1, 5</a:t>
            </a:r>
            <a:r>
              <a:rPr lang="en-US" sz="1800" dirty="0" smtClean="0"/>
              <a:t>, Rui Jiang</a:t>
            </a:r>
            <a:r>
              <a:rPr lang="en-US" sz="1800" baseline="30000" dirty="0" smtClean="0"/>
              <a:t>1,*</a:t>
            </a:r>
            <a:endParaRPr lang="en-US" sz="1400" baseline="30000" dirty="0" smtClean="0"/>
          </a:p>
          <a:p>
            <a:endParaRPr lang="en-US" sz="1400" baseline="30000" dirty="0" smtClean="0"/>
          </a:p>
          <a:p>
            <a:pPr algn="l"/>
            <a:r>
              <a:rPr lang="en-US" sz="1400" b="1" dirty="0" smtClean="0"/>
              <a:t>1</a:t>
            </a:r>
            <a:r>
              <a:rPr lang="en-US" sz="1400" dirty="0" smtClean="0"/>
              <a:t> MOE Key Laboratory of Bioinformatics and Bioinformatics Division, TNLIST/Department of Automation, Tsinghua University, Beijing, China</a:t>
            </a:r>
          </a:p>
          <a:p>
            <a:pPr algn="l"/>
            <a:r>
              <a:rPr lang="en-US" sz="1400" b="1" dirty="0" smtClean="0"/>
              <a:t>2</a:t>
            </a:r>
            <a:r>
              <a:rPr lang="en-US" sz="1400" dirty="0" smtClean="0"/>
              <a:t> School of Sciences, University of Jinan, Jinan, Shandong, China</a:t>
            </a:r>
          </a:p>
          <a:p>
            <a:pPr algn="l"/>
            <a:r>
              <a:rPr lang="en-US" sz="1400" b="1" dirty="0" smtClean="0"/>
              <a:t>3</a:t>
            </a:r>
            <a:r>
              <a:rPr lang="en-US" sz="1400" dirty="0" smtClean="0"/>
              <a:t> Institute of Biophysics, Chinese Academy of Sciences, Beijing, China</a:t>
            </a:r>
          </a:p>
          <a:p>
            <a:pPr algn="l"/>
            <a:r>
              <a:rPr lang="en-US" sz="1400" b="1" dirty="0" smtClean="0"/>
              <a:t>4</a:t>
            </a:r>
            <a:r>
              <a:rPr lang="en-US" sz="1400" dirty="0" smtClean="0"/>
              <a:t> Computational and Systems Biology Program, Massachusetts Institute of Technology, USA</a:t>
            </a:r>
          </a:p>
          <a:p>
            <a:pPr algn="l"/>
            <a:r>
              <a:rPr lang="en-US" sz="1400" b="1" dirty="0" smtClean="0"/>
              <a:t>5</a:t>
            </a:r>
            <a:r>
              <a:rPr lang="en-US" sz="1400" dirty="0" smtClean="0"/>
              <a:t> Molecular and Computational Biology Program, University of Southern California, USA</a:t>
            </a:r>
            <a:endParaRPr lang="en-US" sz="1400" dirty="0"/>
          </a:p>
        </p:txBody>
      </p:sp>
      <p:pic>
        <p:nvPicPr>
          <p:cNvPr id="28674" name="Picture 2" descr="http://www.petervuust.dk/wp-content/uploads/2012/03/55343-1.jp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0"/>
            <a:ext cx="2619375" cy="2128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OMIM-Mesh data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2438400"/>
            <a:ext cx="41148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524000" y="2209800"/>
            <a:ext cx="38862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19200" y="2743200"/>
            <a:ext cx="0" cy="2667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00200" y="1600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MeSH terms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581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OMIM disease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343400" y="2743200"/>
            <a:ext cx="304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447800" y="3505200"/>
            <a:ext cx="4114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47800" y="3962400"/>
            <a:ext cx="4114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648200" y="2819400"/>
            <a:ext cx="15240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48400" y="2514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#MeSH term appears in OMIM descriptions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562600" y="3657600"/>
            <a:ext cx="1295400" cy="2286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562600" y="3962400"/>
            <a:ext cx="1295400" cy="152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934200" y="3733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Calculate similarity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447800"/>
            <a:ext cx="303957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similarity – van Driel 2006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Based on cosine similarity</a:t>
            </a:r>
          </a:p>
          <a:p>
            <a:r>
              <a:rPr lang="en-US" sz="2800" dirty="0" smtClean="0"/>
              <a:t>Additional normalizations</a:t>
            </a:r>
          </a:p>
          <a:p>
            <a:pPr lvl="1"/>
            <a:r>
              <a:rPr lang="en-US" sz="2400" dirty="0" smtClean="0"/>
              <a:t>The tree structure: t</a:t>
            </a:r>
            <a:r>
              <a:rPr lang="en-US" sz="2000" dirty="0" smtClean="0"/>
              <a:t>he score of a term is its count + the average count of its direct descendants (recursion) </a:t>
            </a:r>
          </a:p>
          <a:p>
            <a:pPr lvl="1"/>
            <a:r>
              <a:rPr lang="en-US" sz="2400" dirty="0" smtClean="0"/>
              <a:t>The frequency of OMIM terms</a:t>
            </a:r>
          </a:p>
        </p:txBody>
      </p:sp>
      <p:pic>
        <p:nvPicPr>
          <p:cNvPr id="1026" name="Picture 2" descr="Unfortunately we are unable to provide accessible alternative text for this. If you require assistance to access this image, please contact help@nature.com or the auth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962400"/>
            <a:ext cx="4134125" cy="2590800"/>
          </a:xfrm>
          <a:prstGeom prst="rect">
            <a:avLst/>
          </a:prstGeom>
          <a:noFill/>
        </p:spPr>
      </p:pic>
      <p:sp>
        <p:nvSpPr>
          <p:cNvPr id="1028" name="AutoShape 4" descr="data:image/jpeg;base64,/9j/4AAQSkZJRgABAQAAAQABAAD/2wCEAAkGBhAQDxMPBxIWFRQQDhUSGBESExYQEBMUFBAVFBMUFRQXGycfFxojGRUVHy8iIycpLDgtFR4yODI2NSYrLCkBCQoKDQwOGg8PGjUkHiQsLCk1LDMqNSosLDUtLCksLywtLDAsLCwpLy8pKSwvNSwuLCkpLCwsLDQsNCk0LCw1LP/AABEIAHIBuQMBIgACEQEDEQH/xAAbAAEAAwEBAQEAAAAAAAAAAAAABAUGAwcBAv/EAEIQAAICAgECAwUDCAgEBwAAAAECAAMEEQUSIQYTMSJBUWFxFBWBBzIzQlKRlNQjJDVUdZKhtDRicrUWU2OisbLE/8QAGQEBAQEBAQEAAAAAAAAAAAAAAAIBAwQF/8QAJBEBAQACAgEDBAMAAAAAAAAAAAECESExAxIiUQRB4fATocH/2gAMAwEAAhEDEQA/APcYiICIiAiIgIiICIiAiIgIiICIiAiIgIiICIiAiIgIiICIiAiIgIiICIiAiIgIiICIiAiIgIiICIj6wKLxJzTUlasc9LOpYv2JVQdDQPbZO+5+B+Up8LxFZU4NtjOmwGVz1EAnuyn1BHrr07fjIPjPOS69RxbeY6VsHCe0oAbf53oTsnsNyp4fj78i1a+lgux1MQQAu+/r79T6viw8U8Pv7/t4M88/5Pa9ZifAJ9nynvIiICIiAiIgIiICIiAiIgIiICIiAiIgIiICIiAiIgIiICIiAiIgIiICIiAiIgIiICIiAiIgIiICIiAiIgIiICROWzUppezJ7qF10+9iewUfMk6/GS5nT/Xcvt+gxH/Cy4difmF9PqTKxm+b0nK/Dj4c8Mmt1ycjQZkbqrA9lesr0qPkoGppUqVfzAB9BqfuIyyuV3W44zGahERJaREQEREBERAREQEREBERAREQEREBERAREQEREBERAREQEREBERAREQEREBEzfhbxinIZGYmCoNOJalS3b35rlWNhA/YHsaPv3v3zSQESo8Wc2cLCvzECn7PWbOlyVDa9FBAOiToDt75QZ3jbMxMSnP5jFqFFgqNgqvdr6BcVCnoasCzRZQQGHr29NwNtERAREQEREBERAREQEROeTkLWjWXnSopYk+4AbMCs8Q8gyKtGEf6bIJVf+Rf17PwHp8yJM4vj1oqWqkdlGvmT7yZW8Bjta7ZuYNNb2RT611D81fqfU/My9l5ce2Ix55IiJCyIiAiIgIiICIiAiJzrvVv0TA/Qg+nr6QOkSHj33G61blrFSBOhlctYSVJsFia0mvZ13O9ySLlOtMPa9O4769dfGB+4n581e/cez69/Ttvv8JQ+GeXszt5lTdOMWdKKwo3aqMUN9jEbALK3So17Pc7LAKGgiJjvD3jN87lcnHxNDGxcVCGI9q6yx9i1Tr9H0qQPjvq7gjQbGImQ8dc1lUXYGPwtoSzNzBSQ9a2KKlUtdaAdHqUdPbeu8DXxMZbzmVjcpjcdl3LcmfTeystYqyMc019QZtEqyt3A2o7g/DUteG5pxlW8dyhBuqqW5LAAv2jHY9AsKjsrq4KsB230kaDdKhfREbgIiRcjlKK3WvJtrR310o1iq7bOh0qTs9/hAlROOXm10r15jqiggdTsEXZ9BtjqfqjJSxBZjsrKw2HVgykfEEdjA6RIeHzGPcxXCvqsYDZWuxHIHxIUmVfGcw+blXfYn6cbDuNDEAF8i9QDau2/NqTqA7dy2+4C6YNBEyrc5bm512Fw9nl1YYUZGSoV7Da/dcerrBUaAJZiG12UAHuK/wAPcxm5H3hRi3+Zbx2e1ddlqIK716AwpuKKNEN1L1IAR7JIPcMG6iVvh3na87FrysTYFgO0bs6OpKvWw/aVgQfpLKAiNxATK+J+SN1v2DHW1q9A5VlCM7KhG1xwV7q9g9T6hN+hdDNJmV2NWy4jhHI0HK+YFPx6djf75V8DwVmJimgXeZYXew5FlftO9jli1ihvaPfXqOwUe6BnPyTadeSurXpFvNZAUdPQy11rWlaFf1dDtqarjuWstycmi7GsrTHNYS9/0eR1oSxr/wCkjR+sheDfC78dS1DX+cpte0M1fRZ1WMWfbBj1bJ+E0EDCflX3fXh8XSe/I59aN7z5FR825te/WkMrPEvG2jlOPo8S3HKxMm9xXjhFxlqvrUPW1ip+nX3aJAGz2PodLynhC+7kKuQXKCtjVulVRxw9aizs5O7ASxGhsEdh6Ttg+Dv62mdzN75N9SstXUq1UUBxpzVUo7MR2LMSYGjiIgIiICIiAiIgIiICZ7k2OXkDEq/RUkPcfczeqVf/AAx/CWHO8p5FW6huyw+XWn7Tn038h6n5COD4v7PUFY7diWdz6s7d2J/GdMfbPUi83SwVQBpfdPsROayIiAiIgIiICIiAiIgU/izFORiXYePctVuVRZXWS3SS3QSdaOyNeuvduYn8nqYjV2ZvIY642Tx2LZx+VUqItBFYR2tKhe+1TXr6bHcaM2/N+Gq8qym62y2uzFLtW9L9BVrFCs2iCGPSCumBGnbt3nBPBmOMXJxWNjfbevz7i/8AT2tYvSWLgaGl0AAAoA1rUDy80rT4VtuelPP5fLZ66vLQhXybeioVjWhqoFl16b7TvkeF3XluLwcJgMnGw2vvyV7+TUEFFSVBvRU6SFGtEuGYHbb9Fp8B4S1YtIViuDct1fU7Em1FCo9h/XIAAG/QAAaAAk/F8PUV5V+ZUD52SlaOxYn2al0oUfqj3nXv7wPLOHw0XH8RZvFDor8q3Fp6WLM32bHYWXFj3dmZg3WSTsnvPRvyfKo4jAFPp9go+Xc1KT/rufPDngXDwcd8bDV3W0MrG5zazKxYlNnsF9tuwA7sT6kmR/CGG+JT91ZfWPIDrRkDuLqCSyENrS2IG6Cp/YDDYPYP14lyLslzg8WnWo0cphb5PTWw2uOr6OnsHrruEJPYuhlP+T1Gbk+YtesVgXYuOK1IdE8jGKlVYADXtDsANbE1PB+G6sNLK8JrD51rWs1lhtfzHGmfqbZJOh679JCxPBtGKmUcN8j+ti17QtxNj2WKQzoTros+BBHu+EDRzz3KxByHiJ1dnFfF8eF6qnap0yMs9Ww6kEf0Q/0mk8I8PbjYnk5dlh27snm2i++qtvzUe30Zh3PbYBOgSACY2N4Ax63usxr8pXyW6rWXJcM7e479xHoNa7dvSBQeCMBcbnORxkJv6KKbPtd5N2XX5gH9Xe49yugGA7dh7/Wd/EZ6fE3EmltNZi5iOoHrWtRdNn3jr2fqs1fD8Di4Fbjj0CBmNljszPY7epeyxyWY+vcmVXEca2TyL8plIyImP9lxkcFXKF+u29kPdC50qg6PSuyB1aAWPigp5K/aXykHmjvhJdZbvpbswpRm6fqNb18pmOrG/wDP5n+H5D+Xm/nzUCPgEeRX5Zcjyl0bgy3EdI0bA4DB/iCAd73POvBHHYvMcC45k9VmRdY2VaCq3rct5dSWIPT0oECg+iaHpPTpisr8kPGWZT5JWxfObqtoS5kx7j1Fj1oPUE99AgfKBR8Tm1ZXiOum4myjH4Wu3FFoJ35gqLXafubCjEb1vQPwMr14l/vLnOK460U4+Rh12jexTTkXitddjpfMLsCB6jXY9M9E5rwbjZVtGQeuq/F7V5GOwrtVdEGs7BVk7n2SCO5+J3z/APA+L9nyKHNjHNIa/IazeTaw10kvrS9IAACgAD0AgZPwvzFiclXi+JsMY2amDbVVdjhfsmVUPLdtaHslfKBA3obYdtgHr+S3kfI8MjL7s1deXe+/VnS21yCffsKP3zW4HhSuu9MnKtuyLaamrrfIZWNSvrrKhEUdTAAFiC2hrepWcDxIwLMjBvQnFyr3upfXVWvnD+lxXA/M0QSpPYh9eo7hmfB2K2BwJ5LNy7kN1dmdaE+zEWWWnaANZSzdTDy17k9zNJ+S7w/dicf1cqD9py7ny7t9mFlp2Ae3YhQux7iTJ3HeBsekVI7221YzBqaL7PMppIJKFV0C5X0UuWK6GtSz5jk/Ir3VW1tjHprpQe1Y+uw36KvxY6AHcwMh+Sc6+9UrO0TnckL20AD0kgD3DcsOfaj7Q/n3cmraX2cWnMfHHsDXS1VLKfno+u5ZeDPDpwcRab2D2u73XWD0e+1uuxhv3bOh8lEvNQMdwrUfaK/Ju5Rjs6XJpzUoPsn89rKQoH1I76mk5S/IRQeLqS1urRWy444C6PcMK32d67aHrJupSeOLCvFZzVkgrx2SQQdEEY7kEEehgcvvHlf7jj/x7fysfePK/wBxx/49v5WOFtY8hyCsSQpxtAkkDePs6HumggZ/7x5X+44/8e38rH3jyv8Accf+Pb+VlZyXierL8s8U7FaOdoxWcHSOygM4Ug+0vt9PzKn3aJocnMs8vK9t+3G+ISPabsU5UqhHfsVHYH3D0gbH7x5X+44/8e38rH3jyv8Accf+Pb+Vli+b5OL5zqzCugOQpXqICbPd2A9N+pmfq/KTScRM+7FykxbBv7Q1dTKi9XSHdEtawLv39J+PpAn/AHjyv9xx/wCPb+Vl5js5RTkKFcqCyq3WqtruA2h1AH36H0mEz81jdkmmwlTzXFBSrnp6HGISBo/mnZ+R3N8IH2IiAiIgIiICfGYAbbsAN7PpPsoefva51wcU/pB1WsP1at/m/VvT6AysZust1H44pTl5BzLf0abSgH9nftWfViP3ATQznRQqKErGgo0APlOkZXdJNQiIktIiICIiAiJEzeWoo/4y1E+TMAx+i+p/CbJb0y3XaXIfIcrXRrzydt6Io6mOvU69w+Z0Jmeb8ZWKVbiFJXfSfMqKq7E9uklg2/X0EpuX5a3zi3IKFdkQ9IJIC9PYAn5lvxJnq8P0/ryky/Lh5PN6Zw3vHcxVfsU7DAbKMOltfEe4j5jcnTznw5yJfMpFXr1Nv/p6G6t/L0/0no0j6jxTxZ6ivD5PXjsiInndiIiAiIgIiICIiAiIgIiICIiAiIgIiICIiAiIgJRePP7J5D/Dcn/bPL2UXjz+yeQ/w3J/2zwOXB/2jyP/AFYv+2nHxP4gq81ePOSlBdQ99rWrS1dBOuiskg+bZogEd1XqbYPR1c8drxmcn91LW1v9V6Rc7V1A/ZuxYorHQ+AHf4j1k7iONycfB6SK2zLAz2v5jCuzIbs1hfy99PZQF6fZVVUdlEDAeCaVHF4lmOoVL/Enmqq66Av2h0UJ/wAoCa/Cd8n9Hlf4Z4j/AO7mT+N4C/j+O43C5AV9VHK0DqpdrFfqusct7SKVO29O8gZP6PK/wzxH/wB3MDQflI5NqeEdMbvblV1Yla+9nyNIQPn0F/3Sg8VUZdWPh8PyS14+DkNTgnJx3OVcSFUV1kOlYr6yh9sB5feIuAzcu3j3xUoNGFauQUtvsre2wVgVHS0sF6SSffvfu9ZIz/DWZn5OO/PGmrHw8hchMeh3ue25N+W9trogVV3+aqn37PwCoy8da7cmukaVOb4dAPXQUYYA2fkJ6KJ5/wAp/wARl/47xP8A+OegCB9iIgIiICIiBE5XkVx6Wtt79I0FHqzHsqj5k6Eh+HuOatGtzO917dbn4E+ij5AaA+krslbM69mxGArxSVrYjqV7t6Z9HsQo2o+pMk0c1dS61c4qhXIVb0BVOo9gHUk9O/iDr6Tt6eNTtz3zu9HPeNsbDsNeULWKVC2w00PctFRJAsuKj2F9lvnpSdS9RwwDVkEEbBB2CD6EH3ieV+M6mqzOSFtuTX9uwalorx6RcmW60W1GliaHIbZHYFfZfe+2x6L4cwXowsajJO3pxKamPrtkqVWP7wZxdFjE5ZGUla9WS6oPizBR+8yot8XUemCr3H/009j/ADtpf3blTG3plykXk+E/GZ/7VyF36FK6FPvbd1n+ulH7jPo8K+Z35a6y3/lZtJ/kGl/0m+mTu/7+Gbt6iXl+J8Ws9JsDt+xUDa/00m9fjqRDz2Vb243G6R+3e2v/AGJv/wCwlpicRTUNUIo18pLA+EbxnUNW91n/ALly7v7RyWAP6lP9Cv02vtH/ADSXheGMarvWgJ/aPdj9T6mW0TLnleCYyOLYdZ11KPZOx29D8ZWc94YqywDd2ZfRh2OvhLmJmOVxu42yWaqk4DwrTiEtV7TEa6j3OvhLuIjLK5XdJJJqERExpERAREQEREBERAREQEREBERAREQEREBERAREQEqvFeA+Rx+Xj4g292FfUgJCgu9LKo2ew7kS1iBT8Xx1lebmXWgBLzR0HYJPl09LbHu7y4iIFP4k46y77N9mG/Kz6bm2QNIhJY9/X19Jmb/CeUUvCoN2YPM1L7a93zOQN2OPXttO+/d75vogcsVCtaK/qqKD9QAJ1iIGQz/D2Q92Q9ajVnK8fkL7QG68f7N5p+RHlv29+prhPsQEREBERASm8RZ7gLjYJ/pcjagj1rT9ez8B2HzPylwx0NzGce+c91l6UKHsbpD2ksK617KiouvqTvuSZ0wk7+EZ37NXx2ClFS1UDQVQJA8RZmL5T1chYg6lI6d7f09yD2v9JG+4Mi3+1MlyD+pWfKT6aTRP4kydg+HMan9DWN/HXc/X4x7Zd73+/v2ObxpTcT4nveitaMd7LBWFZ3IrrJA1vfdj8fSS/snIXf8AEXLSp/VpXTf522f3al+lYUaQAfTtP1Fz54hMfmqPH8I0BuvJ3Y/7dhNjfvbct6sVE/RKB+E6xItt7VJJ0RETGkREBERAREQEREBERAREQEREBERAREQEREBERAREQEREBERAREQEREBERAREQEREBERAREQEREBERAREQEREBERAREQEREBERAREQEREBER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0" name="Picture 6" descr="http://cs.carleton.edu/cs_comps/0910/netflixprize/final_results/knn/img/knn/cos.png"/>
          <p:cNvPicPr>
            <a:picLocks noChangeAspect="1" noChangeArrowheads="1"/>
          </p:cNvPicPr>
          <p:nvPr/>
        </p:nvPicPr>
        <p:blipFill>
          <a:blip r:embed="rId4" cstate="print"/>
          <a:srcRect l="67657"/>
          <a:stretch>
            <a:fillRect/>
          </a:stretch>
        </p:blipFill>
        <p:spPr bwMode="auto">
          <a:xfrm>
            <a:off x="7543800" y="1600200"/>
            <a:ext cx="1420637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gene-disease associations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BioMart</a:t>
            </a:r>
          </a:p>
          <a:p>
            <a:r>
              <a:rPr lang="en-US" dirty="0" smtClean="0"/>
              <a:t>1428 associations</a:t>
            </a:r>
          </a:p>
          <a:p>
            <a:r>
              <a:rPr lang="en-US" dirty="0" smtClean="0"/>
              <a:t>1126 diseases</a:t>
            </a:r>
          </a:p>
          <a:p>
            <a:r>
              <a:rPr lang="en-US" dirty="0" smtClean="0"/>
              <a:t>938 genes</a:t>
            </a:r>
            <a:endParaRPr lang="en-US" dirty="0"/>
          </a:p>
        </p:txBody>
      </p:sp>
      <p:pic>
        <p:nvPicPr>
          <p:cNvPr id="1026" name="Picture 2" descr="http://www.ensembl.org/img/biom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810000"/>
            <a:ext cx="5695950" cy="2981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PPI 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HPRD (34,364 PPIs, 8919 proteins).</a:t>
            </a:r>
          </a:p>
          <a:p>
            <a:r>
              <a:rPr lang="en-US" dirty="0" smtClean="0"/>
              <a:t>Calculate the shortest path of each gene pair p and p’ – Lpp’.</a:t>
            </a:r>
          </a:p>
          <a:p>
            <a:r>
              <a:rPr lang="en-US" dirty="0" smtClean="0"/>
              <a:t>Use Gaussian kernel:</a:t>
            </a:r>
          </a:p>
          <a:p>
            <a:pPr lvl="1"/>
            <a:r>
              <a:rPr lang="en-US" dirty="0" smtClean="0"/>
              <a:t>Sim(p,p’) = exp(-Lpp’)</a:t>
            </a:r>
            <a:endParaRPr lang="en-US" dirty="0"/>
          </a:p>
        </p:txBody>
      </p:sp>
      <p:pic>
        <p:nvPicPr>
          <p:cNvPr id="1026" name="Picture 2" descr="http://www.scielo.br/img/fbpe/csp/v17n3/4633f2.gif"/>
          <p:cNvPicPr>
            <a:picLocks noChangeAspect="1" noChangeArrowheads="1"/>
          </p:cNvPicPr>
          <p:nvPr/>
        </p:nvPicPr>
        <p:blipFill>
          <a:blip r:embed="rId2" cstate="print"/>
          <a:srcRect t="15686" r="19445" b="11173"/>
          <a:stretch>
            <a:fillRect/>
          </a:stretch>
        </p:blipFill>
        <p:spPr bwMode="auto">
          <a:xfrm>
            <a:off x="5105400" y="3352800"/>
            <a:ext cx="3352800" cy="3192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BlastP for each pair of genes (proteins).</a:t>
            </a:r>
          </a:p>
          <a:p>
            <a:r>
              <a:rPr lang="en-US" dirty="0" smtClean="0"/>
              <a:t>Get the -log E-value: Epp’</a:t>
            </a:r>
          </a:p>
          <a:p>
            <a:r>
              <a:rPr lang="en-US" dirty="0" smtClean="0"/>
              <a:t>Normalize the score to be between 0 and 1</a:t>
            </a:r>
          </a:p>
          <a:p>
            <a:pPr lvl="1"/>
            <a:r>
              <a:rPr lang="en-US" dirty="0" smtClean="0"/>
              <a:t>Divide by the maximal score</a:t>
            </a:r>
          </a:p>
          <a:p>
            <a:pPr lvl="1"/>
            <a:r>
              <a:rPr lang="en-US" dirty="0" smtClean="0"/>
              <a:t>If the E-value is zero, set the Sim(p,p’) to be 1.</a:t>
            </a:r>
          </a:p>
          <a:p>
            <a:endParaRPr lang="en-US" dirty="0"/>
          </a:p>
        </p:txBody>
      </p:sp>
      <p:pic>
        <p:nvPicPr>
          <p:cNvPr id="19458" name="Picture 2" descr="http://gcat.davidson.edu/mediawiki-1.19.1/images/c/c7/Blast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495800"/>
            <a:ext cx="2514600" cy="221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expression 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of Su et al. (2004)</a:t>
            </a:r>
          </a:p>
          <a:p>
            <a:pPr lvl="1"/>
            <a:r>
              <a:rPr lang="en-US" dirty="0" smtClean="0"/>
              <a:t>159 healthy profiles</a:t>
            </a:r>
          </a:p>
          <a:p>
            <a:pPr lvl="1"/>
            <a:r>
              <a:rPr lang="en-US" dirty="0" smtClean="0"/>
              <a:t>Covering 79 tissues</a:t>
            </a:r>
          </a:p>
          <a:p>
            <a:pPr lvl="1"/>
            <a:r>
              <a:rPr lang="en-US" dirty="0" smtClean="0"/>
              <a:t>Were samples merged?</a:t>
            </a:r>
          </a:p>
          <a:p>
            <a:r>
              <a:rPr lang="en-US" dirty="0" smtClean="0"/>
              <a:t>Similarity score of genes: Pearson correlation of the profiles. </a:t>
            </a:r>
            <a:endParaRPr lang="en-US" dirty="0"/>
          </a:p>
        </p:txBody>
      </p:sp>
      <p:sp>
        <p:nvSpPr>
          <p:cNvPr id="20482" name="AutoShape 2" descr="data:image/jpeg;base64,/9j/4AAQSkZJRgABAQAAAQABAAD/2wCEAAkGBxIHBhQTBxMVFhUVGB0VFxcYGBoaGBgVGBYiHB0XFhsZHSkgGh0mIBwbLTUjJyw3Li4vGh8zPTMsNygwLisBCgoKBQUFDgUFDisZExkrKysrKysrKysrKysrKysrKysrKysrKysrKysrKysrKysrKysrKysrKysrKysrKysrK//AABEIAIkBbwMBIgACEQEDEQH/xAAbAAEBAQEBAQEBAAAAAAAAAAAABQMCBgEEB//EAEAQAAIBAgMDBwgJAwQDAAAAAAECAAMRBBIhBQYxEyI2QVFxlBQVVGF0srPTJTIzNGRygaPUUmKRByNCkhYkof/EABQBAQAAAAAAAAAAAAAAAAAAAAD/xAAUEQEAAAAAAAAAAAAAAAAAAAAA/9oADAMBAAIRAxEAPwD+4xOajimhNQgAC5J4ADiTJ+7226O8WyUxGzGzU3vbqIKsQQR1G4gUoiICIiAiIgIiICIiAiIgIifl2ptCnsrZtSvjTanSQ1GP9qi5sOs+rrgfqiZYTEpjMKlTCsGR1Dqw4MrC4I9RBmsBERAREQEREBERAREQEREBE/NtLHU9mYCpWxzZadNS7t2Koue/um6OKiAoQQRcEcCD1iB1ERAREQEREBERAREQEREBERAxxmETHYVqeLUMjCzKeDDsYdYPWOBGk8//AKebOpYDdimcFTVM92YKLAsGIzEDS9gBfibDsE9NPM7t4g4Tcem9IXIU2Fr68oRwHHugemieebeXyZSMdTyugu4zDQXS7Eam1qinS+oYa2uev/IW5RhydyptYEZmsag0XvpWBvqT1QL8SNgN4Fx+JZcPTcgJnDac5bBlKjjZlZSD23BsRPyUN6FGHBqlKhKcoeTIFroW5MZjd2AU3OlgVJAvA9JEgYreI0Gy8icxD25wIvT0PZfX/wCC/YDm+9Smsy4dVbKCc2fQ2R2GXTUk02FuwXuYHo4kEbyqc1qZOU66jRbuCSOpv9tub2Fe02vQEREBERATz3+oGBp4/c3FjFrmC0alQC5AzpTLKSAdbEA2OlwD1T0Mj75dEMb7NW+E0Dfd/AU9mbHp08EuVAoIW5IFxchbk2F+rgJRkurj/N+zKLFSwOVTbiFyElgP+VgDoNT1XOk/FR3rp1MMrclV1sAQvNZipJVGNgx0IHWxtYG8D0MSEm8yVnYUKbkLc5iVANiliuvOVhUBBHVNcHvFTxmLVMOlU34tkuqnUEOQdCGV1PYyMIFiJFpbeBF6qixd1AVgSFpVDTZnvaxvbmi51IsbT428aKFPI1jntlyqGPOUveysT9UX/UfoFuJCXeRTWRBTZmbLfKRlBZ1Ui5P1gHU242Ydon2lvKlQfZvmtoBl1OampUXYcOWTXhqeNoFyJlhq4xOGV6XB1DDuIuJrAREQEREDyv8Aqfs5No7i4sYrMRTo1KoAYgF6aFkLW+sAwBsdLgS7sbZybJ2XTo4PNydNQqBmLFV6lBbUgcBfqsJN3/6DY/2Wt8Jp+/aW012XhkauDlJykjggCMxdv7QF1PUNeAgUIkint+nVwL1KatzFDW0F7krYHh9ZWFzbhfhrO22ytFyuIU51IUhOcvKMVsgJC62qIdQBzuOhgVIkcbw02qBaauScvEWFnYAXIvbQ3/xwJE5TeSlUY8krEKQC3Nyi7qo1BN7hwQRcW7IFqJLobdpV3UKHGYgajhcKVza9Ydf+2trG1SAiIgIiICIiAiIgJD3I6LUO4++ZckPcjotQ7j75gW7T71xEBPlp9iAny0+xAREQE5WoGchSLi1xfUX4XHVOpyECuSoFzxNtTbhftgdTLEVxh0BqX1ZVFlZtWYKLhQbC51PADU2AmsQEj75dEMb7NW+E0sSPvl0Qxvs1b4TQKGBF8DTv/SvuzLGbKo42kVxNNSDa9tM1hYBstrixIsdLTbAfcaf5F92fa+JWhURat71GyLZWPOyltSBZRZTqbDgOJEAuEpqbqiDUn6o4nieHEzo0VLglRdb2NhcZuNj1XmkQMThKZqZiiXJDE5RfMODX7R2zp6COtnVSAQQCBxHA/pNIgYHB0iSTTTXjzRrrfXTt1752KCByQq3NgTYXIBuBf1TSIHwCw0n2IgIiICIiBA3/AOg2P9lrfCaWwgdFzgG2ouOBtbT9CR+pkTf/AKDY/wBlrfCaXaf2Y7oGKYGlTVglNAHFmAUc4WtZtNRqf8mc0tm0aJBo0qakaCyKP+Wbs/qAPeLz9Uxw+KTEu4oMGNNsjgH6r5Q2U9hsyn9RA5bA0m+tTQ83L9UfVBuF4cL9U5p7No0j/t0qY69EUa6er+1f+o7Jpiaj01HIJnJZQRmC2UmxbXjYa265tA/PSwNKioFGmigG4soFj2jT1D/An6IiAiIgY4euazOGRlytlBbLZxlBzpYnm621sbqdOBO0RAREQEREBIe5HRah3H3zLkh7kdFqHcffMC5ERAREQEzSrnqstmGW2pFgbi/NPXGIrrhqWbEMFW4FzwuTYD9SR/maQETNw5qryZXLrmBBJOmmU3017QZpATJqROJDB2ACkFOblJJBDHTNcWIFjbnG4OltZk1cLiQlmuVLXynLZSBYtawPOFgTc2NuBgaxEQEj75dEMb7NW+E0sSPvl0Qxvs1b4TQKOA+40/yL7s3mGA+40/yL7s3gJiMKgxZqhV5QqEL25xRSSFJ7AWJt6zGDxAxeFV0DKGFwHVkYX6mVgCp9RE2gJxRrLiKIagwZWF1ZSCCDwII0Inc4pU1o0wtIBVAsABYADqAHCB3ERAREQEREBERAgb/9Bsf7LW+E0u0/sx3SFv8A9Bsf7LW+E0u0/sx3QM8JikxlAPhHV1JIDKQRdWKkXHYQQfWDNp8Atwn2AiJjWpM+IRkqMoUnMoCkPdbAMSCRY680jh2aQNpjSxSVq7pSdS1MgOoIJQsuYBh1XBB16jNp8tAyrU2eqhpPlCsSy2BzjKRlJOq6kG4/pt1zaIgJjnfyu2Qcnlvnza57/Vy24Wsb3/SbRAREQEREBIe5HRah3H3zLkh7kdFqHcffMC5ETPEF1pHycAt1BiVHHW5APV6oGkREBERARM3oLUrKzgFkvlPZcWNv0mkBERAREQEj75dEMb7NW+E0sSPvl0Qxvs1b4TQKOA+40/yL7s3mGA+40/yL7s+4bCphQww6hczF2t1uxuT3kwNoiIHNRxSplqhAAFyTwAHEmc4euuJw6vhmDI4DKym6srC4YEaEEdc0jhAxxGGGIKZywyMHGVmW5AIs2UjMuv1Tpw00m0TGpVZcUqqjFWDEuCuVCLWDAnMS1zawP1Te2lw2iIgIiICIiBA3/wCg2P8AZa3wml2n9mO6Qt/+g2P9lrfCaXaf2Y7oGeDrnEUA1Sm9M3IyvlzCzEXOViLG1xrwIvY6TaJli2dcMxwiqzgHKrMVUt1BmAJA9dj3QNYiICIiBjUNQYhOSC5Nc5JIYac3KALHXjcj9ZtOaj8nTJNzYX0Fzp2AcTOcNWGIw6ugYBlDAMpVgCL2ZWAKntB1EDSY8m3lebPzMtslh9a982bjw0tw0m0QETHF1zh6YKo73ZVsgBIzMFzG5HNW9z6gdDwm0BERATz25xcbrYfkAp45sxI5udrkWBufVPQyHuR0Wodx98wLVQkIeTFzbQXtc9l+qfKRLUgaoAawuAbgG2oBsL99p8V2OIIK80AENfiSTcW6rWGvXf1TSAnNUFqRFIgNY2JFwD1Ei4v3XnUQOaYIpjlDc21IFgT2gdU6iICIiAiIgIiICR98uiGN9mrfCaWJH3y6IY32at8JoFHAfcaf5F92bzDAfcaf5F92bwEREDHCU2o0bYhy7XJzEBdCxIFl00BA9dptEQMagqeUJyRXJrnBBzHTm5SDYa8bibREBExwmHGEwyohZgul3Yux72Y3P6zaBjRR1ruazqVJGRQtioygEM2Y5yWub2FgQNbXO0RAREQIG/8A0Gx/stb4TS7T+zHdIW//AEGx/stb4TS7T+zHdA6iZEP5UCCvJ5TdcpzF7ixDXsABmuLa3GotrrATHEYVMVl8oVWyMHW4vldeDDsI7ZtEBERAREQEREBERAREQE8/udUNPdbD5VZr3GluaC7c43I0Hq19U9BIe5HRah3H3zAuREQMqFI0lId2a7FrtbQE3CjKBoOA67DUk6zWIgIiICIiAiIgIiICR98uiGN9mrfCaWJH3y6IY32at8JoFHAfcaf5F92bzDAfcaf5F92bwEREBERAxxiPUwrDBsEcjmsy5wp6iVzDMPVcTaIgJjWxAo1kVw13JAsrEAhS3OIFlFgdTYE2HEibRATLFBzhn8kKiplOQsCVD25pYAgkXtcAjvmsQPi3yjNx67ds+xECBv8A9Bsf7LW+E0u0/sx3SFv/ANBsf7LW+E0u0/sx3QOomWJptWwzLScoxBAcBSVJGjAMCpI9YImgFhrA+zHFV/JqYJVmuyrZRmPOYLcjsF7k9QBM2iAiIgZmuq1wjMudgWC3GYqpAJA4kDMtz6x2zScmmDUDEC4BANtQDxAPYbD/AAJ1A5dxTQlzYAXJPUB1znD11xWHV8MwZHAZWU3DKwuGBHEEdc0iAmKo4xTFmBQqAq5dQwJzMWvqCCultMp1N9NogIiICQ9yOi1DuPvmXJ5jZez9obLwC0cO2FZUuFLCrcgsTrY2vrA9PEh/SX4P92PpL8H+7AuRIf0l+D/dj6S/B/uwLkSH9Jfg/wB2PpL8H+7AuRIf0l+D/dj6S/B/uwLkSH9Jfg/3Y+kvwf7sC5Eh/SX4P92PpL8H+7AuSPvl0Qxvs1b4TSI3nn/yxOS8n8n5MctfPkvmNuSvzuUtx/42tfW09Jt7BHaWw8RRpEBqtJ6YJ4AuhUE26tYH6MB9xp/kX3ZvPN0K21aNBV8lwRygD73V6hb0Wd+VbV9FwXi6v8WB6GJ57yravouC8XV/ix5VtX0XBeLq/wAWB6GJ57yravouC8XV/ix5VtX0XBeLq/xYHoYnnvKtq+i4LxdX+LHlW1fRcF4ur/FgehmOHwqYYt5OirnYu1gBmcgAs1uJ0GvqkTyravouC8XV/ix5VtX0XBeLq/xYF3E1hhsOz1LkKpY5VLNYC/NVQSx9QFzOqb8pTBW9iL6gg69oOokDyravouC8XV/ix5VtX0XBeLq/xYHoYnnvKtq+i4LxdX+LJ+wMdtarvRXTaVCiMKCtn5RjlbkxdaLGkpqrfjmUWJYBjlsApb/9Bsf7LW+E0u0/sx3SbvTgH2ruziqGFtnq0KlNbmwzOhUXPULmfmXaGOCj/wBFPEr8uBdiQ/OOO9BTxK/LjzjjvQU8Svy4FyJD84470FPEr8uPOOO9BTxK/LgXIkPzjjvQU8Svy484470FPEr8uBciQ/OOO9BTxK/LjzjjvQU8Svy4FyJD84470FPEr8uPOOO9BTxK/LgXIkPzjjvQU8Svy484470FPEr8uBcieR3c21tHG7x16W0MIFw6Nza3KDRsoJpjmjlbEkZgABaxuRPXQEREBERAREQEREBERAREQEREBERAREQEREBERAREQEREBERAREQEREBERAREQEREBERAREQEREBER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484" name="Picture 4" descr="https://statistics.laerd.com/statistical-guides/img/pearson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4876800"/>
            <a:ext cx="4648200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KEGG Pathway gene 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gene:</a:t>
            </a:r>
          </a:p>
          <a:p>
            <a:pPr lvl="1"/>
            <a:r>
              <a:rPr lang="en-US" dirty="0" smtClean="0"/>
              <a:t>Create a binary vector of all pathways</a:t>
            </a:r>
          </a:p>
          <a:p>
            <a:pPr lvl="1"/>
            <a:r>
              <a:rPr lang="en-US" dirty="0" smtClean="0"/>
              <a:t>Put 1 if the gene is related to the j’th pathway and 0 otherwise</a:t>
            </a:r>
          </a:p>
          <a:p>
            <a:r>
              <a:rPr lang="en-US" dirty="0" smtClean="0"/>
              <a:t>Measure cosine similarity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343400"/>
            <a:ext cx="38481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term association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1: calculate GO terms associations</a:t>
            </a:r>
          </a:p>
          <a:p>
            <a:r>
              <a:rPr lang="en-US" dirty="0" smtClean="0"/>
              <a:t>For a GO term t, define its “null” probability: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895600"/>
            <a:ext cx="7077075" cy="120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 descr="http://t3.gstatic.com/images?q=tbn:ANd9GcRUEhU6E4rqt5TEifcKMwItehmq-bcAd4I7325J8R8K4QP643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114800"/>
            <a:ext cx="2438400" cy="2449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term association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Define the association of two terms: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Intuition: low level common ancestor -&gt; low p -&gt; high association</a:t>
            </a:r>
            <a:endParaRPr lang="en-US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438400"/>
            <a:ext cx="24669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200400"/>
            <a:ext cx="7891462" cy="35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gene 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get the similarity of two genes, average the similarity between their GO terms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2563" y="2833688"/>
            <a:ext cx="62388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24400" y="4724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Running max average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486400" y="38862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t1.gstatic.com/images?q=tbn:ANd9GcQtcnNoBnQxprgpyYTMOOnvhDurVVqmB15wIOvSYXhXng956Jw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419600"/>
            <a:ext cx="2923734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Find association between gene and disease</a:t>
            </a:r>
          </a:p>
          <a:p>
            <a:r>
              <a:rPr lang="en-US" sz="2800" dirty="0" smtClean="0"/>
              <a:t>Most phenotypes, even Mendelian cases, are not monogenetic</a:t>
            </a:r>
          </a:p>
          <a:p>
            <a:r>
              <a:rPr lang="en-US" sz="2800" dirty="0" smtClean="0"/>
              <a:t>GWAS help in finding loci candidates for diseases</a:t>
            </a:r>
            <a:endParaRPr lang="en-US" sz="2800" dirty="0"/>
          </a:p>
        </p:txBody>
      </p:sp>
      <p:pic>
        <p:nvPicPr>
          <p:cNvPr id="41986" name="Picture 2" descr="http://homes.cs.washington.edu/~suinlee/figures/gwa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733800"/>
            <a:ext cx="4419600" cy="2823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en-US" dirty="0" smtClean="0"/>
              <a:t>Introduce a novel generic method</a:t>
            </a:r>
          </a:p>
          <a:p>
            <a:pPr marL="514350" indent="-514350">
              <a:buNone/>
            </a:pPr>
            <a:r>
              <a:rPr lang="en-US" dirty="0" smtClean="0"/>
              <a:t>Algorithm overview: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known disease similarity scores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multiple data sources to calculate similarity of genes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For each gene estimate the association between disease similarity and gene similarity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Rank genes by the association scores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are interested in candidate genes for a disease d</a:t>
            </a:r>
          </a:p>
          <a:p>
            <a:r>
              <a:rPr lang="en-US" dirty="0" smtClean="0"/>
              <a:t>We can measure similarity of d and another disease d’</a:t>
            </a:r>
          </a:p>
          <a:p>
            <a:r>
              <a:rPr lang="en-US" dirty="0" smtClean="0"/>
              <a:t>Use this simple ability to score a candidate gene g’’</a:t>
            </a:r>
          </a:p>
        </p:txBody>
      </p:sp>
      <p:pic>
        <p:nvPicPr>
          <p:cNvPr id="25602" name="Picture 2" descr="http://www.dragoart.com/tuts/pics/8/3287/how-to-draw-a-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2674" y="0"/>
            <a:ext cx="2681326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Define a regression problem</a:t>
            </a:r>
          </a:p>
          <a:p>
            <a:pPr lvl="1"/>
            <a:r>
              <a:rPr lang="en-US" dirty="0" smtClean="0"/>
              <a:t>Y = similarity of d and d’</a:t>
            </a:r>
          </a:p>
          <a:p>
            <a:pPr lvl="1"/>
            <a:r>
              <a:rPr lang="en-US" dirty="0" smtClean="0"/>
              <a:t>Feature = one of the similarity scores. Measure similarity of g and the known disease genes G(d) </a:t>
            </a:r>
          </a:p>
          <a:p>
            <a:pPr lvl="1"/>
            <a:r>
              <a:rPr lang="en-US" dirty="0" smtClean="0"/>
              <a:t>Use goodness-of-fit to score the gene</a:t>
            </a:r>
          </a:p>
        </p:txBody>
      </p:sp>
      <p:pic>
        <p:nvPicPr>
          <p:cNvPr id="25602" name="Picture 2" descr="http://www.dragoart.com/tuts/pics/8/3287/how-to-draw-a-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2674" y="0"/>
            <a:ext cx="2681326" cy="1447800"/>
          </a:xfrm>
          <a:prstGeom prst="rect">
            <a:avLst/>
          </a:prstGeom>
          <a:noFill/>
        </p:spPr>
      </p:pic>
      <p:pic>
        <p:nvPicPr>
          <p:cNvPr id="60418" name="Picture 2" descr="http://upload.wikimedia.org/wikipedia/commons/thumb/3/3a/Linear_regression.svg/220px-Linear_regressio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724400"/>
            <a:ext cx="2705100" cy="1782908"/>
          </a:xfrm>
          <a:prstGeom prst="rect">
            <a:avLst/>
          </a:prstGeom>
          <a:noFill/>
        </p:spPr>
      </p:pic>
      <p:pic>
        <p:nvPicPr>
          <p:cNvPr id="60420" name="Picture 4" descr="http://online.stat.psu.edu/online/development/stat501/08multiple/graphics/eq_matrix_notati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057400"/>
            <a:ext cx="2743200" cy="2312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formulation </a:t>
            </a:r>
            <a:endParaRPr lang="en-US" dirty="0"/>
          </a:p>
        </p:txBody>
      </p:sp>
      <p:pic>
        <p:nvPicPr>
          <p:cNvPr id="27650" name="Picture 2" descr="http://www.dtoolbox.com/blog/wp-content/uploads/2012/08/Glue_Imag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8100"/>
            <a:ext cx="1468374" cy="1562100"/>
          </a:xfrm>
          <a:prstGeom prst="rect">
            <a:avLst/>
          </a:prstGeom>
          <a:noFill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589074"/>
            <a:ext cx="7696199" cy="11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1066800" y="3351074"/>
            <a:ext cx="152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4494074"/>
            <a:ext cx="175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‘y’ labels: </a:t>
            </a:r>
            <a:r>
              <a:rPr lang="en-US" dirty="0" smtClean="0"/>
              <a:t>the known similarity of the query d and another disease d’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05000" y="3274874"/>
            <a:ext cx="6858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33600" y="4417874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Intercept, need to estimate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667000" y="3427274"/>
            <a:ext cx="1676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0" y="4494074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G(d) = the known genes of disease 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10200" y="4570274"/>
            <a:ext cx="190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(i) = one of the datasets of gene similarity –  PPI, Sequence, GO , KEGG, expression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191000" y="3198674"/>
            <a:ext cx="16764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9600" y="1676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Learn the contribution of the different gene datasets to the similarities of a query disease 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formulation </a:t>
            </a:r>
            <a:endParaRPr lang="en-US" dirty="0"/>
          </a:p>
        </p:txBody>
      </p:sp>
      <p:pic>
        <p:nvPicPr>
          <p:cNvPr id="27650" name="Picture 2" descr="http://www.dtoolbox.com/blog/wp-content/uploads/2012/08/Glue_Imag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8100"/>
            <a:ext cx="1468374" cy="1562100"/>
          </a:xfrm>
          <a:prstGeom prst="rect">
            <a:avLst/>
          </a:prstGeom>
          <a:noFill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05000"/>
            <a:ext cx="7696199" cy="11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838200" y="3124200"/>
            <a:ext cx="800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To summarize: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Y – the similarity of d with other diseases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5 features </a:t>
            </a:r>
          </a:p>
          <a:p>
            <a:pPr lvl="2">
              <a:buFont typeface="Arial" pitchFamily="34" charset="0"/>
              <a:buChar char="•"/>
            </a:pPr>
            <a:r>
              <a:rPr lang="en-US" sz="2800" dirty="0" smtClean="0"/>
              <a:t> Each one measures the sum of similarities of the genes of d and d’</a:t>
            </a:r>
          </a:p>
          <a:p>
            <a:pPr lvl="1">
              <a:buFont typeface="Arial" pitchFamily="34" charset="0"/>
              <a:buChar char="•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LASSO for feature selection = add L1 regularization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Estimation of Lambda is done using a known method called GCV.</a:t>
            </a:r>
            <a:endParaRPr lang="en-US" dirty="0"/>
          </a:p>
        </p:txBody>
      </p:sp>
      <p:pic>
        <p:nvPicPr>
          <p:cNvPr id="28674" name="Picture 2" descr="http://www.marketingpilgrim.com/wp-content/uploads/2011/07/lass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-1"/>
            <a:ext cx="1371599" cy="2141374"/>
          </a:xfrm>
          <a:prstGeom prst="rect">
            <a:avLst/>
          </a:prstGeom>
          <a:noFill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 r="3554"/>
          <a:stretch>
            <a:fillRect/>
          </a:stretch>
        </p:blipFill>
        <p:spPr bwMode="auto">
          <a:xfrm>
            <a:off x="1600200" y="2724150"/>
            <a:ext cx="5943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candidate gene?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From the text it is not clear where is the candidate gene g’’</a:t>
            </a:r>
          </a:p>
          <a:p>
            <a:r>
              <a:rPr lang="en-US" sz="2400" dirty="0" smtClean="0"/>
              <a:t>Two options (in our opinion)</a:t>
            </a:r>
          </a:p>
          <a:p>
            <a:pPr lvl="1"/>
            <a:r>
              <a:rPr lang="en-US" sz="2000" dirty="0" smtClean="0"/>
              <a:t>Add the candidate gene to G(d)</a:t>
            </a:r>
          </a:p>
          <a:p>
            <a:pPr lvl="1"/>
            <a:r>
              <a:rPr lang="en-US" sz="2000" dirty="0" smtClean="0"/>
              <a:t>Set G(d) ={g’’}</a:t>
            </a:r>
            <a:endParaRPr lang="he-IL" sz="2000" dirty="0"/>
          </a:p>
        </p:txBody>
      </p:sp>
      <p:pic>
        <p:nvPicPr>
          <p:cNvPr id="59394" name="Picture 2" descr="http://4.bp.blogspot.com/-vpVqcDMun4A/T2iSD7ssYPI/AAAAAAAAACw/53ac5Jizlsc/s640/wald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124200"/>
            <a:ext cx="4595395" cy="3448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 a single gene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following is given:</a:t>
            </a:r>
          </a:p>
          <a:p>
            <a:pPr lvl="1"/>
            <a:r>
              <a:rPr lang="en-US" dirty="0" smtClean="0"/>
              <a:t>For each regression calculate the goodness-of-fit score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Where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R should be explained as a function of the candidate gene!</a:t>
            </a:r>
            <a:endParaRPr lang="en-US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895600"/>
            <a:ext cx="20097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962400"/>
            <a:ext cx="32385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886200"/>
            <a:ext cx="29813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LOOCV – remove one known disease-gene association.</a:t>
            </a:r>
          </a:p>
          <a:p>
            <a:r>
              <a:rPr lang="en-US" dirty="0" smtClean="0"/>
              <a:t>Rank the test set.</a:t>
            </a:r>
          </a:p>
          <a:p>
            <a:r>
              <a:rPr lang="en-US" dirty="0" smtClean="0"/>
              <a:t>Three options for background: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Linkage analysis: all neighbor genes within 10MB of the tested gene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99 random controls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whole genome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measures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% of the tests that were ranked #1</a:t>
            </a:r>
          </a:p>
          <a:p>
            <a:r>
              <a:rPr lang="en-US" sz="2800" dirty="0" smtClean="0"/>
              <a:t>Given a </a:t>
            </a:r>
            <a:r>
              <a:rPr lang="en-US" sz="2800" b="1" dirty="0" smtClean="0"/>
              <a:t>rank threshold</a:t>
            </a:r>
            <a:r>
              <a:rPr lang="en-US" sz="2800" dirty="0" smtClean="0"/>
              <a:t> calculate:</a:t>
            </a:r>
          </a:p>
          <a:p>
            <a:pPr lvl="1"/>
            <a:r>
              <a:rPr lang="en-US" sz="2400" dirty="0" smtClean="0"/>
              <a:t>TPR – Sensitivity</a:t>
            </a:r>
          </a:p>
          <a:p>
            <a:pPr lvl="2"/>
            <a:r>
              <a:rPr lang="en-US" sz="2000" dirty="0" smtClean="0"/>
              <a:t>% rank was better than the threshold</a:t>
            </a:r>
          </a:p>
          <a:p>
            <a:pPr lvl="1"/>
            <a:r>
              <a:rPr lang="en-US" sz="2400" dirty="0" smtClean="0"/>
              <a:t>FPR – Specificity</a:t>
            </a:r>
          </a:p>
          <a:p>
            <a:pPr lvl="2"/>
            <a:r>
              <a:rPr lang="en-US" sz="2000" dirty="0" smtClean="0"/>
              <a:t>% rank was worse than the threshold</a:t>
            </a:r>
          </a:p>
          <a:p>
            <a:r>
              <a:rPr lang="en-US" sz="2800" dirty="0" smtClean="0"/>
              <a:t>Calculate ROC score</a:t>
            </a:r>
          </a:p>
        </p:txBody>
      </p:sp>
      <p:pic>
        <p:nvPicPr>
          <p:cNvPr id="2050" name="Picture 2" descr="File:Receiver Operating Characteristic.png"/>
          <p:cNvPicPr>
            <a:picLocks noChangeAspect="1" noChangeArrowheads="1"/>
          </p:cNvPicPr>
          <p:nvPr/>
        </p:nvPicPr>
        <p:blipFill>
          <a:blip r:embed="rId2" cstate="print"/>
          <a:srcRect l="1111" t="10370" r="8889" b="5185"/>
          <a:stretch>
            <a:fillRect/>
          </a:stretch>
        </p:blipFill>
        <p:spPr bwMode="auto">
          <a:xfrm>
            <a:off x="5410200" y="4230511"/>
            <a:ext cx="3733800" cy="2627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However, GWAS are limited</a:t>
            </a:r>
          </a:p>
          <a:p>
            <a:pPr lvl="1"/>
            <a:r>
              <a:rPr lang="en-US" sz="2400" dirty="0" smtClean="0"/>
              <a:t>Get the actual genes</a:t>
            </a:r>
          </a:p>
          <a:p>
            <a:pPr lvl="1"/>
            <a:r>
              <a:rPr lang="en-US" sz="2400" dirty="0" smtClean="0"/>
              <a:t>Understanding molecular and functional causes</a:t>
            </a:r>
          </a:p>
          <a:p>
            <a:pPr lvl="2"/>
            <a:r>
              <a:rPr lang="en-US" sz="2000" dirty="0" smtClean="0"/>
              <a:t>Example: ~1100 diseases in OMIM have some loci, but marked as “unknown molecular basis”</a:t>
            </a:r>
          </a:p>
          <a:p>
            <a:r>
              <a:rPr lang="en-US" sz="2800" dirty="0" smtClean="0"/>
              <a:t>The solution: use other data!</a:t>
            </a:r>
            <a:endParaRPr lang="en-US" sz="2800" dirty="0"/>
          </a:p>
        </p:txBody>
      </p:sp>
      <p:pic>
        <p:nvPicPr>
          <p:cNvPr id="41986" name="Picture 2" descr="http://blog.nextbio.com/wp-content/uploads/2012/06/gwa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920536"/>
            <a:ext cx="4495801" cy="2937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measures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 a threshold for R</a:t>
            </a:r>
          </a:p>
          <a:p>
            <a:pPr lvl="1"/>
            <a:r>
              <a:rPr lang="en-US" dirty="0" smtClean="0"/>
              <a:t>Consider all scores above the threshold - U</a:t>
            </a:r>
          </a:p>
          <a:p>
            <a:pPr lvl="1"/>
            <a:r>
              <a:rPr lang="en-US" dirty="0" smtClean="0"/>
              <a:t>Calculate precision and recall</a:t>
            </a:r>
          </a:p>
          <a:p>
            <a:pPr lvl="1"/>
            <a:r>
              <a:rPr lang="en-US" dirty="0" smtClean="0"/>
              <a:t>Precision: % (detected real positives)</a:t>
            </a:r>
          </a:p>
          <a:p>
            <a:pPr lvl="1"/>
            <a:r>
              <a:rPr lang="en-US" dirty="0" smtClean="0"/>
              <a:t>Recall: % (detected real positives in U)</a:t>
            </a:r>
          </a:p>
          <a:p>
            <a:pPr lvl="1"/>
            <a:endParaRPr lang="en-US" dirty="0" smtClean="0"/>
          </a:p>
        </p:txBody>
      </p:sp>
      <p:pic>
        <p:nvPicPr>
          <p:cNvPr id="2050" name="Picture 2" descr="File:Receiver Operating Characteristic.png"/>
          <p:cNvPicPr>
            <a:picLocks noChangeAspect="1" noChangeArrowheads="1"/>
          </p:cNvPicPr>
          <p:nvPr/>
        </p:nvPicPr>
        <p:blipFill>
          <a:blip r:embed="rId2" cstate="print"/>
          <a:srcRect l="1111" t="10370" r="8889" b="5185"/>
          <a:stretch>
            <a:fillRect/>
          </a:stretch>
        </p:blipFill>
        <p:spPr bwMode="auto">
          <a:xfrm>
            <a:off x="5562600" y="4337756"/>
            <a:ext cx="3581400" cy="2520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measures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Fold enrichment (Wu et al 2008)</a:t>
            </a:r>
          </a:p>
          <a:p>
            <a:pPr lvl="1"/>
            <a:r>
              <a:rPr lang="en-US" dirty="0" smtClean="0"/>
              <a:t> </a:t>
            </a:r>
            <a:r>
              <a:rPr lang="en-US" sz="2000" dirty="0" smtClean="0"/>
              <a:t>“for a method that was able to rank test genes among the top </a:t>
            </a:r>
            <a:r>
              <a:rPr lang="en-US" sz="2000" i="1" dirty="0" smtClean="0"/>
              <a:t>m% against control </a:t>
            </a:r>
            <a:r>
              <a:rPr lang="en-US" sz="2000" dirty="0" smtClean="0"/>
              <a:t>genes in </a:t>
            </a:r>
            <a:r>
              <a:rPr lang="en-US" sz="2000" i="1" dirty="0" smtClean="0"/>
              <a:t>n% validation runs, the fold enrichment was n/m on average”</a:t>
            </a:r>
          </a:p>
          <a:p>
            <a:r>
              <a:rPr lang="en-US" dirty="0" smtClean="0"/>
              <a:t>Well defined?</a:t>
            </a:r>
          </a:p>
          <a:p>
            <a:pPr lvl="1">
              <a:buNone/>
            </a:pPr>
            <a:r>
              <a:rPr lang="en-US" dirty="0" smtClean="0"/>
              <a:t>20 random samples from U(1,100):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81400" y="4876800"/>
          <a:ext cx="2819400" cy="1419225"/>
        </p:xfrm>
        <a:graphic>
          <a:graphicData uri="http://schemas.openxmlformats.org/drawingml/2006/table">
            <a:tbl>
              <a:tblPr/>
              <a:tblGrid>
                <a:gridCol w="973364"/>
                <a:gridCol w="923018"/>
                <a:gridCol w="923018"/>
              </a:tblGrid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%n/%m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1.375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1.083333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“ab initio” Performance measure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 associations of diseases </a:t>
            </a:r>
            <a:r>
              <a:rPr lang="en-US" dirty="0" smtClean="0"/>
              <a:t>ignoring G(d)</a:t>
            </a:r>
            <a:endParaRPr lang="en-US" dirty="0" smtClean="0"/>
          </a:p>
          <a:p>
            <a:pPr lvl="1"/>
            <a:r>
              <a:rPr lang="en-US" dirty="0" smtClean="0"/>
              <a:t>In the LOOCV when testing a gene-disease pair ignore all known associations with the disease</a:t>
            </a:r>
          </a:p>
          <a:p>
            <a:r>
              <a:rPr lang="en-US" dirty="0" smtClean="0"/>
              <a:t>Use the same three background sets</a:t>
            </a:r>
          </a:p>
          <a:p>
            <a:r>
              <a:rPr lang="en-US" dirty="0" smtClean="0"/>
              <a:t>Check if the known pair is among the top k genes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“negatives” in LOOCV</a:t>
            </a:r>
          </a:p>
          <a:p>
            <a:pPr lvl="1"/>
            <a:r>
              <a:rPr lang="en-US" dirty="0" smtClean="0"/>
              <a:t>Probably hard to define</a:t>
            </a:r>
          </a:p>
          <a:p>
            <a:r>
              <a:rPr lang="en-US" dirty="0" smtClean="0"/>
              <a:t>Background definitions are questionable but were used previously</a:t>
            </a:r>
          </a:p>
          <a:p>
            <a:r>
              <a:rPr lang="en-US" dirty="0" smtClean="0"/>
              <a:t>Regarding the candidate gene problem</a:t>
            </a:r>
            <a:r>
              <a:rPr lang="en-US" dirty="0"/>
              <a:t> </a:t>
            </a:r>
            <a:r>
              <a:rPr lang="en-US" dirty="0" smtClean="0"/>
              <a:t>it seems that the “ab initio” test is done by setting G(d) = {g’’}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598" y="1828800"/>
            <a:ext cx="880656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Results: whole genome == all PPI 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all 8919 PPI genes as BG</a:t>
            </a:r>
          </a:p>
          <a:p>
            <a:pPr lvl="1"/>
            <a:r>
              <a:rPr lang="en-US" dirty="0" smtClean="0"/>
              <a:t>Standard LOOCV</a:t>
            </a:r>
          </a:p>
          <a:p>
            <a:pPr lvl="2"/>
            <a:r>
              <a:rPr lang="en-US" dirty="0" smtClean="0"/>
              <a:t>29.55% of the tests were ranked #1</a:t>
            </a:r>
          </a:p>
          <a:p>
            <a:pPr lvl="2"/>
            <a:r>
              <a:rPr lang="en-US" dirty="0" smtClean="0"/>
              <a:t>90.64% ROC</a:t>
            </a:r>
          </a:p>
          <a:p>
            <a:pPr lvl="1"/>
            <a:r>
              <a:rPr lang="en-US" dirty="0" smtClean="0"/>
              <a:t>Ab initio:</a:t>
            </a:r>
          </a:p>
          <a:p>
            <a:pPr lvl="2"/>
            <a:r>
              <a:rPr lang="en-US" dirty="0" smtClean="0"/>
              <a:t>28.22%</a:t>
            </a:r>
          </a:p>
          <a:p>
            <a:pPr lvl="2"/>
            <a:r>
              <a:rPr lang="en-US" dirty="0" smtClean="0"/>
              <a:t>89.17% ROC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</p:spPr>
        <p:txBody>
          <a:bodyPr/>
          <a:lstStyle/>
          <a:p>
            <a:r>
              <a:rPr lang="en-US" dirty="0" smtClean="0"/>
              <a:t>Previous method of the same authors</a:t>
            </a:r>
          </a:p>
          <a:p>
            <a:r>
              <a:rPr lang="en-US" dirty="0" smtClean="0"/>
              <a:t>Ratio between scores:</a:t>
            </a:r>
          </a:p>
          <a:p>
            <a:pPr lvl="1"/>
            <a:r>
              <a:rPr lang="en-US" dirty="0" smtClean="0"/>
              <a:t>1.27</a:t>
            </a:r>
          </a:p>
          <a:p>
            <a:pPr lvl="1"/>
            <a:r>
              <a:rPr lang="en-US" dirty="0" smtClean="0"/>
              <a:t>2.6</a:t>
            </a:r>
          </a:p>
          <a:p>
            <a:pPr lvl="1"/>
            <a:r>
              <a:rPr lang="en-US" dirty="0" smtClean="0"/>
              <a:t>2.6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5105400" y="2438400"/>
          <a:ext cx="3343275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Lage et al. 2008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Not fully explained. </a:t>
            </a:r>
          </a:p>
          <a:p>
            <a:pPr lvl="1"/>
            <a:r>
              <a:rPr lang="en-US" dirty="0" smtClean="0"/>
              <a:t>Were the methods executed on the same datasets and tests ?</a:t>
            </a:r>
          </a:p>
          <a:p>
            <a:pPr lvl="1"/>
            <a:r>
              <a:rPr lang="en-US" dirty="0" smtClean="0"/>
              <a:t>Is this linkage interval analysis? </a:t>
            </a:r>
          </a:p>
          <a:p>
            <a:pPr lvl="1"/>
            <a:r>
              <a:rPr lang="en-US" dirty="0" smtClean="0"/>
              <a:t>Why did the authors use a threshold of 0.1 similar to that of Lage et al.? 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6019800" y="2209800"/>
          <a:ext cx="28956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ENDEAVOR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EDEAVOR is an ensemble method that uses 12 data types.</a:t>
            </a:r>
          </a:p>
          <a:p>
            <a:r>
              <a:rPr lang="en-US" dirty="0" smtClean="0"/>
              <a:t>It requires a relatively large set of known genes.</a:t>
            </a:r>
          </a:p>
          <a:p>
            <a:r>
              <a:rPr lang="en-US" dirty="0" smtClean="0"/>
              <a:t>Comparison on 12 “complex diseases” that have at least 6 known genes:</a:t>
            </a:r>
          </a:p>
          <a:p>
            <a:pPr lvl="1"/>
            <a:r>
              <a:rPr lang="en-US" dirty="0" smtClean="0"/>
              <a:t>ENDEAVOR: 61.8% precision</a:t>
            </a:r>
          </a:p>
          <a:p>
            <a:pPr lvl="1"/>
            <a:r>
              <a:rPr lang="en-US" dirty="0" smtClean="0"/>
              <a:t>BRIDGE: 69.19%</a:t>
            </a:r>
          </a:p>
          <a:p>
            <a:pPr lvl="1"/>
            <a:r>
              <a:rPr lang="en-US" dirty="0" smtClean="0"/>
              <a:t>Recall is not reported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“Biological” analysis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882010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 all </a:t>
            </a:r>
            <a:r>
              <a:rPr lang="en-US" dirty="0" smtClean="0"/>
              <a:t>disease-gene </a:t>
            </a:r>
            <a:r>
              <a:rPr lang="en-US" dirty="0" smtClean="0"/>
              <a:t>scores</a:t>
            </a:r>
          </a:p>
          <a:p>
            <a:pPr lvl="1"/>
            <a:r>
              <a:rPr lang="en-US" dirty="0" smtClean="0"/>
              <a:t>Ab initio</a:t>
            </a:r>
          </a:p>
          <a:p>
            <a:r>
              <a:rPr lang="en-US" dirty="0" smtClean="0"/>
              <a:t>Apply 2-way hierarchical clustering</a:t>
            </a:r>
          </a:p>
          <a:p>
            <a:r>
              <a:rPr lang="en-US" dirty="0" smtClean="0"/>
              <a:t>Analysis of the results</a:t>
            </a:r>
          </a:p>
          <a:p>
            <a:pPr lvl="1"/>
            <a:r>
              <a:rPr lang="en-US" dirty="0" smtClean="0"/>
              <a:t>Disease clusters – manual</a:t>
            </a:r>
          </a:p>
          <a:p>
            <a:pPr lvl="1"/>
            <a:r>
              <a:rPr lang="en-US" dirty="0" smtClean="0"/>
              <a:t>Gene clusters – GO enrichment (DAVID)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analysis</a:t>
            </a:r>
            <a:endParaRPr lang="en-US" dirty="0"/>
          </a:p>
        </p:txBody>
      </p:sp>
      <p:pic>
        <p:nvPicPr>
          <p:cNvPr id="4" name="Content Placeholder 3" descr="Figure4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5275"/>
          <a:stretch>
            <a:fillRect/>
          </a:stretch>
        </p:blipFill>
        <p:spPr>
          <a:xfrm>
            <a:off x="762000" y="1524000"/>
            <a:ext cx="7697422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case 1 : obesity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Inspect the top 100 genes in the ab initio whole genome prediction.</a:t>
            </a:r>
          </a:p>
          <a:p>
            <a:pPr lvl="1"/>
            <a:r>
              <a:rPr lang="en-US" dirty="0" smtClean="0"/>
              <a:t>8 out of 13 known genes are discovered and ranked in the top 50</a:t>
            </a:r>
          </a:p>
          <a:p>
            <a:pPr lvl="1"/>
            <a:r>
              <a:rPr lang="en-US" dirty="0" smtClean="0"/>
              <a:t>28 genes are related according to DAVID and GeneCards</a:t>
            </a:r>
          </a:p>
          <a:p>
            <a:pPr lvl="1"/>
            <a:r>
              <a:rPr lang="en-US" dirty="0" smtClean="0"/>
              <a:t>GO: fatty acid metabolic process, lipid metabolic process, cell communication</a:t>
            </a:r>
          </a:p>
          <a:p>
            <a:pPr lvl="1"/>
            <a:r>
              <a:rPr lang="en-US" dirty="0" smtClean="0"/>
              <a:t>Genes related to many </a:t>
            </a:r>
            <a:r>
              <a:rPr lang="en-US" dirty="0" smtClean="0"/>
              <a:t>diseases </a:t>
            </a:r>
            <a:r>
              <a:rPr lang="en-US" dirty="0" smtClean="0"/>
              <a:t>and cancer types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case 2: </a:t>
            </a:r>
            <a:r>
              <a:rPr lang="en-US" dirty="0" smtClean="0"/>
              <a:t>Type 2 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13 out of 20 known genes are discovered</a:t>
            </a:r>
          </a:p>
          <a:p>
            <a:r>
              <a:rPr lang="en-US" dirty="0" smtClean="0"/>
              <a:t>33 genes are related according to DAVID and GeneCards</a:t>
            </a:r>
          </a:p>
          <a:p>
            <a:r>
              <a:rPr lang="en-US" dirty="0" smtClean="0"/>
              <a:t>DAVID enrichment analysis: insulin receptor signaling, carbohydrate metabolism.</a:t>
            </a:r>
          </a:p>
          <a:p>
            <a:r>
              <a:rPr lang="en-US" dirty="0" smtClean="0"/>
              <a:t>The top ranked gene – RNF128 is annotated as related to type 1 diabetes (KEGG)</a:t>
            </a:r>
          </a:p>
          <a:p>
            <a:pPr lvl="1"/>
            <a:r>
              <a:rPr lang="en-US" dirty="0" smtClean="0"/>
              <a:t>Is this a weakness?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Diabetes and Obesity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Studies show relation between the diseases.</a:t>
            </a:r>
          </a:p>
          <a:p>
            <a:r>
              <a:rPr lang="en-US" dirty="0" smtClean="0"/>
              <a:t>In the top 100 obesity genes, 15 are related to diabetes.</a:t>
            </a:r>
          </a:p>
          <a:p>
            <a:r>
              <a:rPr lang="en-US" dirty="0" smtClean="0"/>
              <a:t>In the top 100 diabetes genes, 9 are related to obesity.</a:t>
            </a:r>
          </a:p>
          <a:p>
            <a:r>
              <a:rPr lang="en-US" dirty="0" smtClean="0"/>
              <a:t>The source of annotation and significance of the overlap is not given.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the top 100 genes</a:t>
            </a:r>
          </a:p>
          <a:p>
            <a:pPr lvl="1"/>
            <a:r>
              <a:rPr lang="en-US" dirty="0" smtClean="0"/>
              <a:t>Obesity and diabetes</a:t>
            </a:r>
          </a:p>
          <a:p>
            <a:r>
              <a:rPr lang="en-US" dirty="0" smtClean="0"/>
              <a:t>Create a map linking TFs to predicted targets.</a:t>
            </a:r>
          </a:p>
          <a:p>
            <a:pPr lvl="1"/>
            <a:r>
              <a:rPr lang="en-US" dirty="0" smtClean="0"/>
              <a:t>No TFs filtering</a:t>
            </a:r>
          </a:p>
          <a:p>
            <a:pPr lvl="1"/>
            <a:r>
              <a:rPr lang="en-US" dirty="0" smtClean="0"/>
              <a:t>192 TFs for obesity, 182 TFs for diabetes</a:t>
            </a:r>
          </a:p>
          <a:p>
            <a:pPr lvl="1"/>
            <a:r>
              <a:rPr lang="en-US" dirty="0" smtClean="0"/>
              <a:t>Gives an average of 7 TFs per gene</a:t>
            </a:r>
          </a:p>
          <a:p>
            <a:pPr lvl="1"/>
            <a:r>
              <a:rPr lang="en-US" dirty="0" smtClean="0"/>
              <a:t>Is this biologically sound?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Diabetes example</a:t>
            </a:r>
            <a:endParaRPr lang="en-US" dirty="0"/>
          </a:p>
        </p:txBody>
      </p:sp>
      <p:pic>
        <p:nvPicPr>
          <p:cNvPr id="4" name="Content Placeholder 3" descr="Figure5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46522" cy="49399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2466" name="AutoShape 2" descr="data:image/jpeg;base64,/9j/4AAQSkZJRgABAQAAAQABAAD/2wCEAAkGBxQTEhUUExQWFhUUFyAYGBgYGBgbGBgYGRwXFhoYFxgYHCggGBolHRgdITEiJSkrLi4uGB8zODMsNygtLisBCgoKDA0OFA8PFCwcFBwsLCwsLCssLDcuMCwsKywsLC0rLSssLCssLS0sODc3LC4sLCsrLCw3LCssLCwsLCwrK//AABEIALcBFAMBIgACEQEDEQH/xAAcAAACAwEBAQEAAAAAAAAAAAABAgADBgQFBwj/xAA8EAABAwIEAwUHAwMEAQUAAAABAAIRAyEEEjFBUWHwBQYTcYEikaGxwdHhBzLxFEJSFRYjYjMkNFNykv/EABkBAQEBAQEBAAAAAAAAAAAAAAABAgMFBP/EAB8RAQEAAgICAwEAAAAAAAAAAAABAhEDIRIxMkFRBP/aAAwDAQACEQMRAD8A+ZOaFWWq4jkpaEHPlQLFalN9kFbW36+CkWlFw2VZBJlAS4INIQdr59SqwSPNBYSEC7ZIfioGk2UD5kCbSOKV3XopOkxHWwQMHRzRm+6WL7aJNp5oLHPHA9FQulVETonhBYTby162QLkknrf7oka9eiAgzCIjSPkqwD18k9OdhpfZFWuA22jb0v6okj+OO88FS480wfzRFo+vW6aRG2m4+GqoYfVPUfO49yCxzm6XPyU+H4v6qsuBEdQhKirfEjY/T+UzX6de5IG76/wlmPMfwg62vG8+U9XQDzPW6553+qZr+vJBaKtoJvOvXV0zH9W+Y6sqJi83PzRB49FB2UnAdb+SLqm/AcOPFUgQNU1fSfXz3QJUrH4bR9UFQ53P4qLKulI49bJphVOXVkCQl+S7ex+zH4mq2lTAzOkyTDWtaC5znHZoA1Wyrd3ezsNQoV61arXp15aH0hDZb+7KJmRFgZmSdkHz9wgFCmBp6+5bN3dzB4vMez6rzVm2HqtAdlDSZkn27gftzG+ixtSk4ZpBAZZ/Bpki/C9lBU3cquLr36fc3HGmarcLV8OJBywSOIBuQZjReLVw72Etc0tc0wQ4EOBHEFBU7Xq3rug1EmdAfT8JjROXNldH+UW1A12uY80FY396g+SMapmNBBEgeZ+CCCJ1/hV7jgiddpUddQPT1gfhJU35Ig6daH8Jq7bG3L6G4QaTvb2SzDMwjWZSXUA57gP3vdBN5uBMA6Qs2RaOd1re/NYuGGlozNpZbyHkeyRLNhvIsZ2WWY3huOHDXTzVFJHX2RHDrqPko1p3UeR+PeoptLfbqClA4IlwGsW4qAmQRBQT7IiPL8I5eipTG3XBBGXNkTpCgEen0+ahMX0P3QEGPqnm3npx4deSrd1+E7b8UEOgm8qOPL+US07329Y6upTB56ezHnqgY7ceHqlp9fHZO8TfrySjW9utuaC4CevgmqnT6qtjt9tlKqCpxEqIBxRWVdMWVRE+f2VnyQdZdGEw+IezNkc5uZpY6DEtJEtPIwLcltcQzP3epEkzRxjhps4Ot8VhohfTO6dLDV+xcVRqPqUxTqNqVHhuYNdIy5WhptYTAmDrsCvnGFrPZUY6k4tqNcCwtnMHgiI43i26+odn4po7XxzH0W1XOw7aj6RAM16TaNZ1JhNiM868BwWW/rsDg8tXCvficSCcjqlPJSpaxUDSATUFiAZAniLeT3c7ScO0KFep/wAhNcF+d0Zi85SXO2PtZvTTZB24n9R+0TUdU/qSA7+zKzIBf2cpbpBO67v1YqNfVwlUsyVa2FpvrNykHMRYmd9RrsNF6vZvZfZtPF18PVa5mKpuz0jinNbhi8gFtMspGC2XSASZHuWQ7wtxNTHkY1p8Z9VrS3+3ITAbTIMGnFgQdtZUHud3e7lPCYcdo48uaw/+Ci3L4lYnQjNZrYvxgE2suRv6j4pzz4rKNWi4Q6iabcrhxzATn3nQnZdH6wY0v7QdSEhmHY2mxh/aPZDiRe8iL6wG8FiGuAHnt5oNT3z7Aotp08bg8ww1eCKbmwac5mi8mQSx2+s6CJ9eiaWF7JZiMLRZVq4gilWdUY2qaLgHOfMghgcIgGI1M6Dm7NJqdh1xUyltGsRSLtWl3hPIZJOaSSPZaIGa/tLP92+8+JwJcaD4a8jMx12OiCJAMzzBEixtZB29ofqBjK1N9Ko+kWPBa4eDS05ECQb6zZZkfMXX0/s/vTS7UcMLi8PTZUry1lem0R4jh7OYFhc2CAJDpg34r5vjMN4VR9MuDix5bLSCDlJEgiQQYlBQ35fhB8gEanlp6FPJtJ35fdR7rafz9Pyg1HfcjLQALYy2beQIp+1E6GCJgSQ6b6ZeYHnwi/uWn76VJGFhwc3wGweAFsgMZSBA03J4rMl3Hhw/KBDUjyO62lLsWh2fh6WJxrPGxOIZmoYUyGNboKmIOpF7Mtw2JbkcEGirTLiQwVGFx4NzNk+gk7rV/q297u1K/iTEM8L/ABNLKC0t5Elx/wDsXKDhb3yxLZyMwzGkn2GYajknexaXaCNV4ga+tVOVjRUqOsxjQ0Am8NBMNHrZc4cR8+F1pP03psd2nh/EEtlzg293NY9zf231APpeyD1KXdzA4VoHaGIe2s+nmy0Yf4eaQJDWnMbTqBr5qml3awmJDm9n4h9SrTBcW12tpSxoMlkkFzibxFpMxZZXtHGOr1alaoSX1HOeTO5Nh6C3oFVQquY5r2uLXNMtcLOB4g9aoPV7C7INbFUsNUBYX1MjpkZZtcXP3JHFW97u7dXAYg0antCJY8AhtRvFs7iYI2K1GNqhuO7MxkNYcUxniwP+Ntm4fM0tAIdkcHGP22vqunt7t2kMTiMBjGA0PHe4VDY0i+mCCwNBgNeToQMrjPMPnvZeH8WrTpy0eI9rZdOUSYl2Xa69jvpgKVPHvoYVpygsaAPazPcGzk/6yQBf1XY3sR3Z+Pw76rXOw5rNLH5S3MyYuCZa6DmgkHQiQVX+o2E8DtOtlzCXCqJEXN5brmEix0QdfaHZeC7Pd4eK8TF4gAeJSpODKVJxGaHVDd5gjbf0Xl47tHBvoubSwbqFXMCHiu6oLESHNe0aidIg+q9T/eFCvmON7PpVKpHtVqU03ukfuc39rnbzIV+H7s4PHBw7PrPZWawvFDERmqXnKwtsMoi/tEkyYFyGKyyNdPjqEX6dfXdFzLkOkRb3RIv1ZI8bfPiinBlA8UQT1HRQqP8Ad9N/mgogIok8lFB05euCjh19UaevUfwvY7N7rYrEUvFpMa5klv8A5Kbbi0Q5wM/Oy2y8En3rc/p7WBwnadBzmxUoZmgmCXgPAy8TePVeT/sbHXik2RMjxaUiCBN3aXHvCVncXtA6Yd0zEBzJHGYdb8EIrMztxgqUX5XNcDBa4OBtYtMjW1o3stB/s3GEEinYGCc9MXgutLvasJtNkze42NPsigSHEts5h0zAk+1Yeyb6acQoOn9U2/8ArzUkZqlKm8w17bxEgPPIXBiy9Dux2m3tCk7BYupFdgNXCYl5vTc32jTqOJlzTwPA8AvM7W7vdpVnh+IY5z8tnPeycrWhxtNg0STa0FcZ7mYwhxFEvy3Ja+m4Cc0TDpvkPuQe/wBv9nHtR4rYc0/6tjBTxNF9RjSXUoZ41ImGua6Rw0C8Kh3G7QdUbSOFqtc82c4RTbuXOeJaGgGSZ8r2TDuNjoYfAgPswl9MA7iJdF9uK6aPdntQ02UwKmQjxGjxmgRBuJqQLWjzQel3s7Qw+GoUuy6NQuZTcDjKlMXfUBE+HmMHyiPZGpuuOr+n9SqzxcBVp4qnAkZmsq0yY9mqxzokcQfRebV7j9oDWhrwqUbGM1/bsYvdXYbuj2nRcCyk+mX+zmbWpCWyLOcH6SRY6yEGh7qd06/Z9cYvHhlNlEFzGmrTLn1f2tgNJsLmeQWD7Xx5xGIqV3hodVcXkA2BOwnor2cX3R7SqPJq0nveTll1WmTJni+QIB5WSU+5OOIkUC4mAIfTNzBB9l8ER6D0QZ0fiJ6kJSdjK0be5OOsDQMumBnpaASTd2kaHdVf7WxcT4JymIOaneQSMpzXBGkayIlB399yCMGPZ/8AbggAQQDpIAAiZgixg2G+Vb9PVfQe9HdzE1hh2MY99SnQAcHVGmLAGM7gRLmkxE38lmKfdXFOykU5DhM5mhsXJlxIEiLjXkg8k0rTz24dfVbXC9t4bHUGYbtJzqdSkA2hjGtBLGgD/jrN/uZaZ57anyqPc/HZXf8ADZsD97LzEAe1c3Cqqd08USfYZLW53RUb7DMucF8mzSIudzHGA9F/6c1XAOw+KwlenqHCrkJuRBY5tjbjvwXJ2h2bRwIp1aeMbVxbKgIbRE02FhBOZ5ILgdARAIkJancTF5oLGcj4jMpI2Dpy5hHG3kQU/wDsXGyG+G0kiYFRlm2Mm9hz5e8OvGd3Dj5xeAyHPerhswa+lVIBcGZyBUpkkkXEaRZHC/p9WaPExtWng6QuS9wNU6CGsbI5STrsVwv7l4puWQyZAEPk+1ofZ0GvtaQDwKsp9z8a8D2Z2guMsIbmDXj+w3iDEEwYvAHvr22ytUpMoT4GEpilSLpzOA/vI1E2BgCcs8Iu/U/ECp2hUyODwxlNuYEkuApgyTu6HX8o2XmO7rYgEgUy8i/sNc8RP7g4CHNLg4AiZLXLrf3IxTQXOY0MaQHHNYDLnLpEyANeE3UE7qdv+HUbRruJwrjmeHMY8glppyC8FzAAf7CD6rVfrlTpCrhajDJqUTJBJLmjJlOUn2be+6ynY/cnE4kxTDIgnM8kNgSAdJAcQQAR8wvTw/6d4iqA44nDwJb7T6kgtAPhgFlyAdAUHdgv07oYqg2rhe0KJOT/AJQ+4a8NaXAO9mBcai06rowPdn/SMRTxeKxdEijmLaVIl1WqXNNNuVpi3tEmbQ0rOO7iYycoDSRlkBxgB7g0Zhlt/kQP7ROyrpdxsXUeWtaM4ID2kwZIku5tExmmCSAN4DPVaskusMxJ23M7WSshadn6eY4i1EvnSHM0Nwf3b68Ve39N8eBegJ0Mvpj3e1x+iaGWO0H+FCbc/mtSz9Psdf2KcjQeNTBM7ATrbTmFmcThy0ua4FrmnKRFw4GD1yRXISilc0TqooOomEXVT1bRBotx/KVrLraD4x/yPvPkrP6+qNKtQEaEPcDcyd9zdUvI/hI4CJ9UFpxlQtymo8gbF7uYsPIqM7QqtbDKtRoGwe4DbSDyCpGn3Sg3UHS7tGsYHi1IabS8xOlp3sPOFZ/reIsfGq+yZBznXWZGsG44bQuAt5W4/T4JRZB6NXtuuZ/5ahmRdxNiZIg6CQLBcwxlSCDUfEyZeb6mYnmfeqXu3QJJE8uSDoOPfmLvFfLrO9oi3PYi5sg7FVHGS92kTmIMC0H0XPPXwVlKL7Qgs/rauYO8SpMROdxMREa6QozEvbBD3Dyc60Tw0N1SzjqNTomcR8EFhxdSBL3QBF3ExuI4KVcdUcL1HluUNjM6MrYytjgC0e5UOfNuH8oE/booNZ3rxLvAwoDhm8MtcabnBrmtjJmEnM7IWy6b7rNnF1C0N8R8Zg8DM6A4AgOAmxjdaLve4mnhTJINMZTAZaGtjLEtAy8YMk7rNON9utpQdlLteu0DLWqCDP7zMwBMk6xA9AqRjnw7/kf7UT7R9rKBlm9wIt5BUC7YPv8Awky+cIO//WK5t4tSHajMbwMomTfYeg4KO7brkR4z5mbO5RdcOTfn115JmxACDs/1Ws0Frar4iDDiARrCsPbuJLmu8Z+Zri9ptIc4y50xqSAfMSuJ3XWyUMvz1KD1KXebGUz7GJqNtqCNBYAk6iNjpCn+58WRl8d9iSNBDnSXEWgTmMn/ALFeWLETrIPlKrvqVB6ju8eJLi84irn/AMgYmNM3+Wu8rmqdo1nHM6o8k3JL3TpAOvouQ9TseSYGb8CivQwvb+KY4OZXqAgZQQ7QQRHMQSrHd4cU6ZxNUyZJzEa5ZkiCf2t//Oy8nQIukH6oO9va9YNI8arAuBndAOkgTYhFvadUAg1XnMIILnEETvK893r9vynaeoG6CwPJMzqZ1PX8K2SDJud7mVQIm42Vg0QGlg3PEiOBknVRc7SN596Kg6bN015cUjpBFxPNSFBwW0V1Rcyq2+fyVrhzuq769eSgiUJ4ukz2jZAXxMny6KIEevzSOQExy9/5QEG+6FJknb+FNkI6n6oI5nKE5KXjJ+ygNuvigambyE+WTbT0+ipcIkT6+fkiINxNt7aoDUaQOGo5H7/wg4z1w+RTHfcHr5oU7GNJvMaGPjog0/e6ozwcNkLf2yWiZY6GFwJP7gc0z6TZZk38515+S9/vHSJo4N/9ngimDeczQMwEgWk28jcrP5beqAtB2t9OaMefqpM68I93FHyP0jqEEB959U7fL4DYfJITBMSOHDVFh4+/z5FAJ3B+sIgcfPr1Vdgevqma61tED0tevSN9oSlomZ8rcfkncwxPxix0063CqzCRO3xQQXNtI361QA49BNHu65KFu2/w5FRSNPFN8vhxUyECYi8eo+qXNp8uSC0CfPy8zr1smAtPXWqrzcfT5zB1VgPl1qgmW2nNOLjglN07tI64oKHAb3RUPL6KKC5Fwg8eEbSldqpM+5bQH23F1VeE500/hI4j3qAh388AkJ5Qo18ekoSTZAOvTzRB96Lx+fNL1bVAxEeqVumkzKaEQ4TYD5/BAjtp0/lRoifumpmGn/tx+6RvlqgZnn+UoHIzx8pTlo1v1v5In8fVAzxMceHwkKt77xJ4eitYz46e/RM6noSB5Wngfug9zvOScNhHy67BZw/uDQ12U5jLBltpdzrBZq/1Wq7eB/osIczgBmGV14NoLbWB4SRdZho47daIIwfPq6LRPXyUJMW8vdwHBQTxueAQWM43n6IOHsz6dcFY2oZv1+PskzSRb8+fNBUPknbx+O9kchG2vxSgTrNuSBnPJ5Tb009NPilLOem30Uj3HjsevmowKCxlOUrqYsdJn4Kyo8/tMwOj8kjP8Y42QUnfrooObr7+igReNuim0E9bIoR9lbl4W/KDQfROG+f8boIwfYKy568lWdOEI8ECtJG6iVxjf4qKKvJvGyUap0Lea2yqlVu8tPgrCI4eiUjTRQK8BEED3KHYde9NlHr190CnjJvr9EA46bKa+adtPn5dbIK80jr3pmC1tevembSEprdcggRnvO0aI0wRwE2vt6oh++nMGEvKUEAEoggev12SNnWeuScn/r5T/CB2vMa76bfylzaGNEXmPW9vIgdc1WLWQazvI1p7PwJblOQFpLXSQSA4tcCJDiQXakCTxWSzaR0Fuu9jXf6bgSZgtEDKLAs0mAb6+UEEysSG+/brrVAGi3IfXoo5iq6nvt/KamzZAc0SY1sEoqDy9/wRFjqevoo3hrfqUBOuthpHWirc3Ucd0z94vG/3ReLb6xHDdAruFo/GqNObbRZKWifx1b7KzKRr68vJQM55NjHDT4qtutkZGh657oPIiL2OwsgSTOqmcjcpi0DfXZKW8+tUVY2vAHHfr3oZnbylIhMBAQMX9clbEAc/eqSdPh0Vcx/XkgqdCKYjqVFA06hFpM8ZSzx61UYFtALNVU4K02Pn9UoCgh2UykXRYLmddlY51uMzv1HmgrDYv8E2sTZRjhoES223Dq6oUjrX1j7IAGBEa6cfwo7WAi0bDcaR8VAtRl5i/LlbbdQj5dX9VIMm3lyUqWtbrr4ICBPoPKUG/Oyue39vldJXHLr6oFLecxaAjlv8+vRM0cN7fEcdEtaJMTqUGj7w3weD9sPy0g03g6uORwJvkmAeBGkrOMZNrarY9tkHsrChzLtjKZza5wQIPsD2cxB1MrFtG9pka6IFqWcR6efBQiB1KMARafuma0jTqY32QIW8+ufBENPvTPtc3J0n3+/f1Ue72QB8Y3/hArdbX1Sg7EaojTU/hNfh1zQKDzvKA34KB2s9coUcJ+/8KCO87qRbn1qvX7ud2a+Nq+Fh2ZiBLnOMMYNnPd8tSV098O5+I7NqNbWhzajZbUYTkMat9qCHDnqPgVnbRfXrVWNsJ9YS7Tyt1ur8BhKlVwZSY57jo1o+M6AczAug5xpJXq9i93sRiP8AxUyWn+8+yz3nX0lbfu13EZSirioqP1FPVjfP/M/Dz1W8wdUEGBYWC4Zc2vT6sP5rZvJ8xH6aYnJIfSJj9vtCeQcR8wsjicK6k8se0te0w4HWV+hm8lku/wB3S/qW+NSA8Zg008RovlJ4i8TxhZw5u9ZLycE1vF8gIUVlRhBjKZFiCDII1EbKL6HygQmbytpf8lAlAN64+a2wQt8rJCJVzvierJWc+CKQHirhz933VQ5bXn4p33UEInTirA4Ezr58uPBVSOvkhIiflwQWuO4AF9vskDpjq6Vzo68tUrTztr6CCgsL4iON+RSudxvuq4iOuBVmW0g32trCC0O0m/L4qyoRHH6WVDCYv1b5K1x0A6tugjogcxw61+idxHQ48I0VZNutE9JttfeqNd2nSjsnD5swmpYEh0mXXaB+wWOpEw70xAbw+nW62uPDx2PQc5xLTWOUFrrEE7xlLdbGbkxqQMaKg+vyUCsZaSNvd5dcU+SNYIIEfnlZTNF4sefkldUBPLy4IDUHw6hI63n5pze032+/wSuaeZ+CAAfj7FDLJj3hMxuvn1BRi95IJIsgrm17xbkhN72Uqi9rdfwmFIwTfLr9LqD6X+j3eunh6jsNUAaKz8zamntwG5HngYEE723X1zvR2FSx2GfQqj9wlrt2O2c3mPjcL8rB2g4e6fuvun6Zd9KtfC5KzS59Ehgqf/IIkTvmFp9Et0slt1HzLD9x8R/VPwtT2BRPt1CPZynQsn92YXHC86L6Dg8LQwdLLRaANXHVzubjv8hstD2zX8QjMcpHK8cCsT3ha9gM6HQ7L5eXO26np6n8vDhO77ejie1BxV3YWPDs195XzrE9o+ELulvncK/u32pVfVzUabizRxNgfLmucl1t2zywl8d9vrlCpK6c5Xk9l1paCdTsvVYJUcqz/a3dPC16hqVGOD3alji0Ojcgb8+QRWiDFFfLL9Z8ML9PzlP8q2npHJV/JKXc16Lykqm88SlzT1eEHunglLZ+aii3VEm0DrzU19OPqhPr1+UABTOHwuoBtPWqIN7qCsn4eSnAcf468kXNhGI0GvxQEtFhbrb6zzVkb3nXTblzSa9aqwPPGOZ1ttKCUgP7j9k9MgXM8vJVNeJupUNxMxy+qC0mZ0sOiiXnUxP0+6p9Z4aymqcTruD+UGu7XxIHZOGYdS59wSQSx9m6QDDieJ5xbHzaNFrO0ajh2Thhs9z3ciGvgQIGh1uf7dJtkgJ9dkB8a0QDY7cbKUTx2G/u9FSdYvE/FWsidyIE234DlNp5IF3nWOCbw78j1uhp9OOp5qNJmLny5D4IC7z6B1ReDY8yNfW/GyFja6ANrDfXrVAh8pjrirGt9JsfLj77pGtuOPD8pnMMwQOvggLqcCN+XLkvp/6fYv8A9K1lP9wcQ/iDM/GQvl5bvefl5refptiRlqM/uz5jxIIA+i5cvxduD56fR20RF7niuXtXBtfTcx4lpEdc10UK2gVtcSF8lehjdPimD7oPq4t9Oo4+DTd+7d4Nw0c+JX0xlGnRY0MAa0QABaAvP7aw7qTvEaCWk+1G3Neee1PFexjbkuHu3+CuWVyaw48cd39bXAU7fFetSEBcWCZAAXbVfaAkc7T5wouYOUWdq/O7v596X0sgovTeSVwGyWPRRRRTtdvy/H1UOqiiANB+HJMPxHl9UFFAARJ680abht5A73sooggdveN9OXwUzC5+F1FEA2mFYGyM02+t4UUQFwGoket/f6qF4LhHlvbnzUUQa3HYd3+kUJcQRUqOGkGHhpFhJdcfutAtwWPqSLH+363mUFECWI9E3iWsdgPRRRBHmJvpvvM/lLGl+uSiiB6eIgxA+P3RDyRYDXn6qKIENokqxo9/8i/wUUUCD4Cy6eysc+hUbUpn9p02ImIPmoolm1l13H2TsftAVabajdHCfwvYYZCii+CzuvTxu8ZS1aVl4dLsWi2uKrWAPFraX3jiios1uPdouV9R6iiu+mPtVKiiiw2/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  <p:pic>
        <p:nvPicPr>
          <p:cNvPr id="62468" name="Picture 4" descr="http://smallbiztrends.com/wp-content/uploads/2011/11/pros-c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14400"/>
            <a:ext cx="6997979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problem</a:t>
            </a:r>
          </a:p>
          <a:p>
            <a:r>
              <a:rPr lang="en-US" dirty="0" smtClean="0"/>
              <a:t>Integrative analysis, multiple data-sources</a:t>
            </a:r>
          </a:p>
          <a:p>
            <a:r>
              <a:rPr lang="en-US" dirty="0" smtClean="0"/>
              <a:t>Feature selection</a:t>
            </a:r>
          </a:p>
          <a:p>
            <a:r>
              <a:rPr lang="en-US" dirty="0" smtClean="0"/>
              <a:t>Relatively large number of genes</a:t>
            </a:r>
          </a:p>
          <a:p>
            <a:r>
              <a:rPr lang="en-US" dirty="0" smtClean="0"/>
              <a:t>Bridge shows some improvement over extant methods</a:t>
            </a:r>
            <a:endParaRPr lang="en-US" dirty="0"/>
          </a:p>
        </p:txBody>
      </p:sp>
      <p:pic>
        <p:nvPicPr>
          <p:cNvPr id="5122" name="Picture 2" descr="http://blog.brainhost.com/wp-content/uploads/2012/05/HiRes.jpg"/>
          <p:cNvPicPr>
            <a:picLocks noChangeAspect="1" noChangeArrowheads="1"/>
          </p:cNvPicPr>
          <p:nvPr/>
        </p:nvPicPr>
        <p:blipFill>
          <a:blip r:embed="rId2" cstate="print"/>
          <a:srcRect r="52518"/>
          <a:stretch>
            <a:fillRect/>
          </a:stretch>
        </p:blipFill>
        <p:spPr bwMode="auto">
          <a:xfrm>
            <a:off x="3657600" y="4724400"/>
            <a:ext cx="2026695" cy="1899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Poorly written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KEGG database introduces bias?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LASSO Lambda estimation?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Does BRIDGE promotes well studied genes?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Why only PPI genes?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Comparison of methods is not full</a:t>
            </a:r>
          </a:p>
          <a:p>
            <a:r>
              <a:rPr lang="en-US" dirty="0" smtClean="0"/>
              <a:t>Clustering analysis seems forced</a:t>
            </a:r>
          </a:p>
        </p:txBody>
      </p:sp>
      <p:pic>
        <p:nvPicPr>
          <p:cNvPr id="4" name="Picture 2" descr="http://blog.brainhost.com/wp-content/uploads/2012/05/HiRes.jpg"/>
          <p:cNvPicPr>
            <a:picLocks noChangeAspect="1" noChangeArrowheads="1"/>
          </p:cNvPicPr>
          <p:nvPr/>
        </p:nvPicPr>
        <p:blipFill>
          <a:blip r:embed="rId2" cstate="print"/>
          <a:srcRect l="53237"/>
          <a:stretch>
            <a:fillRect/>
          </a:stretch>
        </p:blipFill>
        <p:spPr bwMode="auto">
          <a:xfrm>
            <a:off x="6667500" y="0"/>
            <a:ext cx="2476500" cy="2356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method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Classification of methods (Piro and Di Cunto 2012):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u="sng" dirty="0" smtClean="0"/>
              <a:t>Disease-centered:</a:t>
            </a:r>
            <a:r>
              <a:rPr lang="en-US" dirty="0" smtClean="0"/>
              <a:t> disease-specific. Starting point  can be a set of known genes or pathways.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u="sng" dirty="0" smtClean="0"/>
              <a:t>Undifferentiated approaches: </a:t>
            </a:r>
            <a:r>
              <a:rPr lang="en-US" dirty="0" smtClean="0"/>
              <a:t>scoring genes by their overall involvement in any disease phenotype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u="sng" dirty="0" smtClean="0"/>
              <a:t>Disease-class-specific:</a:t>
            </a:r>
            <a:r>
              <a:rPr lang="en-US" dirty="0" smtClean="0"/>
              <a:t> designed to deal with a specific class of diseases. For example, metabolic disorders.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u="sng" dirty="0" smtClean="0"/>
              <a:t>Generic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en-US" dirty="0" smtClean="0"/>
              <a:t>Introduce a novel generic method</a:t>
            </a:r>
          </a:p>
          <a:p>
            <a:pPr marL="514350" indent="-514350">
              <a:buNone/>
            </a:pPr>
            <a:r>
              <a:rPr lang="en-US" dirty="0" smtClean="0"/>
              <a:t>Algorithm overview: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known disease similarity scores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multiple data sources to calculate similarity of genes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each gene estimate the association between disease similarity and gene similarity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Rank genes by the association scores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overview</a:t>
            </a:r>
            <a:endParaRPr lang="en-US" dirty="0"/>
          </a:p>
        </p:txBody>
      </p:sp>
      <p:pic>
        <p:nvPicPr>
          <p:cNvPr id="4" name="Picture 3" descr="Figur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752600"/>
            <a:ext cx="8934695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Disease similarity: previous method by van Driel 2006</a:t>
            </a:r>
          </a:p>
          <a:p>
            <a:pPr lvl="1"/>
            <a:r>
              <a:rPr lang="en-US" dirty="0" smtClean="0"/>
              <a:t>Uses text mining of papers, MeSH, UMLS.</a:t>
            </a:r>
          </a:p>
          <a:p>
            <a:r>
              <a:rPr lang="en-US" dirty="0" smtClean="0"/>
              <a:t>Gene similarity</a:t>
            </a:r>
          </a:p>
          <a:p>
            <a:pPr lvl="1"/>
            <a:r>
              <a:rPr lang="en-US" dirty="0" smtClean="0"/>
              <a:t>Gene functional annotations (GO, KEGG)</a:t>
            </a:r>
          </a:p>
          <a:p>
            <a:pPr lvl="1"/>
            <a:r>
              <a:rPr lang="en-US" dirty="0" smtClean="0"/>
              <a:t>Sequence features</a:t>
            </a:r>
          </a:p>
          <a:p>
            <a:pPr lvl="1"/>
            <a:r>
              <a:rPr lang="en-US" dirty="0" smtClean="0"/>
              <a:t>PPI</a:t>
            </a:r>
          </a:p>
          <a:p>
            <a:pPr lvl="1"/>
            <a:r>
              <a:rPr lang="en-US" dirty="0" smtClean="0"/>
              <a:t>Gene expression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the text analysis of van Driel 2006</a:t>
            </a:r>
          </a:p>
          <a:p>
            <a:r>
              <a:rPr lang="en-US" dirty="0" smtClean="0"/>
              <a:t>5080 disease terms extracted from OMIM</a:t>
            </a:r>
          </a:p>
          <a:p>
            <a:r>
              <a:rPr lang="en-US" dirty="0" smtClean="0"/>
              <a:t>Use NCBI MeSH anatomical and disease trees of concepts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6866" name="Picture 2" descr="http://www.nlm.nih.gov/pubs/techbull/ma99/ma99_handsonfig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429000"/>
            <a:ext cx="4000500" cy="3219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1657</Words>
  <Application>Microsoft Office PowerPoint</Application>
  <PresentationFormat>On-screen Show (4:3)</PresentationFormat>
  <Paragraphs>271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Integrating human omics data to prioritize candidate genes</vt:lpstr>
      <vt:lpstr>Introduction</vt:lpstr>
      <vt:lpstr>Introduction</vt:lpstr>
      <vt:lpstr>Example</vt:lpstr>
      <vt:lpstr>Computational method types</vt:lpstr>
      <vt:lpstr>Paper Overview</vt:lpstr>
      <vt:lpstr>Method overview</vt:lpstr>
      <vt:lpstr>Data</vt:lpstr>
      <vt:lpstr>Disease similarity</vt:lpstr>
      <vt:lpstr>OMIM-Mesh data</vt:lpstr>
      <vt:lpstr>Disease similarity – van Driel 2006</vt:lpstr>
      <vt:lpstr>Known gene-disease associations</vt:lpstr>
      <vt:lpstr>PPI similarity</vt:lpstr>
      <vt:lpstr>Sequence similarity</vt:lpstr>
      <vt:lpstr>Gene expression similarity</vt:lpstr>
      <vt:lpstr>KEGG Pathway gene similarity</vt:lpstr>
      <vt:lpstr>GO term association</vt:lpstr>
      <vt:lpstr>GO term association</vt:lpstr>
      <vt:lpstr>GO gene similarity</vt:lpstr>
      <vt:lpstr>Paper Overview</vt:lpstr>
      <vt:lpstr>BRIDGE</vt:lpstr>
      <vt:lpstr>BRIDGE</vt:lpstr>
      <vt:lpstr>Regression formulation </vt:lpstr>
      <vt:lpstr>Regression formulation </vt:lpstr>
      <vt:lpstr>LASSO</vt:lpstr>
      <vt:lpstr>Where is the candidate gene?</vt:lpstr>
      <vt:lpstr>Scoring a single gene</vt:lpstr>
      <vt:lpstr>Validation methods</vt:lpstr>
      <vt:lpstr>Performance measures 1</vt:lpstr>
      <vt:lpstr>Performance measures 2</vt:lpstr>
      <vt:lpstr>Performance measures 3</vt:lpstr>
      <vt:lpstr>“ab initio” Performance measure </vt:lpstr>
      <vt:lpstr>Remarks</vt:lpstr>
      <vt:lpstr>Results</vt:lpstr>
      <vt:lpstr>Results: whole genome == all PPI genes</vt:lpstr>
      <vt:lpstr>Comparison to CIPHER</vt:lpstr>
      <vt:lpstr>Comparison to Lage et al. 2008</vt:lpstr>
      <vt:lpstr>Comparison to ENDEAVOR</vt:lpstr>
      <vt:lpstr>Slide 39</vt:lpstr>
      <vt:lpstr>Clustering</vt:lpstr>
      <vt:lpstr>Cluster analysis</vt:lpstr>
      <vt:lpstr>Test case 1 : obesity</vt:lpstr>
      <vt:lpstr>Test case 2: Type 2 diabetes</vt:lpstr>
      <vt:lpstr>Diabetes and Obesity</vt:lpstr>
      <vt:lpstr>Transcriptional networks</vt:lpstr>
      <vt:lpstr>Diabetes example</vt:lpstr>
      <vt:lpstr>Slide 47</vt:lpstr>
      <vt:lpstr>Pros</vt:lpstr>
      <vt:lpstr>Cons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Amar</dc:creator>
  <cp:lastModifiedBy>davidama</cp:lastModifiedBy>
  <cp:revision>281</cp:revision>
  <dcterms:created xsi:type="dcterms:W3CDTF">2006-08-16T00:00:00Z</dcterms:created>
  <dcterms:modified xsi:type="dcterms:W3CDTF">2013-06-05T07:08:12Z</dcterms:modified>
</cp:coreProperties>
</file>