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1" r:id="rId4"/>
    <p:sldId id="286" r:id="rId5"/>
    <p:sldId id="258" r:id="rId6"/>
    <p:sldId id="287" r:id="rId7"/>
    <p:sldId id="282" r:id="rId8"/>
    <p:sldId id="288" r:id="rId9"/>
    <p:sldId id="289" r:id="rId10"/>
    <p:sldId id="262" r:id="rId11"/>
    <p:sldId id="263" r:id="rId12"/>
    <p:sldId id="266" r:id="rId13"/>
    <p:sldId id="264" r:id="rId14"/>
    <p:sldId id="267" r:id="rId15"/>
    <p:sldId id="268" r:id="rId16"/>
    <p:sldId id="269" r:id="rId17"/>
    <p:sldId id="270" r:id="rId18"/>
    <p:sldId id="290" r:id="rId19"/>
    <p:sldId id="291" r:id="rId20"/>
    <p:sldId id="292" r:id="rId21"/>
    <p:sldId id="272" r:id="rId22"/>
    <p:sldId id="274" r:id="rId23"/>
    <p:sldId id="273" r:id="rId24"/>
    <p:sldId id="276" r:id="rId25"/>
    <p:sldId id="277" r:id="rId26"/>
    <p:sldId id="293" r:id="rId27"/>
    <p:sldId id="296" r:id="rId28"/>
    <p:sldId id="294" r:id="rId29"/>
    <p:sldId id="29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926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981200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A novel approach to combine expression data and protein-protein interaction networks and its application on Arabidopsis thaliana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62400"/>
            <a:ext cx="7391400" cy="2286000"/>
          </a:xfrm>
        </p:spPr>
        <p:txBody>
          <a:bodyPr>
            <a:normAutofit fontScale="47500" lnSpcReduction="20000"/>
          </a:bodyPr>
          <a:lstStyle/>
          <a:p>
            <a:r>
              <a:rPr lang="en-US" sz="4000" dirty="0" smtClean="0"/>
              <a:t>Daniele Santoni</a:t>
            </a:r>
            <a:r>
              <a:rPr lang="en-US" sz="4000" baseline="30000" dirty="0" smtClean="0"/>
              <a:t>1</a:t>
            </a:r>
            <a:r>
              <a:rPr lang="en-US" sz="4000" dirty="0" smtClean="0"/>
              <a:t>,  Aleksandra Swiercz</a:t>
            </a:r>
            <a:r>
              <a:rPr lang="en-US" sz="4000" baseline="30000" dirty="0" smtClean="0"/>
              <a:t>2,3</a:t>
            </a:r>
            <a:r>
              <a:rPr lang="en-US" sz="4000" dirty="0" smtClean="0"/>
              <a:t>, Agnieszka Żmieńko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, Marta Kasprzak</a:t>
            </a:r>
            <a:r>
              <a:rPr lang="en-US" sz="4000" baseline="30000" dirty="0" smtClean="0"/>
              <a:t>2,3</a:t>
            </a:r>
            <a:r>
              <a:rPr lang="en-US" sz="4000" dirty="0" smtClean="0"/>
              <a:t>, Marek Blazewicz</a:t>
            </a:r>
            <a:r>
              <a:rPr lang="en-US" sz="4000" baseline="30000" dirty="0" smtClean="0"/>
              <a:t>3,4</a:t>
            </a:r>
            <a:r>
              <a:rPr lang="en-US" sz="4000" dirty="0" smtClean="0"/>
              <a:t>, Paola Bertolazzi</a:t>
            </a:r>
            <a:r>
              <a:rPr lang="en-US" sz="4000" baseline="30000" dirty="0" smtClean="0"/>
              <a:t>1</a:t>
            </a:r>
            <a:r>
              <a:rPr lang="en-US" sz="4000" dirty="0" smtClean="0"/>
              <a:t> , and Giovanni Felici</a:t>
            </a:r>
            <a:r>
              <a:rPr lang="en-US" sz="4000" baseline="30000" dirty="0" smtClean="0"/>
              <a:t>1</a:t>
            </a:r>
            <a:r>
              <a:rPr lang="en-US" sz="4000" dirty="0" smtClean="0"/>
              <a:t>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 Institute for Systems Analysis and Computer Science “Antonio Ruberti”, National Research Council of Italy, Viale Manzoni 30, 00185, Rome, Italy</a:t>
            </a:r>
            <a:br>
              <a:rPr lang="en-US" dirty="0" smtClean="0"/>
            </a:br>
            <a:r>
              <a:rPr lang="en-US" dirty="0" smtClean="0"/>
              <a:t>2 Institute of Bioorganic Chemistry, Polish Academy of Sciences, ul. Noskowskiego 12/14, 61704 Poznan, Poland.</a:t>
            </a:r>
            <a:br>
              <a:rPr lang="en-US" dirty="0" smtClean="0"/>
            </a:br>
            <a:r>
              <a:rPr lang="en-US" dirty="0" smtClean="0"/>
              <a:t>3 Institute of Computing Science, Poznan University of Technology, ul. Piotrowo 2, 60965 Poznan, Poland.</a:t>
            </a:r>
            <a:br>
              <a:rPr lang="en-US" dirty="0" smtClean="0"/>
            </a:br>
            <a:r>
              <a:rPr lang="en-US" dirty="0" smtClean="0"/>
              <a:t>4 Poznan Supercomputing and Networking Center, ul. Noskowskiego 10, 61704 Poznan, Poland</a:t>
            </a:r>
            <a:endParaRPr lang="en-US" dirty="0"/>
          </a:p>
        </p:txBody>
      </p:sp>
      <p:sp>
        <p:nvSpPr>
          <p:cNvPr id="1026" name="AutoShape 2" descr="data:image/jpeg;base64,/9j/4AAQSkZJRgABAQAAAQABAAD/2wCEAAkGBhQSEBUTExMWFRQTFxkZFxgWGBgfGBseHxgkHR8hGyAfHCYeIxwvHR0aITQsIygpLCwuHCAzQTAqOCYsLiwBCQoKBQUFDQUFDSkYEhgpKSkpKSkpKSkpKSkpKSkpKSkpKSkpKSkpKSkpKSkpKSkpKSkpKSkpKSkpKSkpKSkpKf/AABEIAC8A2QMBIgACEQEDEQH/xAAcAAACAwADAQAAAAAAAAAAAAAABwUGCAIDBAH/xABCEAACAQMDAgMFAwgGCwAAAAABAgMABBEFEiEGMQcTQSJRYXGBFFKRMjVCc3Sxs8IzNGKCstMWFyNVZXKTlKHB8P/EABQBAQAAAAAAAAAAAAAAAAAAAAD/xAAUEQEAAAAAAAAAAAAAAAAAAAAA/9oADAMBAAIRAxEAPwB4E1ROg/FMalcPF9nMQC74237iVzj2xtAU8jsW9Rnjm9qwPY5xVC1m+drySy0uOKOcrvurjaMRA/kjAHLnk89sdjngLxcXaRjLuqA/eYD99QmudOQ6g9vJ57j7LKJF8mQbWOQcN3+73GDgsM8mlhqPQMiztA0aX1wyeZNPudpo03YARZX8vzGG/byANuT7q7te6ZsorL7bpjSQTWzos3tOswBIyJVOGDDhsEYOMdqBmdbdUjT7RrjZ5jZVVXOAWY4GTg4Hr2qP8O+uzqUcpeIRSQsAQrFlIYZBBIBB4Ixz2HPPHh0vUjO76XqiJI7IHikHCXCfeA9HB54q06B01b2UZjt4wisctySWOMZJPJ445oJOvm6lZ4+DNvaqeVMrEj0OEOMj60oLTQXlz5VrJLt7+VC74+e1Tj60Gs6Ky/oevXOnS5hZ4ip9uFwyqfg6EcH44BppeIWvre9PC4ThZXiDLnsRJhlPvwwI+lAzgaKRvgSgW9mCgKDDyBwDhuM/iaeVAVwllVRliFHvJAFUjxJ8RRYKIYdrXLrnnkRqeAzD3kg4HwpH3ss99LukEt1KeQArSMP+VQDgfIAUGpoblHGUZWH9kg/ursrKbWM1pIGMc1tJ+ixR42+hwMj5cU2vDTxQeeRbS7IMjcRS9t5+647bscgjvyMDjINKuiS9jVtrSIG9xYA/hmlj4xdbywutlA5jLIHldSQwUkhVUjtna2SORx76V9j0bc3MTTxWjyx5O51CnJB54J3Mc+4Hmg1LRWfvCzVrxL+K2hZ/LJPmwvnaiAcnaeUIOBxjlhxzWgaCOfViLxLbZw0Ly793ba6rjbj13ZznjHY54kar8353i/Y5f40dWCgKKKKAooooCiiigqfSfRUelC6kWWSUTHewfHG3cfTux3HLHvge6vL4TW23TRcyEGW8Z7iZ/eWOR9AuBVzmiDKVPZgQfkRilT0x1Strp1xptyTHcWiTRKxU7XGDsIPOCRjGe/FBYujdfgBQyvtutULXCoQc7O0a+4YjXt6kMfWvP4vaLGbGW4BKTBRGSvHmKzABH94z29Qe3c5kdL17TVht3a4tPMiiRVJkjLr7IyBzuFV7rjqEahLbWVkpuMSrPKMlEKRkEAsw/JLYyQDgL2ORQfOt9UibTbO9jO2e1uIggPDhlbZLGw79g2R8KZ6NkAj15pKdU6JK2oC2kCPcXzwyZjBCQjfiUgEnJMcagscE4HwpodSdNvdeRsuZbcQSq5ER/LA/RbkcfPI57GgpHj1/Q2v61/8ABVc8LeuLbT1nFyzgyshXZG7dgc52g47jvVj8ev6G1/Wv/gqi9F9ASakJTHKkflFQdyk53AnjB+FB1+InUsd/fGeJSqCJIxuGC21mbcR/fxz92rFdae8XSi7xgyTrIAfRWl9n8QA31qd0DwOjSRXupvNCnPlou1Gx98kkkfAYz8RkVLeMygaSwAwBLCAP74oKX4Hf16X9T/MKeFI/wP8A69L+p/mFO/NBmHqvUWub+4k7s0zoM/2W2AfL2a0F0b0xFY2qRRj2iAZHP5TsRyT/AOh2A4pA9aaUbbULiPkHzGkU/ByXBHwyT+FPHoPriG+t0G5UuFUCSIkbsjjK+9T3B/HBoJ7V9JiuYWhmQOjjBB/ePcR7xWZNXs3s7uSNWy9tIdrH1KnKk4+mcVpHqLqiCyiMk0gHB2pkb3PuUdzWbryWS+u2IH+1upeAOcFjgfPAx+FBefFvRHkMGpICY5YI1kP3CMlSfgd2PgQPfUV0V4nTaegh8tZoNxO3O113HLbTgg8knBHf1FOe/wBVtbGCKK5lREKiMB+zYXB+n/iqh1N4R2txG09m/lMQWAUhoH4936PzUgc9jQWnpTq20vgzwECXA8xGAEo9Pa94+IyKsVZY6d1N7e6gnjOGR17eoJww47gqSPwrUyNkA++ggJvzvF+xy/xo6mry5EcbyN2RSx+gzULN+d4v2OX+NHU5PAHRkbkMCD8iMUC00TQrvV4RezX9xbLKS0MNswQKoOBv+927VNdDazcC5udOu382S1CMk2ADJGw4yB6jj8fhmorT7TVtLT7Lb20d7bqx8ljKEdFJzhw3cDPpzU70T0vNDLPeXjK13d7dwTOyNVGFVc//AHA+dBV+j/ECWGeSK7ybZ7maOKdj+Q+8kRsT+jjOCe2AOR2sHQ1/JJfaoryM6x3ACBmJCjb2Ueg+VcOlejCbW8t7yIbLi4lcAkHKscqwx2Pr7xXLw76Pl0+S7SRt6O6GKTPLKAR7Q9GHAPp+4BQ9Lv4JGuDeazdWrrcTKsazYGwSHBAKt8uD6VeP9XH/ABbUv+sn+XUFoem6jZmdBpcVwJLiWRXeaMHDOSBja3GMVP8A+kmr/wC6I/8Au1/y6Cc1rpj7RdW1x9omj+zMx8tGwkmcflj6fgTUd1Z0fJLKLu0kEd0qlGVxmKZPuyjv8iO2T8MW2uu4LbG2AF9p2g9s44z8M0Cn0vqqXTrUW9zpUpnhG2N1i3ROP0d0gDcgYz3J4Pc4HV0p1DdbpZorKe61C6xvkkjaK1iUcKgZudoyTgZJ99THhP1Bf3MtyLttyx7R2QbZMnKjae2PmPiaZNBV+lOk3hke6upRPeTABmAwka/cjHoPn3q0VUul+ipLS9urh7p5VuCSqHPGWLc5JHGdowBwKttAtPG/TZZYLYxRSS7ZW3CNGcjKHBIUE4+NcPA/TZYoroywyRbnj2+YjIThTnAYA45FM6igKpfi7YyS6W6xRvIwkibailmwHGSAASePdV0ooMsrol2O1rdj5W84/kok0i+IOy3vQ2PZxDcA59OdvHNamooKX1j4frqFvEc+XcxoArn145V/XGefeD9aSms9F3ls+2a1k4PDojOnzDKCB9cH4Vp+igyzYdNXU8mIrWd3bu3lOB/edgFH1NOPw78LRZsLm5Ie4A9hRykWRgkH1cjjPoOB3OWHRQKzxZ6DurqZbqDMwSMJ5PAZeSSUycHORkd/ZHfgUq/sl3Gpi8u8jU53RBbhVOe+UwAc/Ec1qeigRXh54aTzzxz3EbQwRsG2yKVeQryAFOGC7sHJHIHHfNPWiigr8353i/Y5f40dWCvE+lKblbjLb1iaIDjbhmViTxnOVHrjk8V7aAooooCiiigKKK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8" name="Picture 4" descr="http://www.plosone.org/images/logo.plos-1.27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2590800" cy="561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10400" y="457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REVIEW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pair distance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Expression data</a:t>
            </a:r>
          </a:p>
          <a:p>
            <a:pPr lvl="1"/>
            <a:r>
              <a:rPr lang="en-US" dirty="0" smtClean="0"/>
              <a:t>1-pearson correlation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PPI</a:t>
            </a:r>
          </a:p>
          <a:p>
            <a:pPr lvl="1"/>
            <a:r>
              <a:rPr lang="en-US" dirty="0" smtClean="0"/>
              <a:t>Shortest path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Analyzed </a:t>
            </a:r>
            <a:r>
              <a:rPr lang="en-US" dirty="0" smtClean="0"/>
              <a:t>genes that are represented in both</a:t>
            </a:r>
            <a:endParaRPr lang="en-US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514600"/>
            <a:ext cx="453719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114800"/>
            <a:ext cx="6934200" cy="35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Integrate the distance matrices:</a:t>
            </a:r>
          </a:p>
          <a:p>
            <a:endParaRPr lang="en-US" sz="2800" dirty="0" smtClean="0"/>
          </a:p>
          <a:p>
            <a:pPr lvl="1"/>
            <a:endParaRPr lang="en-US" sz="24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Run </a:t>
            </a:r>
            <a:r>
              <a:rPr lang="en-US" sz="2800" dirty="0" smtClean="0"/>
              <a:t>Kmeans</a:t>
            </a:r>
            <a:r>
              <a:rPr lang="en-US" sz="2800" dirty="0" smtClean="0"/>
              <a:t> on each distance matrix</a:t>
            </a:r>
          </a:p>
          <a:p>
            <a:pPr lvl="1"/>
            <a:r>
              <a:rPr lang="en-US" sz="2400" dirty="0" smtClean="0"/>
              <a:t>K from 5 to 30 (increment of 5)</a:t>
            </a:r>
          </a:p>
          <a:p>
            <a:pPr lvl="1"/>
            <a:r>
              <a:rPr lang="en-US" sz="2400" dirty="0" smtClean="0"/>
              <a:t>50 different seed start</a:t>
            </a:r>
          </a:p>
          <a:p>
            <a:pPr lvl="2"/>
            <a:r>
              <a:rPr lang="en-US" sz="2000" dirty="0" smtClean="0"/>
              <a:t>Not specified how the best clustering is selected</a:t>
            </a:r>
          </a:p>
          <a:p>
            <a:pPr lvl="1"/>
            <a:r>
              <a:rPr lang="en-US" sz="2400" dirty="0" smtClean="0"/>
              <a:t>M</a:t>
            </a:r>
            <a:r>
              <a:rPr lang="en-US" sz="2400" baseline="-25000" dirty="0" smtClean="0"/>
              <a:t>k</a:t>
            </a:r>
            <a:r>
              <a:rPr lang="en-US" sz="2400" dirty="0" smtClean="0"/>
              <a:t> - the results on PCM only for a specific k</a:t>
            </a:r>
          </a:p>
          <a:p>
            <a:pPr lvl="1"/>
            <a:r>
              <a:rPr lang="en-US" sz="2400" dirty="0" smtClean="0"/>
              <a:t>S</a:t>
            </a:r>
            <a:r>
              <a:rPr lang="en-US" sz="2400" baseline="-25000" dirty="0" smtClean="0"/>
              <a:t>k</a:t>
            </a:r>
            <a:r>
              <a:rPr lang="en-US" sz="2400" dirty="0" smtClean="0"/>
              <a:t> - the results on SPM only for a specific k</a:t>
            </a:r>
          </a:p>
          <a:p>
            <a:pPr lvl="1"/>
            <a:endParaRPr lang="en-US" sz="2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905000"/>
            <a:ext cx="3181350" cy="53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362200"/>
            <a:ext cx="2057400" cy="23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4343400" y="25908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248400" y="25908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71800" y="28956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Correlation only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0" y="28956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PPI only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Integrate the distance matrices:</a:t>
            </a:r>
          </a:p>
          <a:p>
            <a:endParaRPr lang="en-US" sz="2800" dirty="0" smtClean="0"/>
          </a:p>
          <a:p>
            <a:pPr lvl="1"/>
            <a:endParaRPr lang="en-US" sz="24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This integration is meaningless without proper normalization of the scores</a:t>
            </a:r>
          </a:p>
          <a:p>
            <a:pPr lvl="1"/>
            <a:r>
              <a:rPr lang="en-US" sz="2000" dirty="0" smtClean="0"/>
              <a:t>SPM is between 0 and 13</a:t>
            </a:r>
          </a:p>
          <a:p>
            <a:pPr lvl="1"/>
            <a:r>
              <a:rPr lang="en-US" sz="2000" dirty="0" smtClean="0"/>
              <a:t>PCM is between 0 and 2</a:t>
            </a:r>
          </a:p>
          <a:p>
            <a:pPr lvl="1"/>
            <a:r>
              <a:rPr lang="en-US" sz="2000" dirty="0" smtClean="0"/>
              <a:t>Distributions of the scores?</a:t>
            </a:r>
            <a:endParaRPr lang="en-US" sz="20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905000"/>
            <a:ext cx="3181350" cy="53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362200"/>
            <a:ext cx="2057400" cy="23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4343400" y="25908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248400" y="25908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71800" y="28956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Correlation only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0" y="28956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PPI only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Integrative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M</a:t>
            </a:r>
            <a:r>
              <a:rPr lang="en-US" baseline="-25000" dirty="0" smtClean="0"/>
              <a:t>i</a:t>
            </a:r>
            <a:r>
              <a:rPr lang="en-US" dirty="0" smtClean="0"/>
              <a:t> and </a:t>
            </a:r>
            <a:r>
              <a:rPr lang="en-US" dirty="0" smtClean="0"/>
              <a:t>S</a:t>
            </a:r>
            <a:r>
              <a:rPr lang="en-US" baseline="-25000" dirty="0" smtClean="0"/>
              <a:t>j</a:t>
            </a:r>
            <a:r>
              <a:rPr lang="en-US" dirty="0" smtClean="0"/>
              <a:t> to construct a consensus graph </a:t>
            </a:r>
            <a:r>
              <a:rPr lang="en-US" dirty="0" smtClean="0"/>
              <a:t>G</a:t>
            </a:r>
            <a:r>
              <a:rPr lang="en-US" baseline="-25000" dirty="0" smtClean="0"/>
              <a:t>i,j</a:t>
            </a:r>
            <a:endParaRPr lang="en-US" baseline="-25000" dirty="0" smtClean="0"/>
          </a:p>
          <a:p>
            <a:pPr lvl="1"/>
            <a:r>
              <a:rPr lang="en-US" dirty="0" smtClean="0"/>
              <a:t>Nodes: the genes</a:t>
            </a:r>
            <a:endParaRPr lang="en-US" dirty="0" smtClean="0"/>
          </a:p>
          <a:p>
            <a:pPr lvl="1"/>
            <a:r>
              <a:rPr lang="en-US" dirty="0" smtClean="0"/>
              <a:t>Edges: gene pairs that are </a:t>
            </a:r>
            <a:r>
              <a:rPr lang="en-US" dirty="0" smtClean="0"/>
              <a:t>clustered together in both solutions</a:t>
            </a:r>
          </a:p>
          <a:p>
            <a:pPr lvl="1"/>
            <a:r>
              <a:rPr lang="en-US" dirty="0" smtClean="0"/>
              <a:t>Exclude the pairs (5,5),(5,10),(10,5)</a:t>
            </a:r>
          </a:p>
          <a:p>
            <a:pPr lvl="2"/>
            <a:r>
              <a:rPr lang="en-US" dirty="0" smtClean="0"/>
              <a:t>They </a:t>
            </a:r>
            <a:r>
              <a:rPr lang="en-US" dirty="0" smtClean="0"/>
              <a:t>claim that when the number of clusters is large the co-clustering is more </a:t>
            </a:r>
            <a:r>
              <a:rPr lang="en-US" dirty="0" smtClean="0"/>
              <a:t>significant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now have 33 </a:t>
            </a:r>
            <a:r>
              <a:rPr lang="en-US" sz="2800" dirty="0" smtClean="0"/>
              <a:t>consistency graphs</a:t>
            </a:r>
            <a:endParaRPr lang="en-US" sz="2800" dirty="0" smtClean="0"/>
          </a:p>
          <a:p>
            <a:r>
              <a:rPr lang="en-US" sz="2800" dirty="0" smtClean="0"/>
              <a:t>Define a graph H</a:t>
            </a:r>
            <a:r>
              <a:rPr lang="en-US" sz="2800" baseline="-25000" dirty="0" smtClean="0"/>
              <a:t>p</a:t>
            </a:r>
            <a:r>
              <a:rPr lang="en-US" sz="2800" dirty="0" smtClean="0"/>
              <a:t> whose nodes are the genes</a:t>
            </a:r>
          </a:p>
          <a:p>
            <a:pPr lvl="1"/>
            <a:r>
              <a:rPr lang="en-US" sz="2000" dirty="0" smtClean="0"/>
              <a:t>Add an edge if it appears in at least p of the </a:t>
            </a:r>
            <a:r>
              <a:rPr lang="en-US" sz="2000" dirty="0" smtClean="0"/>
              <a:t>G</a:t>
            </a:r>
            <a:r>
              <a:rPr lang="en-US" sz="2000" baseline="-25000" dirty="0" smtClean="0"/>
              <a:t>i,j</a:t>
            </a:r>
            <a:r>
              <a:rPr lang="en-US" sz="2000" dirty="0" smtClean="0"/>
              <a:t> graphs</a:t>
            </a:r>
          </a:p>
          <a:p>
            <a:r>
              <a:rPr lang="en-US" sz="2800" dirty="0" smtClean="0"/>
              <a:t>In each graph H</a:t>
            </a:r>
            <a:r>
              <a:rPr lang="en-US" sz="2800" baseline="-25000" dirty="0" smtClean="0"/>
              <a:t>p</a:t>
            </a:r>
            <a:r>
              <a:rPr lang="en-US" sz="2800" dirty="0" smtClean="0"/>
              <a:t> look for the maximal cliques</a:t>
            </a:r>
          </a:p>
          <a:p>
            <a:pPr lvl="1"/>
            <a:r>
              <a:rPr lang="en-US" sz="2000" dirty="0" smtClean="0"/>
              <a:t>Using the R package igraph</a:t>
            </a:r>
          </a:p>
          <a:p>
            <a:pPr lvl="1"/>
            <a:r>
              <a:rPr lang="en-US" sz="2000" dirty="0" smtClean="0"/>
              <a:t>“Computing time of the clique algorithm is bounded by 2 hours on a PC desktop i5 dual core CPU with 8GB RAM running Linux Ubuntu 11.10”</a:t>
            </a:r>
          </a:p>
          <a:p>
            <a:pPr lvl="1"/>
            <a:r>
              <a:rPr lang="en-US" sz="2000" dirty="0" smtClean="0"/>
              <a:t>Define the level of a clique as </a:t>
            </a:r>
            <a:r>
              <a:rPr lang="en-US" sz="2000" dirty="0" smtClean="0"/>
              <a:t>34-p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Mattise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Mattise looks for connectivity in the </a:t>
            </a:r>
            <a:r>
              <a:rPr lang="en-US" dirty="0" smtClean="0"/>
              <a:t>PPI</a:t>
            </a:r>
            <a:endParaRPr lang="en-US" dirty="0" smtClean="0"/>
          </a:p>
          <a:p>
            <a:pPr lvl="1"/>
            <a:r>
              <a:rPr lang="en-US" dirty="0" smtClean="0"/>
              <a:t>Clusters </a:t>
            </a:r>
            <a:r>
              <a:rPr lang="en-US" dirty="0" smtClean="0"/>
              <a:t>can be large and induce a sparse matrix of the PPI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smtClean="0"/>
              <a:t>runs</a:t>
            </a:r>
          </a:p>
          <a:p>
            <a:pPr lvl="2"/>
            <a:r>
              <a:rPr lang="en-US" dirty="0" smtClean="0"/>
              <a:t>Maximal size between 3 and 34 (32 runs)</a:t>
            </a:r>
          </a:p>
          <a:p>
            <a:pPr lvl="2"/>
            <a:r>
              <a:rPr lang="en-US" dirty="0" smtClean="0"/>
              <a:t>Matisse score was normalized by the number of edges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Enrichment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Enrichment analysis</a:t>
            </a:r>
          </a:p>
          <a:p>
            <a:pPr lvl="1"/>
            <a:r>
              <a:rPr lang="en-US" dirty="0" smtClean="0"/>
              <a:t>KEGG</a:t>
            </a:r>
          </a:p>
          <a:p>
            <a:pPr lvl="1"/>
            <a:r>
              <a:rPr lang="en-US" dirty="0" smtClean="0"/>
              <a:t>Hyper geometric test</a:t>
            </a:r>
          </a:p>
          <a:p>
            <a:pPr lvl="1"/>
            <a:r>
              <a:rPr lang="en-US" dirty="0" smtClean="0"/>
              <a:t>Significance: p&lt;0.05 (no </a:t>
            </a:r>
            <a:r>
              <a:rPr lang="en-US" dirty="0" smtClean="0"/>
              <a:t>correction)</a:t>
            </a:r>
            <a:endParaRPr lang="en-US" dirty="0" smtClean="0"/>
          </a:p>
          <a:p>
            <a:pPr lvl="1"/>
            <a:r>
              <a:rPr lang="en-US" dirty="0" smtClean="0"/>
              <a:t>Cluster enrichment: the most significant enrichment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Score of a protein-pathway pair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protein p is assigned to the pathway for which the score is above a threshold (ROC score)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63341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2057400" y="3124200"/>
            <a:ext cx="1676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43000" y="374273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Cliques that contain the protein p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267200" y="2819400"/>
            <a:ext cx="76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33800" y="381893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level of a clique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19800" y="32004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86400" y="381893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Cluster i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162800" y="2590800"/>
            <a:ext cx="762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10400" y="37338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if p is in PT and 0 otherwise (LOOCV test)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Arabidopsis time-series data</a:t>
            </a:r>
          </a:p>
          <a:p>
            <a:pPr lvl="1"/>
            <a:r>
              <a:rPr lang="en-US" dirty="0" smtClean="0"/>
              <a:t>Salinity stress</a:t>
            </a:r>
          </a:p>
          <a:p>
            <a:pPr lvl="1"/>
            <a:r>
              <a:rPr lang="en-US" dirty="0" smtClean="0"/>
              <a:t>0, 0.5h, 1h, 4h, 16h, 32h</a:t>
            </a:r>
          </a:p>
          <a:p>
            <a:pPr lvl="1"/>
            <a:r>
              <a:rPr lang="en-US" dirty="0" smtClean="0"/>
              <a:t>Gene values normalized by time 0</a:t>
            </a:r>
          </a:p>
          <a:p>
            <a:r>
              <a:rPr lang="en-US" dirty="0" smtClean="0"/>
              <a:t>Differential genes estimated using F-test</a:t>
            </a:r>
          </a:p>
          <a:p>
            <a:pPr lvl="1"/>
            <a:r>
              <a:rPr lang="en-US" dirty="0" smtClean="0"/>
              <a:t>0.05 significance (no FDR?)</a:t>
            </a:r>
          </a:p>
          <a:p>
            <a:pPr lvl="1"/>
            <a:r>
              <a:rPr lang="en-US" dirty="0" smtClean="0"/>
              <a:t>3,943 gene remain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PPI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Arabidopsis </a:t>
            </a:r>
            <a:r>
              <a:rPr lang="en-US" dirty="0" smtClean="0"/>
              <a:t>Interactome</a:t>
            </a:r>
            <a:r>
              <a:rPr lang="en-US" dirty="0" smtClean="0"/>
              <a:t> map:</a:t>
            </a:r>
          </a:p>
          <a:p>
            <a:pPr lvl="1"/>
            <a:r>
              <a:rPr lang="en-US" dirty="0" smtClean="0"/>
              <a:t>In the paper: 4,866 genes</a:t>
            </a:r>
          </a:p>
          <a:p>
            <a:pPr lvl="1"/>
            <a:r>
              <a:rPr lang="en-US" dirty="0" smtClean="0"/>
              <a:t>11374 interactions (un-weighted)</a:t>
            </a:r>
          </a:p>
          <a:p>
            <a:r>
              <a:rPr lang="en-US" dirty="0" smtClean="0"/>
              <a:t>“Paths of infinite lengths were removed by considering only the first connected component, whose resulting diameter was equal to 13</a:t>
            </a:r>
            <a:r>
              <a:rPr lang="en-US" dirty="0" smtClean="0"/>
              <a:t>”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Joint analysis of PPI and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Graph 1: PPI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Graph 2: co-expression of genes</a:t>
            </a:r>
            <a:endParaRPr lang="en-US" sz="2800" dirty="0"/>
          </a:p>
        </p:txBody>
      </p:sp>
      <p:pic>
        <p:nvPicPr>
          <p:cNvPr id="21506" name="Picture 2" descr="http://t0.gstatic.com/images?q=tbn:ANd9GcR9SLuqkWtY2MODb0mNHv77mpgsq9EVd664OAExZXumNEvHS4_-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76400"/>
            <a:ext cx="2466975" cy="1847851"/>
          </a:xfrm>
          <a:prstGeom prst="rect">
            <a:avLst/>
          </a:prstGeom>
          <a:noFill/>
        </p:spPr>
      </p:pic>
      <p:pic>
        <p:nvPicPr>
          <p:cNvPr id="21508" name="Picture 4" descr="http://bioinfow.dep.usal.es/coexpression/netw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419600"/>
            <a:ext cx="3471985" cy="1991286"/>
          </a:xfrm>
          <a:prstGeom prst="rect">
            <a:avLst/>
          </a:prstGeom>
          <a:noFill/>
        </p:spPr>
      </p:pic>
      <p:pic>
        <p:nvPicPr>
          <p:cNvPr id="21510" name="Picture 6" descr="http://pubs.niaaa.nih.gov/publications/arcr343/images/wolen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114800"/>
            <a:ext cx="3176006" cy="250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analyzed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Analyzed genes</a:t>
            </a:r>
          </a:p>
          <a:p>
            <a:r>
              <a:rPr lang="en-US" dirty="0" smtClean="0"/>
              <a:t>Circles are not proportional to the real set size</a:t>
            </a:r>
          </a:p>
          <a:p>
            <a:r>
              <a:rPr lang="en-US" dirty="0" smtClean="0"/>
              <a:t>The intersection is not necessarily more “interesting”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2854" y="4038600"/>
            <a:ext cx="4971146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cliques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total of 4,563 cliques</a:t>
            </a:r>
          </a:p>
          <a:p>
            <a:r>
              <a:rPr lang="en-US" dirty="0" smtClean="0"/>
              <a:t>2,372 contain at least one annotated gene</a:t>
            </a:r>
          </a:p>
          <a:p>
            <a:pPr lvl="1"/>
            <a:r>
              <a:rPr lang="en-US" dirty="0" smtClean="0"/>
              <a:t>Where used in the enrichment test</a:t>
            </a:r>
          </a:p>
          <a:p>
            <a:r>
              <a:rPr lang="en-US" dirty="0" smtClean="0"/>
              <a:t>564 cliques of level &lt; 30</a:t>
            </a:r>
          </a:p>
          <a:p>
            <a:r>
              <a:rPr lang="en-US" dirty="0" smtClean="0"/>
              <a:t>Min\Max </a:t>
            </a:r>
            <a:r>
              <a:rPr lang="en-US" dirty="0" smtClean="0"/>
              <a:t>size</a:t>
            </a:r>
            <a:endParaRPr lang="en-US" dirty="0" smtClean="0"/>
          </a:p>
          <a:p>
            <a:pPr lvl="1"/>
            <a:r>
              <a:rPr lang="en-US" dirty="0" smtClean="0"/>
              <a:t>Min - 3 </a:t>
            </a:r>
            <a:r>
              <a:rPr lang="en-US" dirty="0" smtClean="0"/>
              <a:t>(according </a:t>
            </a:r>
            <a:r>
              <a:rPr lang="en-US" dirty="0" smtClean="0"/>
              <a:t>to the </a:t>
            </a:r>
            <a:r>
              <a:rPr lang="en-US" dirty="0" smtClean="0"/>
              <a:t>results)</a:t>
            </a:r>
          </a:p>
          <a:p>
            <a:pPr lvl="1"/>
            <a:r>
              <a:rPr lang="en-US" dirty="0" smtClean="0"/>
              <a:t>Max - 30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on weighted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text:</a:t>
            </a:r>
          </a:p>
          <a:p>
            <a:pPr lvl="1"/>
            <a:r>
              <a:rPr lang="en-US" dirty="0" smtClean="0"/>
              <a:t>“These new distances were then used to extract alternative clusters sets using the same algorithm (k-means) as for CLAIM”</a:t>
            </a:r>
          </a:p>
          <a:p>
            <a:r>
              <a:rPr lang="en-US" dirty="0" smtClean="0"/>
              <a:t>Used the CLAIM procedure on clustering of single weighted graph. </a:t>
            </a:r>
            <a:endParaRPr lang="en-US" dirty="0" smtClean="0"/>
          </a:p>
          <a:p>
            <a:pPr lvl="1"/>
            <a:r>
              <a:rPr lang="en-US" dirty="0" smtClean="0"/>
              <a:t>According to the results: CLAIM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 results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6477000" cy="539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prediction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Mattise: </a:t>
            </a:r>
          </a:p>
          <a:p>
            <a:pPr lvl="1"/>
            <a:r>
              <a:rPr lang="en-US" dirty="0" smtClean="0"/>
              <a:t>instead of 1/l</a:t>
            </a:r>
            <a:r>
              <a:rPr lang="en-US" baseline="-25000" dirty="0" smtClean="0"/>
              <a:t>i</a:t>
            </a:r>
            <a:r>
              <a:rPr lang="en-US" dirty="0" smtClean="0"/>
              <a:t> use the normalized weight of the cluster.</a:t>
            </a:r>
          </a:p>
          <a:p>
            <a:pPr lvl="1"/>
            <a:r>
              <a:rPr lang="en-US" dirty="0" smtClean="0"/>
              <a:t>Consider only clusters of size 3:30 (similar for CLAIM’s clusters)</a:t>
            </a:r>
          </a:p>
          <a:p>
            <a:pPr lvl="2"/>
            <a:r>
              <a:rPr lang="en-US" dirty="0" smtClean="0"/>
              <a:t>They claim their Mattise variant is better than the original algorithm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63341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prediction results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7772400" cy="246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dirty="0" smtClean="0"/>
              <a:t>Statistical tests must be </a:t>
            </a:r>
            <a:r>
              <a:rPr lang="en-US" dirty="0" smtClean="0"/>
              <a:t>corrected</a:t>
            </a:r>
          </a:p>
          <a:p>
            <a:r>
              <a:rPr lang="en-US" dirty="0" smtClean="0"/>
              <a:t>Compare to more similar methods</a:t>
            </a:r>
          </a:p>
          <a:p>
            <a:pPr lvl="1"/>
            <a:r>
              <a:rPr lang="en-US" dirty="0" smtClean="0"/>
              <a:t>Especially co-clustering</a:t>
            </a:r>
          </a:p>
          <a:p>
            <a:r>
              <a:rPr lang="en-US" dirty="0" smtClean="0"/>
              <a:t>To </a:t>
            </a:r>
            <a:r>
              <a:rPr lang="en-US" dirty="0" smtClean="0"/>
              <a:t>assess the novelty and contribution:</a:t>
            </a:r>
          </a:p>
          <a:p>
            <a:pPr lvl="1"/>
            <a:r>
              <a:rPr lang="en-US" dirty="0" smtClean="0"/>
              <a:t>Need more case </a:t>
            </a:r>
            <a:r>
              <a:rPr lang="en-US" dirty="0" smtClean="0"/>
              <a:t>tests. Preferably, with </a:t>
            </a:r>
            <a:r>
              <a:rPr lang="en-US" dirty="0" smtClean="0"/>
              <a:t>more genes</a:t>
            </a:r>
          </a:p>
          <a:p>
            <a:pPr lvl="1"/>
            <a:r>
              <a:rPr lang="en-US" dirty="0" smtClean="0"/>
              <a:t>Or at least show the added value over </a:t>
            </a:r>
            <a:r>
              <a:rPr lang="en-US" b="1" dirty="0" smtClean="0"/>
              <a:t>similar</a:t>
            </a:r>
            <a:r>
              <a:rPr lang="en-US" dirty="0" smtClean="0"/>
              <a:t> methods when the number of genes is low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Interpretation: currently CLAIM outputs thousands of clusters</a:t>
            </a:r>
          </a:p>
          <a:p>
            <a:r>
              <a:rPr lang="en-US" dirty="0" smtClean="0"/>
              <a:t>The “blind test” is not equivalent to LOOCV</a:t>
            </a:r>
          </a:p>
          <a:p>
            <a:pPr lvl="1"/>
            <a:r>
              <a:rPr lang="en-US" dirty="0" smtClean="0"/>
              <a:t>A pathway protein p always affects its </a:t>
            </a:r>
            <a:r>
              <a:rPr lang="en-US" dirty="0" smtClean="0"/>
              <a:t>cluster</a:t>
            </a:r>
          </a:p>
          <a:p>
            <a:pPr lvl="1"/>
            <a:r>
              <a:rPr lang="en-US" dirty="0" smtClean="0"/>
              <a:t>We expect a small </a:t>
            </a:r>
            <a:r>
              <a:rPr lang="en-US" dirty="0" smtClean="0"/>
              <a:t>difference</a:t>
            </a:r>
          </a:p>
          <a:p>
            <a:r>
              <a:rPr lang="en-US" dirty="0" smtClean="0"/>
              <a:t>The graph integration process does not normalize the distances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Mattise should use the “large” PPI and not the one induced by the selected 700 genes</a:t>
            </a:r>
          </a:p>
          <a:p>
            <a:pPr lvl="1"/>
            <a:r>
              <a:rPr lang="en-US" dirty="0" smtClean="0"/>
              <a:t>Not mentioned in the text</a:t>
            </a:r>
          </a:p>
          <a:p>
            <a:r>
              <a:rPr lang="en-US" dirty="0" smtClean="0"/>
              <a:t>The authors should show a comparison to the default Mattise</a:t>
            </a:r>
          </a:p>
          <a:p>
            <a:r>
              <a:rPr lang="en-US" dirty="0" smtClean="0"/>
              <a:t>How many connected components are 700 genes induce?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comments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Excluding small Ks within CLAIM is not justified</a:t>
            </a:r>
          </a:p>
          <a:p>
            <a:pPr lvl="1"/>
            <a:r>
              <a:rPr lang="en-US" dirty="0" smtClean="0"/>
              <a:t>There are only 700 genes</a:t>
            </a:r>
          </a:p>
          <a:p>
            <a:pPr lvl="1"/>
            <a:r>
              <a:rPr lang="en-US" dirty="0" smtClean="0"/>
              <a:t>Separation\homogeneity of the solutions is not shown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Co-clustering </a:t>
            </a:r>
            <a:r>
              <a:rPr lang="en-US" dirty="0" smtClean="0"/>
              <a:t>(Hanisch et al. 2002)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4812792" cy="4800600"/>
          </a:xfrm>
        </p:spPr>
        <p:txBody>
          <a:bodyPr>
            <a:noAutofit/>
          </a:bodyPr>
          <a:lstStyle/>
          <a:p>
            <a:r>
              <a:rPr lang="en-US" dirty="0" smtClean="0"/>
              <a:t>Step 1: calculate </a:t>
            </a:r>
            <a:r>
              <a:rPr lang="en-US" dirty="0" smtClean="0"/>
              <a:t>distances</a:t>
            </a:r>
            <a:endParaRPr lang="en-US" dirty="0" smtClean="0"/>
          </a:p>
          <a:p>
            <a:pPr lvl="1"/>
            <a:r>
              <a:rPr lang="en-US" dirty="0" smtClean="0"/>
              <a:t>Expression: 1-correlation</a:t>
            </a:r>
          </a:p>
          <a:p>
            <a:pPr lvl="1"/>
            <a:r>
              <a:rPr lang="en-US" dirty="0" smtClean="0"/>
              <a:t>PPI: shortest paths</a:t>
            </a:r>
          </a:p>
          <a:p>
            <a:r>
              <a:rPr lang="en-US" dirty="0" smtClean="0"/>
              <a:t>Step 2: </a:t>
            </a:r>
            <a:r>
              <a:rPr lang="en-US" dirty="0" smtClean="0"/>
              <a:t>integrate</a:t>
            </a:r>
            <a:endParaRPr lang="en-US" dirty="0" smtClean="0"/>
          </a:p>
          <a:p>
            <a:pPr lvl="1"/>
            <a:r>
              <a:rPr lang="en-US" dirty="0" smtClean="0"/>
              <a:t>Use sum of the sigmoidals</a:t>
            </a:r>
            <a:endParaRPr lang="en-US" dirty="0" smtClean="0"/>
          </a:p>
          <a:p>
            <a:pPr lvl="2"/>
            <a:r>
              <a:rPr lang="en-US" dirty="0" smtClean="0"/>
              <a:t>Smoothes “low” and “high” distances</a:t>
            </a:r>
          </a:p>
          <a:p>
            <a:pPr lvl="2"/>
            <a:r>
              <a:rPr lang="en-US" dirty="0" smtClean="0"/>
              <a:t>Gives proper normalization</a:t>
            </a:r>
          </a:p>
          <a:p>
            <a:pPr lvl="2"/>
            <a:r>
              <a:rPr lang="en-US" dirty="0" smtClean="0"/>
              <a:t>Equal contribution</a:t>
            </a:r>
            <a:endParaRPr lang="en-US" dirty="0" smtClean="0"/>
          </a:p>
          <a:p>
            <a:r>
              <a:rPr lang="en-US" dirty="0" smtClean="0"/>
              <a:t>Step 3: cluster</a:t>
            </a:r>
          </a:p>
          <a:p>
            <a:pPr lvl="1"/>
            <a:endParaRPr lang="en-US" sz="3600" dirty="0" smtClean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7850" y="4572000"/>
            <a:ext cx="2846149" cy="214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upload.wikimedia.org/wikipedia/commons/thumb/8/88/Logistic-curve.svg/320px-Logistic-curv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2030" y="1981200"/>
            <a:ext cx="286197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Co-clustering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Distance of two genes o</a:t>
            </a:r>
            <a:r>
              <a:rPr lang="en-US" baseline="-25000" dirty="0" smtClean="0"/>
              <a:t>i</a:t>
            </a:r>
            <a:r>
              <a:rPr lang="en-US" dirty="0" smtClean="0"/>
              <a:t> and o</a:t>
            </a:r>
            <a:r>
              <a:rPr lang="en-US" baseline="-25000" dirty="0" smtClean="0"/>
              <a:t>j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                      control the shape and slope: </a:t>
            </a:r>
          </a:p>
          <a:p>
            <a:pPr lvl="1"/>
            <a:r>
              <a:rPr lang="en-US" dirty="0" smtClean="0"/>
              <a:t>Set the slope to 0.5 </a:t>
            </a:r>
          </a:p>
          <a:p>
            <a:pPr lvl="1"/>
            <a:r>
              <a:rPr lang="en-US" dirty="0" smtClean="0"/>
              <a:t>Set the shape heuristically to get similar plots for each distance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704" r="3704" b="4545"/>
          <a:stretch>
            <a:fillRect/>
          </a:stretch>
        </p:blipFill>
        <p:spPr bwMode="auto">
          <a:xfrm>
            <a:off x="1161143" y="2133600"/>
            <a:ext cx="798285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038600"/>
            <a:ext cx="2209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Mattise (Ulitsky and Shamir 2007)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Expression: high similarity</a:t>
            </a:r>
          </a:p>
          <a:p>
            <a:r>
              <a:rPr lang="en-US" dirty="0" smtClean="0"/>
              <a:t>PPI: connectivity constraint</a:t>
            </a:r>
          </a:p>
          <a:p>
            <a:pPr lvl="1"/>
            <a:r>
              <a:rPr lang="en-US" dirty="0" smtClean="0"/>
              <a:t>Beta parameter: the expected proportion of high correlations within clusters</a:t>
            </a:r>
            <a:endParaRPr lang="en-US" dirty="0"/>
          </a:p>
        </p:txBody>
      </p:sp>
      <p:pic>
        <p:nvPicPr>
          <p:cNvPr id="22530" name="Picture 2" descr="http://www.biomedcentral.com/content/figures/1752-0509-1-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038600"/>
            <a:ext cx="5715000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Joint cluster (Narayanan et al. 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Repeatedly, Search </a:t>
            </a:r>
            <a:r>
              <a:rPr lang="en-US" dirty="0" smtClean="0"/>
              <a:t>for the best sparse </a:t>
            </a:r>
            <a:r>
              <a:rPr lang="en-US" dirty="0" smtClean="0"/>
              <a:t>cut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09800"/>
            <a:ext cx="5647266" cy="4228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Joint cluster (Narayanan et al. 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spectral theory to find cuts in each graph (approximation)</a:t>
            </a:r>
          </a:p>
          <a:p>
            <a:pPr lvl="1"/>
            <a:r>
              <a:rPr lang="en-US" dirty="0" smtClean="0"/>
              <a:t>In graph mixtures (faster, heuristic)</a:t>
            </a:r>
          </a:p>
          <a:p>
            <a:r>
              <a:rPr lang="en-US" dirty="0" smtClean="0"/>
              <a:t>Select the cut that is sparse enough in all graphs</a:t>
            </a:r>
          </a:p>
          <a:p>
            <a:r>
              <a:rPr lang="en-US" dirty="0" smtClean="0"/>
              <a:t>Repeat until clusters are good enough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CLAIM: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Calculate distance matrix for each data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Cluster each data: multiple solutions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For each solution pair: consistency graph</a:t>
            </a:r>
          </a:p>
          <a:p>
            <a:pPr marL="870966" lvl="1" indent="-514350">
              <a:buFont typeface="+mj-lt"/>
              <a:buAutoNum type="arabicPeriod"/>
            </a:pPr>
            <a:r>
              <a:rPr lang="en-US" dirty="0" smtClean="0"/>
              <a:t>V=genes, E=if genes are clustered together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Analyze consistency graphs</a:t>
            </a:r>
          </a:p>
          <a:p>
            <a:pPr marL="870966" lvl="1" indent="-514350">
              <a:buFont typeface="+mj-lt"/>
              <a:buAutoNum type="arabicPeriod"/>
            </a:pPr>
            <a:r>
              <a:rPr lang="en-US" dirty="0" smtClean="0"/>
              <a:t>Create the consensus graphs</a:t>
            </a:r>
          </a:p>
          <a:p>
            <a:pPr marL="1117854" lvl="2" indent="-514350">
              <a:buFont typeface="+mj-lt"/>
              <a:buAutoNum type="arabicPeriod"/>
            </a:pPr>
            <a:r>
              <a:rPr lang="en-US" dirty="0" smtClean="0"/>
              <a:t>Level l</a:t>
            </a:r>
          </a:p>
          <a:p>
            <a:pPr marL="1117854" lvl="2" indent="-514350">
              <a:buFont typeface="+mj-lt"/>
              <a:buAutoNum type="arabicPeriod"/>
            </a:pPr>
            <a:r>
              <a:rPr lang="en-US" dirty="0" smtClean="0"/>
              <a:t>V=genes, E= edge appear in all consistency graphs except (l-1)</a:t>
            </a:r>
          </a:p>
          <a:p>
            <a:pPr marL="870966" lvl="1" indent="-514350">
              <a:buFont typeface="+mj-lt"/>
              <a:buAutoNum type="arabicPeriod"/>
            </a:pPr>
            <a:r>
              <a:rPr lang="en-US" dirty="0" smtClean="0"/>
              <a:t>Find cliques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CLAIM: toy example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371600"/>
            <a:ext cx="4568564" cy="50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1981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Cluster each data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3886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Consistency graphs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5410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Consensus graphs and cliques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2394</TotalTime>
  <Words>1043</Words>
  <Application>Microsoft Office PowerPoint</Application>
  <PresentationFormat>On-screen Show (4:3)</PresentationFormat>
  <Paragraphs>188</Paragraphs>
  <Slides>29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Solstice</vt:lpstr>
      <vt:lpstr>A novel approach to combine expression data and protein-protein interaction networks and its application on Arabidopsis thaliana  </vt:lpstr>
      <vt:lpstr>Joint analysis of PPI and expression</vt:lpstr>
      <vt:lpstr>Co-clustering (Hanisch et al. 2002) </vt:lpstr>
      <vt:lpstr>Co-clustering </vt:lpstr>
      <vt:lpstr>Mattise (Ulitsky and Shamir 2007)</vt:lpstr>
      <vt:lpstr>Joint cluster (Narayanan et al. 2010)</vt:lpstr>
      <vt:lpstr>Joint cluster (Narayanan et al. 2010)</vt:lpstr>
      <vt:lpstr>CLAIM: idea</vt:lpstr>
      <vt:lpstr>CLAIM: toy example</vt:lpstr>
      <vt:lpstr>Gene pair distance measures</vt:lpstr>
      <vt:lpstr>Clustering</vt:lpstr>
      <vt:lpstr>Clustering</vt:lpstr>
      <vt:lpstr>Integrative analysis</vt:lpstr>
      <vt:lpstr>CLAIM</vt:lpstr>
      <vt:lpstr>Mattise analysis</vt:lpstr>
      <vt:lpstr>Enrichment analysis</vt:lpstr>
      <vt:lpstr>Function prediction</vt:lpstr>
      <vt:lpstr>Gene expression data</vt:lpstr>
      <vt:lpstr>PPI data</vt:lpstr>
      <vt:lpstr>The analyzed data</vt:lpstr>
      <vt:lpstr>CLAIM cliques</vt:lpstr>
      <vt:lpstr>CLAIM on weighted graphs</vt:lpstr>
      <vt:lpstr>Enrichment results</vt:lpstr>
      <vt:lpstr>Pathway prediction results</vt:lpstr>
      <vt:lpstr>Pathway prediction results</vt:lpstr>
      <vt:lpstr>Major comments</vt:lpstr>
      <vt:lpstr>Minor comments</vt:lpstr>
      <vt:lpstr>Minor comments</vt:lpstr>
      <vt:lpstr>Minor comments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novel approach to combine expression data and protein-protein interaction networks and its application on Arabidopsis thaliana  </dc:title>
  <dc:creator>David Amar</dc:creator>
  <cp:lastModifiedBy>davidama</cp:lastModifiedBy>
  <cp:revision>169</cp:revision>
  <dcterms:created xsi:type="dcterms:W3CDTF">2006-08-16T00:00:00Z</dcterms:created>
  <dcterms:modified xsi:type="dcterms:W3CDTF">2013-02-20T08:39:32Z</dcterms:modified>
</cp:coreProperties>
</file>