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256" r:id="rId2"/>
    <p:sldId id="342" r:id="rId3"/>
    <p:sldId id="258" r:id="rId4"/>
    <p:sldId id="261" r:id="rId5"/>
    <p:sldId id="327" r:id="rId6"/>
    <p:sldId id="259" r:id="rId7"/>
    <p:sldId id="266" r:id="rId8"/>
    <p:sldId id="328" r:id="rId9"/>
    <p:sldId id="268" r:id="rId10"/>
    <p:sldId id="293" r:id="rId11"/>
    <p:sldId id="294" r:id="rId12"/>
    <p:sldId id="295" r:id="rId13"/>
    <p:sldId id="296" r:id="rId14"/>
    <p:sldId id="269" r:id="rId15"/>
    <p:sldId id="270" r:id="rId16"/>
    <p:sldId id="271" r:id="rId17"/>
    <p:sldId id="274" r:id="rId18"/>
    <p:sldId id="297" r:id="rId19"/>
    <p:sldId id="298" r:id="rId20"/>
    <p:sldId id="299" r:id="rId21"/>
    <p:sldId id="300" r:id="rId22"/>
    <p:sldId id="302" r:id="rId23"/>
    <p:sldId id="301" r:id="rId24"/>
    <p:sldId id="303" r:id="rId25"/>
    <p:sldId id="330" r:id="rId26"/>
    <p:sldId id="304" r:id="rId27"/>
    <p:sldId id="305" r:id="rId28"/>
    <p:sldId id="336" r:id="rId29"/>
    <p:sldId id="309" r:id="rId30"/>
    <p:sldId id="329" r:id="rId31"/>
    <p:sldId id="314" r:id="rId32"/>
    <p:sldId id="343" r:id="rId33"/>
    <p:sldId id="315" r:id="rId34"/>
    <p:sldId id="316" r:id="rId35"/>
    <p:sldId id="307" r:id="rId36"/>
    <p:sldId id="335" r:id="rId37"/>
    <p:sldId id="311" r:id="rId38"/>
    <p:sldId id="312" r:id="rId39"/>
    <p:sldId id="313" r:id="rId40"/>
    <p:sldId id="333" r:id="rId41"/>
    <p:sldId id="338" r:id="rId42"/>
    <p:sldId id="341" r:id="rId43"/>
    <p:sldId id="331" r:id="rId44"/>
    <p:sldId id="317" r:id="rId45"/>
    <p:sldId id="339" r:id="rId46"/>
    <p:sldId id="340" r:id="rId47"/>
    <p:sldId id="3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DICER_analysis\dicer_2013\discrete_graphs_algotirhms_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DICER_analysis\dicer_2013\cplex_formulation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DICER_analysis\dicer_2013\discrete_graphs_algotirhms_comparis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DICER_analysis\dicer_2013\discrete_graphs_algotirhms_comparis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DICER_analysis\dicer_2013\discrete_graphs_algotirhms_comparis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DICER_analysis\dicer_2013\discrete_graphs_algotirhms_comparis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'1_mm_in_graph'!$D$5</c:f>
              <c:strCache>
                <c:ptCount val="1"/>
                <c:pt idx="0">
                  <c:v>DICER</c:v>
                </c:pt>
              </c:strCache>
            </c:strRef>
          </c:tx>
          <c:cat>
            <c:numRef>
              <c:f>'1_mm_in_graph'!$B$6:$B$25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1.0000000000000016E-2</c:v>
                </c:pt>
                <c:pt idx="2">
                  <c:v>2.0000000000000032E-2</c:v>
                </c:pt>
                <c:pt idx="3">
                  <c:v>3.0000000000000047E-2</c:v>
                </c:pt>
                <c:pt idx="4">
                  <c:v>4.0000000000000063E-2</c:v>
                </c:pt>
                <c:pt idx="5">
                  <c:v>5.0000000000000065E-2</c:v>
                </c:pt>
                <c:pt idx="6">
                  <c:v>6.0000000000000081E-2</c:v>
                </c:pt>
                <c:pt idx="7">
                  <c:v>7.0000000000000034E-2</c:v>
                </c:pt>
                <c:pt idx="8">
                  <c:v>8.0000000000000127E-2</c:v>
                </c:pt>
                <c:pt idx="9">
                  <c:v>9.0000000000000066E-2</c:v>
                </c:pt>
                <c:pt idx="10">
                  <c:v>0.10000000000000002</c:v>
                </c:pt>
                <c:pt idx="11">
                  <c:v>0.109999999999999</c:v>
                </c:pt>
                <c:pt idx="12">
                  <c:v>0.11999999999999902</c:v>
                </c:pt>
                <c:pt idx="13">
                  <c:v>0.12999999999999926</c:v>
                </c:pt>
                <c:pt idx="14">
                  <c:v>0.13999999999999926</c:v>
                </c:pt>
                <c:pt idx="15">
                  <c:v>0.15000000000000019</c:v>
                </c:pt>
                <c:pt idx="16">
                  <c:v>0.16000000000000023</c:v>
                </c:pt>
                <c:pt idx="17">
                  <c:v>0.17000000000000201</c:v>
                </c:pt>
                <c:pt idx="18">
                  <c:v>0.18000000000000299</c:v>
                </c:pt>
                <c:pt idx="19">
                  <c:v>0.19000000000000422</c:v>
                </c:pt>
              </c:numCache>
            </c:numRef>
          </c:cat>
          <c:val>
            <c:numRef>
              <c:f>'1_mm_in_graph'!$D$6:$D$25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0.96666669845581077</c:v>
                </c:pt>
                <c:pt idx="6">
                  <c:v>0.58333333333333304</c:v>
                </c:pt>
                <c:pt idx="7">
                  <c:v>0.54687499254942018</c:v>
                </c:pt>
                <c:pt idx="8">
                  <c:v>0.54151233834110957</c:v>
                </c:pt>
                <c:pt idx="9">
                  <c:v>0.48277779817581146</c:v>
                </c:pt>
                <c:pt idx="10">
                  <c:v>0.50548243429511697</c:v>
                </c:pt>
                <c:pt idx="11">
                  <c:v>0.38805555701255845</c:v>
                </c:pt>
                <c:pt idx="12">
                  <c:v>0.41861112713813675</c:v>
                </c:pt>
                <c:pt idx="13">
                  <c:v>0.3819444298744209</c:v>
                </c:pt>
                <c:pt idx="14">
                  <c:v>0.42777778506278952</c:v>
                </c:pt>
                <c:pt idx="15">
                  <c:v>0.43694444298744289</c:v>
                </c:pt>
                <c:pt idx="16">
                  <c:v>0.40333334207534699</c:v>
                </c:pt>
                <c:pt idx="17">
                  <c:v>0.41250000000000031</c:v>
                </c:pt>
                <c:pt idx="18">
                  <c:v>0.23771824818104545</c:v>
                </c:pt>
                <c:pt idx="19">
                  <c:v>0.45527775883674593</c:v>
                </c:pt>
              </c:numCache>
            </c:numRef>
          </c:val>
        </c:ser>
        <c:marker val="1"/>
        <c:axId val="48412928"/>
        <c:axId val="71090560"/>
      </c:lineChart>
      <c:catAx>
        <c:axId val="48412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</a:t>
                </a:r>
              </a:p>
            </c:rich>
          </c:tx>
          <c:layout/>
        </c:title>
        <c:numFmt formatCode="General" sourceLinked="1"/>
        <c:tickLblPos val="nextTo"/>
        <c:crossAx val="71090560"/>
        <c:crosses val="autoZero"/>
        <c:auto val="1"/>
        <c:lblAlgn val="ctr"/>
        <c:lblOffset val="100"/>
      </c:catAx>
      <c:valAx>
        <c:axId val="71090560"/>
        <c:scaling>
          <c:orientation val="minMax"/>
          <c:max val="1.1000000000000001"/>
          <c:min val="0"/>
        </c:scaling>
        <c:axPos val="l"/>
        <c:majorGridlines/>
        <c:numFmt formatCode="General" sourceLinked="1"/>
        <c:tickLblPos val="nextTo"/>
        <c:crossAx val="4841292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xVal>
            <c:numRef>
              <c:f>Sheet1!$B$1:$B$6</c:f>
              <c:numCache>
                <c:formatCode>General</c:formatCode>
                <c:ptCount val="6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</c:numCache>
            </c:numRef>
          </c:xVal>
          <c:yVal>
            <c:numRef>
              <c:f>Sheet1!$C$1:$C$6</c:f>
              <c:numCache>
                <c:formatCode>General</c:formatCode>
                <c:ptCount val="6"/>
                <c:pt idx="0">
                  <c:v>82</c:v>
                </c:pt>
                <c:pt idx="1">
                  <c:v>146</c:v>
                </c:pt>
                <c:pt idx="2">
                  <c:v>261</c:v>
                </c:pt>
                <c:pt idx="3">
                  <c:v>695</c:v>
                </c:pt>
                <c:pt idx="4">
                  <c:v>2547</c:v>
                </c:pt>
                <c:pt idx="5">
                  <c:v>15156</c:v>
                </c:pt>
              </c:numCache>
            </c:numRef>
          </c:yVal>
          <c:smooth val="1"/>
        </c:ser>
        <c:axId val="71237632"/>
        <c:axId val="71239552"/>
      </c:scatterChart>
      <c:valAx>
        <c:axId val="71237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</a:t>
                </a:r>
              </a:p>
            </c:rich>
          </c:tx>
          <c:layout/>
        </c:title>
        <c:numFmt formatCode="General" sourceLinked="1"/>
        <c:tickLblPos val="nextTo"/>
        <c:crossAx val="71239552"/>
        <c:crosses val="autoZero"/>
        <c:crossBetween val="midCat"/>
      </c:valAx>
      <c:valAx>
        <c:axId val="71239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</c:title>
        <c:numFmt formatCode="General" sourceLinked="1"/>
        <c:tickLblPos val="nextTo"/>
        <c:crossAx val="71237632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1"/>
          <c:order val="0"/>
          <c:tx>
            <c:strRef>
              <c:f>'1mm_with_rand_cliques_and_bics'!$D$4</c:f>
              <c:strCache>
                <c:ptCount val="1"/>
                <c:pt idx="0">
                  <c:v>DICER</c:v>
                </c:pt>
              </c:strCache>
            </c:strRef>
          </c:tx>
          <c:xVal>
            <c:numRef>
              <c:f>'1mm_with_rand_cliques_and_bics'!$B$5:$B$24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6.0000000000000026E-2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9.9999999999999992E-2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0.12999999999999909</c:v>
                </c:pt>
                <c:pt idx="14">
                  <c:v>0.13999999999999907</c:v>
                </c:pt>
                <c:pt idx="15">
                  <c:v>0.15000000000000008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0.18000000000000008</c:v>
                </c:pt>
                <c:pt idx="19">
                  <c:v>0.19</c:v>
                </c:pt>
              </c:numCache>
            </c:numRef>
          </c:xVal>
          <c:yVal>
            <c:numRef>
              <c:f>'1mm_with_rand_cliques_and_bics'!$D$5:$D$24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0.9499999880790716</c:v>
                </c:pt>
                <c:pt idx="6">
                  <c:v>0.72115382552146901</c:v>
                </c:pt>
                <c:pt idx="7">
                  <c:v>0.5833333333333327</c:v>
                </c:pt>
                <c:pt idx="8">
                  <c:v>0.52884613871574371</c:v>
                </c:pt>
                <c:pt idx="9">
                  <c:v>0.50769231021404204</c:v>
                </c:pt>
                <c:pt idx="10">
                  <c:v>0.55000000000000004</c:v>
                </c:pt>
                <c:pt idx="11">
                  <c:v>0.48019230365753102</c:v>
                </c:pt>
                <c:pt idx="12">
                  <c:v>0.30038461387157434</c:v>
                </c:pt>
                <c:pt idx="13">
                  <c:v>0.26016025748103777</c:v>
                </c:pt>
                <c:pt idx="14">
                  <c:v>0.36769231893122101</c:v>
                </c:pt>
                <c:pt idx="15">
                  <c:v>0.38923077881336215</c:v>
                </c:pt>
                <c:pt idx="16">
                  <c:v>0.19617788940668091</c:v>
                </c:pt>
                <c:pt idx="17">
                  <c:v>0.43153846859931916</c:v>
                </c:pt>
                <c:pt idx="18">
                  <c:v>0</c:v>
                </c:pt>
                <c:pt idx="19">
                  <c:v>2.2916667349636485E-2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'1mm_with_rand_cliques_and_bics'!$C$4</c:f>
              <c:strCache>
                <c:ptCount val="1"/>
                <c:pt idx="0">
                  <c:v>DICER*</c:v>
                </c:pt>
              </c:strCache>
            </c:strRef>
          </c:tx>
          <c:xVal>
            <c:numRef>
              <c:f>'1mm_with_rand_cliques_and_bics'!$B$5:$B$24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6.0000000000000026E-2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9.9999999999999992E-2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0.12999999999999909</c:v>
                </c:pt>
                <c:pt idx="14">
                  <c:v>0.13999999999999907</c:v>
                </c:pt>
                <c:pt idx="15">
                  <c:v>0.15000000000000008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0.18000000000000008</c:v>
                </c:pt>
                <c:pt idx="19">
                  <c:v>0.19</c:v>
                </c:pt>
              </c:numCache>
            </c:numRef>
          </c:xVal>
          <c:yVal>
            <c:numRef>
              <c:f>'1mm_with_rand_cliques_and_bics'!$C$5:$C$24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0.97222220897674472</c:v>
                </c:pt>
                <c:pt idx="12">
                  <c:v>0.97222220897674472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0.96666669845581032</c:v>
                </c:pt>
                <c:pt idx="17">
                  <c:v>0.57080610593159997</c:v>
                </c:pt>
                <c:pt idx="18">
                  <c:v>0.56823765076696753</c:v>
                </c:pt>
                <c:pt idx="19">
                  <c:v>0.51480550635606004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'1mm_with_rand_cliques_and_bics'!$E$4</c:f>
              <c:strCache>
                <c:ptCount val="1"/>
                <c:pt idx="0">
                  <c:v>MBC-DICER</c:v>
                </c:pt>
              </c:strCache>
            </c:strRef>
          </c:tx>
          <c:xVal>
            <c:numRef>
              <c:f>'1mm_with_rand_cliques_and_bics'!$B$5:$B$24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6.0000000000000026E-2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9.9999999999999992E-2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0.12999999999999909</c:v>
                </c:pt>
                <c:pt idx="14">
                  <c:v>0.13999999999999907</c:v>
                </c:pt>
                <c:pt idx="15">
                  <c:v>0.15000000000000008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0.18000000000000008</c:v>
                </c:pt>
                <c:pt idx="19">
                  <c:v>0.19</c:v>
                </c:pt>
              </c:numCache>
            </c:numRef>
          </c:xVal>
          <c:yVal>
            <c:numRef>
              <c:f>'1mm_with_rand_cliques_and_bics'!$E$5:$E$24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0.96666669845581032</c:v>
                </c:pt>
                <c:pt idx="12">
                  <c:v>1</c:v>
                </c:pt>
                <c:pt idx="13">
                  <c:v>1</c:v>
                </c:pt>
                <c:pt idx="14">
                  <c:v>0.96666669845581032</c:v>
                </c:pt>
                <c:pt idx="15">
                  <c:v>0.96666669845581032</c:v>
                </c:pt>
                <c:pt idx="16">
                  <c:v>0.96666669845581032</c:v>
                </c:pt>
                <c:pt idx="17">
                  <c:v>0.96666669845581032</c:v>
                </c:pt>
                <c:pt idx="18">
                  <c:v>0.73888885974884033</c:v>
                </c:pt>
                <c:pt idx="19">
                  <c:v>0.73888885974884033</c:v>
                </c:pt>
              </c:numCache>
            </c:numRef>
          </c:yVal>
          <c:smooth val="1"/>
        </c:ser>
        <c:axId val="71283072"/>
        <c:axId val="71284992"/>
      </c:scatterChart>
      <c:valAx>
        <c:axId val="71283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</a:t>
                </a:r>
              </a:p>
            </c:rich>
          </c:tx>
          <c:layout/>
        </c:title>
        <c:numFmt formatCode="General" sourceLinked="1"/>
        <c:tickLblPos val="nextTo"/>
        <c:crossAx val="71284992"/>
        <c:crosses val="autoZero"/>
        <c:crossBetween val="midCat"/>
      </c:valAx>
      <c:valAx>
        <c:axId val="71284992"/>
        <c:scaling>
          <c:orientation val="minMax"/>
          <c:max val="1.0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J</a:t>
                </a:r>
              </a:p>
            </c:rich>
          </c:tx>
          <c:layout/>
        </c:title>
        <c:numFmt formatCode="General" sourceLinked="1"/>
        <c:tickLblPos val="nextTo"/>
        <c:crossAx val="71283072"/>
        <c:crosses val="autoZero"/>
        <c:crossBetween val="midCat"/>
      </c:valAx>
    </c:plotArea>
    <c:legend>
      <c:legendPos val="t"/>
      <c:layout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1"/>
          <c:order val="0"/>
          <c:tx>
            <c:strRef>
              <c:f>'1mm_with_rand_cliques_and_bics'!$Z$4</c:f>
              <c:strCache>
                <c:ptCount val="1"/>
                <c:pt idx="0">
                  <c:v>DICER</c:v>
                </c:pt>
              </c:strCache>
            </c:strRef>
          </c:tx>
          <c:xVal>
            <c:numRef>
              <c:f>'1mm_with_rand_cliques_and_bics'!$X$5:$X$24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6.0000000000000026E-2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9.9999999999999992E-2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0.12999999999999909</c:v>
                </c:pt>
                <c:pt idx="14">
                  <c:v>0.13999999999999907</c:v>
                </c:pt>
                <c:pt idx="15">
                  <c:v>0.15000000000000008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0.18000000000000008</c:v>
                </c:pt>
                <c:pt idx="19">
                  <c:v>0.19</c:v>
                </c:pt>
              </c:numCache>
            </c:numRef>
          </c:xVal>
          <c:yVal>
            <c:numRef>
              <c:f>'1mm_with_rand_cliques_and_bics'!$Z$5:$Z$24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6</c:v>
                </c:pt>
                <c:pt idx="8">
                  <c:v>11</c:v>
                </c:pt>
                <c:pt idx="9">
                  <c:v>16</c:v>
                </c:pt>
                <c:pt idx="10">
                  <c:v>20</c:v>
                </c:pt>
                <c:pt idx="11">
                  <c:v>25</c:v>
                </c:pt>
                <c:pt idx="12">
                  <c:v>29</c:v>
                </c:pt>
                <c:pt idx="13">
                  <c:v>37</c:v>
                </c:pt>
                <c:pt idx="14">
                  <c:v>45</c:v>
                </c:pt>
                <c:pt idx="15">
                  <c:v>46</c:v>
                </c:pt>
                <c:pt idx="16">
                  <c:v>50</c:v>
                </c:pt>
                <c:pt idx="17">
                  <c:v>56</c:v>
                </c:pt>
                <c:pt idx="18">
                  <c:v>55</c:v>
                </c:pt>
                <c:pt idx="19">
                  <c:v>60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'1mm_with_rand_cliques_and_bics'!$Y$4</c:f>
              <c:strCache>
                <c:ptCount val="1"/>
                <c:pt idx="0">
                  <c:v>DICER*</c:v>
                </c:pt>
              </c:strCache>
            </c:strRef>
          </c:tx>
          <c:xVal>
            <c:numRef>
              <c:f>'1mm_with_rand_cliques_and_bics'!$X$5:$X$24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6.0000000000000026E-2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9.9999999999999992E-2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0.12999999999999909</c:v>
                </c:pt>
                <c:pt idx="14">
                  <c:v>0.13999999999999907</c:v>
                </c:pt>
                <c:pt idx="15">
                  <c:v>0.15000000000000008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0.18000000000000008</c:v>
                </c:pt>
                <c:pt idx="19">
                  <c:v>0.19</c:v>
                </c:pt>
              </c:numCache>
            </c:numRef>
          </c:xVal>
          <c:yVal>
            <c:numRef>
              <c:f>'1mm_with_rand_cliques_and_bics'!$Y$5:$Y$24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14</c:v>
                </c:pt>
                <c:pt idx="7">
                  <c:v>48</c:v>
                </c:pt>
                <c:pt idx="8">
                  <c:v>135</c:v>
                </c:pt>
                <c:pt idx="9">
                  <c:v>265</c:v>
                </c:pt>
                <c:pt idx="10">
                  <c:v>431</c:v>
                </c:pt>
                <c:pt idx="11">
                  <c:v>588</c:v>
                </c:pt>
                <c:pt idx="12">
                  <c:v>698</c:v>
                </c:pt>
                <c:pt idx="13">
                  <c:v>842</c:v>
                </c:pt>
                <c:pt idx="14">
                  <c:v>1030</c:v>
                </c:pt>
                <c:pt idx="15">
                  <c:v>1229</c:v>
                </c:pt>
                <c:pt idx="16">
                  <c:v>1459</c:v>
                </c:pt>
                <c:pt idx="17">
                  <c:v>1647</c:v>
                </c:pt>
                <c:pt idx="18">
                  <c:v>1860</c:v>
                </c:pt>
                <c:pt idx="19">
                  <c:v>2084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'1mm_with_rand_cliques_and_bics'!$AA$4</c:f>
              <c:strCache>
                <c:ptCount val="1"/>
                <c:pt idx="0">
                  <c:v>MBC-DICER</c:v>
                </c:pt>
              </c:strCache>
            </c:strRef>
          </c:tx>
          <c:xVal>
            <c:numRef>
              <c:f>'1mm_with_rand_cliques_and_bics'!$X$5:$X$24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0.05</c:v>
                </c:pt>
                <c:pt idx="6">
                  <c:v>6.0000000000000026E-2</c:v>
                </c:pt>
                <c:pt idx="7">
                  <c:v>7.0000000000000021E-2</c:v>
                </c:pt>
                <c:pt idx="8">
                  <c:v>8.0000000000000043E-2</c:v>
                </c:pt>
                <c:pt idx="9">
                  <c:v>9.0000000000000024E-2</c:v>
                </c:pt>
                <c:pt idx="10">
                  <c:v>9.9999999999999992E-2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0.12999999999999909</c:v>
                </c:pt>
                <c:pt idx="14">
                  <c:v>0.13999999999999907</c:v>
                </c:pt>
                <c:pt idx="15">
                  <c:v>0.15000000000000008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0.18000000000000008</c:v>
                </c:pt>
                <c:pt idx="19">
                  <c:v>0.19</c:v>
                </c:pt>
              </c:numCache>
            </c:numRef>
          </c:xVal>
          <c:yVal>
            <c:numRef>
              <c:f>'1mm_with_rand_cliques_and_bics'!$AA$5:$AA$24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19</c:v>
                </c:pt>
                <c:pt idx="12">
                  <c:v>70</c:v>
                </c:pt>
                <c:pt idx="13">
                  <c:v>139</c:v>
                </c:pt>
                <c:pt idx="14">
                  <c:v>195</c:v>
                </c:pt>
                <c:pt idx="15">
                  <c:v>227</c:v>
                </c:pt>
                <c:pt idx="16">
                  <c:v>309</c:v>
                </c:pt>
                <c:pt idx="17">
                  <c:v>359</c:v>
                </c:pt>
                <c:pt idx="18">
                  <c:v>410</c:v>
                </c:pt>
                <c:pt idx="19">
                  <c:v>1220</c:v>
                </c:pt>
              </c:numCache>
            </c:numRef>
          </c:yVal>
          <c:smooth val="1"/>
        </c:ser>
        <c:axId val="72379008"/>
        <c:axId val="72397568"/>
      </c:scatterChart>
      <c:valAx>
        <c:axId val="72379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</a:t>
                </a:r>
              </a:p>
            </c:rich>
          </c:tx>
          <c:layout/>
        </c:title>
        <c:numFmt formatCode="General" sourceLinked="1"/>
        <c:tickLblPos val="nextTo"/>
        <c:crossAx val="72397568"/>
        <c:crosses val="autoZero"/>
        <c:crossBetween val="midCat"/>
      </c:valAx>
      <c:valAx>
        <c:axId val="7239756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Time(sec)</a:t>
                </a:r>
              </a:p>
            </c:rich>
          </c:tx>
          <c:layout/>
        </c:title>
        <c:numFmt formatCode="General" sourceLinked="1"/>
        <c:tickLblPos val="nextTo"/>
        <c:crossAx val="72379008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1"/>
          <c:order val="0"/>
          <c:tx>
            <c:strRef>
              <c:f>'10mm_add_cliques_toG1'!$D$4</c:f>
              <c:strCache>
                <c:ptCount val="1"/>
                <c:pt idx="0">
                  <c:v>DICER</c:v>
                </c:pt>
              </c:strCache>
            </c:strRef>
          </c:tx>
          <c:xVal>
            <c:numRef>
              <c:f>'10mm_add_cliques_toG1'!$B$5:$B$24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6.0000000000000019E-2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9.0000000000000024E-2</c:v>
                </c:pt>
                <c:pt idx="10">
                  <c:v>9.9999999999999964E-2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0.12999999999999906</c:v>
                </c:pt>
                <c:pt idx="14">
                  <c:v>0.13999999999999904</c:v>
                </c:pt>
                <c:pt idx="15">
                  <c:v>0.15000000000000005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0.18000000000000005</c:v>
                </c:pt>
                <c:pt idx="19">
                  <c:v>0.19</c:v>
                </c:pt>
              </c:numCache>
            </c:numRef>
          </c:xVal>
          <c:yVal>
            <c:numRef>
              <c:f>'10mm_add_cliques_toG1'!$D$5:$D$24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0.98802884817123382</c:v>
                </c:pt>
                <c:pt idx="7">
                  <c:v>0.93808760643005318</c:v>
                </c:pt>
                <c:pt idx="8">
                  <c:v>0.84298800826072695</c:v>
                </c:pt>
                <c:pt idx="9">
                  <c:v>0.81570199131965604</c:v>
                </c:pt>
                <c:pt idx="10">
                  <c:v>0.80184462666511547</c:v>
                </c:pt>
                <c:pt idx="11">
                  <c:v>0.77015125751495328</c:v>
                </c:pt>
                <c:pt idx="12">
                  <c:v>0.71588433980941701</c:v>
                </c:pt>
                <c:pt idx="13">
                  <c:v>0.70824943780899041</c:v>
                </c:pt>
                <c:pt idx="14">
                  <c:v>0.69792771637439743</c:v>
                </c:pt>
                <c:pt idx="15">
                  <c:v>0.62716872990131278</c:v>
                </c:pt>
                <c:pt idx="16">
                  <c:v>0.38525530835613586</c:v>
                </c:pt>
                <c:pt idx="17">
                  <c:v>0.44111657068133286</c:v>
                </c:pt>
                <c:pt idx="18">
                  <c:v>0.23409964228048899</c:v>
                </c:pt>
                <c:pt idx="19">
                  <c:v>0.44924932876601775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'10mm_add_cliques_toG1'!$C$4</c:f>
              <c:strCache>
                <c:ptCount val="1"/>
                <c:pt idx="0">
                  <c:v>DICER*</c:v>
                </c:pt>
              </c:strCache>
            </c:strRef>
          </c:tx>
          <c:xVal>
            <c:numRef>
              <c:f>'10mm_add_cliques_toG1'!$B$5:$B$24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6.0000000000000019E-2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9.0000000000000024E-2</c:v>
                </c:pt>
                <c:pt idx="10">
                  <c:v>9.9999999999999964E-2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0.12999999999999906</c:v>
                </c:pt>
                <c:pt idx="14">
                  <c:v>0.13999999999999904</c:v>
                </c:pt>
                <c:pt idx="15">
                  <c:v>0.15000000000000005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0.18000000000000005</c:v>
                </c:pt>
                <c:pt idx="19">
                  <c:v>0.19</c:v>
                </c:pt>
              </c:numCache>
            </c:numRef>
          </c:xVal>
          <c:yVal>
            <c:numRef>
              <c:f>'10mm_add_cliques_toG1'!$C$5:$C$24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0.99615384340286173</c:v>
                </c:pt>
                <c:pt idx="9">
                  <c:v>1</c:v>
                </c:pt>
                <c:pt idx="10">
                  <c:v>0.97961538434028628</c:v>
                </c:pt>
                <c:pt idx="11">
                  <c:v>0.98346154093742255</c:v>
                </c:pt>
                <c:pt idx="12">
                  <c:v>0.98730769157409604</c:v>
                </c:pt>
                <c:pt idx="13">
                  <c:v>0.98452991247177124</c:v>
                </c:pt>
                <c:pt idx="14">
                  <c:v>0.96490778923034581</c:v>
                </c:pt>
                <c:pt idx="15">
                  <c:v>0.96524291038513121</c:v>
                </c:pt>
                <c:pt idx="16">
                  <c:v>0.94965758919715781</c:v>
                </c:pt>
                <c:pt idx="17">
                  <c:v>0.90711539387702878</c:v>
                </c:pt>
                <c:pt idx="18">
                  <c:v>0.90828574895858705</c:v>
                </c:pt>
                <c:pt idx="19">
                  <c:v>0.90357624888420063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'10mm_add_cliques_toG1'!$E$4</c:f>
              <c:strCache>
                <c:ptCount val="1"/>
                <c:pt idx="0">
                  <c:v>MBC-DICER</c:v>
                </c:pt>
              </c:strCache>
            </c:strRef>
          </c:tx>
          <c:xVal>
            <c:numRef>
              <c:f>'10mm_add_cliques_toG1'!$B$5:$B$24</c:f>
              <c:numCache>
                <c:formatCode>General</c:formatCode>
                <c:ptCount val="20"/>
                <c:pt idx="0">
                  <c:v>0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6.0000000000000019E-2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9.0000000000000024E-2</c:v>
                </c:pt>
                <c:pt idx="10">
                  <c:v>9.9999999999999964E-2</c:v>
                </c:pt>
                <c:pt idx="11">
                  <c:v>0.109999999999999</c:v>
                </c:pt>
                <c:pt idx="12">
                  <c:v>0.119999999999999</c:v>
                </c:pt>
                <c:pt idx="13">
                  <c:v>0.12999999999999906</c:v>
                </c:pt>
                <c:pt idx="14">
                  <c:v>0.13999999999999904</c:v>
                </c:pt>
                <c:pt idx="15">
                  <c:v>0.15000000000000005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0.18000000000000005</c:v>
                </c:pt>
                <c:pt idx="19">
                  <c:v>0.19</c:v>
                </c:pt>
              </c:numCache>
            </c:numRef>
          </c:xVal>
          <c:yVal>
            <c:numRef>
              <c:f>'10mm_add_cliques_toG1'!$E$5:$E$24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0.98888888955116183</c:v>
                </c:pt>
                <c:pt idx="11">
                  <c:v>0.99166666865348818</c:v>
                </c:pt>
                <c:pt idx="12">
                  <c:v>0.98833333849906879</c:v>
                </c:pt>
                <c:pt idx="13">
                  <c:v>0.95223487019538822</c:v>
                </c:pt>
                <c:pt idx="14">
                  <c:v>0.96253065466880738</c:v>
                </c:pt>
                <c:pt idx="15">
                  <c:v>0.95569532513618438</c:v>
                </c:pt>
                <c:pt idx="16">
                  <c:v>0.9526282131671906</c:v>
                </c:pt>
                <c:pt idx="17">
                  <c:v>0.92312415242195101</c:v>
                </c:pt>
                <c:pt idx="18">
                  <c:v>0.90223861336708022</c:v>
                </c:pt>
                <c:pt idx="19">
                  <c:v>0.91419253349304219</c:v>
                </c:pt>
              </c:numCache>
            </c:numRef>
          </c:yVal>
          <c:smooth val="1"/>
        </c:ser>
        <c:axId val="72698112"/>
        <c:axId val="72708480"/>
      </c:scatterChart>
      <c:valAx>
        <c:axId val="72698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</a:t>
                </a:r>
              </a:p>
            </c:rich>
          </c:tx>
          <c:layout/>
        </c:title>
        <c:numFmt formatCode="General" sourceLinked="1"/>
        <c:tickLblPos val="nextTo"/>
        <c:crossAx val="72708480"/>
        <c:crosses val="autoZero"/>
        <c:crossBetween val="midCat"/>
      </c:valAx>
      <c:valAx>
        <c:axId val="72708480"/>
        <c:scaling>
          <c:orientation val="minMax"/>
          <c:max val="1.05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J</a:t>
                </a:r>
              </a:p>
            </c:rich>
          </c:tx>
          <c:layout/>
        </c:title>
        <c:numFmt formatCode="General" sourceLinked="1"/>
        <c:tickLblPos val="nextTo"/>
        <c:crossAx val="72698112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'10mm_add_cliques_toG1'!$B$30:$D$30</c:f>
              <c:strCache>
                <c:ptCount val="3"/>
                <c:pt idx="0">
                  <c:v>DICER*</c:v>
                </c:pt>
                <c:pt idx="1">
                  <c:v>DICER</c:v>
                </c:pt>
                <c:pt idx="2">
                  <c:v>MBC-DICER</c:v>
                </c:pt>
              </c:strCache>
            </c:strRef>
          </c:cat>
          <c:val>
            <c:numRef>
              <c:f>'10mm_add_cliques_toG1'!$B$31:$D$31</c:f>
              <c:numCache>
                <c:formatCode>General</c:formatCode>
                <c:ptCount val="3"/>
                <c:pt idx="0">
                  <c:v>154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axId val="72733056"/>
        <c:axId val="72734592"/>
      </c:barChart>
      <c:catAx>
        <c:axId val="72733056"/>
        <c:scaling>
          <c:orientation val="minMax"/>
        </c:scaling>
        <c:axPos val="b"/>
        <c:tickLblPos val="nextTo"/>
        <c:crossAx val="72734592"/>
        <c:crosses val="autoZero"/>
        <c:auto val="1"/>
        <c:lblAlgn val="ctr"/>
        <c:lblOffset val="100"/>
      </c:catAx>
      <c:valAx>
        <c:axId val="72734592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Running time (sec)</a:t>
                </a:r>
              </a:p>
            </c:rich>
          </c:tx>
          <c:layout/>
        </c:title>
        <c:numFmt formatCode="General" sourceLinked="1"/>
        <c:tickLblPos val="nextTo"/>
        <c:crossAx val="7273305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Sheet1!$S$3:$U$3</c:f>
              <c:strCache>
                <c:ptCount val="3"/>
                <c:pt idx="0">
                  <c:v>DICER</c:v>
                </c:pt>
                <c:pt idx="1">
                  <c:v>DICER*</c:v>
                </c:pt>
                <c:pt idx="2">
                  <c:v>MBC-DICER</c:v>
                </c:pt>
              </c:strCache>
            </c:strRef>
          </c:cat>
          <c:val>
            <c:numRef>
              <c:f>Sheet1!$S$4:$U$4</c:f>
              <c:numCache>
                <c:formatCode>General</c:formatCode>
                <c:ptCount val="3"/>
                <c:pt idx="0">
                  <c:v>0.30323115161557579</c:v>
                </c:pt>
                <c:pt idx="1">
                  <c:v>0.27381938690969365</c:v>
                </c:pt>
                <c:pt idx="2">
                  <c:v>0.35376967688483857</c:v>
                </c:pt>
              </c:numCache>
            </c:numRef>
          </c:val>
        </c:ser>
        <c:axId val="75638272"/>
        <c:axId val="75639808"/>
      </c:barChart>
      <c:catAx>
        <c:axId val="75638272"/>
        <c:scaling>
          <c:orientation val="minMax"/>
        </c:scaling>
        <c:axPos val="b"/>
        <c:tickLblPos val="nextTo"/>
        <c:crossAx val="75639808"/>
        <c:crosses val="autoZero"/>
        <c:auto val="1"/>
        <c:lblAlgn val="ctr"/>
        <c:lblOffset val="100"/>
      </c:catAx>
      <c:valAx>
        <c:axId val="75639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Gene coverage</a:t>
                </a:r>
              </a:p>
            </c:rich>
          </c:tx>
          <c:layout/>
        </c:title>
        <c:numFmt formatCode="General" sourceLinked="1"/>
        <c:tickLblPos val="nextTo"/>
        <c:crossAx val="7563827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Sheet2!$R$1:$T$1</c:f>
              <c:strCache>
                <c:ptCount val="3"/>
                <c:pt idx="0">
                  <c:v>DICER</c:v>
                </c:pt>
                <c:pt idx="1">
                  <c:v>DICER*</c:v>
                </c:pt>
                <c:pt idx="2">
                  <c:v>MBC_DICER</c:v>
                </c:pt>
              </c:strCache>
            </c:strRef>
          </c:cat>
          <c:val>
            <c:numRef>
              <c:f>Sheet2!$R$2:$T$2</c:f>
              <c:numCache>
                <c:formatCode>General</c:formatCode>
                <c:ptCount val="3"/>
                <c:pt idx="0">
                  <c:v>9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axId val="71117824"/>
        <c:axId val="71127808"/>
      </c:barChart>
      <c:catAx>
        <c:axId val="71117824"/>
        <c:scaling>
          <c:orientation val="minMax"/>
        </c:scaling>
        <c:axPos val="b"/>
        <c:tickLblPos val="nextTo"/>
        <c:crossAx val="71127808"/>
        <c:crosses val="autoZero"/>
        <c:auto val="1"/>
        <c:lblAlgn val="ctr"/>
        <c:lblOffset val="100"/>
      </c:catAx>
      <c:valAx>
        <c:axId val="71127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enriched miRNAs</a:t>
                </a:r>
              </a:p>
            </c:rich>
          </c:tx>
          <c:layout/>
        </c:title>
        <c:numFmt formatCode="General" sourceLinked="1"/>
        <c:tickLblPos val="nextTo"/>
        <c:crossAx val="7111782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F66633-7B81-481B-B168-355AC617F573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E008DA-4996-40E4-B984-98420C0B739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Bi-Module problem: new algorithms and applications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4343400" cy="1447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Group meeting </a:t>
            </a:r>
          </a:p>
          <a:p>
            <a:pPr algn="ctr"/>
            <a:r>
              <a:rPr lang="en-US" dirty="0" smtClean="0"/>
              <a:t>January</a:t>
            </a:r>
          </a:p>
          <a:p>
            <a:pPr algn="ctr"/>
            <a:r>
              <a:rPr lang="en-US" dirty="0" smtClean="0"/>
              <a:t>2013</a:t>
            </a:r>
          </a:p>
          <a:p>
            <a:pPr algn="ctr"/>
            <a:r>
              <a:rPr lang="en-US" dirty="0" smtClean="0"/>
              <a:t>David Amar</a:t>
            </a:r>
          </a:p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150 genes and 60 conditions divided into two classes of 30 conditions each.</a:t>
            </a:r>
          </a:p>
          <a:p>
            <a:pPr algn="l" rtl="0"/>
            <a:r>
              <a:rPr lang="en-US" dirty="0" smtClean="0"/>
              <a:t>In these data we planted a DC cluster of 30 genes and a 20-gene meta-module consisting of two 10-gene modules. </a:t>
            </a:r>
          </a:p>
          <a:p>
            <a:pPr algn="l" rtl="0"/>
            <a:r>
              <a:rPr lang="en-US" dirty="0" smtClean="0"/>
              <a:t>We added noise to the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data</a:t>
            </a:r>
            <a:endParaRPr lang="en-US" dirty="0"/>
          </a:p>
        </p:txBody>
      </p:sp>
      <p:pic>
        <p:nvPicPr>
          <p:cNvPr id="5" name="Content Placeholder 4" descr="Figure S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179" r="-2603" b="16336"/>
          <a:stretch>
            <a:fillRect/>
          </a:stretch>
        </p:blipFill>
        <p:spPr>
          <a:xfrm>
            <a:off x="762000" y="2362200"/>
            <a:ext cx="7761287" cy="3938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Bi-module recovery was perfect.</a:t>
            </a:r>
          </a:p>
          <a:p>
            <a:pPr algn="l" rtl="0"/>
            <a:r>
              <a:rPr lang="en-US" dirty="0" smtClean="0"/>
              <a:t>DICER detected the planted cluster, but reported additional clusters:</a:t>
            </a:r>
          </a:p>
          <a:p>
            <a:pPr lvl="1" algn="l" rtl="0"/>
            <a:r>
              <a:rPr lang="en-US" dirty="0" smtClean="0"/>
              <a:t>The meta-module itself (with three additional genes)</a:t>
            </a:r>
          </a:p>
          <a:p>
            <a:pPr lvl="1" algn="l" rtl="0"/>
            <a:r>
              <a:rPr lang="en-US" dirty="0" smtClean="0"/>
              <a:t>Some other small clusters</a:t>
            </a:r>
            <a:endParaRPr lang="en-US" dirty="0"/>
          </a:p>
        </p:txBody>
      </p:sp>
      <p:pic>
        <p:nvPicPr>
          <p:cNvPr id="43010" name="Picture 2" descr="C:\Users\davidama\Desktop\Figure S3.tif"/>
          <p:cNvPicPr>
            <a:picLocks noChangeAspect="1" noChangeArrowheads="1"/>
          </p:cNvPicPr>
          <p:nvPr/>
        </p:nvPicPr>
        <p:blipFill>
          <a:blip r:embed="rId2" cstate="print"/>
          <a:srcRect t="14815" r="5556" b="22222"/>
          <a:stretch>
            <a:fillRect/>
          </a:stretch>
        </p:blipFill>
        <p:spPr bwMode="auto">
          <a:xfrm>
            <a:off x="5257800" y="4572000"/>
            <a:ext cx="3352800" cy="1676400"/>
          </a:xfrm>
          <a:prstGeom prst="rect">
            <a:avLst/>
          </a:prstGeom>
          <a:noFill/>
        </p:spPr>
      </p:pic>
      <p:pic>
        <p:nvPicPr>
          <p:cNvPr id="5" name="Content Placeholder 4" descr="Figure S2.tif"/>
          <p:cNvPicPr>
            <a:picLocks noChangeAspect="1"/>
          </p:cNvPicPr>
          <p:nvPr/>
        </p:nvPicPr>
        <p:blipFill>
          <a:blip r:embed="rId3" cstate="print"/>
          <a:srcRect t="13179" r="-2603" b="16336"/>
          <a:stretch>
            <a:fillRect/>
          </a:stretch>
        </p:blipFill>
        <p:spPr>
          <a:xfrm>
            <a:off x="5888038" y="609600"/>
            <a:ext cx="3255962" cy="165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Use </a:t>
            </a:r>
            <a:r>
              <a:rPr lang="en-US" b="1" dirty="0" smtClean="0"/>
              <a:t>complete hierarchical linkage </a:t>
            </a:r>
            <a:r>
              <a:rPr lang="en-US" dirty="0" smtClean="0"/>
              <a:t>instead of average linkage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 smtClean="0"/>
              <a:t>real data, as compared to average linkage:</a:t>
            </a:r>
          </a:p>
          <a:p>
            <a:pPr lvl="1" algn="l" rtl="0"/>
            <a:r>
              <a:rPr lang="en-US" sz="2400" dirty="0" smtClean="0"/>
              <a:t>Promoted homogeneity (“cliques”)</a:t>
            </a:r>
          </a:p>
          <a:p>
            <a:pPr lvl="1" algn="l" rtl="0"/>
            <a:r>
              <a:rPr lang="en-US" sz="2400" dirty="0" smtClean="0"/>
              <a:t>Clusters tend to be small</a:t>
            </a:r>
          </a:p>
          <a:p>
            <a:pPr algn="l" rtl="0"/>
            <a:r>
              <a:rPr lang="en-US" dirty="0" smtClean="0"/>
              <a:t>Results are now perfect</a:t>
            </a:r>
          </a:p>
          <a:p>
            <a:pPr lvl="1" algn="l" rtl="0"/>
            <a:endParaRPr lang="en-US" dirty="0"/>
          </a:p>
        </p:txBody>
      </p:sp>
      <p:pic>
        <p:nvPicPr>
          <p:cNvPr id="30722" name="Picture 2" descr="http://compbio.pbworks.com/f/link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552" y="762000"/>
            <a:ext cx="5009448" cy="173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Bi-modules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sz="2400" dirty="0" smtClean="0"/>
              <a:t>A pair of gene modules</a:t>
            </a:r>
          </a:p>
          <a:p>
            <a:pPr lvl="1" algn="l" rtl="0"/>
            <a:r>
              <a:rPr lang="en-US" sz="2200" dirty="0" smtClean="0"/>
              <a:t>In each module: genes are correlated across all phenotypes</a:t>
            </a:r>
          </a:p>
          <a:p>
            <a:pPr lvl="1" algn="l" rtl="0"/>
            <a:r>
              <a:rPr lang="en-US" sz="2200" dirty="0" smtClean="0"/>
              <a:t>Genes that belong to different modules are differentially correlated.</a:t>
            </a:r>
            <a:endParaRPr lang="he-IL" sz="22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8" name="Picture 7" descr="Supp_fig_1.jpg"/>
          <p:cNvPicPr>
            <a:picLocks noChangeAspect="1"/>
          </p:cNvPicPr>
          <p:nvPr/>
        </p:nvPicPr>
        <p:blipFill>
          <a:blip r:embed="rId2" cstate="print"/>
          <a:srcRect t="10390" b="37662"/>
          <a:stretch>
            <a:fillRect/>
          </a:stretch>
        </p:blipFill>
        <p:spPr>
          <a:xfrm>
            <a:off x="762000" y="4191000"/>
            <a:ext cx="6258560" cy="2438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648200"/>
            <a:ext cx="1457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Formal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are given two edge-weighted graphs G=(V,E) and G'=(V,E') with the same vertex set V.</a:t>
            </a:r>
          </a:p>
          <a:p>
            <a:pPr algn="l" rtl="0"/>
            <a:r>
              <a:rPr lang="en-US" dirty="0" smtClean="0"/>
              <a:t>A bi-module is two disjoint vertex sets S, T in V such that:</a:t>
            </a:r>
          </a:p>
          <a:p>
            <a:pPr lvl="1" algn="l" rtl="0"/>
            <a:r>
              <a:rPr lang="en-US" dirty="0" smtClean="0"/>
              <a:t>Sum of edge weights of S and T in G is positive.</a:t>
            </a:r>
          </a:p>
          <a:p>
            <a:pPr lvl="1" algn="l" rtl="0"/>
            <a:r>
              <a:rPr lang="en-US" dirty="0" smtClean="0"/>
              <a:t>Sum of weights between S and T is positive in G'. </a:t>
            </a:r>
          </a:p>
          <a:p>
            <a:pPr lvl="1" algn="l" rtl="0"/>
            <a:r>
              <a:rPr lang="en-US" dirty="0" smtClean="0"/>
              <a:t>Constraints</a:t>
            </a:r>
          </a:p>
          <a:p>
            <a:pPr algn="l" rtl="0"/>
            <a:r>
              <a:rPr lang="en-US" dirty="0" smtClean="0"/>
              <a:t>Find a bi-module of maximum cardinality 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/>
              <a:t>DICER’s </a:t>
            </a:r>
            <a:r>
              <a:rPr lang="en-US" dirty="0" smtClean="0"/>
              <a:t>heuristic approach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/>
              <a:t>Input: consistency correlations graph (CG) and DC graph.</a:t>
            </a:r>
          </a:p>
          <a:p>
            <a:pPr algn="l" rtl="0"/>
            <a:r>
              <a:rPr lang="en-US" sz="2000" dirty="0" smtClean="0"/>
              <a:t>Start with an edge (</a:t>
            </a:r>
            <a:r>
              <a:rPr lang="en-US" sz="2000" dirty="0" err="1" smtClean="0"/>
              <a:t>u,v</a:t>
            </a:r>
            <a:r>
              <a:rPr lang="en-US" sz="2000" dirty="0" smtClean="0"/>
              <a:t>) </a:t>
            </a:r>
            <a:r>
              <a:rPr lang="en-US" sz="2000" b="1" dirty="0" smtClean="0"/>
              <a:t>in the DC graph</a:t>
            </a:r>
            <a:r>
              <a:rPr lang="en-US" sz="2000" dirty="0" smtClean="0"/>
              <a:t> and define its neighborhood: all nodes connected with edges to u or v.</a:t>
            </a:r>
          </a:p>
          <a:p>
            <a:pPr algn="l" rtl="0"/>
            <a:r>
              <a:rPr lang="en-US" sz="2000" dirty="0" smtClean="0"/>
              <a:t>Discard nodes connected to u and v.</a:t>
            </a:r>
          </a:p>
          <a:p>
            <a:pPr algn="l" rtl="0"/>
            <a:r>
              <a:rPr lang="en-US" sz="2000" dirty="0" smtClean="0"/>
              <a:t>Remove “bad” genes, until the bi-module is “legal”:</a:t>
            </a:r>
          </a:p>
          <a:p>
            <a:pPr lvl="1" algn="l" rtl="0"/>
            <a:r>
              <a:rPr lang="en-US" sz="1800" dirty="0" smtClean="0"/>
              <a:t>Negative sum of DC scores with the other side</a:t>
            </a:r>
          </a:p>
          <a:p>
            <a:pPr lvl="1" algn="l" rtl="0"/>
            <a:r>
              <a:rPr lang="en-US" sz="1800" dirty="0" smtClean="0"/>
              <a:t>Negative sum of CG scores with the other side</a:t>
            </a:r>
          </a:p>
          <a:p>
            <a:pPr algn="l" rtl="0"/>
            <a:r>
              <a:rPr lang="en-US" sz="2000" dirty="0" smtClean="0"/>
              <a:t>Accept if the bi-module is “interesting”</a:t>
            </a:r>
          </a:p>
          <a:p>
            <a:pPr lvl="1" algn="l" rtl="0"/>
            <a:r>
              <a:rPr lang="en-US" sz="1800" dirty="0" smtClean="0"/>
              <a:t>C1 or C2 are not too small</a:t>
            </a:r>
          </a:p>
          <a:p>
            <a:pPr lvl="1" algn="l" rtl="0"/>
            <a:r>
              <a:rPr lang="en-US" sz="1800" dirty="0" smtClean="0"/>
              <a:t>Ratio between sizes is at least 1/4</a:t>
            </a:r>
          </a:p>
          <a:p>
            <a:pPr lvl="1" algn="l" rtl="0"/>
            <a:endParaRPr lang="en-US" sz="1600" dirty="0" smtClean="0"/>
          </a:p>
          <a:p>
            <a:pPr algn="l" rtl="0"/>
            <a:endParaRPr lang="he-IL" sz="1800" dirty="0"/>
          </a:p>
        </p:txBody>
      </p:sp>
      <p:sp>
        <p:nvSpPr>
          <p:cNvPr id="168" name="Oval 167"/>
          <p:cNvSpPr/>
          <p:nvPr/>
        </p:nvSpPr>
        <p:spPr>
          <a:xfrm>
            <a:off x="7848600" y="6096000"/>
            <a:ext cx="157732" cy="157588"/>
          </a:xfrm>
          <a:prstGeom prst="ellipse">
            <a:avLst/>
          </a:prstGeom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 dirty="0"/>
          </a:p>
        </p:txBody>
      </p:sp>
      <p:cxnSp>
        <p:nvCxnSpPr>
          <p:cNvPr id="169" name="Straight Connector 168"/>
          <p:cNvCxnSpPr>
            <a:endCxn id="12" idx="2"/>
          </p:cNvCxnSpPr>
          <p:nvPr/>
        </p:nvCxnSpPr>
        <p:spPr>
          <a:xfrm flipV="1">
            <a:off x="7932798" y="4879394"/>
            <a:ext cx="677802" cy="121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8" idx="6"/>
          </p:cNvCxnSpPr>
          <p:nvPr/>
        </p:nvCxnSpPr>
        <p:spPr>
          <a:xfrm flipH="1" flipV="1">
            <a:off x="7168132" y="4879394"/>
            <a:ext cx="764666" cy="12192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934200" y="3733800"/>
            <a:ext cx="1905000" cy="2062588"/>
            <a:chOff x="6934200" y="3733800"/>
            <a:chExt cx="1905000" cy="2062588"/>
          </a:xfrm>
        </p:grpSpPr>
        <p:sp>
          <p:nvSpPr>
            <p:cNvPr id="5" name="Oval 4"/>
            <p:cNvSpPr/>
            <p:nvPr/>
          </p:nvSpPr>
          <p:spPr>
            <a:xfrm>
              <a:off x="7086600" y="56388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086600" y="41148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10400" y="52578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4800600"/>
              <a:ext cx="157732" cy="1575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8534400" y="41148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534400" y="44958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534400" y="55626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610600" y="4800600"/>
              <a:ext cx="157732" cy="157588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010400" y="4419600"/>
              <a:ext cx="157732" cy="157588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534400" y="5257800"/>
              <a:ext cx="157732" cy="157588"/>
            </a:xfrm>
            <a:prstGeom prst="ellips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 dirty="0"/>
            </a:p>
          </p:txBody>
        </p:sp>
        <p:cxnSp>
          <p:nvCxnSpPr>
            <p:cNvPr id="17" name="Straight Connector 16"/>
            <p:cNvCxnSpPr>
              <a:stCxn id="5" idx="6"/>
              <a:endCxn id="9" idx="2"/>
            </p:cNvCxnSpPr>
            <p:nvPr/>
          </p:nvCxnSpPr>
          <p:spPr>
            <a:xfrm flipV="1">
              <a:off x="7244332" y="4193594"/>
              <a:ext cx="1290068" cy="15240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6"/>
              <a:endCxn id="10" idx="2"/>
            </p:cNvCxnSpPr>
            <p:nvPr/>
          </p:nvCxnSpPr>
          <p:spPr>
            <a:xfrm flipV="1">
              <a:off x="7168132" y="4574594"/>
              <a:ext cx="1366268" cy="3048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6"/>
              <a:endCxn id="9" idx="2"/>
            </p:cNvCxnSpPr>
            <p:nvPr/>
          </p:nvCxnSpPr>
          <p:spPr>
            <a:xfrm>
              <a:off x="7244332" y="4193594"/>
              <a:ext cx="1290068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7168132" y="5336594"/>
              <a:ext cx="1366268" cy="3048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9" idx="2"/>
            </p:cNvCxnSpPr>
            <p:nvPr/>
          </p:nvCxnSpPr>
          <p:spPr>
            <a:xfrm flipV="1">
              <a:off x="7168132" y="4193594"/>
              <a:ext cx="1366268" cy="6858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6"/>
              <a:endCxn id="12" idx="2"/>
            </p:cNvCxnSpPr>
            <p:nvPr/>
          </p:nvCxnSpPr>
          <p:spPr>
            <a:xfrm flipV="1">
              <a:off x="7168132" y="4879394"/>
              <a:ext cx="1442468" cy="4572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6"/>
              <a:endCxn id="12" idx="2"/>
            </p:cNvCxnSpPr>
            <p:nvPr/>
          </p:nvCxnSpPr>
          <p:spPr>
            <a:xfrm>
              <a:off x="7168132" y="4879394"/>
              <a:ext cx="1442468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6"/>
              <a:endCxn id="10" idx="2"/>
            </p:cNvCxnSpPr>
            <p:nvPr/>
          </p:nvCxnSpPr>
          <p:spPr>
            <a:xfrm flipV="1">
              <a:off x="7168132" y="4574594"/>
              <a:ext cx="1366268" cy="7620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6"/>
              <a:endCxn id="11" idx="2"/>
            </p:cNvCxnSpPr>
            <p:nvPr/>
          </p:nvCxnSpPr>
          <p:spPr>
            <a:xfrm>
              <a:off x="7168132" y="4879394"/>
              <a:ext cx="1366268" cy="7620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6"/>
              <a:endCxn id="11" idx="2"/>
            </p:cNvCxnSpPr>
            <p:nvPr/>
          </p:nvCxnSpPr>
          <p:spPr>
            <a:xfrm flipV="1">
              <a:off x="7244332" y="5641394"/>
              <a:ext cx="1290068" cy="762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5"/>
              <a:endCxn id="12" idx="2"/>
            </p:cNvCxnSpPr>
            <p:nvPr/>
          </p:nvCxnSpPr>
          <p:spPr>
            <a:xfrm>
              <a:off x="7145033" y="4554110"/>
              <a:ext cx="1465567" cy="325284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6"/>
              <a:endCxn id="15" idx="2"/>
            </p:cNvCxnSpPr>
            <p:nvPr/>
          </p:nvCxnSpPr>
          <p:spPr>
            <a:xfrm>
              <a:off x="7168132" y="4879394"/>
              <a:ext cx="1366268" cy="4572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6" idx="6"/>
              <a:endCxn id="12" idx="2"/>
            </p:cNvCxnSpPr>
            <p:nvPr/>
          </p:nvCxnSpPr>
          <p:spPr>
            <a:xfrm>
              <a:off x="7244332" y="4193594"/>
              <a:ext cx="1366268" cy="6858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5" idx="6"/>
              <a:endCxn id="12" idx="2"/>
            </p:cNvCxnSpPr>
            <p:nvPr/>
          </p:nvCxnSpPr>
          <p:spPr>
            <a:xfrm flipV="1">
              <a:off x="7244332" y="4879394"/>
              <a:ext cx="1366268" cy="8382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69342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C1</a:t>
              </a:r>
              <a:endParaRPr lang="he-IL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8382000" y="3733800"/>
              <a:ext cx="457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C2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 heuristic approach</a:t>
            </a:r>
            <a:endParaRPr lang="he-IL" dirty="0"/>
          </a:p>
        </p:txBody>
      </p:sp>
      <p:pic>
        <p:nvPicPr>
          <p:cNvPr id="4" name="Content Placeholder 3" descr="Fig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471" r="418"/>
          <a:stretch>
            <a:fillRect/>
          </a:stretch>
        </p:blipFill>
        <p:spPr>
          <a:xfrm>
            <a:off x="228600" y="3200400"/>
            <a:ext cx="8796528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testing</a:t>
            </a:r>
            <a:r>
              <a:rPr lang="en-US" dirty="0" smtClean="0"/>
              <a:t>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shall simulate the data</a:t>
            </a:r>
          </a:p>
          <a:p>
            <a:pPr lvl="1" algn="l" rtl="0"/>
            <a:r>
              <a:rPr lang="en-US" dirty="0" smtClean="0"/>
              <a:t>Discrete graphs</a:t>
            </a:r>
          </a:p>
          <a:p>
            <a:pPr algn="l" rtl="0"/>
            <a:r>
              <a:rPr lang="en-US" dirty="0" smtClean="0"/>
              <a:t>Add complete bi-modules</a:t>
            </a:r>
          </a:p>
          <a:p>
            <a:pPr algn="l" rtl="0"/>
            <a:r>
              <a:rPr lang="en-US" dirty="0" smtClean="0"/>
              <a:t>Add noise to graphs</a:t>
            </a:r>
          </a:p>
          <a:p>
            <a:pPr lvl="1" algn="l" rtl="0"/>
            <a:r>
              <a:rPr lang="en-US" dirty="0" smtClean="0"/>
              <a:t>“flip” edges randomly</a:t>
            </a:r>
          </a:p>
          <a:p>
            <a:pPr algn="l" rtl="0"/>
            <a:r>
              <a:rPr lang="en-US" dirty="0" smtClean="0"/>
              <a:t>Additional “noise”: add cliques and </a:t>
            </a:r>
            <a:r>
              <a:rPr lang="en-US" dirty="0" err="1" smtClean="0"/>
              <a:t>bicliques</a:t>
            </a:r>
            <a:r>
              <a:rPr lang="en-US" dirty="0" smtClean="0"/>
              <a:t> to both graphs.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graph discrete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Let n be the size of the graph</a:t>
            </a:r>
          </a:p>
          <a:p>
            <a:pPr algn="l" rtl="0"/>
            <a:r>
              <a:rPr lang="en-US" dirty="0" smtClean="0"/>
              <a:t>Let p be the noise parameter </a:t>
            </a:r>
          </a:p>
          <a:p>
            <a:pPr algn="l" rtl="0"/>
            <a:r>
              <a:rPr lang="en-US" dirty="0" smtClean="0"/>
              <a:t>Let n1,n2 be the size range for module</a:t>
            </a:r>
          </a:p>
          <a:p>
            <a:pPr algn="l" rtl="0"/>
            <a:r>
              <a:rPr lang="en-US" dirty="0" smtClean="0"/>
              <a:t>Let mm be the number of bi-modules</a:t>
            </a:r>
          </a:p>
          <a:p>
            <a:pPr algn="l" rtl="0"/>
            <a:r>
              <a:rPr lang="en-US" dirty="0" smtClean="0"/>
              <a:t>Let m be the size of random cliques or </a:t>
            </a:r>
            <a:r>
              <a:rPr lang="en-US" dirty="0" err="1" smtClean="0"/>
              <a:t>bicliques</a:t>
            </a:r>
            <a:endParaRPr lang="en-US" dirty="0" smtClean="0"/>
          </a:p>
          <a:p>
            <a:pPr algn="l" rtl="0"/>
            <a:r>
              <a:rPr lang="en-US" dirty="0" smtClean="0"/>
              <a:t>Edge weights: 1 or 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biological networks,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25112"/>
          </a:xfrm>
        </p:spPr>
        <p:txBody>
          <a:bodyPr/>
          <a:lstStyle/>
          <a:p>
            <a:pPr algn="l" rtl="0"/>
            <a:r>
              <a:rPr lang="en-US" dirty="0" smtClean="0"/>
              <a:t>Helps organize and understand the data</a:t>
            </a:r>
          </a:p>
          <a:p>
            <a:pPr algn="l" rtl="0"/>
            <a:r>
              <a:rPr lang="en-US" dirty="0" smtClean="0"/>
              <a:t>Can help in a variety of machine learning problems</a:t>
            </a:r>
          </a:p>
          <a:p>
            <a:pPr lvl="1" algn="l" rtl="0"/>
            <a:r>
              <a:rPr lang="en-US" dirty="0" smtClean="0"/>
              <a:t>Patient classification</a:t>
            </a:r>
          </a:p>
          <a:p>
            <a:pPr lvl="1" algn="l" rtl="0"/>
            <a:r>
              <a:rPr lang="en-US" dirty="0" smtClean="0"/>
              <a:t>Gene regulation</a:t>
            </a:r>
          </a:p>
          <a:p>
            <a:pPr algn="l" rtl="0"/>
            <a:r>
              <a:rPr lang="en-US" dirty="0" smtClean="0"/>
              <a:t>We have many networks, each can help understand a specific “concept”</a:t>
            </a:r>
          </a:p>
          <a:p>
            <a:pPr lvl="1" algn="l" rtl="0"/>
            <a:r>
              <a:rPr lang="en-US" dirty="0" smtClean="0"/>
              <a:t>Integrate networks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graph discrete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Let n be the size of the graph </a:t>
            </a:r>
          </a:p>
          <a:p>
            <a:pPr lvl="1" algn="l" rtl="0"/>
            <a:r>
              <a:rPr lang="en-US" dirty="0" smtClean="0"/>
              <a:t>1000</a:t>
            </a:r>
          </a:p>
          <a:p>
            <a:pPr algn="l" rtl="0"/>
            <a:r>
              <a:rPr lang="en-US" dirty="0" smtClean="0"/>
              <a:t>Let p be the noise parameter  </a:t>
            </a:r>
          </a:p>
          <a:p>
            <a:pPr lvl="1" algn="l" rtl="0"/>
            <a:r>
              <a:rPr lang="en-US" dirty="0" smtClean="0"/>
              <a:t>0 to 0.2</a:t>
            </a:r>
          </a:p>
          <a:p>
            <a:pPr algn="l" rtl="0"/>
            <a:r>
              <a:rPr lang="en-US" dirty="0" smtClean="0"/>
              <a:t>Let n1,n2 be the size range for module </a:t>
            </a:r>
          </a:p>
          <a:p>
            <a:pPr lvl="1" algn="l" rtl="0"/>
            <a:r>
              <a:rPr lang="en-US" dirty="0" smtClean="0"/>
              <a:t> 10-20</a:t>
            </a:r>
          </a:p>
          <a:p>
            <a:pPr algn="l" rtl="0"/>
            <a:r>
              <a:rPr lang="en-US" dirty="0" smtClean="0"/>
              <a:t>Let mm be the number of meta-modules </a:t>
            </a:r>
          </a:p>
          <a:p>
            <a:pPr lvl="1" algn="l" rtl="0"/>
            <a:r>
              <a:rPr lang="en-US" dirty="0" smtClean="0"/>
              <a:t> 1 or 10</a:t>
            </a:r>
          </a:p>
          <a:p>
            <a:pPr algn="l" rtl="0"/>
            <a:r>
              <a:rPr lang="en-US" dirty="0" smtClean="0"/>
              <a:t>Let m be the size of random cliques or </a:t>
            </a:r>
            <a:r>
              <a:rPr lang="en-US" dirty="0" err="1" smtClean="0"/>
              <a:t>bicliques</a:t>
            </a:r>
            <a:endParaRPr lang="en-US" dirty="0" smtClean="0"/>
          </a:p>
          <a:p>
            <a:pPr lvl="1" algn="l" rtl="0"/>
            <a:r>
              <a:rPr lang="en-US" dirty="0" smtClean="0"/>
              <a:t>15</a:t>
            </a:r>
          </a:p>
          <a:p>
            <a:pPr algn="l" rtl="0"/>
            <a:r>
              <a:rPr lang="en-US" dirty="0" smtClean="0"/>
              <a:t>Edge weights: 1 or 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Agreement between a “real” bi-module (U1,V1) and (U2,V2)</a:t>
            </a:r>
          </a:p>
          <a:p>
            <a:pPr lvl="1" algn="l" rtl="0"/>
            <a:r>
              <a:rPr lang="en-US" sz="2400" dirty="0" smtClean="0"/>
              <a:t>U vs. U : 0.5(J(U1,U2) + J(V1,V2)))</a:t>
            </a:r>
          </a:p>
          <a:p>
            <a:pPr lvl="1" algn="l" rtl="0"/>
            <a:r>
              <a:rPr lang="en-US" sz="2400" dirty="0" smtClean="0"/>
              <a:t>U vs. V : 0.5(J(U1,V2) + J(V1,U2)))</a:t>
            </a:r>
          </a:p>
          <a:p>
            <a:pPr lvl="1" algn="l" rtl="0"/>
            <a:r>
              <a:rPr lang="en-US" sz="2400" dirty="0" smtClean="0"/>
              <a:t>Agreement score: Max(</a:t>
            </a:r>
            <a:r>
              <a:rPr lang="en-US" sz="2400" dirty="0" err="1" smtClean="0"/>
              <a:t>UvsU,UvsV</a:t>
            </a:r>
            <a:r>
              <a:rPr lang="en-US" sz="2400" dirty="0" smtClean="0"/>
              <a:t>)</a:t>
            </a:r>
          </a:p>
          <a:p>
            <a:pPr lvl="1" algn="l" rtl="0"/>
            <a:r>
              <a:rPr lang="en-US" sz="2400" dirty="0" smtClean="0"/>
              <a:t>Score is between 0 and 1</a:t>
            </a:r>
            <a:endParaRPr lang="en-US" sz="2800" dirty="0" smtClean="0"/>
          </a:p>
          <a:p>
            <a:pPr lvl="1" algn="l" rtl="0"/>
            <a:endParaRPr lang="en-US" sz="2800" dirty="0" smtClean="0"/>
          </a:p>
          <a:p>
            <a:pPr algn="l" rtl="0"/>
            <a:endParaRPr lang="en-US" sz="3200" dirty="0" smtClean="0"/>
          </a:p>
          <a:p>
            <a:pPr algn="l" rtl="0"/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257800" y="51816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51816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257800" y="5943600"/>
            <a:ext cx="1143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81800" y="5943600"/>
            <a:ext cx="1143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95400" y="51816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51816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5943600"/>
            <a:ext cx="1143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19400" y="5943600"/>
            <a:ext cx="11430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48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4" idx="4"/>
            <a:endCxn id="6" idx="0"/>
          </p:cNvCxnSpPr>
          <p:nvPr/>
        </p:nvCxnSpPr>
        <p:spPr>
          <a:xfrm>
            <a:off x="5829300" y="5638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1400" y="5638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1" idx="0"/>
          </p:cNvCxnSpPr>
          <p:nvPr/>
        </p:nvCxnSpPr>
        <p:spPr>
          <a:xfrm>
            <a:off x="1866900" y="5638800"/>
            <a:ext cx="1524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10" idx="0"/>
          </p:cNvCxnSpPr>
          <p:nvPr/>
        </p:nvCxnSpPr>
        <p:spPr>
          <a:xfrm flipH="1">
            <a:off x="1866900" y="5638800"/>
            <a:ext cx="1524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Running max average Jaccard</a:t>
            </a:r>
          </a:p>
          <a:p>
            <a:pPr algn="l" rtl="0"/>
            <a:r>
              <a:rPr lang="en-US" dirty="0" smtClean="0"/>
              <a:t>Set1: S1,…,</a:t>
            </a:r>
            <a:r>
              <a:rPr lang="en-US" dirty="0" err="1" smtClean="0"/>
              <a:t>Sn</a:t>
            </a:r>
            <a:endParaRPr lang="en-US" dirty="0" smtClean="0"/>
          </a:p>
          <a:p>
            <a:pPr algn="l" rtl="0"/>
            <a:r>
              <a:rPr lang="en-US" dirty="0" smtClean="0"/>
              <a:t>Set2:Y1,…,</a:t>
            </a:r>
            <a:r>
              <a:rPr lang="en-US" dirty="0" err="1" smtClean="0"/>
              <a:t>Ym</a:t>
            </a:r>
            <a:endParaRPr lang="en-US" dirty="0" smtClean="0"/>
          </a:p>
          <a:p>
            <a:pPr algn="l" rtl="0"/>
            <a:r>
              <a:rPr lang="en-US" dirty="0" smtClean="0"/>
              <a:t>For each Si calculate the best score vs. Set2</a:t>
            </a:r>
          </a:p>
          <a:p>
            <a:pPr algn="l" rtl="0"/>
            <a:r>
              <a:rPr lang="en-US" dirty="0" smtClean="0"/>
              <a:t>For each Yi calculate the best score vs. Set1</a:t>
            </a:r>
          </a:p>
          <a:p>
            <a:pPr algn="l" rtl="0"/>
            <a:r>
              <a:rPr lang="en-US" dirty="0" smtClean="0"/>
              <a:t>Report the average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21506" name="Picture 2" descr="http://t1.gstatic.com/images?q=tbn:ANd9GcTB88ope2rMcA6TgxecYU0OAfoLnCqErl05_z1-esjmv97i3ZJPwdQvbnuv"/>
          <p:cNvPicPr>
            <a:picLocks noChangeAspect="1" noChangeArrowheads="1"/>
          </p:cNvPicPr>
          <p:nvPr/>
        </p:nvPicPr>
        <p:blipFill>
          <a:blip r:embed="rId2" cstate="print"/>
          <a:srcRect l="6202" r="10077"/>
          <a:stretch>
            <a:fillRect/>
          </a:stretch>
        </p:blipFill>
        <p:spPr bwMode="auto">
          <a:xfrm>
            <a:off x="6553200" y="914400"/>
            <a:ext cx="2057400" cy="1857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0325" y="1721923"/>
            <a:ext cx="457200" cy="37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34400" y="83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22525" y="1340923"/>
            <a:ext cx="457200" cy="37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344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4400" y="236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914400" y="2819400"/>
          <a:ext cx="7467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133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MM</a:t>
            </a:r>
          </a:p>
          <a:p>
            <a:r>
              <a:rPr lang="en-US" dirty="0" smtClean="0"/>
              <a:t>No random cliques and </a:t>
            </a:r>
            <a:r>
              <a:rPr lang="en-US" dirty="0" err="1" smtClean="0"/>
              <a:t>bicliques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improve DICER?</a:t>
            </a:r>
            <a:endParaRPr lang="en-US" dirty="0"/>
          </a:p>
        </p:txBody>
      </p:sp>
      <p:pic>
        <p:nvPicPr>
          <p:cNvPr id="4" name="Content Placeholder 3" descr="Fig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471" r="2212"/>
          <a:stretch>
            <a:fillRect/>
          </a:stretch>
        </p:blipFill>
        <p:spPr>
          <a:xfrm>
            <a:off x="343619" y="3150079"/>
            <a:ext cx="8638032" cy="1981200"/>
          </a:xfrm>
        </p:spPr>
      </p:pic>
      <p:sp>
        <p:nvSpPr>
          <p:cNvPr id="5" name="Rounded Rectangle 4"/>
          <p:cNvSpPr/>
          <p:nvPr/>
        </p:nvSpPr>
        <p:spPr>
          <a:xfrm>
            <a:off x="381000" y="2362200"/>
            <a:ext cx="2286000" cy="33528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variant 1 – DICER*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Consider a simple variant of DICER:</a:t>
            </a:r>
          </a:p>
          <a:p>
            <a:pPr lvl="1" algn="l" rtl="0"/>
            <a:r>
              <a:rPr lang="en-US" dirty="0" smtClean="0"/>
              <a:t>While looking for seeds ignore small seeds </a:t>
            </a:r>
          </a:p>
          <a:p>
            <a:pPr lvl="1" algn="l" rtl="0"/>
            <a:r>
              <a:rPr lang="en-US" dirty="0" smtClean="0"/>
              <a:t>Module size at least 5</a:t>
            </a:r>
          </a:p>
        </p:txBody>
      </p:sp>
      <p:pic>
        <p:nvPicPr>
          <p:cNvPr id="4" name="Content Placeholder 3" descr="Fig4.tif"/>
          <p:cNvPicPr>
            <a:picLocks noChangeAspect="1"/>
          </p:cNvPicPr>
          <p:nvPr/>
        </p:nvPicPr>
        <p:blipFill>
          <a:blip r:embed="rId2" cstate="print"/>
          <a:srcRect t="32353" r="73086"/>
          <a:stretch>
            <a:fillRect/>
          </a:stretch>
        </p:blipFill>
        <p:spPr>
          <a:xfrm>
            <a:off x="3048000" y="4114800"/>
            <a:ext cx="2286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DICER variant 2: MBC-DICER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Look for complete </a:t>
            </a:r>
            <a:r>
              <a:rPr lang="en-US" dirty="0" err="1" smtClean="0"/>
              <a:t>bicliques</a:t>
            </a:r>
            <a:r>
              <a:rPr lang="en-US" dirty="0" smtClean="0"/>
              <a:t> in the DC graph</a:t>
            </a:r>
          </a:p>
          <a:p>
            <a:pPr algn="l" rtl="0"/>
            <a:r>
              <a:rPr lang="en-US" dirty="0" smtClean="0"/>
              <a:t>Use these as seed pairs for initial search</a:t>
            </a:r>
            <a:endParaRPr lang="en-US" dirty="0"/>
          </a:p>
        </p:txBody>
      </p:sp>
      <p:pic>
        <p:nvPicPr>
          <p:cNvPr id="4" name="Content Placeholder 3" descr="Fig4.tif"/>
          <p:cNvPicPr>
            <a:picLocks noChangeAspect="1"/>
          </p:cNvPicPr>
          <p:nvPr/>
        </p:nvPicPr>
        <p:blipFill>
          <a:blip r:embed="rId2" cstate="print"/>
          <a:srcRect t="28101"/>
          <a:stretch>
            <a:fillRect/>
          </a:stretch>
        </p:blipFill>
        <p:spPr>
          <a:xfrm>
            <a:off x="1066800" y="3581400"/>
            <a:ext cx="6723798" cy="1474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with small </a:t>
            </a:r>
            <a:r>
              <a:rPr lang="en-US" dirty="0" err="1" smtClean="0"/>
              <a:t>bicliques</a:t>
            </a:r>
            <a:r>
              <a:rPr lang="en-US" dirty="0" smtClean="0"/>
              <a:t> of the DC graph and unite\expand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Technical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used the FP-MBC solver (Li et al. 2005, exhaustive search)</a:t>
            </a:r>
          </a:p>
          <a:p>
            <a:pPr algn="l" rtl="0"/>
            <a:r>
              <a:rPr lang="en-US" dirty="0" smtClean="0"/>
              <a:t>Outputs all maximal induced </a:t>
            </a:r>
            <a:r>
              <a:rPr lang="en-US" dirty="0" err="1" smtClean="0"/>
              <a:t>bicliques</a:t>
            </a:r>
            <a:r>
              <a:rPr lang="en-US" dirty="0" smtClean="0"/>
              <a:t> of minimal size &gt;= k1,k2</a:t>
            </a:r>
          </a:p>
          <a:p>
            <a:pPr algn="l" rtl="0"/>
            <a:r>
              <a:rPr lang="en-US" dirty="0" smtClean="0"/>
              <a:t>Maximal induced biclique</a:t>
            </a:r>
          </a:p>
          <a:p>
            <a:pPr lvl="1" algn="l" rtl="0"/>
            <a:r>
              <a:rPr lang="en-US" dirty="0" smtClean="0"/>
              <a:t>A complete biclique</a:t>
            </a:r>
            <a:endParaRPr lang="en-US" dirty="0"/>
          </a:p>
          <a:p>
            <a:pPr lvl="1" algn="l" rtl="0"/>
            <a:r>
              <a:rPr lang="en-US" dirty="0" smtClean="0"/>
              <a:t>Cannot be extended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Technical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Fast for sparse graphs</a:t>
            </a:r>
          </a:p>
          <a:p>
            <a:pPr lvl="1" algn="l" rtl="0"/>
            <a:r>
              <a:rPr lang="en-US" dirty="0" smtClean="0"/>
              <a:t>On PPI (&gt;6000,&gt;17000) – less than three minutes</a:t>
            </a:r>
          </a:p>
          <a:p>
            <a:pPr algn="l" rtl="0"/>
            <a:r>
              <a:rPr lang="en-US" dirty="0" smtClean="0"/>
              <a:t>Not efficient for noisy or non sparse graphs</a:t>
            </a:r>
          </a:p>
          <a:p>
            <a:pPr lvl="1" algn="l" rtl="0"/>
            <a:r>
              <a:rPr lang="en-US" dirty="0" smtClean="0"/>
              <a:t>Time</a:t>
            </a:r>
          </a:p>
          <a:p>
            <a:pPr lvl="1" algn="l" rtl="0"/>
            <a:r>
              <a:rPr lang="en-US" dirty="0" smtClean="0"/>
              <a:t>Memory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Use the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solver can be very slow</a:t>
            </a:r>
          </a:p>
          <a:p>
            <a:pPr lvl="1" algn="l" rtl="0"/>
            <a:r>
              <a:rPr lang="en-US" dirty="0" smtClean="0"/>
              <a:t>We only need “good” start points</a:t>
            </a:r>
          </a:p>
          <a:p>
            <a:pPr lvl="1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Solve (</a:t>
            </a:r>
            <a:r>
              <a:rPr lang="en-US" dirty="0" err="1" smtClean="0"/>
              <a:t>minSize,maxBics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Set minimal size to (</a:t>
            </a:r>
            <a:r>
              <a:rPr lang="en-US" dirty="0" err="1" smtClean="0"/>
              <a:t>minSize,minSize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kill if the number of </a:t>
            </a:r>
            <a:r>
              <a:rPr lang="en-US" dirty="0" err="1" smtClean="0"/>
              <a:t>bicliques</a:t>
            </a:r>
            <a:r>
              <a:rPr lang="en-US" dirty="0" smtClean="0"/>
              <a:t> exceeds </a:t>
            </a:r>
            <a:r>
              <a:rPr lang="en-US" dirty="0" err="1" smtClean="0"/>
              <a:t>maxBics</a:t>
            </a:r>
            <a:endParaRPr lang="en-US" dirty="0" smtClean="0"/>
          </a:p>
          <a:p>
            <a:pPr lvl="1" algn="l" rtl="0"/>
            <a:r>
              <a:rPr lang="en-US" dirty="0" smtClean="0"/>
              <a:t>Return the bics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/>
              <a:t>differential coexpression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Differential correlation</a:t>
            </a:r>
            <a:r>
              <a:rPr lang="en-US" sz="2400" dirty="0" smtClean="0"/>
              <a:t>: the difference in co-expression of a gene pair between two classes.</a:t>
            </a:r>
          </a:p>
          <a:p>
            <a:pPr algn="l" rtl="0"/>
            <a:r>
              <a:rPr lang="en-US" sz="2400" dirty="0" smtClean="0"/>
              <a:t>In complex diseases, different regulatory factors may change the level of activity </a:t>
            </a:r>
            <a:r>
              <a:rPr lang="en-US" sz="2400" dirty="0" smtClean="0"/>
              <a:t>of </a:t>
            </a:r>
            <a:r>
              <a:rPr lang="en-US" sz="2400" dirty="0" smtClean="0"/>
              <a:t>group of genes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Here we analyze co-expression networks</a:t>
            </a:r>
          </a:p>
          <a:p>
            <a:pPr lvl="1" algn="l" rtl="0"/>
            <a:r>
              <a:rPr lang="en-US" sz="2200" dirty="0" smtClean="0"/>
              <a:t>Node for a gene</a:t>
            </a:r>
          </a:p>
          <a:p>
            <a:pPr lvl="1" algn="l" rtl="0"/>
            <a:r>
              <a:rPr lang="en-US" sz="2200" dirty="0" smtClean="0"/>
              <a:t>Edge weight – correlation, DC</a:t>
            </a:r>
          </a:p>
          <a:p>
            <a:pPr lvl="1" algn="l" rtl="0"/>
            <a:r>
              <a:rPr lang="en-US" sz="2400" dirty="0" smtClean="0"/>
              <a:t>Undirected</a:t>
            </a:r>
          </a:p>
          <a:p>
            <a:pPr lvl="1" algn="l" rtl="0"/>
            <a:r>
              <a:rPr lang="en-US" sz="2400" dirty="0" smtClean="0"/>
              <a:t>Can be large</a:t>
            </a:r>
            <a:endParaRPr lang="en-US" sz="2400" dirty="0" smtClean="0"/>
          </a:p>
          <a:p>
            <a:pPr algn="l" rtl="0"/>
            <a:endParaRPr lang="he-IL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34000" y="4572000"/>
            <a:ext cx="2667000" cy="1968247"/>
            <a:chOff x="5393531" y="4953000"/>
            <a:chExt cx="3064669" cy="1898239"/>
          </a:xfrm>
        </p:grpSpPr>
        <p:sp>
          <p:nvSpPr>
            <p:cNvPr id="33" name="TextBox 32"/>
            <p:cNvSpPr txBox="1"/>
            <p:nvPr/>
          </p:nvSpPr>
          <p:spPr>
            <a:xfrm>
              <a:off x="7529514" y="4953001"/>
              <a:ext cx="838200" cy="434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en-US" sz="700" dirty="0" smtClean="0"/>
                <a:t>       Control</a:t>
              </a:r>
            </a:p>
            <a:p>
              <a:r>
                <a:rPr lang="en-US" sz="700" dirty="0" smtClean="0"/>
                <a:t>       </a:t>
              </a:r>
            </a:p>
            <a:p>
              <a:r>
                <a:rPr lang="en-US" sz="700" dirty="0" smtClean="0"/>
                <a:t>       Case</a:t>
              </a:r>
              <a:endParaRPr lang="he-IL" sz="7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715000" y="6400800"/>
              <a:ext cx="2590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019800" y="4953000"/>
              <a:ext cx="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858000" y="58674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858000" y="56388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934200" y="55626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010400" y="54102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010400" y="54864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934200" y="57150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781800" y="57912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010400" y="56388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696200" y="5029200"/>
              <a:ext cx="7620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6477000" y="53340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6400800" y="55626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6781800" y="51816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6553200" y="59436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7162800" y="52578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6705600" y="54864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7239000" y="58674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7696200" y="527163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7239000" y="56388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6934200" y="60960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7391400" y="54864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7391400" y="57912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6629400" y="5715000"/>
              <a:ext cx="76200" cy="45719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93531" y="4953001"/>
              <a:ext cx="685799" cy="45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dirty="0" smtClean="0"/>
                <a:t>gene1</a:t>
              </a:r>
              <a:endParaRPr lang="he-IL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72401" y="6400801"/>
              <a:ext cx="685799" cy="4504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dirty="0" smtClean="0"/>
                <a:t>gene2</a:t>
              </a:r>
              <a:endParaRPr lang="he-IL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MBC-DICER: find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findSeeds</a:t>
            </a:r>
            <a:r>
              <a:rPr lang="en-US" dirty="0" smtClean="0"/>
              <a:t>(G1,G2,minSize,maxNum)</a:t>
            </a:r>
          </a:p>
          <a:p>
            <a:pPr lvl="1" algn="l" rtl="0"/>
            <a:r>
              <a:rPr lang="en-US" dirty="0" smtClean="0"/>
              <a:t>Seeds= []</a:t>
            </a:r>
          </a:p>
          <a:p>
            <a:pPr lvl="1" algn="l" rtl="0"/>
            <a:r>
              <a:rPr lang="en-US" dirty="0" smtClean="0"/>
              <a:t>While new bics are discovered</a:t>
            </a:r>
          </a:p>
          <a:p>
            <a:pPr lvl="2" algn="l" rtl="0"/>
            <a:r>
              <a:rPr lang="en-US" dirty="0" smtClean="0"/>
              <a:t>Bics&lt;-solve(</a:t>
            </a:r>
            <a:r>
              <a:rPr lang="en-US" dirty="0" err="1" smtClean="0"/>
              <a:t>size,maxNum</a:t>
            </a:r>
            <a:r>
              <a:rPr lang="en-US" dirty="0" smtClean="0"/>
              <a:t>)</a:t>
            </a:r>
          </a:p>
          <a:p>
            <a:pPr lvl="2" algn="l" rtl="0"/>
            <a:r>
              <a:rPr lang="en-US" dirty="0" smtClean="0"/>
              <a:t>For bic in sorted(Bics)</a:t>
            </a:r>
          </a:p>
          <a:p>
            <a:pPr lvl="3" algn="l" rtl="0"/>
            <a:r>
              <a:rPr lang="en-US" dirty="0" smtClean="0"/>
              <a:t>Remove all edges within the bic in G2</a:t>
            </a:r>
          </a:p>
          <a:p>
            <a:pPr lvl="3" algn="l" rtl="0"/>
            <a:r>
              <a:rPr lang="en-US" dirty="0" smtClean="0"/>
              <a:t>Bic&lt;-Greedy remove nodes(bic)</a:t>
            </a:r>
          </a:p>
          <a:p>
            <a:pPr lvl="3" algn="l" rtl="0"/>
            <a:r>
              <a:rPr lang="en-US" dirty="0" smtClean="0"/>
              <a:t>Add bic to Seeds </a:t>
            </a:r>
          </a:p>
          <a:p>
            <a:pPr lvl="2"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variant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formalize the discrete </a:t>
            </a:r>
            <a:r>
              <a:rPr lang="en-US" b="1" dirty="0" smtClean="0"/>
              <a:t>complete bi-module</a:t>
            </a:r>
            <a:r>
              <a:rPr lang="en-US" dirty="0" smtClean="0"/>
              <a:t> problem as a MILP problem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Assume the input graphs are undirected</a:t>
            </a:r>
          </a:p>
          <a:p>
            <a:pPr algn="l" rtl="0"/>
            <a:r>
              <a:rPr lang="en-US" dirty="0" smtClean="0"/>
              <a:t>Edge weights are 1 or zero</a:t>
            </a:r>
          </a:p>
          <a:p>
            <a:pPr algn="l" rtl="0"/>
            <a:r>
              <a:rPr lang="en-US" dirty="0" smtClean="0"/>
              <a:t>Output is one bi-module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variant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We formalize the discrete </a:t>
            </a:r>
            <a:r>
              <a:rPr lang="en-US" sz="2400" b="1" dirty="0" smtClean="0"/>
              <a:t>complete bi-module</a:t>
            </a:r>
            <a:r>
              <a:rPr lang="en-US" sz="2400" dirty="0" smtClean="0"/>
              <a:t> problem as a MILP problem.</a:t>
            </a:r>
            <a:endParaRPr lang="en-US" sz="24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19400"/>
            <a:ext cx="3124200" cy="3948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63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(A=1) and (B=1) =&gt; C=1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80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dirty="0" smtClean="0"/>
              <a:t>ene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can get 1 for at most one set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029200" y="4953001"/>
            <a:ext cx="304800" cy="761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029200" y="5334000"/>
            <a:ext cx="304800" cy="1219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30596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variables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37454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cardinality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variant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Too slow…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438400" y="3200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variant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Other DICER variants needed less than 10 seconds on the same data.</a:t>
            </a:r>
          </a:p>
          <a:p>
            <a:pPr algn="l" rtl="0"/>
            <a:r>
              <a:rPr lang="en-US" dirty="0" smtClean="0"/>
              <a:t>We can also formalize the continuous problem as a MIP problem with quadratic constraints.</a:t>
            </a:r>
          </a:p>
          <a:p>
            <a:pPr algn="l" rtl="0"/>
            <a:r>
              <a:rPr lang="en-US" dirty="0" smtClean="0"/>
              <a:t>The constraints are not convex and </a:t>
            </a:r>
            <a:r>
              <a:rPr lang="en-US" dirty="0" err="1" smtClean="0"/>
              <a:t>cplex</a:t>
            </a:r>
            <a:r>
              <a:rPr lang="en-US" dirty="0" smtClean="0"/>
              <a:t> fails.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graph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Bi-module</a:t>
            </a:r>
          </a:p>
          <a:p>
            <a:r>
              <a:rPr lang="en-US" dirty="0" smtClean="0"/>
              <a:t>Average J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81001" y="2667000"/>
          <a:ext cx="8382000" cy="38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graph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Bi-module</a:t>
            </a:r>
          </a:p>
          <a:p>
            <a:r>
              <a:rPr lang="en-US" dirty="0" smtClean="0"/>
              <a:t>Running time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228600" y="2819400"/>
          <a:ext cx="868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graph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 MMs</a:t>
            </a:r>
          </a:p>
          <a:p>
            <a:r>
              <a:rPr lang="en-US" dirty="0" smtClean="0"/>
              <a:t>Add a clique and a biclique to each graph (i.e., non-meta-module patterns)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609600" y="3124200"/>
          <a:ext cx="7772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10 MMs with non-MM cliques and </a:t>
            </a:r>
            <a:r>
              <a:rPr lang="en-US" dirty="0" err="1" smtClean="0"/>
              <a:t>bicliques</a:t>
            </a:r>
            <a:endParaRPr lang="en-US" dirty="0" smtClean="0"/>
          </a:p>
          <a:p>
            <a:pPr algn="l" rtl="0"/>
            <a:r>
              <a:rPr lang="en-US" dirty="0" smtClean="0"/>
              <a:t>P=0.1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819400" y="3200400"/>
          <a:ext cx="317182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Healthy (n=97) vs. sick (n=90)</a:t>
            </a:r>
          </a:p>
          <a:p>
            <a:pPr algn="l" rtl="0"/>
            <a:r>
              <a:rPr lang="en-US" dirty="0" smtClean="0"/>
              <a:t>Top 3000 genes</a:t>
            </a:r>
          </a:p>
          <a:p>
            <a:pPr algn="l" rtl="0"/>
            <a:r>
              <a:rPr lang="en-US" dirty="0" smtClean="0"/>
              <a:t>DICER*, MBC-DICER: minimal size is 5</a:t>
            </a:r>
          </a:p>
          <a:p>
            <a:pPr algn="l" rtl="0"/>
            <a:r>
              <a:rPr lang="en-US" dirty="0" smtClean="0"/>
              <a:t>Accept all modules </a:t>
            </a:r>
          </a:p>
          <a:p>
            <a:pPr algn="l" rtl="0"/>
            <a:r>
              <a:rPr lang="en-US" dirty="0" smtClean="0"/>
              <a:t>Compare total coverage, miRNA enrichments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600" dirty="0" smtClean="0"/>
              <a:t>Single gene analysis (Lai et al. 2004)</a:t>
            </a:r>
          </a:p>
          <a:p>
            <a:pPr algn="l" rtl="0"/>
            <a:r>
              <a:rPr lang="en-US" sz="2600" dirty="0" smtClean="0"/>
              <a:t>CoXpress (Watson 2006)</a:t>
            </a:r>
          </a:p>
          <a:p>
            <a:pPr lvl="1" algn="l" rtl="0"/>
            <a:r>
              <a:rPr lang="en-US" sz="1800" dirty="0" smtClean="0"/>
              <a:t>find co-expression modules using one of the conditions (classes) in the data and then test if these modules show a different co-expression pattern in other classes.</a:t>
            </a:r>
            <a:endParaRPr lang="en-US" sz="2400" dirty="0" smtClean="0"/>
          </a:p>
          <a:p>
            <a:pPr algn="l" rtl="0"/>
            <a:r>
              <a:rPr lang="en-US" sz="2600" dirty="0" smtClean="0"/>
              <a:t>GSCA</a:t>
            </a:r>
          </a:p>
          <a:p>
            <a:pPr lvl="1" algn="l" rtl="0"/>
            <a:r>
              <a:rPr lang="en-US" sz="2000" dirty="0" smtClean="0"/>
              <a:t> gene set co-expression analysis (</a:t>
            </a:r>
            <a:r>
              <a:rPr lang="en-US" sz="2000" dirty="0" err="1" smtClean="0"/>
              <a:t>Choi</a:t>
            </a:r>
            <a:r>
              <a:rPr lang="en-US" sz="2000" dirty="0" smtClean="0"/>
              <a:t> et al. 2009)</a:t>
            </a:r>
          </a:p>
          <a:p>
            <a:pPr algn="l" rtl="0"/>
            <a:r>
              <a:rPr lang="en-US" sz="2600" dirty="0" smtClean="0"/>
              <a:t>DiffCoEx (</a:t>
            </a:r>
            <a:r>
              <a:rPr lang="en-US" sz="2600" dirty="0" err="1" smtClean="0"/>
              <a:t>Tesson</a:t>
            </a:r>
            <a:r>
              <a:rPr lang="en-US" sz="2600" dirty="0" smtClean="0"/>
              <a:t> et al. 2010): </a:t>
            </a:r>
          </a:p>
          <a:p>
            <a:pPr lvl="1" algn="l" rtl="0"/>
            <a:r>
              <a:rPr lang="en-US" sz="2000" dirty="0" smtClean="0"/>
              <a:t>detection of gene modules that manifest a marked change in the correlation and module-to-module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data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2743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62600" y="2971800"/>
          <a:ext cx="3352800" cy="22402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38200"/>
                <a:gridCol w="838200"/>
                <a:gridCol w="838200"/>
                <a:gridCol w="83820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DICER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DICER*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MBC-DICER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Number of modules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066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Maximal MM size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data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133600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-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Understand how the start point affects the results.</a:t>
            </a:r>
          </a:p>
          <a:p>
            <a:pPr lvl="1" algn="l" rtl="0"/>
            <a:r>
              <a:rPr lang="en-US" dirty="0" smtClean="0"/>
              <a:t>Test on new random models</a:t>
            </a:r>
          </a:p>
          <a:p>
            <a:pPr algn="l" rtl="0"/>
            <a:r>
              <a:rPr lang="en-US" dirty="0" smtClean="0"/>
              <a:t>Use several larger datasets (increase n to 10000).</a:t>
            </a:r>
          </a:p>
          <a:p>
            <a:pPr algn="l" rtl="0"/>
            <a:r>
              <a:rPr lang="en-US" dirty="0" smtClean="0"/>
              <a:t>Other related biological questions</a:t>
            </a:r>
          </a:p>
          <a:p>
            <a:pPr lvl="1" algn="l" rtl="0"/>
            <a:r>
              <a:rPr lang="en-US" dirty="0" smtClean="0"/>
              <a:t>Genetic networks</a:t>
            </a:r>
          </a:p>
          <a:p>
            <a:pPr lvl="1" algn="l" rtl="0"/>
            <a:r>
              <a:rPr lang="en-US" dirty="0" smtClean="0"/>
              <a:t>MDN+PPI</a:t>
            </a:r>
          </a:p>
          <a:p>
            <a:pPr algn="l" rtl="0"/>
            <a:r>
              <a:rPr lang="en-US" dirty="0" smtClean="0"/>
              <a:t>Other related computational questions</a:t>
            </a:r>
          </a:p>
          <a:p>
            <a:pPr lvl="1" algn="l" rtl="0"/>
            <a:r>
              <a:rPr lang="en-US" dirty="0" smtClean="0"/>
              <a:t>The module-map problem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module map detection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Instead of looking for specific bi-modules look for the best module map.</a:t>
            </a:r>
          </a:p>
          <a:p>
            <a:pPr algn="l" rtl="0"/>
            <a:r>
              <a:rPr lang="en-US" dirty="0" smtClean="0"/>
              <a:t>A module map contains:</a:t>
            </a:r>
          </a:p>
          <a:p>
            <a:pPr lvl="1" algn="l" rtl="0"/>
            <a:r>
              <a:rPr lang="en-US" sz="2400" dirty="0" smtClean="0"/>
              <a:t>A set of modules M1,…,</a:t>
            </a:r>
            <a:r>
              <a:rPr lang="en-US" sz="2400" dirty="0" err="1" smtClean="0"/>
              <a:t>Mn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A set of un-assigned singletons X</a:t>
            </a:r>
          </a:p>
          <a:p>
            <a:pPr lvl="1" algn="l" rtl="0"/>
            <a:r>
              <a:rPr lang="en-US" sz="2400" dirty="0" smtClean="0"/>
              <a:t>A set of module pairs – E1,…,</a:t>
            </a:r>
            <a:r>
              <a:rPr lang="en-US" sz="2400" dirty="0" err="1" smtClean="0"/>
              <a:t>Em</a:t>
            </a:r>
            <a:endParaRPr lang="en-US" sz="2400" dirty="0" smtClean="0"/>
          </a:p>
          <a:p>
            <a:pPr algn="l" rtl="0"/>
            <a:r>
              <a:rPr lang="en-US" dirty="0" smtClean="0"/>
              <a:t>The goal is to maximize:</a:t>
            </a:r>
          </a:p>
          <a:p>
            <a:pPr lvl="1" algn="l" rtl="0"/>
            <a:r>
              <a:rPr lang="en-US" sz="2400" dirty="0" smtClean="0"/>
              <a:t>Sum of edges within modules in G1 plus</a:t>
            </a:r>
          </a:p>
          <a:p>
            <a:pPr lvl="1" algn="l" rtl="0"/>
            <a:r>
              <a:rPr lang="en-US" sz="2400" dirty="0" smtClean="0"/>
              <a:t>Sum of edges between module pairs in G2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95600"/>
            <a:ext cx="2785475" cy="24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and genetic interactions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GI: information of a double KO mutants</a:t>
            </a:r>
          </a:p>
          <a:p>
            <a:pPr lvl="1" algn="l" rtl="0"/>
            <a:r>
              <a:rPr lang="en-US" dirty="0" smtClean="0"/>
              <a:t>Bad pair: lower fitness</a:t>
            </a:r>
          </a:p>
          <a:p>
            <a:pPr lvl="1" algn="l" rtl="0"/>
            <a:r>
              <a:rPr lang="en-US" dirty="0" smtClean="0"/>
              <a:t>Neutral</a:t>
            </a:r>
          </a:p>
          <a:p>
            <a:pPr lvl="1" algn="l" rtl="0"/>
            <a:r>
              <a:rPr lang="en-US" dirty="0" smtClean="0"/>
              <a:t>Good pair: healthier than expected</a:t>
            </a:r>
          </a:p>
          <a:p>
            <a:pPr algn="l" rtl="0"/>
            <a:r>
              <a:rPr lang="en-US" dirty="0" smtClean="0"/>
              <a:t>Goal (</a:t>
            </a:r>
            <a:r>
              <a:rPr lang="en-US" dirty="0" err="1" smtClean="0"/>
              <a:t>Ulitsky</a:t>
            </a:r>
            <a:r>
              <a:rPr lang="en-US" dirty="0" smtClean="0"/>
              <a:t> et al. 2008)</a:t>
            </a:r>
          </a:p>
          <a:p>
            <a:pPr lvl="1" algn="l" rtl="0"/>
            <a:r>
              <a:rPr lang="en-US" dirty="0" smtClean="0"/>
              <a:t>Find a set of modules: bad mutations within, good between modules</a:t>
            </a:r>
          </a:p>
          <a:p>
            <a:pPr lvl="1" algn="l" rtl="0"/>
            <a:r>
              <a:rPr lang="en-US" dirty="0" smtClean="0"/>
              <a:t>Add PPI connectivity constraints.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Ulitsky</a:t>
            </a:r>
            <a:r>
              <a:rPr lang="en-US" dirty="0" smtClean="0"/>
              <a:t> et al.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Greedy heuristic</a:t>
            </a:r>
          </a:p>
          <a:p>
            <a:pPr algn="l" rtl="0"/>
            <a:r>
              <a:rPr lang="en-US" dirty="0" smtClean="0"/>
              <a:t>Try to improve the solution by:</a:t>
            </a:r>
          </a:p>
          <a:p>
            <a:pPr lvl="1" algn="l" rtl="0"/>
            <a:r>
              <a:rPr lang="en-US" dirty="0" smtClean="0"/>
              <a:t>Add single nodes to modules</a:t>
            </a:r>
          </a:p>
          <a:p>
            <a:pPr lvl="1" algn="l" rtl="0"/>
            <a:r>
              <a:rPr lang="en-US" dirty="0" smtClean="0"/>
              <a:t>Merge modules</a:t>
            </a:r>
          </a:p>
          <a:p>
            <a:pPr lvl="1" algn="l" rtl="0"/>
            <a:r>
              <a:rPr lang="en-US" dirty="0" smtClean="0"/>
              <a:t>After merge\addition update the module-pairs list</a:t>
            </a:r>
          </a:p>
          <a:p>
            <a:pPr algn="l" rtl="0"/>
            <a:r>
              <a:rPr lang="en-US" dirty="0" smtClean="0"/>
              <a:t>Algorithm </a:t>
            </a:r>
            <a:r>
              <a:rPr lang="en-US" dirty="0" smtClean="0"/>
              <a:t>convergence depends </a:t>
            </a:r>
            <a:r>
              <a:rPr lang="en-US" dirty="0" smtClean="0"/>
              <a:t>on the start point</a:t>
            </a:r>
          </a:p>
          <a:p>
            <a:pPr lvl="1" algn="l" rtl="0"/>
            <a:r>
              <a:rPr lang="en-US" dirty="0" smtClean="0"/>
              <a:t>Use step 1 </a:t>
            </a:r>
            <a:r>
              <a:rPr lang="en-US" smtClean="0"/>
              <a:t>(</a:t>
            </a:r>
            <a:r>
              <a:rPr lang="en-US" smtClean="0"/>
              <a:t>no </a:t>
            </a:r>
            <a:r>
              <a:rPr lang="en-US" dirty="0" smtClean="0"/>
              <a:t>pairs) first and then run the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vs.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DICER can be viewed as an algorithm for module-map detection</a:t>
            </a:r>
          </a:p>
          <a:p>
            <a:pPr lvl="1" algn="l" rtl="0"/>
            <a:r>
              <a:rPr lang="en-US" dirty="0" smtClean="0"/>
              <a:t>“Local” greedy approach – focus on local improvements of module-pairs</a:t>
            </a:r>
          </a:p>
          <a:p>
            <a:pPr lvl="1" algn="l" rtl="0"/>
            <a:r>
              <a:rPr lang="en-US" dirty="0" smtClean="0"/>
              <a:t>More constraints</a:t>
            </a:r>
          </a:p>
          <a:p>
            <a:pPr lvl="1"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Compare “local” hill climber and “global” hill climber</a:t>
            </a:r>
          </a:p>
          <a:p>
            <a:pPr algn="l" rtl="0"/>
            <a:r>
              <a:rPr lang="en-US" dirty="0" smtClean="0"/>
              <a:t>Starting point: single nodes, DICER seeds (different variants)</a:t>
            </a:r>
          </a:p>
          <a:p>
            <a:pPr algn="l" rtl="0"/>
            <a:r>
              <a:rPr lang="en-US" dirty="0" smtClean="0"/>
              <a:t>Compare on differential co-expression data</a:t>
            </a:r>
          </a:p>
          <a:p>
            <a:pPr algn="l" rtl="0"/>
            <a:r>
              <a:rPr lang="en-US" dirty="0" smtClean="0"/>
              <a:t>Compare on GI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“global” patterns</a:t>
            </a:r>
            <a:endParaRPr lang="en-US" dirty="0"/>
          </a:p>
        </p:txBody>
      </p:sp>
      <p:pic>
        <p:nvPicPr>
          <p:cNvPr id="4" name="Picture 3" descr="Supp_fi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62200"/>
            <a:ext cx="5867400" cy="4400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35052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Bi-Module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486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DC-cluster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480" y="762000"/>
            <a:ext cx="6686672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Cerebellum activity, 80 genes, p=3.7E-10</a:t>
            </a:r>
            <a:endParaRPr lang="he-IL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3657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34200" y="4495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7600" y="3505200"/>
            <a:ext cx="1676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Un-annotated</a:t>
            </a:r>
            <a:endParaRPr lang="he-IL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4191000"/>
            <a:ext cx="16764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err="1" smtClean="0"/>
              <a:t>Spliceosome</a:t>
            </a:r>
            <a:r>
              <a:rPr lang="en-US" sz="1400" dirty="0" smtClean="0"/>
              <a:t> (8.4E-3), miRNA preprocessing</a:t>
            </a:r>
            <a:endParaRPr lang="he-IL" sz="1400" dirty="0"/>
          </a:p>
        </p:txBody>
      </p:sp>
      <p:pic>
        <p:nvPicPr>
          <p:cNvPr id="9" name="Picture 8" descr="cerebell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8634" y="1591491"/>
            <a:ext cx="1360714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DICER analysis flow</a:t>
            </a:r>
            <a:endParaRPr lang="he-IL" dirty="0"/>
          </a:p>
        </p:txBody>
      </p:sp>
      <p:pic>
        <p:nvPicPr>
          <p:cNvPr id="4" name="Picture 3" descr="Fig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38359"/>
            <a:ext cx="6400800" cy="4801381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1" y="0"/>
            <a:ext cx="24384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2057400"/>
            <a:ext cx="1981200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057400"/>
            <a:ext cx="3048000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4800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input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developed a statistical model to measure significance of DC.</a:t>
            </a:r>
          </a:p>
          <a:p>
            <a:pPr algn="l" rtl="0"/>
            <a:r>
              <a:rPr lang="en-US" dirty="0" smtClean="0"/>
              <a:t>The output of the statistical process three graphs on the same node set (genes)</a:t>
            </a:r>
          </a:p>
          <a:p>
            <a:pPr lvl="1" algn="l" rtl="0"/>
            <a:r>
              <a:rPr lang="en-US" dirty="0" smtClean="0"/>
              <a:t>Positive score: pair is significant</a:t>
            </a:r>
          </a:p>
          <a:p>
            <a:pPr lvl="1" algn="l" rtl="0"/>
            <a:r>
              <a:rPr lang="en-US" dirty="0" smtClean="0"/>
              <a:t>Up-DC</a:t>
            </a:r>
          </a:p>
          <a:p>
            <a:pPr lvl="1" algn="l" rtl="0"/>
            <a:r>
              <a:rPr lang="en-US" dirty="0" smtClean="0"/>
              <a:t>Down-DC</a:t>
            </a:r>
          </a:p>
          <a:p>
            <a:pPr lvl="1" algn="l" rtl="0"/>
            <a:r>
              <a:rPr lang="en-US" dirty="0" smtClean="0"/>
              <a:t>CG</a:t>
            </a:r>
          </a:p>
          <a:p>
            <a:pPr lvl="1" algn="l" rtl="0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895600" y="4572000"/>
            <a:ext cx="2286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4724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“DC”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Searching for clusters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Cluster the DC graphs.</a:t>
            </a:r>
          </a:p>
          <a:p>
            <a:pPr algn="l" rtl="0"/>
            <a:r>
              <a:rPr lang="en-US" dirty="0" smtClean="0"/>
              <a:t>We used simple average linkage hierarchical clustering.</a:t>
            </a:r>
            <a:endParaRPr lang="he-IL" dirty="0"/>
          </a:p>
        </p:txBody>
      </p:sp>
      <p:sp>
        <p:nvSpPr>
          <p:cNvPr id="34818" name="AutoShape 2" descr="data:image/jpeg;base64,/9j/4AAQSkZJRgABAQAAAQABAAD/2wCEAAkGBhAGDxQSBxMQFRUQEBUQGBURFxMRFRAQFRYVFRUXFBIXJycfGBkjGRMXHzskJCcrLCwtFh4xNTEqNScrLikBCQoKDgwOGg8PFykcHBw1NCwsLCwpKSwsLCkpNSosLCosLCwsLCksLCw1KiksLCwsLDQsLCwxNS0sLDUpKikpLP/AABEIAMUBAAMBIgACEQEDEQH/xAAbAAEBAQEBAQEBAAAAAAAAAAAABQQDAgEGB//EAEcQAAEDAgMCBwwIBAUFAAAAAAEAAgMREgQFITR0EyIxM0FRtAYUFSQyYWRxcpGysyNCc4GTwcPSUlOx0UNUYoOhFmOCkqP/xAAUAQEAAAAAAAAAAAAAAAAAAAAA/8QAFREBAQAAAAAAAAAAAAAAAAAAAAH/2gAMAwEAAhEDEQA/AP7iiIgIik90D52Mb3pwYHDQDjF4NTPGKcXooae9BWRc4LrRw9t1Nba0r5q6rogIiICIiAiIgIsuZ4s4GF8kYBLW1AJoCeQVI6NVx8b9G/8AogoIp/jfo3vkTxv0b3yIKCKf436N75E8b9G98iCgin+N+je+RPG/RvfIgoIp/jfo3vkTxv0b3yIKCKf436N75E8b9G98iCgiw4DFySvkjxYYDHYasLiCHAnkPIdFuQEREBERAREQEREBYM65pu8YbtES3rBnXNN3jDdoiQbwiBEBERAREQEREE7uh2WT2fzCoqd3Q7LJ7P5hUUBERAREQEREBERAREQT8HtU/qh+FyoKfg9qn9UPwuVBAREQEREBERAREQRe5rKpcpEjcRbaXAt1Dn8nGveA2/U6OIuP1iTqtedc03eMN2iJfcqxD8QJO+WlpbPKwVD23MDuI4X8oIpqNOpfM65pu8YbtESDeEQIgIiICIiAiIgnd0Oyyez+YVFTu6HZZPZ/MKigIiICIiAiIgIiICIiCfg9qn9UPwuVBT8HtU/qh+FyoICIiAiIgIiICz5jjRlsMk0gJEUb5SBQEhjS4gE0FdOkrQvj2h4IeAQRQg6gjzhBIyfukZm0ro2tLSxpd5THVte6M+SesD3rTnXNN3jDdoiXvAPimudhQzivfES0UNzHUcDoOker1rPn+KbCxofWvD4c6NcdO+IukDzIKgReIpBK0FnIesEf8Fe0BERAREQEREE7uh2WT2fzCoqd3Q7LJ7P5hUUBERAREQEREBEWbGZjHgLe+HULq0ADnE05aBoJQaUU7w/B1v8Aw5v2p4fg63/hzftQfcHtU/qh+FyoKDhs4iZiJnO4SjhHQ8FNrQOr9Xzrb4fg63/hzftQUUU7w/B1v/Dm/an/AFBhx5TnDzuZK0D1kigQUUREBERAREQYsrEIEneNaGeS+t/PXUkpfyCo6NOrRec65pu8YbtES6ZdgO8A8XF3CTPl1AFt5rbpy0XPOuabvGG7REg3hECICIiAiIgIsjY5xfdJDr5FI3i3X6/H42lOS1feDnozjxVB4/0buOK/UF/E0ry3IOHdDssns/mFRUfugZLwExujtMfFFjrmuq3VzrqOFa6AD1rY6LEWANkhvqauMTy0t6AGcJUHz3fcg2IuFkt4N0dlNW2OuLusPuoBXotPrXNsc4YQ6SG+vFcI3hoGmhZfUnl1uCDWizcHNVnHioBxxwbqvPTYb+KPWHL42Ofj3Pi1rZSNwtPRfx+N91qDUiyPjxBa2ySEOFbiYnkO6rW3gt06yV7slvJvjst0bY64O01L7qEVrpaPWg0Kditrg9ib9NduDxHB04SG+vlcE+y3qsvrXz3fcseJbJ37h6uZbwU1RY6pdRlSHXUArTSh5Dr1BXRZGR4gNdfJCXGlpETwG9dzbzdp1EL1wc9WceKg8v6N3HP+g38T77kGlFm4Oar+PFQg2Dg3VaegvN/GHmAavD4sQWNDJIQ4E3ExPLXDotbwgI95+5BsWDP9ll+zK0WS3k3R2U0bY64O6y+6hFei371NzuOcYKUSPiL7TqI3htvVZeTXl1u+5BZRZ7Jrmm+O0N4wsdc52tS111Gjk0IPrXhseIAdfJDU+QRE8Buv1hfxtKchag1ovEIc1o4ctLqaloLQT5mkmnvK9oCIiCXkWDxGDEnhF4dfLe2j3PsaWtBbVwBAuBNOQXdC955IGxtuIHjGHOpA074iXrJ5Zp2OdmFA7hpQ0WGOkbXuazQk1q0B1f8AUvGexNfG0vDT9PhxqAdO+IkFFrg4Vbr6l9XljQwUaAB1DRekBERAREQccRjYsJTvl7GV5L3NbWnLSvrXHwzhv58H4jP7rhJG2TGi8A+LHlAP+IFu71Z/Az3BBIz7N8O/DSBs0Nbf5jOsedUPDOG/nwfiM/uu/erP4Ge4J3qz+BnuCDh4Zw38+D8Rn91ognZiW3QOa4dbSHDTzhfO9WfwM9wWHJWhhnDQAO+n8mn1WIKaIiAiIgKdi9rg9ib9NUVOxe1wexN+mgooiICIiAp+f7LL9mVQU/P9ll+zKCgiIgIiICIiDDlWYDMRIW/4c8sJ1a7VjqfV5Ouh1FV8zrmm7xhu0RLrl+PbmAeYmubZLJEbhSro3FpI6xUcq5Z1zTd4w3aIkG8IgRAREQEREE47aN2PzAqKnHbRux+YFRQEREBTcn8rEb0/4WKkpuT+ViN6f8LEFJERAREQFOxe1wexN+mqKnYva4PYm/TQUUREBERAU/P9ll+zKoKfn+yy/ZlBQREQEREBDpyoiDJl7oCD4PdGQ93Cng3BwJfU3adZBPn1WbP8M2ZjS67n8ONHPaKd8RdANOnlXXJst8GMcDyvkdJQG4MDjUMaaDijo0TOuabvGG7REg2RRiIANrQdZLj7zqV7QIgIiICIiCcdtG7H5gVFTjto3Y/MCooCIiApuT+ViN6f8LFSU3J/KxG9P+FiCkiIgIiICnYva4PYm/TVFTsXtcHsTfpoKKIiAiIgjw4BmPmxBxBlNszWiksrAG8BC6ga1wA1cT967Sdz0EoIkEpB0IM05BHnFy9ZbzuJ3hvZ8OqCCf4Ch/7340/7lywWGGDxT2wl9pgY6jnySC6+QVF5NNB0Kqp7Nsfu0fxyIKCIiAiIgLBnXNN3jDdoiW9S8/ic9jSx7m/T4cUAYde+ItdQUFQIvETSwAOJJ6zQE+7Re0BERAREQTjto3Y/MCoqcdtG7H5gVFAREQFNyfysRvT/AIWKkpuT+ViN6f8ACxBSREQEReJn8G1xb0NJ9wQe1Oxe1wexN+muGX4SbFwxvfipqvjY80Zh6Vc0E04nnXt+SPe9r3Yme5gcBxcNoHUr9T/SEFVFO8Gy/wCan/8AXDfsXTKJXyxfTuLi2WaO4gAuDJXsaSG0FaNHIEG1ERBPy3ncTvDez4dUFPy3ncTvDez4dUEBT2bY/do/jkVBT2bY/do/jkQUEREBERAUjuizGHCsa3ESRtJnw7qOc1ptGIjqaHo0PuVdYM65tu8YbtESDXBM3ENDoHNc0ioLSHAjzEcq6IEQEREBERBOO2jdj8wKipx20bsfmBUUBccVjI8CA7FvYwE2gvcGAuoTQE9NAfcuyn5lzuG3h3Z50H3w/hP8xh/xI/7qflOd4aMz3zwCuJc4VkYKi1mo11Givogwsz3CvIDJ4CSQ0ASMJJJoABXlJNFuU7PuY/3YfnRqigLliebd7Dv6FdVyxPNu9h39Cgz5LssP2EfwNW1Ysl2WH7CP4GragFYMl5p28YntEq3lYMl5p28YntEqDeiIgn5bzuJ3hvZ8OqCn5bzuJ3hvZ8OqCAp7Nsfu0fxyKgp7Nsfu0fxyIKCIiAiIgLBnXNN3jDdoiW9YM65pu8YbtESDeEQIgIiICIiCcdtG7H5gVFTjto3Y/MCooCn5lzuG3h3Z51QU/Mudw28O7POgoIiIJ2fcx/uw/OjVFTs+5j/dh+dGqKAuWJ5t3sO/oV1XLE8272Hf0KDPkuyw/YR/A1bViyXZYfsI/gatqAVgyXmnbxie0SreVgyXmnbxie0SoN6IiCflvO4neG9nw6oKflvO4neG9nw6oICns2x+7R/HIqCns2x+7R/HIgoIiICIiAp2eyCOJt5A8Yw51NNBPET/AMAlUVPzzKRnMQjJpSaKSvW1kjXOb/5NDm/eg3hfURAREQEREEfNMdHlOIhkxBd9MRhQGithe8WveehtxYz1yN61YX5vPMhlz9uJbMXsrHwcVjoyHU47Xm5pLHcKAdD9Rp9VrLHzPhYcya1stgvDDc2/ptdpUE68iDUoOb5g8YyCGCIuLWSYsG5rQ5rG8C5uvI6uJaR0Gh5FeX5vOsokxuOilMLZYo8LNCQZAwmSV8Lhp1AREHX6w0QWMnzWPO4GT4S62VtwDhRw1III5KggjQkaaVWxS+5nLpcpwscWNc0uZcBZW2OMvcY42kgEhjC1lSBW2qqIJHdDi2tEcIqZJ5W8GxtKu4IiV5JJAa0NZqfOOUkA7sHinYguE8bmFhA1LXNfUVqxw5R0agGo5OQmfnOVST4jD4nBWl+G4VpY82iSKZrQ8B1DRwLGEaUNCNK1FWBzniswDa9Fakes8iDopfdJmvgbCvlLC8No0hpDTR5DKiunK4Koo3dfl8ua4OSLAta57yylzrAA17Xkk69DerpQMrzIYR8eDxjXMkGHuYSQ5kzI7WPscPrNuaSCAeMKV1pZUMZXLmGNixOMDY24aKRkbA69z5JrQ9zyNAA1lABWtxJpQBXEHDG4g4WJ72tusYXW1trQVpXoUvuZxsmKhY90RazENfimuuaSBM/hWtc3oNJaaVHFPmVLMmOlhkbAKudG5oFbakgga9HKovcplMmURQxyQsYWYaOKR4kvD3RtAFjeouLjU006NdA/Rr4fMvq+HzIIuS5y/M6vjw9jTPLC917CeEhc6Fzi0eUKxAA1rS3Tqtr893KZEctD342NrZXYjEyAtffWOeZ0oB6KgFoOnK1foUBfn5MdJNi5DlLGyiENglqbbXj6SyMk0c+2QaGgFRrygfoF+aGRTZeMXHhQ18eMlfO03mN8MsrQHhx6W3NuBBqLiKaAoP0MEvDsa4hzbmh1rhRzaitHDoIXRYcjwLsswsMU7rnxQsY51XOvka0Bzqu1NXVOuuq3JQ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http://upload.wikimedia.org/wikibooks/en/2/28/Agglomerative_clustering_dendo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3429000" cy="263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9425</TotalTime>
  <Words>1577</Words>
  <Application>Microsoft Office PowerPoint</Application>
  <PresentationFormat>On-screen Show (4:3)</PresentationFormat>
  <Paragraphs>295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Urban</vt:lpstr>
      <vt:lpstr>The Bi-Module problem: new algorithms and applications </vt:lpstr>
      <vt:lpstr>Motivation: biological networks, regulation</vt:lpstr>
      <vt:lpstr>Example: differential coexpression</vt:lpstr>
      <vt:lpstr>Recent advances</vt:lpstr>
      <vt:lpstr>DC “global” patterns</vt:lpstr>
      <vt:lpstr>Slide 6</vt:lpstr>
      <vt:lpstr>DICER analysis flow</vt:lpstr>
      <vt:lpstr>DICER input graphs</vt:lpstr>
      <vt:lpstr>Searching for clusters</vt:lpstr>
      <vt:lpstr>Simulated data</vt:lpstr>
      <vt:lpstr>Simulated data</vt:lpstr>
      <vt:lpstr>DICER results</vt:lpstr>
      <vt:lpstr>Improvement</vt:lpstr>
      <vt:lpstr>Bi-modules</vt:lpstr>
      <vt:lpstr>Formal Definition</vt:lpstr>
      <vt:lpstr>DICER’s heuristic approach</vt:lpstr>
      <vt:lpstr>A heuristic approach</vt:lpstr>
      <vt:lpstr>Simple testing framework</vt:lpstr>
      <vt:lpstr>Random graph discrete model</vt:lpstr>
      <vt:lpstr>Random graph discrete model</vt:lpstr>
      <vt:lpstr>Scoring a pair</vt:lpstr>
      <vt:lpstr>Scoring a solution</vt:lpstr>
      <vt:lpstr>Performance?</vt:lpstr>
      <vt:lpstr>How can we improve DICER?</vt:lpstr>
      <vt:lpstr>DICER variant 1 – DICER*</vt:lpstr>
      <vt:lpstr>DICER variant 2: MBC-DICER</vt:lpstr>
      <vt:lpstr> Technical details </vt:lpstr>
      <vt:lpstr> Technical details </vt:lpstr>
      <vt:lpstr> Use the solver</vt:lpstr>
      <vt:lpstr>MBC-DICER: find seeds</vt:lpstr>
      <vt:lpstr>DICER variant 3</vt:lpstr>
      <vt:lpstr>DICER variant 3</vt:lpstr>
      <vt:lpstr>DICER variant 3</vt:lpstr>
      <vt:lpstr>DICER variant 3</vt:lpstr>
      <vt:lpstr>Discrete graph model</vt:lpstr>
      <vt:lpstr>Discrete graph model</vt:lpstr>
      <vt:lpstr>Discrete graph model</vt:lpstr>
      <vt:lpstr>Running time example</vt:lpstr>
      <vt:lpstr>Lung cancer data</vt:lpstr>
      <vt:lpstr>Lung cancer data</vt:lpstr>
      <vt:lpstr>Lung cancer data</vt:lpstr>
      <vt:lpstr>Plans - outline</vt:lpstr>
      <vt:lpstr>The module map detection problem</vt:lpstr>
      <vt:lpstr>PPI and genetic interactions data</vt:lpstr>
      <vt:lpstr>Ulitsky et al. 2008</vt:lpstr>
      <vt:lpstr>Global vs. local</vt:lpstr>
      <vt:lpstr>Algorithms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differential co-expression for dissecting biological processes and revealing disease specific gene regulation</dc:title>
  <dc:creator>David Amar</dc:creator>
  <cp:lastModifiedBy>davidama</cp:lastModifiedBy>
  <cp:revision>356</cp:revision>
  <dcterms:created xsi:type="dcterms:W3CDTF">2006-08-16T00:00:00Z</dcterms:created>
  <dcterms:modified xsi:type="dcterms:W3CDTF">2013-01-16T07:30:55Z</dcterms:modified>
</cp:coreProperties>
</file>