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56" r:id="rId2"/>
    <p:sldId id="258" r:id="rId3"/>
    <p:sldId id="293" r:id="rId4"/>
    <p:sldId id="259" r:id="rId5"/>
    <p:sldId id="260" r:id="rId6"/>
    <p:sldId id="261" r:id="rId7"/>
    <p:sldId id="267" r:id="rId8"/>
    <p:sldId id="269" r:id="rId9"/>
    <p:sldId id="271" r:id="rId10"/>
    <p:sldId id="278" r:id="rId11"/>
    <p:sldId id="262" r:id="rId12"/>
    <p:sldId id="263" r:id="rId13"/>
    <p:sldId id="273" r:id="rId14"/>
    <p:sldId id="275" r:id="rId15"/>
    <p:sldId id="274" r:id="rId16"/>
    <p:sldId id="264" r:id="rId17"/>
    <p:sldId id="265" r:id="rId18"/>
    <p:sldId id="277" r:id="rId19"/>
    <p:sldId id="279" r:id="rId20"/>
    <p:sldId id="266" r:id="rId21"/>
    <p:sldId id="280" r:id="rId22"/>
    <p:sldId id="281" r:id="rId23"/>
    <p:sldId id="282" r:id="rId24"/>
    <p:sldId id="286" r:id="rId25"/>
    <p:sldId id="283" r:id="rId26"/>
    <p:sldId id="284" r:id="rId27"/>
    <p:sldId id="287" r:id="rId28"/>
    <p:sldId id="285" r:id="rId29"/>
    <p:sldId id="288" r:id="rId30"/>
    <p:sldId id="290" r:id="rId31"/>
    <p:sldId id="289" r:id="rId32"/>
    <p:sldId id="291" r:id="rId33"/>
    <p:sldId id="292" r:id="rId34"/>
    <p:sldId id="27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D8718-6B05-4CFF-AE47-5A49B7B7F8C1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A4C7D-5387-4F4C-BCF0-4302742B4D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9167" t="7407" r="76797" b="51111"/>
          <a:stretch>
            <a:fillRect/>
          </a:stretch>
        </p:blipFill>
        <p:spPr bwMode="auto">
          <a:xfrm>
            <a:off x="3733800" y="1828800"/>
            <a:ext cx="1905000" cy="316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www.anninaroescheisen.com/wp-content/uploads/2013/01/Berlin_Brandenburger_Tor_Nac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9000" cy="2448004"/>
          </a:xfrm>
          <a:prstGeom prst="rect">
            <a:avLst/>
          </a:prstGeom>
          <a:noFill/>
        </p:spPr>
      </p:pic>
      <p:pic>
        <p:nvPicPr>
          <p:cNvPr id="1031" name="Picture 7" descr="https://upload.wikimedia.org/wikipedia/commons/c/c9/Berlin_Museumsinsel_Fernsehtur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2488" y="4648200"/>
            <a:ext cx="3271512" cy="2209800"/>
          </a:xfrm>
          <a:prstGeom prst="rect">
            <a:avLst/>
          </a:prstGeom>
          <a:noFill/>
        </p:spPr>
      </p:pic>
      <p:pic>
        <p:nvPicPr>
          <p:cNvPr id="10" name="Picture 4" descr="http://www.exhibitioncentrehotels.com/photos/venuegallery/samethumb/1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24400"/>
            <a:ext cx="3467100" cy="2133600"/>
          </a:xfrm>
          <a:prstGeom prst="rect">
            <a:avLst/>
          </a:prstGeom>
          <a:noFill/>
        </p:spPr>
      </p:pic>
      <p:pic>
        <p:nvPicPr>
          <p:cNvPr id="11" name="Picture 2" descr="http://www.bz-berlin.de/multimedia/archive/00377/icc_377188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2800" y="0"/>
            <a:ext cx="3251199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Differential analysis for each pathway\GO feature 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368" y="4343400"/>
            <a:ext cx="3048000" cy="14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http://www.stat.yale.edu/Courses/1997-98/101/zsta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0768" y="3276600"/>
            <a:ext cx="2999232" cy="13716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2639568" y="4191000"/>
            <a:ext cx="152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39568" y="3429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Sick FAIME scores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86968" y="3429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Healthy FAIME scores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648968" y="4191000"/>
            <a:ext cx="381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220968" y="4876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53000" y="5486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empirical p-values by shuffling the labels (1000 repeats)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overview 1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r="13510"/>
          <a:stretch>
            <a:fillRect/>
          </a:stretch>
        </p:blipFill>
        <p:spPr bwMode="auto">
          <a:xfrm>
            <a:off x="304800" y="2209800"/>
            <a:ext cx="835748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8 GE HNSCC datasets</a:t>
            </a:r>
          </a:p>
          <a:p>
            <a:r>
              <a:rPr lang="en-US" dirty="0" smtClean="0"/>
              <a:t>3 for training</a:t>
            </a:r>
          </a:p>
          <a:p>
            <a:r>
              <a:rPr lang="en-US" dirty="0" smtClean="0"/>
              <a:t>5 for validation</a:t>
            </a:r>
          </a:p>
          <a:p>
            <a:r>
              <a:rPr lang="en-US" dirty="0" smtClean="0"/>
              <a:t>Controls can be</a:t>
            </a:r>
          </a:p>
          <a:p>
            <a:pPr lvl="1"/>
            <a:r>
              <a:rPr lang="en-US" dirty="0" smtClean="0"/>
              <a:t>Samples from an independent healthy individuals</a:t>
            </a:r>
          </a:p>
          <a:p>
            <a:pPr lvl="1"/>
            <a:r>
              <a:rPr lang="en-US" dirty="0" smtClean="0"/>
              <a:t>Paired samples – sample from distant uninvolved site</a:t>
            </a:r>
          </a:p>
          <a:p>
            <a:pPr lvl="1"/>
            <a:r>
              <a:rPr lang="en-US" dirty="0" smtClean="0"/>
              <a:t>Paired samples – samples from the margins of </a:t>
            </a:r>
            <a:r>
              <a:rPr lang="en-US" dirty="0" smtClean="0"/>
              <a:t>the </a:t>
            </a:r>
            <a:r>
              <a:rPr lang="en-US" dirty="0" smtClean="0"/>
              <a:t>tumor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r="1868" b="27376"/>
          <a:stretch>
            <a:fillRect/>
          </a:stretch>
        </p:blipFill>
        <p:spPr bwMode="auto">
          <a:xfrm>
            <a:off x="381000" y="14478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Download raw data (</a:t>
            </a:r>
            <a:r>
              <a:rPr lang="en-US" sz="2400" dirty="0" err="1" smtClean="0"/>
              <a:t>cel</a:t>
            </a:r>
            <a:r>
              <a:rPr lang="en-US" sz="2400" dirty="0" smtClean="0"/>
              <a:t> files) from </a:t>
            </a:r>
            <a:r>
              <a:rPr lang="en-US" sz="2400" dirty="0" err="1" smtClean="0"/>
              <a:t>ArrayExpress</a:t>
            </a:r>
            <a:endParaRPr lang="en-US" sz="2400" dirty="0" smtClean="0"/>
          </a:p>
          <a:p>
            <a:r>
              <a:rPr lang="en-US" sz="2400" dirty="0" smtClean="0"/>
              <a:t>Use MAS5 to get the expression matrix</a:t>
            </a:r>
          </a:p>
          <a:p>
            <a:r>
              <a:rPr lang="en-US" sz="2400" dirty="0" smtClean="0"/>
              <a:t>Probe -&gt; genes</a:t>
            </a:r>
          </a:p>
          <a:p>
            <a:pPr lvl="1"/>
            <a:r>
              <a:rPr lang="en-US" sz="2000" dirty="0" smtClean="0"/>
              <a:t>Keep the probe with the largest inter-quantile range</a:t>
            </a:r>
          </a:p>
          <a:p>
            <a:pPr lvl="1"/>
            <a:r>
              <a:rPr lang="en-US" sz="2000" dirty="0" smtClean="0"/>
              <a:t>Remove genes with negative average expression across </a:t>
            </a:r>
            <a:r>
              <a:rPr lang="en-US" sz="2000" dirty="0" smtClean="0"/>
              <a:t>samples</a:t>
            </a:r>
          </a:p>
          <a:p>
            <a:pPr lvl="2"/>
            <a:r>
              <a:rPr lang="en-US" sz="1800" dirty="0" err="1" smtClean="0"/>
              <a:t>Affy’s</a:t>
            </a:r>
            <a:r>
              <a:rPr lang="en-US" sz="1800" dirty="0" smtClean="0"/>
              <a:t> MAS5 implementation should produce non negative values</a:t>
            </a:r>
            <a:endParaRPr lang="en-US" sz="1800" dirty="0" smtClean="0"/>
          </a:p>
          <a:p>
            <a:endParaRPr lang="en-US" sz="2400" dirty="0"/>
          </a:p>
        </p:txBody>
      </p:sp>
      <p:sp>
        <p:nvSpPr>
          <p:cNvPr id="23554" name="AutoShape 2" descr="data:image/jpeg;base64,/9j/4AAQSkZJRgABAQAAAQABAAD/2wCEAAkGBxQSEhITExISFhUXFBUYFRgTFBkXGhwXGhgYFx4YGBYaKDQiGx4lHRwcKD0hJSkrLi4uHB83ODMvNygtMisBCgoKDg0OGxAQGzckICQsLDE3LCw3LCwvNC8tLTQsLCw3NS8sLCwtLCwwLCwsLCwsLCwsLCwsLCw0LSwsLywsLP/AABEIAH4A9AMBEQACEQEDEQH/xAAbAAEAAgMBAQAAAAAAAAAAAAAABAUCAwYBB//EAEMQAAIBAwICAwwIBAYCAwAAAAECAwAEERIhBTEGE0EWIlFTVGFxdJGTstIUFTI0c4Gh0SM1sbMHM0JSYsFyokOCkv/EABsBAQADAQEBAQAAAAAAAAAAAAABAgMEBQYH/8QANhEAAgECBAEJBgcAAwAAAAAAAAECAxEEEiExQRMUUVJhcZGh0RYyQoGxwQUGIiMzcvBD4fH/2gAMAwEAAhEDEQA/APuNAKAUAoBQCgFAczL0lnkeT6JZ9fFE7JJI04iy6/aWFSp6zScjJKjUCM7HAGV90zgjsvpgWRgVcrGqHrC6BtSMBnSVKsCTsuD4KAv7SbWiPjGpVbHPGQDjNAbaAUAoBQHP8S6QSdc9vaW30iWNVaUtKIY01bqpk0sS5G+kLywSRkZA1x9K9UTlbaY3CTLA9vtqWRsEFnHeiMqQ3WctJHbtQE3gPGjcGeN4jFNA6pKmoOAWRZFKuPtAqw7BvmgLegFAKAUBVce419H6pVjaWaZ9EMSEAsQCxJY7KqgZLdnnJAoCHw/pE/W9RdWxglMbSRhJOuSRU+0EcAEuMjvSo57Z3oBwjpI0s0cUttJA0sLTQh2BYopQESIN43Gte937RnIoDoaAUAoBQCgFAKAUAoBQCgFAKAUBw9ndXPDo5YFspbg/SZXhaMgK8c0zSnLb6HTWRhsKcDvtzgD3hnD5Dwa6j6t+vljvmMZUqRLMZX6tdXPBbSGGzc+2gOu4YhWGJSMERoCPAQoGKAk0AoBQCgOQnM1ldXsy28k6XIjkQx7lZY4li6uQDLBW0qQ4Bxk5GwyBVWd9eRrf3K2Uy3NzcQhYmTWIkWFIxKzKcS4CltKnOcLkcwB0nQ2BUjcCO4Dl9UslyoV5ZCN3OOzAAAGygADYUB0FAKAUAoDnek1rKJrS7ijMvUNIskakBjHKuksmrYspA2yMjNAU6X1xdX8DtZywxwLdGF5AcSuyhVDbZiGnJOoc9hnnUA2cKhkkv4bkWktu5gZb5pMFSdK6Io2P28Pk6lAGBvudpB21AKAUAoBQCgFAVvHJnVIxG+gvLGmrSGIDHfAO1AYfV0/lknuofloB9XT+WSe6h+WgH1dP5ZJ7qH5aAfV0/lknuofloB9XT+WSe6h+WgH1dP5ZJ7qH5aA0X9pcJFI4vJMqjMMxRYyATv3tAQ7D6S8Ubm7cFkVjiKLmQDt3tfJz/H68ZNZV5+pvySN/U3Hlj+6i+Wq+0Nfqrz9SeSQ6m48sf3UXy09oa/VXn6jkkOpuPLH91F8tPaGv1V5+o5JDqbjyx/dRfLT2hr9VefqOSQ6m48sf3UXy09oa/VXn6jkkOpuPLH91F8tPaGv1V5+o5JEDg9xdTCbVdsNE8sYxFFuEOATtzrWt+O1oZbRWqT48fmQqSZP6m48sf3UXy1l7Q1+qvP1J5JDqbjyx/dRfLT2hr9VefqOSQ6m48sf3UXy09oa/VXn6jkkOpuPLH91F8tPaGv1V5+o5JDqbjyx/dRfLT2hr9VefqOSQ6m48sf3UXy09oa/VXn6jkkR7drlrkwm7bSIBJnqos51lccuWK9n8Lx88XGTmkrW2Mpxylp9XT+WSe6h+WvVKD6un8sk91D8tAPq6fyyT3UPy0A+rp/LJPdQ/LQD6un8sk91D8tAPq6fyyT3UPy0BouFnheAm5Zw8yoytHGBghjzUA9lAXlAVnHeUHrEX9aAs6AUAoBQCgFAQ+Mfd5/wpPhNAVfBvu8H4UfwivzWr78u9nYtiZWZIoBQCgFAKApei/K69cuPirrxW8P6orEuq5CwoBQCgFAKAg2X8wb1Qf3TX1f5d/jqd6MK26Oir6MxFAKAUAoBQFVxzna+sp8L0Ba0BWcd5QesRf1oCzoCq47xn6P1SrFJNLK+iNI8DOAWLMzbKoA5nzYyTQFaemKCC4keCVZYJUieAldZkcqECNnSQ2oYOfZQG1+kkkcE809lNEIwulS8TFyx0hV0MQNyOeOdAI+lGYpCYSJkuBbdUGzmZgjABwN10uGLY2AbPKgOioCHxj7vP+FJ8JoCr4N93g/Cj+EV+a1ffl3s7FsSLiZURnY4VVLMfAAMk+yqxi5NRW7JKKy6TlpIFltpoVuMiB3KnLBS4VlU5QlQSM/odq654O0ZOM1Jx3Sv3fPUqpHvD+kck7/w7OYxdc8fXa4wveOUZtOdWAQezspUwsacf1TV7XtrxV0trBSvwPbXpMrziIxsqNJLFHIWGGkiUs4081GA2D26Ty2zEsG40899Uk2uhPb/dozallwi/6+PrAulCzdWSc6kBwH8wbGR5sHtrCtS5OWW+vHv6Pl9SU7k2siSl6L8rr1y4+KuvFbw/qisS6rkLFDxHpEySSxx2s03UqDKyFFAyA2ldRGptJBwNvPmuynhVKMZSmlm23+2yKuRjP0oBNuLeCSczwGdApVMRd53x1kf712qY4NrM6klHK7dOuvR3DN0C96SPGIx9Fk61o5ZWiLrlY4iAx1DIJOpcAeHmKQwkZNvPomlfXd/5jMTbXjCyyRpGpYNCJmbONKNjQCPC2+3/ABNZSoOEXKXB28N/D7k3LOuckg2X8wb1Qf3TX1f5d/jqd6MK26Oir6MxKvj/ABgWyRkRvK8kgjijjxlnILc2ICgKpJJPZ4SBQFael6rFdtLBKktqqtJDlWZgwOgxsDhgxBA5bg0BmekzxxXE9zZzwRwxGQlnifVjmqhGJz6aA9XpMRFOZIGWaF0Tqg4bU8gUxhH5d8WAyeRBoDoRQFXxzna+sp8L0Ba0BWcd5QesRf1oCzoDnOmvShbGOMd51szFYuszoGBkvIV30rkctySB25oDm1NgbJy0st0Ddwy3c0OVYS6lIlYLgrGmlfs8lWgJXR60gnuL2KAtJw54IgwLMY/pBZ9QhY8u80E6TgNg86Ai346gyT2/exRXEcQlkJkxLNIkdxdu7nvhGmEBY4Gl87CgOu6JcQee31uwfEkqrIowJEV2VZABtuBzGx5jYigJvGPu8/4UnwmgKvg33eD8KP4RX5rV9+XezsWxvvLlYo3kc4REZ2PgVQST7BUQg5yUVu9AcPwHj0F7cxTyzoHGoWlsAcpqUgvISMGUrkY5KNtzk16uIw1TD0nCEdPil09i7PqUTTdyuU2wWAWXXpei7XMTM5kA64mbrl+yItJY55bjG9bfutydezp5d9Lbfptxve3aRpw3Oi47weLrkSEFZrh3LMHbEceAJpVTOFdlwmoDm489cdCvPI3P3Y+b+FdqT1t0Is0aeifG5ZJxCWQrouNUSppMHVTCKND2jWmT33PGRtVsXh4Rp57a/p1611dv5Po+epEXqdlXlmhS9F+V165cfFXXit4f1RWJdVyFjhelnSaJ53sTcCCNQPpMp1aiGGeqhwNiQd3/ANIOBvy9fCYScaar5cz4Lh3v7Lj3Gcpa2PeIfVvWwmUOkX0RBbya3SAxg/YTSdnA0nB3xjHI1FPneWShq82q0cr9PcHlNvCeHpJw+OS+EpEQnKs7Okv0cswVZMEMdUenKtz2zvUVaso4lxoW1ttZrNxt3O+30CWmpW3vEZ7MatSRySQtOIyoPWyhlSO0Q/8AGPC4Xck5HbW0KVOvpa6TtfoXGb73rrpwIu0fRUOw9FeKzUhWX8wb1Qf3TX1X5d/jqd6MK26Oir6MxKDpn0mWwhDkBndxHEpJC6iCdTsAdKKBknH6kUBysZspLK7Z5pbx3kgkvXttSMO/GnQBgrEgU7Ak4VuZNAS+A29vNdzR2pMti9oVuAWd4jMXAUKW21FC+oD/AI53xQGnicAgM8lsCEtWXLyl5c3MgWNpnLHLrBCeWf8AUR/poDp+iXEnnjlLSLKqTOkcyABZUAU6hp73YkrkbEqaAkcc52vrKfC9AWtAVnHeUHrEX9aAs6AUAoABQGIjGMYGN8jG2/PagPVGNhsPNQETjH3ef8KT4TQFXwb7vB+FH8Ir81q+/LvZ2LYmVmSKAYqQeaRnON/DS4AQAkgDJ57c/TS7B7UApei/K69cuPirrxW8P6orEuq5CwoBUg8ZQdiAfTS9gGQHGQDg5GRyPhFE2ge1AINl/MG9UH9019X+Xf46nejCtujoq+jMRQCgAFAYhAM7DfOdvDQBFAAAAAHIDYUBWcc52vrKfC9AWtAVnHeUHrEX9aAs6AUAoBQCgFAQ+Mfd5/wpPhNAVfBvu8H4UfwivzWr78u9nYtiZmqEjNAM0AzQDNAM0BS9F+V165cfFXVit4f1RWJdZrlLDNAM0AzQDNAM0BBsf5g3qg/umvqvy7/HU70YVt0dFX0ZiKAUAoBQCgKrjnO19ZT4XoC1oDReWaSrokUMuQcHwjcGgIfc/beJX2n96Adz9t4lfaf3oB3P23iV9p/egHc/beJX2n96Adz9t4lfaf3oB3P23iV9p/egMX6P2uDmFMY3znGPPvQGiy4LYyLmKOFlBKgocjbbAwcbVzqjQlqop/JERqKSvF3N/c5a+IT9atzaj1F4ItmY7nLXxCfrTm1HqLwQzMdzlr4hP1pzaj1F4IZmO5y18Qn605tR6i8EMzHc5a+IT9ac2o9ReCGZjuctfEJ+tObUeovBDMzFOjFoM4t4xkknAxknmT5zR4ek94rwQuzLuctfEJ+tObUeovBDMx3OWviE/WnNqPUXghmY7nLXxCfrTm1HqLwQzMdzlr4hP1pzaj1F4IZmO5y18Qn605tR6i8EMzHc5a+IT9ac2o9ReCGZkez4NYyZeOOFiMoShyRg7qSDkb9lWpxppftpfIpGop7O5K7n7bxK+0/vWhYdz9t4lfaf3oB3P23iV9p/egHc/beJX2n96Adz9t4lfaf3oB3P23iV9p/egM4eB26srrEoZTlTucHlkZoCwoBQCgFAKAUAoBQEXidks8MkLZxIjKSOYyMZHoqs4qcXF8SlSCnFxfE+ZdH+LS8Ime2uUbqWbIYDt5a18IIG481eXSqSw0nCex49CrLCTdOotD6Tw3jEFwMwzI/hAYZHpXmPzr04VITV4s9enWhUV4u5Oq5oKAhXnFoIf82eJP8AzdQfyBO9UlUhHdmc6sIe80ipfpzYA4+kqfQrn9cVk8VR6xi8bQXxFnw3jdvcf5M0bnwBu+/NTuPZWkKsJ+6zWnWp1PddyXc3KRqWkdUUc2dgoH5mruSirs0lJRV27FFL04sVODcqf/FWI9oGKweKpL4jmeNoL4iXZ9KLOX7F1DnsBcKfY2DVo16ctpF44mjLaSLVXB5EH0Vsb3MqA1zTKgLMyqBzLEAD8zUNpbkNpK7OK6VdPokVorVutlbvQybque0H/UfRXFXxkUssNWedicfFLLT1Zv8A8Nujz20TyygiWbBKnmqjJAYdjHJJ/KrYOi4RzS3ZbAYd04OUt2dlXYegKAUAoBQCgFAKAUAoBQCgFAKAUAoCPe2Ucy6JUV18DAGqyipKzRWcIzVpK5yt3/hxaM2qNpoT2dW+wP8A9gT7DXLLA027q6OGX4bSbvG67j2LoRIvLiN3j0/vRYVr42SsFJf8jJUfQuP/AOW5vJfCGnIU/kmD+tXWFXGTfzLrBx+KTfzLCz6L2kX2LeLPhYaj+bNkmrxoU47I1hhqUNokubhUDjS0MRHgKLV3Ti9GjSVOElZo4rpZ0DRVa4stUcid9oUnBxudHareYbVxV8Gks9PRo87E4BJZ6WjXApeDcFuuKS5vHlWONVzqXSTkbaVIxkjctjtrCnSqYiX7j0RzUqNbFS/dbsj6Lw7o1awACOCMecjUx9LNua9KFCnDZHrU8NSh7sTfc8Gt5Bh4ImHnRatKnCW6LypQlukVUvQm236vroT4YJWX/wBTlf0rJ4WHC67mYPBU/huu5kaToY/JeIXgHnYH9dqpzV8Jso8G+FRkY/4cxuczXV1L5iw/7BqvMov3pNlH+HRl78my/wCEdGra23ihUN/uPfN/+jvXRToU6fuo6qWGpUvdRb1qbigFAKAUAoBQCgFAKAUAoBQCgFAKAUBFtb5XDkbaHZDq23Xn+VVUk7lIzTv2GUl6geNCw1SZ0+fHPejkrpEuaTS6TaJAc7jbnvy9NWuTdDrl56lxnHMc/BUXQujIMPCKkkxaVRjLAZ5ZI39FRdEXRqvL1Ikd3YAKpY+HAGTtUSkoptkTnGCbfA0S8UVSuVbDPGinbBL5x29lQ5pFXUS8vMmiQZxkZ8Gd/ZV7l7kG+4n1ciRLE8jsrOAhQd6pUEkuQObCs5VLPLa7M51MslFK7MrDiay9ZsyNG2mRZAAVJAYbjYggg5BqYVFK/YTCopX4WJYlXGdQx4cjHtq10XugZVxnUMeHIx7aXF0GlUDJYAeEmlxdGdSSKAUAoBQCgFAKAUAoBQCgFAKAUAoBQHLJwwtImuIlReXDnUMjSUIViPBn/qubJdq64v6HHybcldfE35GuHhzIYMRN3st0qkJnQHYlG8y9ueQqFC1tOL/6IVNq2nF+e3yIHD+FyhNOiYOtvMr/AMFUBYoRpMnOXLbgjPnxWcKcrWs72f8Au0yhSko2s72fD78Szk4ckXUZti8XUlSqJqIlIXvmXwkDGrs/OtXBRt+nS3mbOnGFv03VvMjcH1RpE4hlZXtOrUINWGDudLHO2x5nbY71WneKTtwK0rxSaW8bES94fKYRF1DavocaIRDrJcK2V1sdMWDjsyfDWcoSyZbfCv8AdhlKnLJly65Utv8AJE6fgxkS+Yw5keFBEWUZz1AXCk8jq29NXlSzKbtq1p4GkqOZVHl1a08DIWbs6ssTqvW2ZAKacKisGyOzFWytu6XFFsrbTS4xI/BuGyLNDrWUSJLIzt1ShSDr3M/N1bI2GSDjliqU4SzK+93/AK5SlTkpq97pvh9+Ny54nw9pbuE5lVBBMC8bFSGLxYGoeEAnHmracHKou5/Y6KlNyqp8LPVd6KtrOSKOSIwmRhcIzysrS9Yh5SlAcuy4ClOQxnGNqyyyimrX133v2mGSUYuLV9d97rp7Xwt5WNdhwpmZA8LdX9NMmGjCjSbdhq0LsoL9nn33zURptvVaZvsRCk21daZr+XqbBZ9W664C8QuLkrEFB+1pKyLGftKO+G3LVVstnqtLvT7lsmV6q6vLT7/7pIFtZMyQyCNupDXY0LEs+lmnOMx9vehhqGcfnWag2k7aa9vEyjBtRdtP1cL8ejx1Ov6PwGO3iRtYIXk+NQGSQDjbYYH5V10laCTO6jFxgkywrQ1FAKAUAoBQCgFAKAUAoBQCgFAKAUAoBQCgFAa4olRQqgKoGwGwAqEkloQkkrIhQcdt3cIs8ZYnAAYbkdinkT5hVFVg3ZMzVem3ZM3XnE4YiFkljQnkGYA45Z37PPUyqRjo2WlUhF2k7EoGrlz2gIV/xWGEgSyopPIE7keHA3x56pKpGO7M51YQ95ki2uEkUOjKynkykEH0EVZSTV0XjJSV0ILhX1aGDaWKtg5ww5g+cUTT2CknsYXllHKAJEVtJyuRyOMbHs2qJRUtyJQjLdG2CFUUKqhVAwAowAPABUpJKyJSSVkZ1JIoBQCgFAKAUAoBQCgFAKAUAoBQCgFAKAUAoDkWup9Z/jcRxq5CzixjPh0cvPXJed934L0OHNO+8vBehZdM2Is5cE4/hhyNj1ZkUP8A+mfyzWmIvyb+XhfU1xV+Sfy8L6+Rh0mWBbOVO8GIS0QGAQQO8KefVpxjtxStl5Nrs/8ABiMipNdmn2MLy3LxSGLqPpJhRZusyxC6ScFezmcZ29NRJXTy2zW1InG8Xltmsr3J/ArhTaQugcqIlwDu+wxjznb86vSa5NNdBpRkuSTXQb+HX3Wgnqpo8HGJV0k+jc1eMs3C3eXhPNwa7yp4CyCW+kkKiRZ2DFuyIKNG55Lp3/M1jStmk3vfy4GFHLmm5b38uBjwqBXmv40JEJaP/LbTiRkBfQw5Z2zjtJqIJOU0tv8AXIpxTnOK27Om2pu6IQKiXCKMKt1MAPAARVqCSTS6WWwyUYyS6WX1bnSKAUAoBQCgFAKAUAoBQCgFAKAUAoBQCgFAKAUAoBQGLoCCCAQRgg8iPBQNXKN+h9oSD1bbfY/iyYQ88oNWF/IbVz82p9H1OZ4Oj0eb07tSXd8BhlIZw5YIELCR0LKOx9BGr8/PV5UYy1ZeVCEnd/Vr6FhDEqKFUAKoAAAwAByAFaJJKyNUklZGdSSVvEuBQTtqkQ6saSyO6Er/ALWKEah5jWc6MJu7RjUoQm7yX1X0M+E8HitgVhDKhx3molQfCAeRPb6KU6UaekSaVGNPSO3QSLW0SPXoGNbs7bk5ZuZ35egbVaMVHYvGKjsb6sWFAKAUAoBQCgFAKAUA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data:image/jpeg;base64,/9j/4AAQSkZJRgABAQAAAQABAAD/2wCEAAkGBxQSEhITExISFhUXFBUYFRgTFBkXGhwXGhgYFx4YGBYaKDQiGx4lHRwcKD0hJSkrLi4uHB83ODMvNygtMisBCgoKDg0OGxAQGzckICQsLDE3LCw3LCwvNC8tLTQsLCw3NS8sLCwtLCwwLCwsLCwsLCwsLCwsLCw0LSwsLywsLP/AABEIAH4A9AMBEQACEQEDEQH/xAAbAAEAAgMBAQAAAAAAAAAAAAAABAUCAwYBB//EAEMQAAIBAwICAwwIBAYCAwAAAAECAwAEERIhBTEGE0EWIlFTVGFxdJGTstIUFTI0c4Gh0SM1sbMHM0JSYsFyokOCkv/EABsBAQADAQEBAQAAAAAAAAAAAAABAgMEBQYH/8QANhEAAgECBAEJBgcAAwAAAAAAAAECAxEEEiExQRMUUVJhcZGh0RYyQoGxwQUGIiMzcvBD4fH/2gAMAwEAAhEDEQA/APuNAKAUAoBQCgFAczL0lnkeT6JZ9fFE7JJI04iy6/aWFSp6zScjJKjUCM7HAGV90zgjsvpgWRgVcrGqHrC6BtSMBnSVKsCTsuD4KAv7SbWiPjGpVbHPGQDjNAbaAUAoBQHP8S6QSdc9vaW30iWNVaUtKIY01bqpk0sS5G+kLywSRkZA1x9K9UTlbaY3CTLA9vtqWRsEFnHeiMqQ3WctJHbtQE3gPGjcGeN4jFNA6pKmoOAWRZFKuPtAqw7BvmgLegFAKAUBVce419H6pVjaWaZ9EMSEAsQCxJY7KqgZLdnnJAoCHw/pE/W9RdWxglMbSRhJOuSRU+0EcAEuMjvSo57Z3oBwjpI0s0cUttJA0sLTQh2BYopQESIN43Gte937RnIoDoaAUAoBQCgFAKAUAoBQCgFAKAUBw9ndXPDo5YFspbg/SZXhaMgK8c0zSnLb6HTWRhsKcDvtzgD3hnD5Dwa6j6t+vljvmMZUqRLMZX6tdXPBbSGGzc+2gOu4YhWGJSMERoCPAQoGKAk0AoBQCgOQnM1ldXsy28k6XIjkQx7lZY4li6uQDLBW0qQ4Bxk5GwyBVWd9eRrf3K2Uy3NzcQhYmTWIkWFIxKzKcS4CltKnOcLkcwB0nQ2BUjcCO4Dl9UslyoV5ZCN3OOzAAAGygADYUB0FAKAUAoDnek1rKJrS7ijMvUNIskakBjHKuksmrYspA2yMjNAU6X1xdX8DtZywxwLdGF5AcSuyhVDbZiGnJOoc9hnnUA2cKhkkv4bkWktu5gZb5pMFSdK6Io2P28Pk6lAGBvudpB21AKAUAoBQCgFAVvHJnVIxG+gvLGmrSGIDHfAO1AYfV0/lknuofloB9XT+WSe6h+WgH1dP5ZJ7qH5aAfV0/lknuofloB9XT+WSe6h+WgH1dP5ZJ7qH5aA0X9pcJFI4vJMqjMMxRYyATv3tAQ7D6S8Ubm7cFkVjiKLmQDt3tfJz/H68ZNZV5+pvySN/U3Hlj+6i+Wq+0Nfqrz9SeSQ6m48sf3UXy09oa/VXn6jkkOpuPLH91F8tPaGv1V5+o5JDqbjyx/dRfLT2hr9VefqOSQ6m48sf3UXy09oa/VXn6jkkOpuPLH91F8tPaGv1V5+o5JEDg9xdTCbVdsNE8sYxFFuEOATtzrWt+O1oZbRWqT48fmQqSZP6m48sf3UXy1l7Q1+qvP1J5JDqbjyx/dRfLT2hr9VefqOSQ6m48sf3UXy09oa/VXn6jkkOpuPLH91F8tPaGv1V5+o5JDqbjyx/dRfLT2hr9VefqOSQ6m48sf3UXy09oa/VXn6jkkR7drlrkwm7bSIBJnqos51lccuWK9n8Lx88XGTmkrW2Mpxylp9XT+WSe6h+WvVKD6un8sk91D8tAPq6fyyT3UPy0A+rp/LJPdQ/LQD6un8sk91D8tAPq6fyyT3UPy0BouFnheAm5Zw8yoytHGBghjzUA9lAXlAVnHeUHrEX9aAs6AUAoBQCgFAQ+Mfd5/wpPhNAVfBvu8H4UfwivzWr78u9nYtiZWZIoBQCgFAKApei/K69cuPirrxW8P6orEuq5CwoBQCgFAKAg2X8wb1Qf3TX1f5d/jqd6MK26Oir6MxFAKAUAoBQFVxzna+sp8L0Ba0BWcd5QesRf1oCzoCq47xn6P1SrFJNLK+iNI8DOAWLMzbKoA5nzYyTQFaemKCC4keCVZYJUieAldZkcqECNnSQ2oYOfZQG1+kkkcE809lNEIwulS8TFyx0hV0MQNyOeOdAI+lGYpCYSJkuBbdUGzmZgjABwN10uGLY2AbPKgOioCHxj7vP+FJ8JoCr4N93g/Cj+EV+a1ffl3s7FsSLiZURnY4VVLMfAAMk+yqxi5NRW7JKKy6TlpIFltpoVuMiB3KnLBS4VlU5QlQSM/odq654O0ZOM1Jx3Sv3fPUqpHvD+kck7/w7OYxdc8fXa4wveOUZtOdWAQezspUwsacf1TV7XtrxV0trBSvwPbXpMrziIxsqNJLFHIWGGkiUs4081GA2D26Ty2zEsG40899Uk2uhPb/dozallwi/6+PrAulCzdWSc6kBwH8wbGR5sHtrCtS5OWW+vHv6Pl9SU7k2siSl6L8rr1y4+KuvFbw/qisS6rkLFDxHpEySSxx2s03UqDKyFFAyA2ldRGptJBwNvPmuynhVKMZSmlm23+2yKuRjP0oBNuLeCSczwGdApVMRd53x1kf712qY4NrM6klHK7dOuvR3DN0C96SPGIx9Fk61o5ZWiLrlY4iAx1DIJOpcAeHmKQwkZNvPomlfXd/5jMTbXjCyyRpGpYNCJmbONKNjQCPC2+3/ABNZSoOEXKXB28N/D7k3LOuckg2X8wb1Qf3TX1f5d/jqd6MK26Oir6MxKvj/ABgWyRkRvK8kgjijjxlnILc2ICgKpJJPZ4SBQFael6rFdtLBKktqqtJDlWZgwOgxsDhgxBA5bg0BmekzxxXE9zZzwRwxGQlnifVjmqhGJz6aA9XpMRFOZIGWaF0Tqg4bU8gUxhH5d8WAyeRBoDoRQFXxzna+sp8L0Ba0BWcd5QesRf1oCzoDnOmvShbGOMd51szFYuszoGBkvIV30rkctySB25oDm1NgbJy0st0Ddwy3c0OVYS6lIlYLgrGmlfs8lWgJXR60gnuL2KAtJw54IgwLMY/pBZ9QhY8u80E6TgNg86Ai346gyT2/exRXEcQlkJkxLNIkdxdu7nvhGmEBY4Gl87CgOu6JcQee31uwfEkqrIowJEV2VZABtuBzGx5jYigJvGPu8/4UnwmgKvg33eD8KP4RX5rV9+XezsWxvvLlYo3kc4REZ2PgVQST7BUQg5yUVu9AcPwHj0F7cxTyzoHGoWlsAcpqUgvISMGUrkY5KNtzk16uIw1TD0nCEdPil09i7PqUTTdyuU2wWAWXXpei7XMTM5kA64mbrl+yItJY55bjG9bfutydezp5d9Lbfptxve3aRpw3Oi47weLrkSEFZrh3LMHbEceAJpVTOFdlwmoDm489cdCvPI3P3Y+b+FdqT1t0Is0aeifG5ZJxCWQrouNUSppMHVTCKND2jWmT33PGRtVsXh4Rp57a/p1611dv5Po+epEXqdlXlmhS9F+V165cfFXXit4f1RWJdVyFjhelnSaJ53sTcCCNQPpMp1aiGGeqhwNiQd3/ANIOBvy9fCYScaar5cz4Lh3v7Lj3Gcpa2PeIfVvWwmUOkX0RBbya3SAxg/YTSdnA0nB3xjHI1FPneWShq82q0cr9PcHlNvCeHpJw+OS+EpEQnKs7Okv0cswVZMEMdUenKtz2zvUVaso4lxoW1ttZrNxt3O+30CWmpW3vEZ7MatSRySQtOIyoPWyhlSO0Q/8AGPC4Xck5HbW0KVOvpa6TtfoXGb73rrpwIu0fRUOw9FeKzUhWX8wb1Qf3TX1X5d/jqd6MK26Oir6MxKDpn0mWwhDkBndxHEpJC6iCdTsAdKKBknH6kUBysZspLK7Z5pbx3kgkvXttSMO/GnQBgrEgU7Ak4VuZNAS+A29vNdzR2pMti9oVuAWd4jMXAUKW21FC+oD/AI53xQGnicAgM8lsCEtWXLyl5c3MgWNpnLHLrBCeWf8AUR/poDp+iXEnnjlLSLKqTOkcyABZUAU6hp73YkrkbEqaAkcc52vrKfC9AWtAVnHeUHrEX9aAs6AUAoABQGIjGMYGN8jG2/PagPVGNhsPNQETjH3ef8KT4TQFXwb7vB+FH8Ir81q+/LvZ2LYmVmSKAYqQeaRnON/DS4AQAkgDJ57c/TS7B7UApei/K69cuPirrxW8P6orEuq5CwoBUg8ZQdiAfTS9gGQHGQDg5GRyPhFE2ge1AINl/MG9UH9019X+Xf46nejCtujoq+jMRQCgAFAYhAM7DfOdvDQBFAAAAAHIDYUBWcc52vrKfC9AWtAVnHeUHrEX9aAs6AUAoBQCgFAQ+Mfd5/wpPhNAVfBvu8H4UfwivzWr78u9nYtiZmqEjNAM0AzQDNAM0BS9F+V165cfFXVit4f1RWJdZrlLDNAM0AzQDNAM0BBsf5g3qg/umvqvy7/HU70YVt0dFX0ZiKAUAoBQCgKrjnO19ZT4XoC1oDReWaSrokUMuQcHwjcGgIfc/beJX2n96Adz9t4lfaf3oB3P23iV9p/egHc/beJX2n96Adz9t4lfaf3oB3P23iV9p/egMX6P2uDmFMY3znGPPvQGiy4LYyLmKOFlBKgocjbbAwcbVzqjQlqop/JERqKSvF3N/c5a+IT9atzaj1F4ItmY7nLXxCfrTm1HqLwQzMdzlr4hP1pzaj1F4IZmO5y18Qn605tR6i8EMzHc5a+IT9ac2o9ReCGZjuctfEJ+tObUeovBDMzFOjFoM4t4xkknAxknmT5zR4ek94rwQuzLuctfEJ+tObUeovBDMx3OWviE/WnNqPUXghmY7nLXxCfrTm1HqLwQzMdzlr4hP1pzaj1F4IZmO5y18Qn605tR6i8EMzHc5a+IT9ac2o9ReCGZkez4NYyZeOOFiMoShyRg7qSDkb9lWpxppftpfIpGop7O5K7n7bxK+0/vWhYdz9t4lfaf3oB3P23iV9p/egHc/beJX2n96Adz9t4lfaf3oB3P23iV9p/egM4eB26srrEoZTlTucHlkZoCwoBQCgFAKAUAoBQEXidks8MkLZxIjKSOYyMZHoqs4qcXF8SlSCnFxfE+ZdH+LS8Ime2uUbqWbIYDt5a18IIG481eXSqSw0nCex49CrLCTdOotD6Tw3jEFwMwzI/hAYZHpXmPzr04VITV4s9enWhUV4u5Oq5oKAhXnFoIf82eJP8AzdQfyBO9UlUhHdmc6sIe80ipfpzYA4+kqfQrn9cVk8VR6xi8bQXxFnw3jdvcf5M0bnwBu+/NTuPZWkKsJ+6zWnWp1PddyXc3KRqWkdUUc2dgoH5mruSirs0lJRV27FFL04sVODcqf/FWI9oGKweKpL4jmeNoL4iXZ9KLOX7F1DnsBcKfY2DVo16ctpF44mjLaSLVXB5EH0Vsb3MqA1zTKgLMyqBzLEAD8zUNpbkNpK7OK6VdPokVorVutlbvQybque0H/UfRXFXxkUssNWedicfFLLT1Zv8A8Nujz20TyygiWbBKnmqjJAYdjHJJ/KrYOi4RzS3ZbAYd04OUt2dlXYegKAUAoBQCgFAKAUAoBQCgFAKAUAoCPe2Ucy6JUV18DAGqyipKzRWcIzVpK5yt3/hxaM2qNpoT2dW+wP8A9gT7DXLLA027q6OGX4bSbvG67j2LoRIvLiN3j0/vRYVr42SsFJf8jJUfQuP/AOW5vJfCGnIU/kmD+tXWFXGTfzLrBx+KTfzLCz6L2kX2LeLPhYaj+bNkmrxoU47I1hhqUNokubhUDjS0MRHgKLV3Ti9GjSVOElZo4rpZ0DRVa4stUcid9oUnBxudHareYbVxV8Gks9PRo87E4BJZ6WjXApeDcFuuKS5vHlWONVzqXSTkbaVIxkjctjtrCnSqYiX7j0RzUqNbFS/dbsj6Lw7o1awACOCMecjUx9LNua9KFCnDZHrU8NSh7sTfc8Gt5Bh4ImHnRatKnCW6LypQlukVUvQm236vroT4YJWX/wBTlf0rJ4WHC67mYPBU/huu5kaToY/JeIXgHnYH9dqpzV8Jso8G+FRkY/4cxuczXV1L5iw/7BqvMov3pNlH+HRl78my/wCEdGra23ihUN/uPfN/+jvXRToU6fuo6qWGpUvdRb1qbigFAKAUAoBQCgFAKAUAoBQCgFAKAUBFtb5XDkbaHZDq23Xn+VVUk7lIzTv2GUl6geNCw1SZ0+fHPejkrpEuaTS6TaJAc7jbnvy9NWuTdDrl56lxnHMc/BUXQujIMPCKkkxaVRjLAZ5ZI39FRdEXRqvL1Ikd3YAKpY+HAGTtUSkoptkTnGCbfA0S8UVSuVbDPGinbBL5x29lQ5pFXUS8vMmiQZxkZ8Gd/ZV7l7kG+4n1ciRLE8jsrOAhQd6pUEkuQObCs5VLPLa7M51MslFK7MrDiay9ZsyNG2mRZAAVJAYbjYggg5BqYVFK/YTCopX4WJYlXGdQx4cjHtq10XugZVxnUMeHIx7aXF0GlUDJYAeEmlxdGdSSKAUAoBQCgFAKAUAoBQCgFAKAUAoBQHLJwwtImuIlReXDnUMjSUIViPBn/qubJdq64v6HHybcldfE35GuHhzIYMRN3st0qkJnQHYlG8y9ueQqFC1tOL/6IVNq2nF+e3yIHD+FyhNOiYOtvMr/AMFUBYoRpMnOXLbgjPnxWcKcrWs72f8Au0yhSko2s72fD78Szk4ckXUZti8XUlSqJqIlIXvmXwkDGrs/OtXBRt+nS3mbOnGFv03VvMjcH1RpE4hlZXtOrUINWGDudLHO2x5nbY71WneKTtwK0rxSaW8bES94fKYRF1DavocaIRDrJcK2V1sdMWDjsyfDWcoSyZbfCv8AdhlKnLJly65Utv8AJE6fgxkS+Yw5keFBEWUZz1AXCk8jq29NXlSzKbtq1p4GkqOZVHl1a08DIWbs6ssTqvW2ZAKacKisGyOzFWytu6XFFsrbTS4xI/BuGyLNDrWUSJLIzt1ShSDr3M/N1bI2GSDjliqU4SzK+93/AK5SlTkpq97pvh9+Ny54nw9pbuE5lVBBMC8bFSGLxYGoeEAnHmracHKou5/Y6KlNyqp8LPVd6KtrOSKOSIwmRhcIzysrS9Yh5SlAcuy4ClOQxnGNqyyyimrX133v2mGSUYuLV9d97rp7Xwt5WNdhwpmZA8LdX9NMmGjCjSbdhq0LsoL9nn33zURptvVaZvsRCk21daZr+XqbBZ9W664C8QuLkrEFB+1pKyLGftKO+G3LVVstnqtLvT7lsmV6q6vLT7/7pIFtZMyQyCNupDXY0LEs+lmnOMx9vehhqGcfnWag2k7aa9vEyjBtRdtP1cL8ejx1Ov6PwGO3iRtYIXk+NQGSQDjbYYH5V10laCTO6jFxgkywrQ1FAKAUAoBQCgFAKAUAoBQCgFAKAUAoBQCgFAa4olRQqgKoGwGwAqEkloQkkrIhQcdt3cIs8ZYnAAYbkdinkT5hVFVg3ZMzVem3ZM3XnE4YiFkljQnkGYA45Z37PPUyqRjo2WlUhF2k7EoGrlz2gIV/xWGEgSyopPIE7keHA3x56pKpGO7M51YQ95ki2uEkUOjKynkykEH0EVZSTV0XjJSV0ILhX1aGDaWKtg5ww5g+cUTT2CknsYXllHKAJEVtJyuRyOMbHs2qJRUtyJQjLdG2CFUUKqhVAwAowAPABUpJKyJSSVkZ1JIoBQCgFAKAUAoBQCgFAKAUAoBQCgFAKAUAoDkWup9Z/jcRxq5CzixjPh0cvPXJed934L0OHNO+8vBehZdM2Is5cE4/hhyNj1ZkUP8A+mfyzWmIvyb+XhfU1xV+Sfy8L6+Rh0mWBbOVO8GIS0QGAQQO8KefVpxjtxStl5Nrs/8ABiMipNdmn2MLy3LxSGLqPpJhRZusyxC6ScFezmcZ29NRJXTy2zW1InG8Xltmsr3J/ArhTaQugcqIlwDu+wxjznb86vSa5NNdBpRkuSTXQb+HX3Wgnqpo8HGJV0k+jc1eMs3C3eXhPNwa7yp4CyCW+kkKiRZ2DFuyIKNG55Lp3/M1jStmk3vfy4GFHLmm5b38uBjwqBXmv40JEJaP/LbTiRkBfQw5Z2zjtJqIJOU0tv8AXIpxTnOK27Om2pu6IQKiXCKMKt1MAPAARVqCSTS6WWwyUYyS6WX1bnSKAUAoBQCgFAKAUAoBQCgFAKAUAoBQCgFAKAUAoBQGLoCCCAQRgg8iPBQNXKN+h9oSD1bbfY/iyYQ88oNWF/IbVz82p9H1OZ4Oj0eb07tSXd8BhlIZw5YIELCR0LKOx9BGr8/PV5UYy1ZeVCEnd/Vr6FhDEqKFUAKoAAAwAByAFaJJKyNUklZGdSSVvEuBQTtqkQ6saSyO6Er/ALWKEah5jWc6MJu7RjUoQm7yX1X0M+E8HitgVhDKhx3molQfCAeRPb6KU6UaekSaVGNPSO3QSLW0SPXoGNbs7bk5ZuZ35egbVaMVHYvGKjsb6sWFAKAUAoBQCgFAKAUA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8" name="Picture 6" descr="http://www.mathsisfun.com/data/images/interquartile-ran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495800"/>
            <a:ext cx="3394274" cy="1752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24400" y="44196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Comment: preprocessing is not sample based!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used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1220" t="72598" r="2714"/>
          <a:stretch>
            <a:fillRect/>
          </a:stretch>
        </p:blipFill>
        <p:spPr bwMode="auto">
          <a:xfrm>
            <a:off x="304800" y="2971800"/>
            <a:ext cx="8522907" cy="194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of FAIME scores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2897" y="1905000"/>
            <a:ext cx="3120103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724400" cy="4525963"/>
          </a:xfrm>
        </p:spPr>
        <p:txBody>
          <a:bodyPr/>
          <a:lstStyle/>
          <a:p>
            <a:r>
              <a:rPr lang="en-US" dirty="0" smtClean="0"/>
              <a:t>Dataset A</a:t>
            </a:r>
          </a:p>
          <a:p>
            <a:pPr lvl="1"/>
            <a:r>
              <a:rPr lang="en-US" dirty="0" smtClean="0"/>
              <a:t>22 HNSCC</a:t>
            </a:r>
          </a:p>
          <a:p>
            <a:pPr lvl="1"/>
            <a:r>
              <a:rPr lang="en-US" dirty="0" smtClean="0"/>
              <a:t>22 independent controls</a:t>
            </a:r>
          </a:p>
          <a:p>
            <a:r>
              <a:rPr lang="en-US" dirty="0" err="1" smtClean="0"/>
              <a:t>Boxplot</a:t>
            </a:r>
            <a:r>
              <a:rPr lang="en-US" dirty="0" smtClean="0"/>
              <a:t> for each sample</a:t>
            </a:r>
          </a:p>
          <a:p>
            <a:pPr lvl="1"/>
            <a:r>
              <a:rPr lang="en-US" dirty="0" smtClean="0"/>
              <a:t>Values are pathway scores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Reproducibility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Compared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FAIME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Pathway p-value calculated using Z-scores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Hypergeometric enrichment analysis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Differential genes (from the original papers)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GSEA </a:t>
            </a:r>
            <a:r>
              <a:rPr lang="en-US" dirty="0" smtClean="0"/>
              <a:t>(actually, they used GSA)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CORG (Lee et al. 2008; </a:t>
            </a:r>
            <a:r>
              <a:rPr lang="en-US" dirty="0" err="1" smtClean="0"/>
              <a:t>Ideker</a:t>
            </a:r>
            <a:r>
              <a:rPr lang="en-US" dirty="0" smtClean="0"/>
              <a:t> lab)</a:t>
            </a:r>
          </a:p>
          <a:p>
            <a:pPr marL="514350" indent="-514350"/>
            <a:r>
              <a:rPr lang="en-US" dirty="0" smtClean="0"/>
              <a:t>Test the overlap after running the methods on datasets A-C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Reproducibility tests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858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Reproducibility across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Goal: test if FAIME’s significant pathways cover the standard analysis</a:t>
            </a:r>
          </a:p>
          <a:p>
            <a:r>
              <a:rPr lang="en-US" sz="2800" dirty="0" smtClean="0"/>
              <a:t>Idea: use the standard analysis (GSEA, or HG) as gold standard</a:t>
            </a:r>
          </a:p>
          <a:p>
            <a:r>
              <a:rPr lang="en-US" sz="2800" dirty="0" smtClean="0"/>
              <a:t>Given FAIME’s pathways calculate precision-recall curves based on pathway sizes</a:t>
            </a:r>
          </a:p>
          <a:p>
            <a:pPr lvl="1"/>
            <a:r>
              <a:rPr lang="en-US" sz="2400" dirty="0" smtClean="0"/>
              <a:t>For a threshold k calculate precision and recall considering pathways with &gt; k genes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5257800"/>
            <a:ext cx="2762250" cy="143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5715000"/>
            <a:ext cx="1647825" cy="91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3429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Single Sample Expression-Anchored Mechanisms Predict</a:t>
            </a:r>
            <a:br>
              <a:rPr lang="en-US" dirty="0" smtClean="0"/>
            </a:br>
            <a:r>
              <a:rPr lang="en-US" dirty="0" smtClean="0"/>
              <a:t>Survival in Head and Neck Cancer</a:t>
            </a:r>
            <a:br>
              <a:rPr lang="en-US" dirty="0" smtClean="0"/>
            </a:br>
            <a:r>
              <a:rPr lang="en-US" sz="3200" dirty="0" smtClean="0"/>
              <a:t>Yang et al. 2012</a:t>
            </a:r>
            <a:br>
              <a:rPr lang="en-US" sz="3200" dirty="0" smtClean="0"/>
            </a:br>
            <a:r>
              <a:rPr lang="en-US" sz="3200" dirty="0" smtClean="0"/>
              <a:t>Presented by Yves A. </a:t>
            </a:r>
            <a:r>
              <a:rPr lang="en-US" sz="3200" dirty="0" err="1" smtClean="0"/>
              <a:t>Lussier</a:t>
            </a:r>
            <a:r>
              <a:rPr lang="en-US" sz="3200" dirty="0" smtClean="0"/>
              <a:t> MD PhD</a:t>
            </a:r>
            <a:br>
              <a:rPr lang="en-US" sz="3200" dirty="0" smtClean="0"/>
            </a:br>
            <a:r>
              <a:rPr lang="en-US" sz="3200" dirty="0" smtClean="0"/>
              <a:t>The University of Chicago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Reproducibility across methods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371600"/>
            <a:ext cx="4267200" cy="531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819400"/>
            <a:ext cx="305626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 rot="20470756">
            <a:off x="4183549" y="2361957"/>
            <a:ext cx="1447800" cy="1937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Validation on independent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pathways and GO terms that were stable in datasets A-C</a:t>
            </a:r>
          </a:p>
          <a:p>
            <a:pPr lvl="1"/>
            <a:r>
              <a:rPr lang="en-US" dirty="0" smtClean="0"/>
              <a:t>57 features</a:t>
            </a:r>
          </a:p>
          <a:p>
            <a:r>
              <a:rPr lang="en-US" dirty="0" smtClean="0"/>
              <a:t>Test their ability to classify new datasets </a:t>
            </a:r>
          </a:p>
          <a:p>
            <a:pPr lvl="1"/>
            <a:r>
              <a:rPr lang="en-US" dirty="0" smtClean="0"/>
              <a:t>D: n=35; E:n=91</a:t>
            </a:r>
          </a:p>
          <a:p>
            <a:pPr lvl="1"/>
            <a:r>
              <a:rPr lang="en-US" dirty="0" smtClean="0"/>
              <a:t>Classification: just cluster the samples to two groups (next slides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Average linkage hierarchical clustering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Validation on independent datasets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05000"/>
            <a:ext cx="6350000" cy="408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79120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0" y="3505200"/>
            <a:ext cx="182880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Errors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59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Extra-cellular events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3200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Nuclear events, cell cycle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41910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Metabolism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Validation on independent datasets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762000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371600"/>
            <a:ext cx="2362200" cy="75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96200" y="3581400"/>
            <a:ext cx="12192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 Errors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dataset (supplement)</a:t>
            </a:r>
            <a:endParaRPr lang="en-US" dirty="0"/>
          </a:p>
        </p:txBody>
      </p:sp>
      <p:pic>
        <p:nvPicPr>
          <p:cNvPr id="37890" name="Picture 2" descr="http://previews.figshare.com/350819/preview_350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6314657" cy="5105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629400" y="2895600"/>
            <a:ext cx="182880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 Errors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datasets E and F a follow-up study is given for the cancer patients</a:t>
            </a:r>
          </a:p>
          <a:p>
            <a:r>
              <a:rPr lang="en-US" dirty="0" smtClean="0"/>
              <a:t>Cluster the HNSCC samples to two groups</a:t>
            </a:r>
          </a:p>
          <a:p>
            <a:pPr lvl="1"/>
            <a:r>
              <a:rPr lang="en-US" dirty="0" smtClean="0"/>
              <a:t>Used the CLARA algorithm</a:t>
            </a:r>
          </a:p>
          <a:p>
            <a:r>
              <a:rPr lang="en-US" dirty="0" smtClean="0"/>
              <a:t>Compare the sample clusters based on the survival data (recurrence free survival)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analysis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8907081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dataset (supplement)</a:t>
            </a:r>
            <a:endParaRPr lang="en-US" dirty="0"/>
          </a:p>
        </p:txBody>
      </p:sp>
      <p:pic>
        <p:nvPicPr>
          <p:cNvPr id="43010" name="Picture 2" descr="http://previews.figshare.com/350856/preview_350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5722" y="1465538"/>
            <a:ext cx="4965700" cy="5085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analysis: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same flow with GSEA or Mean-G: survival plots are not significant (p&gt;0.07)</a:t>
            </a:r>
          </a:p>
          <a:p>
            <a:r>
              <a:rPr lang="en-US" dirty="0" smtClean="0"/>
              <a:t>In the publication of dataset E another HNSCC specific clinical test (called HPV) did not produce significant separation.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Prostate cancer </a:t>
            </a:r>
            <a:r>
              <a:rPr lang="en-US" sz="3100" dirty="0" smtClean="0"/>
              <a:t>(Chen et al. 2013, BMC Medical Genomics)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Analyzed three case-control datasets</a:t>
            </a:r>
          </a:p>
          <a:p>
            <a:r>
              <a:rPr lang="en-US" dirty="0" smtClean="0"/>
              <a:t>Validation: survival analysis on an independent dataset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0"/>
            <a:ext cx="838554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Head and Neck </a:t>
            </a:r>
            <a:r>
              <a:rPr lang="en-US" dirty="0" err="1" smtClean="0"/>
              <a:t>Squamous</a:t>
            </a:r>
            <a:r>
              <a:rPr lang="en-US" dirty="0" smtClean="0"/>
              <a:t> Cell cancer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group of similar cancers</a:t>
            </a:r>
          </a:p>
          <a:p>
            <a:r>
              <a:rPr lang="en-US" dirty="0" smtClean="0"/>
              <a:t>Spread to lymph nodes</a:t>
            </a:r>
          </a:p>
          <a:p>
            <a:r>
              <a:rPr lang="en-US" dirty="0" smtClean="0"/>
              <a:t>Strongly related to environmental risk factors</a:t>
            </a:r>
          </a:p>
          <a:p>
            <a:pPr lvl="1"/>
            <a:r>
              <a:rPr lang="en-US" dirty="0" smtClean="0"/>
              <a:t>Alcohol, smoking, UV lights, viruses</a:t>
            </a:r>
          </a:p>
          <a:p>
            <a:r>
              <a:rPr lang="en-US" dirty="0" smtClean="0"/>
              <a:t>~40,000 new cases in the US per year</a:t>
            </a:r>
          </a:p>
          <a:p>
            <a:r>
              <a:rPr lang="en-US" dirty="0" smtClean="0"/>
              <a:t>Hard to predict recurrence</a:t>
            </a:r>
          </a:p>
          <a:p>
            <a:r>
              <a:rPr lang="en-US" dirty="0" smtClean="0"/>
              <a:t>Early detection is crucia</a:t>
            </a:r>
            <a:r>
              <a:rPr lang="en-US" dirty="0" smtClean="0"/>
              <a:t>l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746" y="4340251"/>
            <a:ext cx="1936254" cy="251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FAIME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Re-scale FAIME scores (not justified):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971800"/>
            <a:ext cx="7724775" cy="158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Tested gene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ontology</a:t>
            </a:r>
          </a:p>
          <a:p>
            <a:pPr lvl="1"/>
            <a:r>
              <a:rPr lang="en-US" dirty="0" smtClean="0"/>
              <a:t>~4000 terms</a:t>
            </a:r>
          </a:p>
          <a:p>
            <a:r>
              <a:rPr lang="en-US" dirty="0" smtClean="0"/>
              <a:t>Cancer modules (Segal et al. 2004)</a:t>
            </a:r>
          </a:p>
          <a:p>
            <a:pPr lvl="1"/>
            <a:r>
              <a:rPr lang="en-US" dirty="0" smtClean="0"/>
              <a:t>~2000 samples covering 22 tumor types</a:t>
            </a:r>
          </a:p>
          <a:p>
            <a:pPr lvl="1"/>
            <a:r>
              <a:rPr lang="en-US" dirty="0" smtClean="0"/>
              <a:t>Cluster to 454 modules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Reproducibility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03975"/>
            <a:ext cx="706158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233737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FAIME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12954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GO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12954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CM</a:t>
            </a:r>
            <a:endParaRPr lang="en-US" sz="3200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786" y="4535739"/>
            <a:ext cx="2397014" cy="219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521654"/>
            <a:ext cx="2412383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Recurrence: if PSA (prostate </a:t>
            </a:r>
            <a:r>
              <a:rPr lang="en-US" dirty="0" smtClean="0"/>
              <a:t>cancer blood </a:t>
            </a:r>
            <a:r>
              <a:rPr lang="en-US" dirty="0" smtClean="0"/>
              <a:t>biomarker) is present – suggesting bad prognosis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352800"/>
            <a:ext cx="5540565" cy="305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to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Ranking based analysis can help in integration of different datasets</a:t>
            </a:r>
          </a:p>
          <a:p>
            <a:r>
              <a:rPr lang="en-US" dirty="0" smtClean="0"/>
              <a:t>Pathway </a:t>
            </a:r>
            <a:r>
              <a:rPr lang="en-US" dirty="0" smtClean="0"/>
              <a:t>level scores </a:t>
            </a:r>
            <a:r>
              <a:rPr lang="en-US" dirty="0" smtClean="0"/>
              <a:t>provide </a:t>
            </a:r>
            <a:r>
              <a:rPr lang="en-US" dirty="0" smtClean="0"/>
              <a:t>standardized set of features across datasets</a:t>
            </a:r>
          </a:p>
          <a:p>
            <a:r>
              <a:rPr lang="en-US" dirty="0" smtClean="0"/>
              <a:t>The FAIME </a:t>
            </a:r>
            <a:r>
              <a:rPr lang="en-US" dirty="0" smtClean="0"/>
              <a:t>score </a:t>
            </a:r>
            <a:r>
              <a:rPr lang="en-US" dirty="0" smtClean="0"/>
              <a:t>can </a:t>
            </a:r>
            <a:r>
              <a:rPr lang="en-US" dirty="0" smtClean="0"/>
              <a:t>be improved </a:t>
            </a:r>
          </a:p>
          <a:p>
            <a:r>
              <a:rPr lang="en-US" dirty="0" smtClean="0"/>
              <a:t>The idea of using case control studies for survival analysis on independent data is a strong validation scheme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gene expression data for patient classification and </a:t>
            </a:r>
            <a:r>
              <a:rPr lang="en-US" dirty="0" smtClean="0"/>
              <a:t>recurrence survival</a:t>
            </a:r>
            <a:endParaRPr lang="en-US" dirty="0" smtClean="0"/>
          </a:p>
          <a:p>
            <a:r>
              <a:rPr lang="en-US" dirty="0" smtClean="0"/>
              <a:t>Improve interpretability of the classifiers by integrating pathway information</a:t>
            </a:r>
          </a:p>
          <a:p>
            <a:r>
              <a:rPr lang="en-US" dirty="0" smtClean="0"/>
              <a:t>Keep classification performance high</a:t>
            </a:r>
          </a:p>
          <a:p>
            <a:r>
              <a:rPr lang="en-US" dirty="0" smtClean="0"/>
              <a:t>Standardize across multi datasets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an expression profile of a </a:t>
            </a:r>
            <a:r>
              <a:rPr lang="en-US" dirty="0" smtClean="0"/>
              <a:t>sample</a:t>
            </a:r>
          </a:p>
          <a:p>
            <a:pPr lvl="1"/>
            <a:r>
              <a:rPr lang="en-US" dirty="0" smtClean="0"/>
              <a:t>A vector of real values for each patient</a:t>
            </a:r>
            <a:endParaRPr lang="en-US" dirty="0" smtClean="0"/>
          </a:p>
          <a:p>
            <a:r>
              <a:rPr lang="en-US" dirty="0" smtClean="0"/>
              <a:t>Step 1: rank the genes</a:t>
            </a:r>
          </a:p>
          <a:p>
            <a:r>
              <a:rPr lang="en-US" dirty="0" smtClean="0"/>
              <a:t>Step 2: calculate a score for each gene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458" y="3953470"/>
            <a:ext cx="395994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4387" y="3962400"/>
            <a:ext cx="3237613" cy="269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1907458" y="502027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69258" y="562987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Rank of gene g in sample 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583858" y="4867870"/>
            <a:ext cx="609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50458" y="56298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number of ranked genes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set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sets: GO terms or KEGG pathways</a:t>
            </a:r>
          </a:p>
          <a:p>
            <a:r>
              <a:rPr lang="en-US" dirty="0" smtClean="0"/>
              <a:t>Define the normalized centroid (NC) of a gene set to be the average weights of the genes</a:t>
            </a:r>
          </a:p>
          <a:p>
            <a:r>
              <a:rPr lang="en-US" dirty="0" smtClean="0"/>
              <a:t>Calculate the NC score for each gene set and its complement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set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the NC score for each gene set and its complement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743200"/>
            <a:ext cx="6019799" cy="398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set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score of a gene set is the difference between the two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Which results in the FAIME profile for each sample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r="716"/>
          <a:stretch>
            <a:fillRect/>
          </a:stretch>
        </p:blipFill>
        <p:spPr bwMode="auto">
          <a:xfrm>
            <a:off x="533400" y="2819400"/>
            <a:ext cx="79248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029200"/>
            <a:ext cx="7081837" cy="118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FAIME summary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47800"/>
            <a:ext cx="4267200" cy="525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751</Words>
  <Application>Microsoft Office PowerPoint</Application>
  <PresentationFormat>On-screen Show (4:3)</PresentationFormat>
  <Paragraphs>127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Single Sample Expression-Anchored Mechanisms Predict Survival in Head and Neck Cancer Yang et al. 2012 Presented by Yves A. Lussier MD PhD The University of Chicago</vt:lpstr>
      <vt:lpstr>Head and Neck Squamous Cell cancer </vt:lpstr>
      <vt:lpstr>Computational goals</vt:lpstr>
      <vt:lpstr>Sample analysis</vt:lpstr>
      <vt:lpstr>Gene set features</vt:lpstr>
      <vt:lpstr>Gene set features</vt:lpstr>
      <vt:lpstr>Gene set features</vt:lpstr>
      <vt:lpstr>FAIME summary</vt:lpstr>
      <vt:lpstr>Differential pathways</vt:lpstr>
      <vt:lpstr>Analysis overview 1</vt:lpstr>
      <vt:lpstr>Data used</vt:lpstr>
      <vt:lpstr>Data used</vt:lpstr>
      <vt:lpstr>Preprocessing</vt:lpstr>
      <vt:lpstr>Data used</vt:lpstr>
      <vt:lpstr>Stability of FAIME scores</vt:lpstr>
      <vt:lpstr>Reproducibility tests</vt:lpstr>
      <vt:lpstr>Reproducibility tests</vt:lpstr>
      <vt:lpstr>Reproducibility across methods</vt:lpstr>
      <vt:lpstr>Reproducibility across methods</vt:lpstr>
      <vt:lpstr>Validation on independent datasets</vt:lpstr>
      <vt:lpstr>Validation on independent datasets</vt:lpstr>
      <vt:lpstr>Validation on independent datasets</vt:lpstr>
      <vt:lpstr>Additional dataset (supplement)</vt:lpstr>
      <vt:lpstr>Survival analysis</vt:lpstr>
      <vt:lpstr>Survival analysis</vt:lpstr>
      <vt:lpstr>Additional dataset (supplement)</vt:lpstr>
      <vt:lpstr>Survival analysis: comments</vt:lpstr>
      <vt:lpstr>Prostate cancer (Chen et al. 2013, BMC Medical Genomics)</vt:lpstr>
      <vt:lpstr>FAIME scores</vt:lpstr>
      <vt:lpstr>Tested gene sets</vt:lpstr>
      <vt:lpstr>Reproducibility</vt:lpstr>
      <vt:lpstr>Survival analysis</vt:lpstr>
      <vt:lpstr>Relevant to us?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ISMB 2013 report</dc:title>
  <dc:creator>David Amar</dc:creator>
  <cp:lastModifiedBy>davidama</cp:lastModifiedBy>
  <cp:revision>134</cp:revision>
  <dcterms:created xsi:type="dcterms:W3CDTF">2006-08-16T00:00:00Z</dcterms:created>
  <dcterms:modified xsi:type="dcterms:W3CDTF">2013-08-14T07:02:53Z</dcterms:modified>
</cp:coreProperties>
</file>