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92" r:id="rId5"/>
    <p:sldId id="293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04" r:id="rId15"/>
    <p:sldId id="305" r:id="rId16"/>
    <p:sldId id="263" r:id="rId17"/>
    <p:sldId id="258" r:id="rId18"/>
    <p:sldId id="264" r:id="rId19"/>
    <p:sldId id="261" r:id="rId20"/>
    <p:sldId id="265" r:id="rId21"/>
    <p:sldId id="266" r:id="rId22"/>
    <p:sldId id="294" r:id="rId23"/>
    <p:sldId id="267" r:id="rId24"/>
    <p:sldId id="268" r:id="rId25"/>
    <p:sldId id="272" r:id="rId26"/>
    <p:sldId id="273" r:id="rId27"/>
    <p:sldId id="274" r:id="rId28"/>
    <p:sldId id="269" r:id="rId29"/>
    <p:sldId id="295" r:id="rId30"/>
    <p:sldId id="296" r:id="rId31"/>
    <p:sldId id="301" r:id="rId32"/>
    <p:sldId id="297" r:id="rId33"/>
    <p:sldId id="298" r:id="rId34"/>
    <p:sldId id="299" r:id="rId35"/>
    <p:sldId id="300" r:id="rId36"/>
    <p:sldId id="275" r:id="rId37"/>
    <p:sldId id="277" r:id="rId38"/>
    <p:sldId id="278" r:id="rId39"/>
    <p:sldId id="276" r:id="rId40"/>
    <p:sldId id="302" r:id="rId41"/>
    <p:sldId id="308" r:id="rId42"/>
    <p:sldId id="303" r:id="rId43"/>
    <p:sldId id="306" r:id="rId44"/>
    <p:sldId id="307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2\gaga\tomhait\Project\bloodClust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bloodClusters!$N$1</c:f>
              <c:strCache>
                <c:ptCount val="1"/>
                <c:pt idx="0">
                  <c:v>Random Forest</c:v>
                </c:pt>
              </c:strCache>
            </c:strRef>
          </c:tx>
          <c:cat>
            <c:strRef>
              <c:f>bloodClusters!$M$2:$M$5</c:f>
              <c:strCache>
                <c:ptCount val="4"/>
                <c:pt idx="0">
                  <c:v>Avg ROC (folds)</c:v>
                </c:pt>
                <c:pt idx="1">
                  <c:v>Total ROC</c:v>
                </c:pt>
                <c:pt idx="2">
                  <c:v>Cancer ROC</c:v>
                </c:pt>
                <c:pt idx="3">
                  <c:v>Accuracy</c:v>
                </c:pt>
              </c:strCache>
            </c:strRef>
          </c:cat>
          <c:val>
            <c:numRef>
              <c:f>bloodClusters!$N$2:$N$5</c:f>
              <c:numCache>
                <c:formatCode>General</c:formatCode>
                <c:ptCount val="4"/>
                <c:pt idx="0">
                  <c:v>0.76600000000000001</c:v>
                </c:pt>
                <c:pt idx="1">
                  <c:v>0.76</c:v>
                </c:pt>
                <c:pt idx="2">
                  <c:v>0.82199999999999995</c:v>
                </c:pt>
                <c:pt idx="3">
                  <c:v>0.56200000000000006</c:v>
                </c:pt>
              </c:numCache>
            </c:numRef>
          </c:val>
        </c:ser>
        <c:ser>
          <c:idx val="1"/>
          <c:order val="1"/>
          <c:tx>
            <c:strRef>
              <c:f>bloodClusters!$O$1</c:f>
              <c:strCache>
                <c:ptCount val="1"/>
                <c:pt idx="0">
                  <c:v>SVM</c:v>
                </c:pt>
              </c:strCache>
            </c:strRef>
          </c:tx>
          <c:cat>
            <c:strRef>
              <c:f>bloodClusters!$M$2:$M$5</c:f>
              <c:strCache>
                <c:ptCount val="4"/>
                <c:pt idx="0">
                  <c:v>Avg ROC (folds)</c:v>
                </c:pt>
                <c:pt idx="1">
                  <c:v>Total ROC</c:v>
                </c:pt>
                <c:pt idx="2">
                  <c:v>Cancer ROC</c:v>
                </c:pt>
                <c:pt idx="3">
                  <c:v>Accuracy</c:v>
                </c:pt>
              </c:strCache>
            </c:strRef>
          </c:cat>
          <c:val>
            <c:numRef>
              <c:f>bloodClusters!$O$2:$O$5</c:f>
              <c:numCache>
                <c:formatCode>General</c:formatCode>
                <c:ptCount val="4"/>
                <c:pt idx="0">
                  <c:v>0.753</c:v>
                </c:pt>
                <c:pt idx="1">
                  <c:v>0.66</c:v>
                </c:pt>
                <c:pt idx="2">
                  <c:v>0.68700000000000006</c:v>
                </c:pt>
                <c:pt idx="3">
                  <c:v>0.56899999999999995</c:v>
                </c:pt>
              </c:numCache>
            </c:numRef>
          </c:val>
        </c:ser>
        <c:axId val="82787328"/>
        <c:axId val="114615424"/>
      </c:barChart>
      <c:catAx>
        <c:axId val="82787328"/>
        <c:scaling>
          <c:orientation val="minMax"/>
        </c:scaling>
        <c:axPos val="b"/>
        <c:tickLblPos val="nextTo"/>
        <c:crossAx val="114615424"/>
        <c:crosses val="autoZero"/>
        <c:auto val="1"/>
        <c:lblAlgn val="ctr"/>
        <c:lblOffset val="100"/>
      </c:catAx>
      <c:valAx>
        <c:axId val="114615424"/>
        <c:scaling>
          <c:orientation val="minMax"/>
        </c:scaling>
        <c:axPos val="l"/>
        <c:majorGridlines/>
        <c:numFmt formatCode="General" sourceLinked="1"/>
        <c:tickLblPos val="nextTo"/>
        <c:crossAx val="8278732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0.gif"/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924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Integrating expression and pathway databases for revealing disease biomarkers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Didi Amar and Tom </a:t>
            </a:r>
            <a:r>
              <a:rPr lang="en-US" dirty="0" err="1" smtClean="0"/>
              <a:t>Hait</a:t>
            </a:r>
            <a:endParaRPr lang="en-US" dirty="0" smtClean="0"/>
          </a:p>
          <a:p>
            <a:r>
              <a:rPr lang="en-US" dirty="0" smtClean="0"/>
              <a:t>Group meeting </a:t>
            </a:r>
          </a:p>
          <a:p>
            <a:r>
              <a:rPr lang="en-US" dirty="0" smtClean="0"/>
              <a:t>October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sets: GO terms or KEGG pathways</a:t>
            </a:r>
          </a:p>
          <a:p>
            <a:r>
              <a:rPr lang="en-US" dirty="0" smtClean="0"/>
              <a:t>Define the normalized centroid (NC) of a gene set to be the average weights of the genes</a:t>
            </a:r>
          </a:p>
          <a:p>
            <a:r>
              <a:rPr lang="en-US" dirty="0" smtClean="0"/>
              <a:t>Calculate the NC score for each gene set and its complement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NC score for each gene set and its complement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6019799" cy="398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score of a gene set is the difference between the two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results in the FAIME profile for each sample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716"/>
          <a:stretch>
            <a:fillRect/>
          </a:stretch>
        </p:blipFill>
        <p:spPr bwMode="auto">
          <a:xfrm>
            <a:off x="533400" y="2819400"/>
            <a:ext cx="7924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029200"/>
            <a:ext cx="7081837" cy="11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Analysis design (goal)</a:t>
            </a:r>
            <a:endParaRPr lang="en-US" sz="3600" dirty="0"/>
          </a:p>
        </p:txBody>
      </p:sp>
      <p:sp>
        <p:nvSpPr>
          <p:cNvPr id="3084" name="AutoShape 12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AutoShape 16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6553200" y="1066800"/>
            <a:ext cx="2514600" cy="1905000"/>
            <a:chOff x="6553200" y="1066800"/>
            <a:chExt cx="2514600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6553200" y="1066800"/>
              <a:ext cx="2514600" cy="1905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Pathways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6729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KEGG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3092" name="Picture 20" descr="http://www.funnet.info/images/kegg_map.png"/>
            <p:cNvPicPr>
              <a:picLocks noChangeAspect="1" noChangeArrowheads="1"/>
            </p:cNvPicPr>
            <p:nvPr/>
          </p:nvPicPr>
          <p:blipFill>
            <a:blip r:embed="rId3" cstate="print"/>
            <a:srcRect r="24364" b="29716"/>
            <a:stretch>
              <a:fillRect/>
            </a:stretch>
          </p:blipFill>
          <p:spPr bwMode="auto">
            <a:xfrm>
              <a:off x="6805654" y="1560695"/>
              <a:ext cx="833682" cy="420505"/>
            </a:xfrm>
            <a:prstGeom prst="rect">
              <a:avLst/>
            </a:prstGeom>
            <a:noFill/>
          </p:spPr>
        </p:pic>
        <p:sp>
          <p:nvSpPr>
            <p:cNvPr id="35" name="Folded Corner 34"/>
            <p:cNvSpPr/>
            <p:nvPr/>
          </p:nvSpPr>
          <p:spPr>
            <a:xfrm>
              <a:off x="7872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Reactome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6729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Biocarta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872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NCI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3096" name="Picture 24" descr="http://www.ebi.ac.uk/training/online/sites/ebi.ac.uk.training.online/files/user/891/documents/reactomeqt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48654" y="1600200"/>
              <a:ext cx="843988" cy="381000"/>
            </a:xfrm>
            <a:prstGeom prst="rect">
              <a:avLst/>
            </a:prstGeom>
            <a:noFill/>
          </p:spPr>
        </p:pic>
        <p:pic>
          <p:nvPicPr>
            <p:cNvPr id="3098" name="Picture 26" descr="http://www.biocarta.com/pathfiles/h_p53Pathwa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4254" y="2362200"/>
              <a:ext cx="400050" cy="416144"/>
            </a:xfrm>
            <a:prstGeom prst="rect">
              <a:avLst/>
            </a:prstGeom>
            <a:noFill/>
          </p:spPr>
        </p:pic>
        <p:pic>
          <p:nvPicPr>
            <p:cNvPr id="3100" name="Picture 28" descr="http://ar.iiarjournals.org/content/30/6/2125/F7.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1054" y="2306066"/>
              <a:ext cx="609600" cy="449072"/>
            </a:xfrm>
            <a:prstGeom prst="rect">
              <a:avLst/>
            </a:prstGeom>
            <a:noFill/>
          </p:spPr>
        </p:pic>
      </p:grpSp>
      <p:grpSp>
        <p:nvGrpSpPr>
          <p:cNvPr id="72" name="Group 71"/>
          <p:cNvGrpSpPr/>
          <p:nvPr/>
        </p:nvGrpSpPr>
        <p:grpSpPr>
          <a:xfrm>
            <a:off x="76200" y="1066800"/>
            <a:ext cx="2599427" cy="1676400"/>
            <a:chOff x="76200" y="1066800"/>
            <a:chExt cx="2599427" cy="1676400"/>
          </a:xfrm>
        </p:grpSpPr>
        <p:sp>
          <p:nvSpPr>
            <p:cNvPr id="4" name="Rounded Rectangle 3"/>
            <p:cNvSpPr/>
            <p:nvPr/>
          </p:nvSpPr>
          <p:spPr>
            <a:xfrm>
              <a:off x="618227" y="1066800"/>
              <a:ext cx="2057400" cy="1676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Expression profiles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3074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7" cstate="print"/>
            <a:srcRect r="28163"/>
            <a:stretch>
              <a:fillRect/>
            </a:stretch>
          </p:blipFill>
          <p:spPr bwMode="auto">
            <a:xfrm rot="5400000" flipV="1">
              <a:off x="1812235" y="1625391"/>
              <a:ext cx="598503" cy="700520"/>
            </a:xfrm>
            <a:prstGeom prst="rect">
              <a:avLst/>
            </a:prstGeom>
            <a:noFill/>
          </p:spPr>
        </p:pic>
        <p:pic>
          <p:nvPicPr>
            <p:cNvPr id="3076" name="Picture 4" descr="http://origin-ars.els-cdn.com/content/image/1-s2.0-S0014579310005302-gr2.jpg"/>
            <p:cNvPicPr>
              <a:picLocks noChangeAspect="1" noChangeArrowheads="1"/>
            </p:cNvPicPr>
            <p:nvPr/>
          </p:nvPicPr>
          <p:blipFill>
            <a:blip r:embed="rId8" cstate="print"/>
            <a:srcRect l="9463" t="19833" r="54555" b="1648"/>
            <a:stretch>
              <a:fillRect/>
            </a:stretch>
          </p:blipFill>
          <p:spPr bwMode="auto">
            <a:xfrm rot="10800000">
              <a:off x="923027" y="1676400"/>
              <a:ext cx="279399" cy="838200"/>
            </a:xfrm>
            <a:prstGeom prst="rect">
              <a:avLst/>
            </a:prstGeom>
            <a:noFill/>
          </p:spPr>
        </p:pic>
        <p:pic>
          <p:nvPicPr>
            <p:cNvPr id="3078" name="Picture 6" descr="http://www.biochemj.org/bj/429/bj4290515adda02.gif"/>
            <p:cNvPicPr>
              <a:picLocks noChangeAspect="1" noChangeArrowheads="1"/>
            </p:cNvPicPr>
            <p:nvPr/>
          </p:nvPicPr>
          <p:blipFill>
            <a:blip r:embed="rId9" cstate="print"/>
            <a:srcRect l="12358" t="27000" r="41504" b="21000"/>
            <a:stretch>
              <a:fillRect/>
            </a:stretch>
          </p:blipFill>
          <p:spPr bwMode="auto">
            <a:xfrm rot="10800000" flipV="1">
              <a:off x="1186796" y="1676400"/>
              <a:ext cx="574431" cy="533400"/>
            </a:xfrm>
            <a:prstGeom prst="rect">
              <a:avLst/>
            </a:prstGeom>
            <a:noFill/>
          </p:spPr>
        </p:pic>
        <p:pic>
          <p:nvPicPr>
            <p:cNvPr id="3080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10" cstate="print"/>
            <a:srcRect l="5106" t="8481" r="9787" b="12367"/>
            <a:stretch>
              <a:fillRect/>
            </a:stretch>
          </p:blipFill>
          <p:spPr bwMode="auto">
            <a:xfrm>
              <a:off x="999227" y="2133600"/>
              <a:ext cx="816429" cy="457200"/>
            </a:xfrm>
            <a:prstGeom prst="rect">
              <a:avLst/>
            </a:prstGeom>
            <a:noFill/>
          </p:spPr>
        </p:pic>
        <p:pic>
          <p:nvPicPr>
            <p:cNvPr id="3082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11" cstate="print"/>
            <a:srcRect l="21955" t="27273" r="6690" b="13636"/>
            <a:stretch>
              <a:fillRect/>
            </a:stretch>
          </p:blipFill>
          <p:spPr bwMode="auto">
            <a:xfrm>
              <a:off x="1685027" y="20574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2" name="Circular Arrow 41"/>
            <p:cNvSpPr/>
            <p:nvPr/>
          </p:nvSpPr>
          <p:spPr>
            <a:xfrm>
              <a:off x="76200" y="1329905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84827" y="175260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027" y="11099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GSE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027" y="1524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GDS</a:t>
              </a:r>
              <a:endParaRPr lang="en-US" sz="1400" dirty="0"/>
            </a:p>
          </p:txBody>
        </p:sp>
        <p:sp>
          <p:nvSpPr>
            <p:cNvPr id="55" name="Circular Arrow 54"/>
            <p:cNvSpPr/>
            <p:nvPr/>
          </p:nvSpPr>
          <p:spPr>
            <a:xfrm>
              <a:off x="76201" y="218392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827" y="1981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TCGA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743200"/>
            <a:ext cx="2362200" cy="2057400"/>
            <a:chOff x="533400" y="2743200"/>
            <a:chExt cx="2362200" cy="2057400"/>
          </a:xfrm>
        </p:grpSpPr>
        <p:sp>
          <p:nvSpPr>
            <p:cNvPr id="6" name="Rounded Rectangle 5"/>
            <p:cNvSpPr/>
            <p:nvPr/>
          </p:nvSpPr>
          <p:spPr>
            <a:xfrm>
              <a:off x="533400" y="3429000"/>
              <a:ext cx="2209800" cy="1371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Sample labels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4" idx="2"/>
              <a:endCxn id="6" idx="0"/>
            </p:cNvCxnSpPr>
            <p:nvPr/>
          </p:nvCxnSpPr>
          <p:spPr>
            <a:xfrm flipH="1">
              <a:off x="1638300" y="2743200"/>
              <a:ext cx="8627" cy="685800"/>
            </a:xfrm>
            <a:prstGeom prst="straightConnector1">
              <a:avLst/>
            </a:prstGeom>
            <a:ln w="50800" cap="sq" cmpd="tri">
              <a:solidFill>
                <a:schemeClr val="tx1"/>
              </a:solidFill>
              <a:round/>
              <a:headEnd type="diamond" w="sm" len="sm"/>
              <a:tailEnd type="triangle" w="lg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olded Corner 47"/>
            <p:cNvSpPr/>
            <p:nvPr/>
          </p:nvSpPr>
          <p:spPr>
            <a:xfrm>
              <a:off x="762000" y="3810000"/>
              <a:ext cx="838200" cy="9144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Disease</a:t>
              </a: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Folded Corner 48"/>
            <p:cNvSpPr/>
            <p:nvPr/>
          </p:nvSpPr>
          <p:spPr>
            <a:xfrm>
              <a:off x="1752600" y="3810000"/>
              <a:ext cx="838200" cy="9144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Tissue</a:t>
              </a: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3102" name="Picture 30" descr="http://www.biomedcentral.com/content/figures/1471-2105-12-266-1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38200" y="4070405"/>
              <a:ext cx="577041" cy="577795"/>
            </a:xfrm>
            <a:prstGeom prst="rect">
              <a:avLst/>
            </a:prstGeom>
            <a:noFill/>
          </p:spPr>
        </p:pic>
        <p:pic>
          <p:nvPicPr>
            <p:cNvPr id="3106" name="Picture 34" descr="http://www.nlm.nih.gov/bsd/indexing/training/images/peritonenu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50365" y="4189654"/>
              <a:ext cx="645042" cy="306146"/>
            </a:xfrm>
            <a:prstGeom prst="rect">
              <a:avLst/>
            </a:prstGeom>
            <a:noFill/>
          </p:spPr>
        </p:pic>
        <p:sp>
          <p:nvSpPr>
            <p:cNvPr id="59" name="TextBox 58"/>
            <p:cNvSpPr txBox="1"/>
            <p:nvPr/>
          </p:nvSpPr>
          <p:spPr>
            <a:xfrm>
              <a:off x="1676400" y="2819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Dataset\sample description</a:t>
              </a:r>
              <a:endParaRPr lang="en-US" sz="1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72200" y="2971800"/>
            <a:ext cx="1638300" cy="533400"/>
            <a:chOff x="6172200" y="2971800"/>
            <a:chExt cx="1638300" cy="533400"/>
          </a:xfrm>
        </p:grpSpPr>
        <p:cxnSp>
          <p:nvCxnSpPr>
            <p:cNvPr id="88" name="Straight Arrow Connector 87"/>
            <p:cNvCxnSpPr>
              <a:stCxn id="78" idx="3"/>
            </p:cNvCxnSpPr>
            <p:nvPr/>
          </p:nvCxnSpPr>
          <p:spPr>
            <a:xfrm>
              <a:off x="6172200" y="3162300"/>
              <a:ext cx="1295400" cy="266700"/>
            </a:xfrm>
            <a:prstGeom prst="straightConnector1">
              <a:avLst/>
            </a:prstGeom>
            <a:ln w="50800" cap="sq" cmpd="tri">
              <a:solidFill>
                <a:schemeClr val="tx1"/>
              </a:solidFill>
              <a:round/>
              <a:headEnd type="diamond" w="sm" len="sm"/>
              <a:tailEnd type="triangle" w="lg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" idx="2"/>
              <a:endCxn id="83" idx="0"/>
            </p:cNvCxnSpPr>
            <p:nvPr/>
          </p:nvCxnSpPr>
          <p:spPr>
            <a:xfrm flipH="1">
              <a:off x="7777162" y="2971800"/>
              <a:ext cx="33338" cy="533400"/>
            </a:xfrm>
            <a:prstGeom prst="straightConnector1">
              <a:avLst/>
            </a:prstGeom>
            <a:ln w="50800" cap="sq" cmpd="tri">
              <a:solidFill>
                <a:schemeClr val="tx1"/>
              </a:solidFill>
              <a:round/>
              <a:headEnd type="diamond" w="sm" len="sm"/>
              <a:tailEnd type="triangle" w="lg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476999" y="3505200"/>
            <a:ext cx="2600325" cy="2667000"/>
            <a:chOff x="6476999" y="3505200"/>
            <a:chExt cx="2600325" cy="2667000"/>
          </a:xfrm>
        </p:grpSpPr>
        <p:sp>
          <p:nvSpPr>
            <p:cNvPr id="83" name="Rectangle 82"/>
            <p:cNvSpPr/>
            <p:nvPr/>
          </p:nvSpPr>
          <p:spPr>
            <a:xfrm>
              <a:off x="6476999" y="3505200"/>
              <a:ext cx="2600325" cy="2667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Single sample - single pathway analysis</a:t>
              </a:r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 smtClean="0"/>
            </a:p>
            <a:p>
              <a:pPr algn="ctr"/>
              <a:endParaRPr lang="en-US" sz="1600" dirty="0" smtClean="0"/>
            </a:p>
            <a:p>
              <a:pPr algn="ctr"/>
              <a:endParaRPr lang="en-US" sz="1600" baseline="-25000" dirty="0" smtClean="0"/>
            </a:p>
            <a:p>
              <a:pPr algn="ctr"/>
              <a:endParaRPr lang="en-US" sz="1600" baseline="-25000" dirty="0" smtClean="0"/>
            </a:p>
            <a:p>
              <a:pPr algn="ctr"/>
              <a:endParaRPr lang="en-US" sz="1600" baseline="-25000" dirty="0" smtClean="0"/>
            </a:p>
            <a:p>
              <a:pPr algn="ctr"/>
              <a:endParaRPr lang="en-US" sz="1600" baseline="-25000" dirty="0" smtClean="0"/>
            </a:p>
            <a:p>
              <a:pPr algn="ctr"/>
              <a:endParaRPr lang="en-US" sz="1600" baseline="-25000" dirty="0" smtClean="0"/>
            </a:p>
            <a:p>
              <a:pPr algn="ctr"/>
              <a:endParaRPr lang="en-US" sz="1600" baseline="-25000" dirty="0" smtClean="0"/>
            </a:p>
            <a:p>
              <a:pPr algn="ctr"/>
              <a:endParaRPr lang="en-US" sz="1600" baseline="-25000" dirty="0"/>
            </a:p>
          </p:txBody>
        </p:sp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14" cstate="print"/>
            <a:srcRect l="8395" t="7407" r="3457" b="9722"/>
            <a:stretch>
              <a:fillRect/>
            </a:stretch>
          </p:blipFill>
          <p:spPr bwMode="auto">
            <a:xfrm>
              <a:off x="6629401" y="4343400"/>
              <a:ext cx="143034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TextBox 138"/>
            <p:cNvSpPr txBox="1"/>
            <p:nvPr/>
          </p:nvSpPr>
          <p:spPr>
            <a:xfrm>
              <a:off x="8077200" y="4419600"/>
              <a:ext cx="914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For each pathway:</a:t>
              </a:r>
            </a:p>
            <a:p>
              <a:pPr algn="ctr"/>
              <a:endParaRPr lang="en-US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 Mean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 SD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 KS test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 </a:t>
              </a:r>
              <a:r>
                <a:rPr lang="en-US" sz="1200" dirty="0" err="1" smtClean="0"/>
                <a:t>Skewness</a:t>
              </a:r>
              <a:endParaRPr lang="en-US" sz="1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64067" y="4800600"/>
            <a:ext cx="1474233" cy="1981200"/>
            <a:chOff x="164067" y="4800600"/>
            <a:chExt cx="1474233" cy="1981200"/>
          </a:xfrm>
        </p:grpSpPr>
        <p:sp>
          <p:nvSpPr>
            <p:cNvPr id="65" name="Rectangle 64"/>
            <p:cNvSpPr/>
            <p:nvPr/>
          </p:nvSpPr>
          <p:spPr>
            <a:xfrm>
              <a:off x="636031" y="5486400"/>
              <a:ext cx="304800" cy="1295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Y</a:t>
              </a:r>
              <a:endParaRPr lang="en-US" sz="4000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-143650" y="5870317"/>
              <a:ext cx="98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Samples</a:t>
              </a:r>
              <a:endParaRPr lang="en-US" dirty="0"/>
            </a:p>
          </p:txBody>
        </p:sp>
        <p:cxnSp>
          <p:nvCxnSpPr>
            <p:cNvPr id="69" name="Straight Arrow Connector 68"/>
            <p:cNvCxnSpPr>
              <a:stCxn id="6" idx="2"/>
            </p:cNvCxnSpPr>
            <p:nvPr/>
          </p:nvCxnSpPr>
          <p:spPr>
            <a:xfrm flipH="1">
              <a:off x="838200" y="4800600"/>
              <a:ext cx="800100" cy="609600"/>
            </a:xfrm>
            <a:prstGeom prst="straightConnector1">
              <a:avLst/>
            </a:prstGeom>
            <a:ln w="50800" cap="sq" cmpd="tri">
              <a:solidFill>
                <a:schemeClr val="tx1"/>
              </a:solidFill>
              <a:round/>
              <a:headEnd type="diamond" w="sm" len="sm"/>
              <a:tailEnd type="triangle" w="lg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506968" y="5562600"/>
              <a:ext cx="0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66800" y="4800600"/>
            <a:ext cx="5410199" cy="1997015"/>
            <a:chOff x="1066800" y="4800600"/>
            <a:chExt cx="5410199" cy="1997015"/>
          </a:xfrm>
        </p:grpSpPr>
        <p:sp>
          <p:nvSpPr>
            <p:cNvPr id="62" name="Rectangle 61"/>
            <p:cNvSpPr/>
            <p:nvPr/>
          </p:nvSpPr>
          <p:spPr>
            <a:xfrm>
              <a:off x="1093231" y="5486400"/>
              <a:ext cx="2460132" cy="13025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X</a:t>
              </a:r>
              <a:r>
                <a:rPr lang="en-US" sz="4000" baseline="-25000" dirty="0" smtClean="0"/>
                <a:t>T</a:t>
              </a:r>
              <a:endParaRPr lang="en-US" sz="40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68216" y="5486399"/>
              <a:ext cx="2580184" cy="13112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/>
                <a:t>X</a:t>
              </a:r>
              <a:r>
                <a:rPr lang="en-US" sz="4000" baseline="-25000" dirty="0" smtClean="0"/>
                <a:t>P</a:t>
              </a:r>
              <a:endParaRPr lang="en-US" sz="40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85902" y="5147846"/>
              <a:ext cx="19430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Transcript features</a:t>
              </a:r>
              <a:endParaRPr lang="en-US" sz="16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168717" y="5147846"/>
              <a:ext cx="177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Pathway features</a:t>
              </a:r>
              <a:endParaRPr lang="en-US" sz="1600" dirty="0"/>
            </a:p>
          </p:txBody>
        </p:sp>
        <p:cxnSp>
          <p:nvCxnSpPr>
            <p:cNvPr id="85" name="Straight Arrow Connector 84"/>
            <p:cNvCxnSpPr>
              <a:stCxn id="78" idx="2"/>
            </p:cNvCxnSpPr>
            <p:nvPr/>
          </p:nvCxnSpPr>
          <p:spPr>
            <a:xfrm flipH="1">
              <a:off x="3581400" y="4800600"/>
              <a:ext cx="1219200" cy="457200"/>
            </a:xfrm>
            <a:prstGeom prst="straightConnector1">
              <a:avLst/>
            </a:prstGeom>
            <a:ln w="50800" cap="sq" cmpd="tri">
              <a:solidFill>
                <a:schemeClr val="tx1"/>
              </a:solidFill>
              <a:round/>
              <a:headEnd type="diamond" w="sm" len="sm"/>
              <a:tailEnd type="triangle" w="lg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3" idx="1"/>
            </p:cNvCxnSpPr>
            <p:nvPr/>
          </p:nvCxnSpPr>
          <p:spPr>
            <a:xfrm flipH="1">
              <a:off x="5791200" y="4838700"/>
              <a:ext cx="685799" cy="419100"/>
            </a:xfrm>
            <a:prstGeom prst="straightConnector1">
              <a:avLst/>
            </a:prstGeom>
            <a:ln w="50800" cap="sq" cmpd="tri">
              <a:solidFill>
                <a:schemeClr val="tx1"/>
              </a:solidFill>
              <a:round/>
              <a:headEnd type="diamond" w="sm" len="sm"/>
              <a:tailEnd type="triangle" w="lg" len="sm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morning" dir="t"/>
            </a:scene3d>
            <a:sp3d prstMaterial="dkEdge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1066800" y="5410200"/>
              <a:ext cx="518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590800" y="1443335"/>
            <a:ext cx="3581400" cy="3357265"/>
            <a:chOff x="2590800" y="1443335"/>
            <a:chExt cx="3581400" cy="3357265"/>
          </a:xfrm>
        </p:grpSpPr>
        <p:grpSp>
          <p:nvGrpSpPr>
            <p:cNvPr id="75" name="Group 74"/>
            <p:cNvGrpSpPr/>
            <p:nvPr/>
          </p:nvGrpSpPr>
          <p:grpSpPr>
            <a:xfrm>
              <a:off x="2590800" y="1443335"/>
              <a:ext cx="838200" cy="461665"/>
              <a:chOff x="2590800" y="1443335"/>
              <a:chExt cx="838200" cy="461665"/>
            </a:xfrm>
          </p:grpSpPr>
          <p:cxnSp>
            <p:nvCxnSpPr>
              <p:cNvPr id="15" name="Straight Arrow Connector 14"/>
              <p:cNvCxnSpPr>
                <a:stCxn id="4" idx="3"/>
              </p:cNvCxnSpPr>
              <p:nvPr/>
            </p:nvCxnSpPr>
            <p:spPr>
              <a:xfrm>
                <a:off x="2675627" y="1905000"/>
                <a:ext cx="753373" cy="0"/>
              </a:xfrm>
              <a:prstGeom prst="straightConnector1">
                <a:avLst/>
              </a:prstGeom>
              <a:ln w="50800" cap="sq" cmpd="tri">
                <a:solidFill>
                  <a:schemeClr val="tx1"/>
                </a:solidFill>
                <a:round/>
                <a:headEnd type="diamond" w="sm" len="sm"/>
                <a:tailEnd type="triangle" w="lg" len="sm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morning" dir="t"/>
              </a:scene3d>
              <a:sp3d prstMaterial="dk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2590800" y="1443335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Platform data</a:t>
                </a:r>
                <a:endParaRPr lang="en-US" sz="12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429000" y="1524000"/>
              <a:ext cx="2743200" cy="3276600"/>
              <a:chOff x="3429000" y="1524000"/>
              <a:chExt cx="2743200" cy="32766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429000" y="1524000"/>
                <a:ext cx="2743200" cy="32766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Single sample analysis</a:t>
                </a:r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dirty="0" smtClean="0"/>
              </a:p>
              <a:p>
                <a:pPr algn="ctr"/>
                <a:endParaRPr lang="en-US" sz="1600" baseline="-25000" dirty="0" smtClean="0"/>
              </a:p>
              <a:p>
                <a:pPr algn="ctr"/>
                <a:endParaRPr lang="en-US" sz="1600" baseline="-25000" dirty="0" smtClean="0"/>
              </a:p>
              <a:p>
                <a:pPr algn="ctr"/>
                <a:endParaRPr lang="en-US" sz="1600" baseline="-25000" dirty="0" smtClean="0"/>
              </a:p>
              <a:p>
                <a:pPr algn="ctr"/>
                <a:endParaRPr lang="en-US" sz="1600" baseline="-25000" dirty="0" smtClean="0"/>
              </a:p>
              <a:p>
                <a:pPr algn="ctr"/>
                <a:endParaRPr lang="en-US" sz="1600" baseline="-25000" dirty="0" smtClean="0"/>
              </a:p>
              <a:p>
                <a:pPr algn="ctr"/>
                <a:endParaRPr lang="en-US" sz="1600" baseline="-25000" dirty="0" smtClean="0"/>
              </a:p>
              <a:p>
                <a:pPr algn="ctr"/>
                <a:endParaRPr lang="en-US" sz="1600" baseline="-250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343400" y="2209800"/>
                <a:ext cx="1676400" cy="277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g</a:t>
                </a:r>
                <a:r>
                  <a:rPr lang="en-US" sz="14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 g</a:t>
                </a:r>
                <a:r>
                  <a:rPr lang="en-US" sz="14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2 </a:t>
                </a:r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,g</a:t>
                </a:r>
                <a:r>
                  <a:rPr lang="en-US" sz="14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3</a:t>
                </a:r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 … , </a:t>
                </a:r>
                <a:r>
                  <a:rPr lang="en-US" sz="14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g</a:t>
                </a:r>
                <a:r>
                  <a:rPr lang="en-US" sz="1400" b="1" spc="150" baseline="-2500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k</a:t>
                </a:r>
                <a:endParaRPr lang="en-US" sz="1400" b="1" spc="150" baseline="-25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505200" y="2057400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Ranked genes\</a:t>
                </a:r>
              </a:p>
              <a:p>
                <a:pPr algn="ctr"/>
                <a:r>
                  <a:rPr lang="en-US" sz="1200" dirty="0" err="1" smtClean="0"/>
                  <a:t>transcipts</a:t>
                </a:r>
                <a:endParaRPr lang="en-US" sz="12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648200" y="1981200"/>
                <a:ext cx="990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Sample </a:t>
                </a:r>
                <a:r>
                  <a:rPr lang="en-US" sz="1200" dirty="0" err="1" smtClean="0"/>
                  <a:t>i</a:t>
                </a:r>
                <a:endParaRPr lang="en-US" sz="12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343400" y="2900065"/>
                <a:ext cx="1676400" cy="277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g</a:t>
                </a:r>
                <a:r>
                  <a:rPr lang="en-US" sz="14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 g</a:t>
                </a:r>
                <a:r>
                  <a:rPr lang="en-US" sz="14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2 </a:t>
                </a:r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,g</a:t>
                </a:r>
                <a:r>
                  <a:rPr lang="en-US" sz="14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3</a:t>
                </a:r>
                <a:r>
                  <a:rPr lang="en-US" sz="14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 … , </a:t>
                </a:r>
                <a:r>
                  <a:rPr lang="en-US" sz="14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g</a:t>
                </a:r>
                <a:r>
                  <a:rPr lang="en-US" sz="1400" b="1" spc="150" baseline="-2500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k</a:t>
                </a:r>
                <a:endParaRPr lang="en-US" sz="1400" b="1" spc="150" baseline="-25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505200" y="2967335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Weighted ranks</a:t>
                </a:r>
                <a:endParaRPr lang="en-US" sz="1200" dirty="0"/>
              </a:p>
            </p:txBody>
          </p:sp>
          <p:cxnSp>
            <p:nvCxnSpPr>
              <p:cNvPr id="109" name="Straight Arrow Connector 108"/>
              <p:cNvCxnSpPr/>
              <p:nvPr/>
            </p:nvCxnSpPr>
            <p:spPr>
              <a:xfrm>
                <a:off x="5181600" y="2514600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1" name="Object 110"/>
              <p:cNvGraphicFramePr>
                <a:graphicFrameLocks noChangeAspect="1"/>
              </p:cNvGraphicFramePr>
              <p:nvPr/>
            </p:nvGraphicFramePr>
            <p:xfrm>
              <a:off x="4800600" y="2590800"/>
              <a:ext cx="835526" cy="317500"/>
            </p:xfrm>
            <a:graphic>
              <a:graphicData uri="http://schemas.openxmlformats.org/presentationml/2006/ole">
                <p:oleObj spid="_x0000_s3107" name="Equation" r:id="rId15" imgW="634680" imgH="241200" progId="Equation.DSMT4">
                  <p:embed/>
                </p:oleObj>
              </a:graphicData>
            </a:graphic>
          </p:graphicFrame>
          <p:sp>
            <p:nvSpPr>
              <p:cNvPr id="112" name="Rectangle 111"/>
              <p:cNvSpPr/>
              <p:nvPr/>
            </p:nvSpPr>
            <p:spPr>
              <a:xfrm>
                <a:off x="4343400" y="3164408"/>
                <a:ext cx="1676400" cy="2771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w</a:t>
                </a:r>
                <a:r>
                  <a:rPr lang="en-US" sz="12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US" sz="1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 w</a:t>
                </a:r>
                <a:r>
                  <a:rPr lang="en-US" sz="12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2 </a:t>
                </a:r>
                <a:r>
                  <a:rPr lang="en-US" sz="1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,w</a:t>
                </a:r>
                <a:r>
                  <a:rPr lang="en-US" sz="12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3</a:t>
                </a:r>
                <a:r>
                  <a:rPr lang="en-US" sz="1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, … , w</a:t>
                </a:r>
                <a:r>
                  <a:rPr lang="en-US" sz="1200" b="1" spc="150" baseline="-2500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k</a:t>
                </a:r>
                <a:endParaRPr lang="en-US" sz="1200" b="1" spc="150" baseline="-250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pic>
            <p:nvPicPr>
              <p:cNvPr id="114" name="Picture 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67665" t="5325" b="8623"/>
              <a:stretch>
                <a:fillRect/>
              </a:stretch>
            </p:blipFill>
            <p:spPr bwMode="auto">
              <a:xfrm>
                <a:off x="4495800" y="3733800"/>
                <a:ext cx="6900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3429000" y="38100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Standardized profile</a:t>
                </a:r>
                <a:endParaRPr lang="en-US" sz="1200" dirty="0"/>
              </a:p>
            </p:txBody>
          </p:sp>
          <p:cxnSp>
            <p:nvCxnSpPr>
              <p:cNvPr id="117" name="Straight Arrow Connector 116"/>
              <p:cNvCxnSpPr/>
              <p:nvPr/>
            </p:nvCxnSpPr>
            <p:spPr>
              <a:xfrm>
                <a:off x="5257800" y="3733800"/>
                <a:ext cx="0" cy="914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5181600" y="3657600"/>
                <a:ext cx="8382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low </a:t>
                </a:r>
              </a:p>
              <a:p>
                <a:pPr algn="ctr"/>
                <a:r>
                  <a:rPr lang="en-US" sz="1050" dirty="0" smtClean="0"/>
                  <a:t>expression</a:t>
                </a:r>
                <a:endParaRPr lang="en-US" sz="105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181600" y="4191000"/>
                <a:ext cx="8382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high</a:t>
                </a:r>
              </a:p>
              <a:p>
                <a:pPr algn="ctr"/>
                <a:r>
                  <a:rPr lang="en-US" sz="1050" dirty="0" smtClean="0"/>
                  <a:t>expression</a:t>
                </a:r>
                <a:endParaRPr lang="en-US" sz="1050" dirty="0"/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5029200" y="3429000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Analysis design (goal)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429000"/>
            <a:ext cx="2209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labels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2675627" y="1905000"/>
            <a:ext cx="753373" cy="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6" idx="0"/>
          </p:cNvCxnSpPr>
          <p:nvPr/>
        </p:nvCxnSpPr>
        <p:spPr>
          <a:xfrm flipH="1">
            <a:off x="1638300" y="2743200"/>
            <a:ext cx="8627" cy="6858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AutoShape 12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AutoShape 16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2"/>
          <p:cNvGrpSpPr/>
          <p:nvPr/>
        </p:nvGrpSpPr>
        <p:grpSpPr>
          <a:xfrm>
            <a:off x="6553200" y="1066800"/>
            <a:ext cx="2514600" cy="1905000"/>
            <a:chOff x="6553200" y="1066800"/>
            <a:chExt cx="2514600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6553200" y="1066800"/>
              <a:ext cx="2514600" cy="1905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Pathways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6729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KEGG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3092" name="Picture 20" descr="http://www.funnet.info/images/kegg_map.png"/>
            <p:cNvPicPr>
              <a:picLocks noChangeAspect="1" noChangeArrowheads="1"/>
            </p:cNvPicPr>
            <p:nvPr/>
          </p:nvPicPr>
          <p:blipFill>
            <a:blip r:embed="rId3" cstate="print"/>
            <a:srcRect r="24364" b="29716"/>
            <a:stretch>
              <a:fillRect/>
            </a:stretch>
          </p:blipFill>
          <p:spPr bwMode="auto">
            <a:xfrm>
              <a:off x="6805654" y="1560695"/>
              <a:ext cx="833682" cy="420505"/>
            </a:xfrm>
            <a:prstGeom prst="rect">
              <a:avLst/>
            </a:prstGeom>
            <a:noFill/>
          </p:spPr>
        </p:pic>
        <p:sp>
          <p:nvSpPr>
            <p:cNvPr id="35" name="Folded Corner 34"/>
            <p:cNvSpPr/>
            <p:nvPr/>
          </p:nvSpPr>
          <p:spPr>
            <a:xfrm>
              <a:off x="7872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Reactome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6729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Biocarta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872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NCI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3096" name="Picture 24" descr="http://www.ebi.ac.uk/training/online/sites/ebi.ac.uk.training.online/files/user/891/documents/reactomeqt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48654" y="1600200"/>
              <a:ext cx="843988" cy="381000"/>
            </a:xfrm>
            <a:prstGeom prst="rect">
              <a:avLst/>
            </a:prstGeom>
            <a:noFill/>
          </p:spPr>
        </p:pic>
        <p:pic>
          <p:nvPicPr>
            <p:cNvPr id="3098" name="Picture 26" descr="http://www.biocarta.com/pathfiles/h_p53Pathwa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4254" y="2362200"/>
              <a:ext cx="400050" cy="416144"/>
            </a:xfrm>
            <a:prstGeom prst="rect">
              <a:avLst/>
            </a:prstGeom>
            <a:noFill/>
          </p:spPr>
        </p:pic>
        <p:pic>
          <p:nvPicPr>
            <p:cNvPr id="3100" name="Picture 28" descr="http://ar.iiarjournals.org/content/30/6/2125/F7.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1054" y="2306066"/>
              <a:ext cx="609600" cy="449072"/>
            </a:xfrm>
            <a:prstGeom prst="rect">
              <a:avLst/>
            </a:prstGeom>
            <a:noFill/>
          </p:spPr>
        </p:pic>
      </p:grpSp>
      <p:sp>
        <p:nvSpPr>
          <p:cNvPr id="48" name="Folded Corner 47"/>
          <p:cNvSpPr/>
          <p:nvPr/>
        </p:nvSpPr>
        <p:spPr>
          <a:xfrm>
            <a:off x="762000" y="3810000"/>
            <a:ext cx="838200" cy="914400"/>
          </a:xfrm>
          <a:prstGeom prst="foldedCorner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Disease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Folded Corner 48"/>
          <p:cNvSpPr/>
          <p:nvPr/>
        </p:nvSpPr>
        <p:spPr>
          <a:xfrm>
            <a:off x="1752600" y="3810000"/>
            <a:ext cx="838200" cy="914400"/>
          </a:xfrm>
          <a:prstGeom prst="foldedCorner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Tissue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0800" y="1443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Platform data</a:t>
            </a:r>
            <a:endParaRPr lang="en-US" sz="1200" dirty="0"/>
          </a:p>
        </p:txBody>
      </p:sp>
      <p:pic>
        <p:nvPicPr>
          <p:cNvPr id="3102" name="Picture 30" descr="http://www.biomedcentral.com/content/figures/1471-2105-12-26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070405"/>
            <a:ext cx="577041" cy="577795"/>
          </a:xfrm>
          <a:prstGeom prst="rect">
            <a:avLst/>
          </a:prstGeom>
          <a:noFill/>
        </p:spPr>
      </p:pic>
      <p:grpSp>
        <p:nvGrpSpPr>
          <p:cNvPr id="7" name="Group 71"/>
          <p:cNvGrpSpPr/>
          <p:nvPr/>
        </p:nvGrpSpPr>
        <p:grpSpPr>
          <a:xfrm>
            <a:off x="76200" y="1066800"/>
            <a:ext cx="2599427" cy="1676400"/>
            <a:chOff x="76200" y="1066800"/>
            <a:chExt cx="2599427" cy="1676400"/>
          </a:xfrm>
        </p:grpSpPr>
        <p:sp>
          <p:nvSpPr>
            <p:cNvPr id="4" name="Rounded Rectangle 3"/>
            <p:cNvSpPr/>
            <p:nvPr/>
          </p:nvSpPr>
          <p:spPr>
            <a:xfrm>
              <a:off x="618227" y="1066800"/>
              <a:ext cx="2057400" cy="1676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Expression profiles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3074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8" cstate="print"/>
            <a:srcRect r="28163"/>
            <a:stretch>
              <a:fillRect/>
            </a:stretch>
          </p:blipFill>
          <p:spPr bwMode="auto">
            <a:xfrm rot="5400000" flipV="1">
              <a:off x="1812235" y="1625391"/>
              <a:ext cx="598503" cy="700520"/>
            </a:xfrm>
            <a:prstGeom prst="rect">
              <a:avLst/>
            </a:prstGeom>
            <a:noFill/>
          </p:spPr>
        </p:pic>
        <p:pic>
          <p:nvPicPr>
            <p:cNvPr id="3076" name="Picture 4" descr="http://origin-ars.els-cdn.com/content/image/1-s2.0-S0014579310005302-gr2.jpg"/>
            <p:cNvPicPr>
              <a:picLocks noChangeAspect="1" noChangeArrowheads="1"/>
            </p:cNvPicPr>
            <p:nvPr/>
          </p:nvPicPr>
          <p:blipFill>
            <a:blip r:embed="rId9" cstate="print"/>
            <a:srcRect l="9463" t="19833" r="54555" b="1648"/>
            <a:stretch>
              <a:fillRect/>
            </a:stretch>
          </p:blipFill>
          <p:spPr bwMode="auto">
            <a:xfrm rot="10800000">
              <a:off x="923027" y="1676400"/>
              <a:ext cx="279399" cy="838200"/>
            </a:xfrm>
            <a:prstGeom prst="rect">
              <a:avLst/>
            </a:prstGeom>
            <a:noFill/>
          </p:spPr>
        </p:pic>
        <p:pic>
          <p:nvPicPr>
            <p:cNvPr id="3078" name="Picture 6" descr="http://www.biochemj.org/bj/429/bj4290515adda02.gif"/>
            <p:cNvPicPr>
              <a:picLocks noChangeAspect="1" noChangeArrowheads="1"/>
            </p:cNvPicPr>
            <p:nvPr/>
          </p:nvPicPr>
          <p:blipFill>
            <a:blip r:embed="rId10" cstate="print"/>
            <a:srcRect l="12358" t="27000" r="41504" b="21000"/>
            <a:stretch>
              <a:fillRect/>
            </a:stretch>
          </p:blipFill>
          <p:spPr bwMode="auto">
            <a:xfrm rot="10800000" flipV="1">
              <a:off x="1186796" y="1676400"/>
              <a:ext cx="574431" cy="533400"/>
            </a:xfrm>
            <a:prstGeom prst="rect">
              <a:avLst/>
            </a:prstGeom>
            <a:noFill/>
          </p:spPr>
        </p:pic>
        <p:pic>
          <p:nvPicPr>
            <p:cNvPr id="3080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11" cstate="print"/>
            <a:srcRect l="5106" t="8481" r="9787" b="12367"/>
            <a:stretch>
              <a:fillRect/>
            </a:stretch>
          </p:blipFill>
          <p:spPr bwMode="auto">
            <a:xfrm>
              <a:off x="999227" y="2133600"/>
              <a:ext cx="816429" cy="457200"/>
            </a:xfrm>
            <a:prstGeom prst="rect">
              <a:avLst/>
            </a:prstGeom>
            <a:noFill/>
          </p:spPr>
        </p:pic>
        <p:pic>
          <p:nvPicPr>
            <p:cNvPr id="3082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12" cstate="print"/>
            <a:srcRect l="21955" t="27273" r="6690" b="13636"/>
            <a:stretch>
              <a:fillRect/>
            </a:stretch>
          </p:blipFill>
          <p:spPr bwMode="auto">
            <a:xfrm>
              <a:off x="1685027" y="20574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2" name="Circular Arrow 41"/>
            <p:cNvSpPr/>
            <p:nvPr/>
          </p:nvSpPr>
          <p:spPr>
            <a:xfrm>
              <a:off x="76200" y="1329905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84827" y="175260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027" y="11099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GSE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027" y="1524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GDS</a:t>
              </a:r>
              <a:endParaRPr lang="en-US" sz="1400" dirty="0"/>
            </a:p>
          </p:txBody>
        </p:sp>
        <p:sp>
          <p:nvSpPr>
            <p:cNvPr id="55" name="Circular Arrow 54"/>
            <p:cNvSpPr/>
            <p:nvPr/>
          </p:nvSpPr>
          <p:spPr>
            <a:xfrm>
              <a:off x="76201" y="218392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4827" y="1981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TCGA</a:t>
              </a:r>
              <a:endParaRPr lang="en-US" sz="1400" dirty="0"/>
            </a:p>
          </p:txBody>
        </p:sp>
      </p:grpSp>
      <p:pic>
        <p:nvPicPr>
          <p:cNvPr id="3106" name="Picture 34" descr="http://www.nlm.nih.gov/bsd/indexing/training/images/peritonenum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0365" y="4189654"/>
            <a:ext cx="645042" cy="306146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6764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Dataset\sample description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1093231" y="5486400"/>
            <a:ext cx="2460132" cy="130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r>
              <a:rPr lang="en-US" sz="4000" baseline="-25000" dirty="0" smtClean="0"/>
              <a:t>T</a:t>
            </a:r>
            <a:endParaRPr lang="en-US" sz="4000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668216" y="5486399"/>
            <a:ext cx="2580184" cy="131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r>
              <a:rPr lang="en-US" sz="4000" baseline="-25000" dirty="0" smtClean="0"/>
              <a:t>P</a:t>
            </a:r>
            <a:endParaRPr lang="en-US" sz="40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636031" y="5486400"/>
            <a:ext cx="304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43650" y="5870317"/>
            <a:ext cx="98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485902" y="5147846"/>
            <a:ext cx="194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Transcript features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168717" y="5147846"/>
            <a:ext cx="177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Pathway features</a:t>
            </a:r>
            <a:endParaRPr lang="en-US" sz="1600" dirty="0"/>
          </a:p>
        </p:txBody>
      </p:sp>
      <p:cxnSp>
        <p:nvCxnSpPr>
          <p:cNvPr id="69" name="Straight Arrow Connector 68"/>
          <p:cNvCxnSpPr>
            <a:stCxn id="6" idx="2"/>
          </p:cNvCxnSpPr>
          <p:nvPr/>
        </p:nvCxnSpPr>
        <p:spPr>
          <a:xfrm flipH="1">
            <a:off x="838200" y="4800600"/>
            <a:ext cx="800100" cy="6096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429000" y="1524000"/>
            <a:ext cx="2743200" cy="327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sample analysis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6476999" y="3505200"/>
            <a:ext cx="2600325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sample - single pathway analysis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/>
          </a:p>
        </p:txBody>
      </p:sp>
      <p:cxnSp>
        <p:nvCxnSpPr>
          <p:cNvPr id="85" name="Straight Arrow Connector 84"/>
          <p:cNvCxnSpPr>
            <a:stCxn id="78" idx="2"/>
          </p:cNvCxnSpPr>
          <p:nvPr/>
        </p:nvCxnSpPr>
        <p:spPr>
          <a:xfrm flipH="1">
            <a:off x="3581400" y="4800600"/>
            <a:ext cx="1219200" cy="4572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8" idx="3"/>
          </p:cNvCxnSpPr>
          <p:nvPr/>
        </p:nvCxnSpPr>
        <p:spPr>
          <a:xfrm>
            <a:off x="6172200" y="3162300"/>
            <a:ext cx="1295400" cy="2667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" idx="2"/>
            <a:endCxn id="83" idx="0"/>
          </p:cNvCxnSpPr>
          <p:nvPr/>
        </p:nvCxnSpPr>
        <p:spPr>
          <a:xfrm flipH="1">
            <a:off x="7777162" y="2971800"/>
            <a:ext cx="33338" cy="5334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3" idx="1"/>
          </p:cNvCxnSpPr>
          <p:nvPr/>
        </p:nvCxnSpPr>
        <p:spPr>
          <a:xfrm flipH="1">
            <a:off x="5791200" y="4838700"/>
            <a:ext cx="685799" cy="4191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343400" y="2209800"/>
            <a:ext cx="1676400" cy="2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… , </a:t>
            </a:r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en-US" sz="1400" b="1" spc="150" baseline="-2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05200" y="205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Ranked genes\</a:t>
            </a:r>
          </a:p>
          <a:p>
            <a:pPr algn="ctr"/>
            <a:r>
              <a:rPr lang="en-US" sz="1200" dirty="0" err="1" smtClean="0"/>
              <a:t>transcipts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648200" y="1981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Sample </a:t>
            </a:r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>
            <a:off x="4343400" y="2900065"/>
            <a:ext cx="1676400" cy="2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… , </a:t>
            </a:r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en-US" sz="1400" b="1" spc="150" baseline="-2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05200" y="2967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Weighted ranks</a:t>
            </a:r>
            <a:endParaRPr lang="en-US" sz="1200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5181600" y="25146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/>
        </p:nvGraphicFramePr>
        <p:xfrm>
          <a:off x="4800600" y="2590800"/>
          <a:ext cx="835526" cy="317500"/>
        </p:xfrm>
        <a:graphic>
          <a:graphicData uri="http://schemas.openxmlformats.org/presentationml/2006/ole">
            <p:oleObj spid="_x0000_s55298" name="Equation" r:id="rId14" imgW="634680" imgH="241200" progId="Equation.DSMT4">
              <p:embed/>
            </p:oleObj>
          </a:graphicData>
        </a:graphic>
      </p:graphicFrame>
      <p:sp>
        <p:nvSpPr>
          <p:cNvPr id="112" name="Rectangle 111"/>
          <p:cNvSpPr/>
          <p:nvPr/>
        </p:nvSpPr>
        <p:spPr>
          <a:xfrm>
            <a:off x="4343400" y="3164408"/>
            <a:ext cx="1676400" cy="2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… , 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en-US" sz="1200" b="1" spc="150" baseline="-2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5" cstate="print"/>
          <a:srcRect l="67665" t="5325" b="8623"/>
          <a:stretch>
            <a:fillRect/>
          </a:stretch>
        </p:blipFill>
        <p:spPr bwMode="auto">
          <a:xfrm>
            <a:off x="4495800" y="3733800"/>
            <a:ext cx="69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Box 115"/>
          <p:cNvSpPr txBox="1"/>
          <p:nvPr/>
        </p:nvSpPr>
        <p:spPr>
          <a:xfrm>
            <a:off x="3429000" y="3810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Standardized profile</a:t>
            </a:r>
            <a:endParaRPr lang="en-US" sz="1200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5257800" y="37338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181600" y="3657600"/>
            <a:ext cx="83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low </a:t>
            </a:r>
          </a:p>
          <a:p>
            <a:pPr algn="ctr"/>
            <a:r>
              <a:rPr lang="en-US" sz="1050" dirty="0" smtClean="0"/>
              <a:t>expression</a:t>
            </a:r>
            <a:endParaRPr lang="en-US" sz="1050" dirty="0"/>
          </a:p>
        </p:txBody>
      </p:sp>
      <p:sp>
        <p:nvSpPr>
          <p:cNvPr id="120" name="TextBox 119"/>
          <p:cNvSpPr txBox="1"/>
          <p:nvPr/>
        </p:nvSpPr>
        <p:spPr>
          <a:xfrm>
            <a:off x="5181600" y="4191000"/>
            <a:ext cx="83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high</a:t>
            </a:r>
          </a:p>
          <a:p>
            <a:pPr algn="ctr"/>
            <a:r>
              <a:rPr lang="en-US" sz="1050" dirty="0" smtClean="0"/>
              <a:t>expression</a:t>
            </a:r>
            <a:endParaRPr lang="en-US" sz="1050" dirty="0"/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16" cstate="print"/>
          <a:srcRect l="8395" t="7407" r="3457" b="9722"/>
          <a:stretch>
            <a:fillRect/>
          </a:stretch>
        </p:blipFill>
        <p:spPr bwMode="auto">
          <a:xfrm>
            <a:off x="6629401" y="4343400"/>
            <a:ext cx="14303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138"/>
          <p:cNvSpPr txBox="1"/>
          <p:nvPr/>
        </p:nvSpPr>
        <p:spPr>
          <a:xfrm>
            <a:off x="8077200" y="4419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each pathway: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Mean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KS test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Skewness</a:t>
            </a:r>
            <a:endParaRPr lang="en-US" sz="1200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506968" y="55626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1066800" y="5410200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029200" y="34290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Analysis design (current)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3429000"/>
            <a:ext cx="22098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 labels</a:t>
            </a:r>
          </a:p>
          <a:p>
            <a:pPr algn="ctr"/>
            <a:r>
              <a:rPr lang="en-US" dirty="0" smtClean="0"/>
              <a:t>Cancer</a:t>
            </a:r>
          </a:p>
          <a:p>
            <a:pPr algn="ctr"/>
            <a:r>
              <a:rPr lang="en-US" dirty="0" smtClean="0"/>
              <a:t>Healthy</a:t>
            </a:r>
          </a:p>
          <a:p>
            <a:pPr algn="ctr"/>
            <a:r>
              <a:rPr lang="en-US" dirty="0" smtClean="0"/>
              <a:t>Other disease</a:t>
            </a:r>
          </a:p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2675627" y="1905000"/>
            <a:ext cx="753373" cy="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6" idx="0"/>
          </p:cNvCxnSpPr>
          <p:nvPr/>
        </p:nvCxnSpPr>
        <p:spPr>
          <a:xfrm flipH="1">
            <a:off x="1638300" y="2743200"/>
            <a:ext cx="8627" cy="6858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AutoShape 12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AutoShape 16" descr="http://upload.wikimedia.org/wikipedia/commons/b/b0/Signal_transduction_pathway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2"/>
          <p:cNvGrpSpPr/>
          <p:nvPr/>
        </p:nvGrpSpPr>
        <p:grpSpPr>
          <a:xfrm>
            <a:off x="6553200" y="1066800"/>
            <a:ext cx="2514600" cy="1905000"/>
            <a:chOff x="6553200" y="1066800"/>
            <a:chExt cx="2514600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6553200" y="1066800"/>
              <a:ext cx="2514600" cy="1905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Pathways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6729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KEGG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3092" name="Picture 20" descr="http://www.funnet.info/images/kegg_map.png"/>
            <p:cNvPicPr>
              <a:picLocks noChangeAspect="1" noChangeArrowheads="1"/>
            </p:cNvPicPr>
            <p:nvPr/>
          </p:nvPicPr>
          <p:blipFill>
            <a:blip r:embed="rId3" cstate="print"/>
            <a:srcRect r="24364" b="29716"/>
            <a:stretch>
              <a:fillRect/>
            </a:stretch>
          </p:blipFill>
          <p:spPr bwMode="auto">
            <a:xfrm>
              <a:off x="6805654" y="1560695"/>
              <a:ext cx="833682" cy="420505"/>
            </a:xfrm>
            <a:prstGeom prst="rect">
              <a:avLst/>
            </a:prstGeom>
            <a:noFill/>
          </p:spPr>
        </p:pic>
        <p:sp>
          <p:nvSpPr>
            <p:cNvPr id="35" name="Folded Corner 34"/>
            <p:cNvSpPr/>
            <p:nvPr/>
          </p:nvSpPr>
          <p:spPr>
            <a:xfrm>
              <a:off x="7872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Reactome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6729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Biocarta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872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NCI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3096" name="Picture 24" descr="http://www.ebi.ac.uk/training/online/sites/ebi.ac.uk.training.online/files/user/891/documents/reactomeqt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48654" y="1600200"/>
              <a:ext cx="843988" cy="381000"/>
            </a:xfrm>
            <a:prstGeom prst="rect">
              <a:avLst/>
            </a:prstGeom>
            <a:noFill/>
          </p:spPr>
        </p:pic>
        <p:pic>
          <p:nvPicPr>
            <p:cNvPr id="3098" name="Picture 26" descr="http://www.biocarta.com/pathfiles/h_p53Pathwa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4254" y="2362200"/>
              <a:ext cx="400050" cy="416144"/>
            </a:xfrm>
            <a:prstGeom prst="rect">
              <a:avLst/>
            </a:prstGeom>
            <a:noFill/>
          </p:spPr>
        </p:pic>
        <p:pic>
          <p:nvPicPr>
            <p:cNvPr id="3100" name="Picture 28" descr="http://ar.iiarjournals.org/content/30/6/2125/F7.larg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1054" y="2306066"/>
              <a:ext cx="609600" cy="449072"/>
            </a:xfrm>
            <a:prstGeom prst="rect">
              <a:avLst/>
            </a:prstGeom>
            <a:noFill/>
          </p:spPr>
        </p:pic>
      </p:grpSp>
      <p:sp>
        <p:nvSpPr>
          <p:cNvPr id="50" name="TextBox 49"/>
          <p:cNvSpPr txBox="1"/>
          <p:nvPr/>
        </p:nvSpPr>
        <p:spPr>
          <a:xfrm>
            <a:off x="2590800" y="1443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Platform data</a:t>
            </a:r>
            <a:endParaRPr lang="en-US" sz="1200" dirty="0"/>
          </a:p>
        </p:txBody>
      </p:sp>
      <p:grpSp>
        <p:nvGrpSpPr>
          <p:cNvPr id="7" name="Group 71"/>
          <p:cNvGrpSpPr/>
          <p:nvPr/>
        </p:nvGrpSpPr>
        <p:grpSpPr>
          <a:xfrm>
            <a:off x="76200" y="1066800"/>
            <a:ext cx="2599427" cy="1676400"/>
            <a:chOff x="76200" y="1066800"/>
            <a:chExt cx="2599427" cy="1676400"/>
          </a:xfrm>
        </p:grpSpPr>
        <p:sp>
          <p:nvSpPr>
            <p:cNvPr id="4" name="Rounded Rectangle 3"/>
            <p:cNvSpPr/>
            <p:nvPr/>
          </p:nvSpPr>
          <p:spPr>
            <a:xfrm>
              <a:off x="618227" y="1066800"/>
              <a:ext cx="2057400" cy="1676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Expression profiles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3074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7" cstate="print"/>
            <a:srcRect r="28163"/>
            <a:stretch>
              <a:fillRect/>
            </a:stretch>
          </p:blipFill>
          <p:spPr bwMode="auto">
            <a:xfrm rot="5400000" flipV="1">
              <a:off x="1812235" y="1625391"/>
              <a:ext cx="598503" cy="700520"/>
            </a:xfrm>
            <a:prstGeom prst="rect">
              <a:avLst/>
            </a:prstGeom>
            <a:noFill/>
          </p:spPr>
        </p:pic>
        <p:pic>
          <p:nvPicPr>
            <p:cNvPr id="3076" name="Picture 4" descr="http://origin-ars.els-cdn.com/content/image/1-s2.0-S0014579310005302-gr2.jpg"/>
            <p:cNvPicPr>
              <a:picLocks noChangeAspect="1" noChangeArrowheads="1"/>
            </p:cNvPicPr>
            <p:nvPr/>
          </p:nvPicPr>
          <p:blipFill>
            <a:blip r:embed="rId8" cstate="print"/>
            <a:srcRect l="9463" t="19833" r="54555" b="1648"/>
            <a:stretch>
              <a:fillRect/>
            </a:stretch>
          </p:blipFill>
          <p:spPr bwMode="auto">
            <a:xfrm rot="10800000">
              <a:off x="923027" y="1676400"/>
              <a:ext cx="279399" cy="838200"/>
            </a:xfrm>
            <a:prstGeom prst="rect">
              <a:avLst/>
            </a:prstGeom>
            <a:noFill/>
          </p:spPr>
        </p:pic>
        <p:pic>
          <p:nvPicPr>
            <p:cNvPr id="3078" name="Picture 6" descr="http://www.biochemj.org/bj/429/bj4290515adda02.gif"/>
            <p:cNvPicPr>
              <a:picLocks noChangeAspect="1" noChangeArrowheads="1"/>
            </p:cNvPicPr>
            <p:nvPr/>
          </p:nvPicPr>
          <p:blipFill>
            <a:blip r:embed="rId9" cstate="print"/>
            <a:srcRect l="12358" t="27000" r="41504" b="21000"/>
            <a:stretch>
              <a:fillRect/>
            </a:stretch>
          </p:blipFill>
          <p:spPr bwMode="auto">
            <a:xfrm rot="10800000" flipV="1">
              <a:off x="1186796" y="1676400"/>
              <a:ext cx="574431" cy="533400"/>
            </a:xfrm>
            <a:prstGeom prst="rect">
              <a:avLst/>
            </a:prstGeom>
            <a:noFill/>
          </p:spPr>
        </p:pic>
        <p:pic>
          <p:nvPicPr>
            <p:cNvPr id="3080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10" cstate="print"/>
            <a:srcRect l="5106" t="8481" r="9787" b="12367"/>
            <a:stretch>
              <a:fillRect/>
            </a:stretch>
          </p:blipFill>
          <p:spPr bwMode="auto">
            <a:xfrm>
              <a:off x="999227" y="2133600"/>
              <a:ext cx="816429" cy="457200"/>
            </a:xfrm>
            <a:prstGeom prst="rect">
              <a:avLst/>
            </a:prstGeom>
            <a:noFill/>
          </p:spPr>
        </p:pic>
        <p:pic>
          <p:nvPicPr>
            <p:cNvPr id="3082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11" cstate="print"/>
            <a:srcRect l="21955" t="27273" r="6690" b="13636"/>
            <a:stretch>
              <a:fillRect/>
            </a:stretch>
          </p:blipFill>
          <p:spPr bwMode="auto">
            <a:xfrm>
              <a:off x="1685027" y="20574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42" name="Circular Arrow 41"/>
            <p:cNvSpPr/>
            <p:nvPr/>
          </p:nvSpPr>
          <p:spPr>
            <a:xfrm>
              <a:off x="76200" y="1329905"/>
              <a:ext cx="609600" cy="533400"/>
            </a:xfrm>
            <a:prstGeom prst="circular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84827" y="175260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027" y="110993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GSE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027" y="1524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GDS</a:t>
              </a:r>
              <a:endParaRPr lang="en-US" sz="14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6764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Dataset\sample description</a:t>
            </a:r>
            <a:endParaRPr lang="en-US" sz="1200" dirty="0"/>
          </a:p>
        </p:txBody>
      </p:sp>
      <p:sp>
        <p:nvSpPr>
          <p:cNvPr id="62" name="Rectangle 61"/>
          <p:cNvSpPr/>
          <p:nvPr/>
        </p:nvSpPr>
        <p:spPr>
          <a:xfrm>
            <a:off x="1093231" y="5486400"/>
            <a:ext cx="2460132" cy="130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r>
              <a:rPr lang="en-US" sz="4000" baseline="-25000" dirty="0" smtClean="0"/>
              <a:t>T</a:t>
            </a:r>
            <a:endParaRPr lang="en-US" sz="4000" baseline="-25000" dirty="0"/>
          </a:p>
        </p:txBody>
      </p:sp>
      <p:sp>
        <p:nvSpPr>
          <p:cNvPr id="64" name="Rectangle 63"/>
          <p:cNvSpPr/>
          <p:nvPr/>
        </p:nvSpPr>
        <p:spPr>
          <a:xfrm>
            <a:off x="3668216" y="5486399"/>
            <a:ext cx="2580184" cy="131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r>
              <a:rPr lang="en-US" sz="4000" baseline="-25000" dirty="0" smtClean="0"/>
              <a:t>P</a:t>
            </a:r>
            <a:endParaRPr lang="en-US" sz="4000" baseline="-25000" dirty="0"/>
          </a:p>
        </p:txBody>
      </p:sp>
      <p:sp>
        <p:nvSpPr>
          <p:cNvPr id="65" name="Rectangle 64"/>
          <p:cNvSpPr/>
          <p:nvPr/>
        </p:nvSpPr>
        <p:spPr>
          <a:xfrm>
            <a:off x="636031" y="5486400"/>
            <a:ext cx="304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-143650" y="5870317"/>
            <a:ext cx="98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485902" y="5147846"/>
            <a:ext cx="1943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Transcript features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168717" y="5147846"/>
            <a:ext cx="177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Pathway features</a:t>
            </a:r>
            <a:endParaRPr lang="en-US" sz="1600" dirty="0"/>
          </a:p>
        </p:txBody>
      </p:sp>
      <p:cxnSp>
        <p:nvCxnSpPr>
          <p:cNvPr id="69" name="Straight Arrow Connector 68"/>
          <p:cNvCxnSpPr>
            <a:stCxn id="6" idx="2"/>
          </p:cNvCxnSpPr>
          <p:nvPr/>
        </p:nvCxnSpPr>
        <p:spPr>
          <a:xfrm flipH="1">
            <a:off x="838200" y="4800600"/>
            <a:ext cx="800100" cy="6096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429000" y="1524000"/>
            <a:ext cx="2743200" cy="327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sample analysis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6476999" y="3505200"/>
            <a:ext cx="2600325" cy="2667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sample - single pathway analysis</a:t>
            </a:r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 smtClean="0"/>
          </a:p>
          <a:p>
            <a:pPr algn="ctr"/>
            <a:endParaRPr lang="en-US" sz="1600" baseline="-25000" dirty="0"/>
          </a:p>
        </p:txBody>
      </p:sp>
      <p:cxnSp>
        <p:nvCxnSpPr>
          <p:cNvPr id="85" name="Straight Arrow Connector 84"/>
          <p:cNvCxnSpPr>
            <a:stCxn id="78" idx="2"/>
          </p:cNvCxnSpPr>
          <p:nvPr/>
        </p:nvCxnSpPr>
        <p:spPr>
          <a:xfrm flipH="1">
            <a:off x="3581400" y="4800600"/>
            <a:ext cx="1219200" cy="4572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8" idx="3"/>
          </p:cNvCxnSpPr>
          <p:nvPr/>
        </p:nvCxnSpPr>
        <p:spPr>
          <a:xfrm>
            <a:off x="6172200" y="3162300"/>
            <a:ext cx="1295400" cy="2667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" idx="2"/>
            <a:endCxn id="83" idx="0"/>
          </p:cNvCxnSpPr>
          <p:nvPr/>
        </p:nvCxnSpPr>
        <p:spPr>
          <a:xfrm flipH="1">
            <a:off x="7777162" y="2971800"/>
            <a:ext cx="33338" cy="5334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3" idx="1"/>
          </p:cNvCxnSpPr>
          <p:nvPr/>
        </p:nvCxnSpPr>
        <p:spPr>
          <a:xfrm flipH="1">
            <a:off x="5791200" y="4838700"/>
            <a:ext cx="685799" cy="419100"/>
          </a:xfrm>
          <a:prstGeom prst="straightConnector1">
            <a:avLst/>
          </a:prstGeom>
          <a:ln w="50800" cap="sq" cmpd="tri">
            <a:solidFill>
              <a:schemeClr val="tx1"/>
            </a:solidFill>
            <a:round/>
            <a:headEnd type="diamond" w="sm" len="sm"/>
            <a:tailEnd type="triangle" w="lg" len="sm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343400" y="2209800"/>
            <a:ext cx="1676400" cy="2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… , </a:t>
            </a:r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en-US" sz="1400" b="1" spc="150" baseline="-2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05200" y="2057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Ranked genes\</a:t>
            </a:r>
          </a:p>
          <a:p>
            <a:pPr algn="ctr"/>
            <a:r>
              <a:rPr lang="en-US" sz="1200" dirty="0" err="1" smtClean="0"/>
              <a:t>transcipts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648200" y="1981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Sample </a:t>
            </a:r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05" name="Rectangle 104"/>
          <p:cNvSpPr/>
          <p:nvPr/>
        </p:nvSpPr>
        <p:spPr>
          <a:xfrm>
            <a:off x="4343400" y="2900065"/>
            <a:ext cx="1676400" cy="2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,g</a:t>
            </a:r>
            <a:r>
              <a:rPr lang="en-US" sz="14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… , </a:t>
            </a:r>
            <a:r>
              <a:rPr lang="en-US" sz="1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1400" b="1" spc="150" baseline="-2500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en-US" sz="1400" b="1" spc="150" baseline="-2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05200" y="2967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Weighted ranks</a:t>
            </a:r>
            <a:endParaRPr lang="en-US" sz="1200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5181600" y="25146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10"/>
          <p:cNvGraphicFramePr>
            <a:graphicFrameLocks noChangeAspect="1"/>
          </p:cNvGraphicFramePr>
          <p:nvPr/>
        </p:nvGraphicFramePr>
        <p:xfrm>
          <a:off x="4800600" y="2590800"/>
          <a:ext cx="835526" cy="317500"/>
        </p:xfrm>
        <a:graphic>
          <a:graphicData uri="http://schemas.openxmlformats.org/presentationml/2006/ole">
            <p:oleObj spid="_x0000_s56322" name="Equation" r:id="rId12" imgW="634680" imgH="241200" progId="Equation.DSMT4">
              <p:embed/>
            </p:oleObj>
          </a:graphicData>
        </a:graphic>
      </p:graphicFrame>
      <p:sp>
        <p:nvSpPr>
          <p:cNvPr id="112" name="Rectangle 111"/>
          <p:cNvSpPr/>
          <p:nvPr/>
        </p:nvSpPr>
        <p:spPr>
          <a:xfrm>
            <a:off x="4343400" y="3164408"/>
            <a:ext cx="1676400" cy="277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1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… , w</a:t>
            </a:r>
            <a:r>
              <a:rPr lang="en-US" sz="1200" b="1" spc="150" baseline="-25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  <a:endParaRPr lang="en-US" sz="1200" b="1" spc="150" baseline="-2500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3" cstate="print"/>
          <a:srcRect l="67665" t="5325" b="8623"/>
          <a:stretch>
            <a:fillRect/>
          </a:stretch>
        </p:blipFill>
        <p:spPr bwMode="auto">
          <a:xfrm>
            <a:off x="4495800" y="3733800"/>
            <a:ext cx="69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Box 115"/>
          <p:cNvSpPr txBox="1"/>
          <p:nvPr/>
        </p:nvSpPr>
        <p:spPr>
          <a:xfrm>
            <a:off x="3429000" y="3810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Standardized profile</a:t>
            </a:r>
            <a:endParaRPr lang="en-US" sz="1200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5257800" y="37338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181600" y="3657600"/>
            <a:ext cx="83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low </a:t>
            </a:r>
          </a:p>
          <a:p>
            <a:pPr algn="ctr"/>
            <a:r>
              <a:rPr lang="en-US" sz="1050" dirty="0" smtClean="0"/>
              <a:t>expression</a:t>
            </a:r>
            <a:endParaRPr lang="en-US" sz="1050" dirty="0"/>
          </a:p>
        </p:txBody>
      </p:sp>
      <p:sp>
        <p:nvSpPr>
          <p:cNvPr id="120" name="TextBox 119"/>
          <p:cNvSpPr txBox="1"/>
          <p:nvPr/>
        </p:nvSpPr>
        <p:spPr>
          <a:xfrm>
            <a:off x="5181600" y="4191000"/>
            <a:ext cx="83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high</a:t>
            </a:r>
          </a:p>
          <a:p>
            <a:pPr algn="ctr"/>
            <a:r>
              <a:rPr lang="en-US" sz="1050" dirty="0" smtClean="0"/>
              <a:t>expression</a:t>
            </a:r>
            <a:endParaRPr lang="en-US" sz="1050" dirty="0"/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14" cstate="print"/>
          <a:srcRect l="8395" t="7407" r="3457" b="9722"/>
          <a:stretch>
            <a:fillRect/>
          </a:stretch>
        </p:blipFill>
        <p:spPr bwMode="auto">
          <a:xfrm>
            <a:off x="6629401" y="4343400"/>
            <a:ext cx="143034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138"/>
          <p:cNvSpPr txBox="1"/>
          <p:nvPr/>
        </p:nvSpPr>
        <p:spPr>
          <a:xfrm>
            <a:off x="8077200" y="4419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each pathway:</a:t>
            </a:r>
          </a:p>
          <a:p>
            <a:pPr algn="ctr"/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Mean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SD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KS test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err="1" smtClean="0"/>
              <a:t>Skewness</a:t>
            </a:r>
            <a:endParaRPr lang="en-US" sz="1200" dirty="0"/>
          </a:p>
        </p:txBody>
      </p:sp>
      <p:cxnSp>
        <p:nvCxnSpPr>
          <p:cNvPr id="141" name="Straight Connector 140"/>
          <p:cNvCxnSpPr/>
          <p:nvPr/>
        </p:nvCxnSpPr>
        <p:spPr>
          <a:xfrm>
            <a:off x="506968" y="55626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1066800" y="5410200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5029200" y="3429000"/>
            <a:ext cx="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manually </a:t>
            </a:r>
            <a:r>
              <a:rPr lang="en-US" dirty="0" err="1" smtClean="0"/>
              <a:t>curated</a:t>
            </a:r>
            <a:r>
              <a:rPr lang="en-US" dirty="0" smtClean="0"/>
              <a:t> GEO datasets</a:t>
            </a:r>
          </a:p>
          <a:p>
            <a:pPr lvl="1"/>
            <a:r>
              <a:rPr lang="en-US" dirty="0" smtClean="0"/>
              <a:t>“GDS” objects</a:t>
            </a:r>
          </a:p>
          <a:p>
            <a:pPr lvl="1"/>
            <a:r>
              <a:rPr lang="en-US" dirty="0" smtClean="0"/>
              <a:t>250 human microarray datasets with “disease state” attribute</a:t>
            </a:r>
          </a:p>
          <a:p>
            <a:pPr lvl="2"/>
            <a:r>
              <a:rPr lang="en-US" dirty="0" smtClean="0"/>
              <a:t>13114 samples; 59 platforms</a:t>
            </a:r>
          </a:p>
          <a:p>
            <a:r>
              <a:rPr lang="en-US" dirty="0" smtClean="0"/>
              <a:t>Manually go over large GEO datasets that have no GDS</a:t>
            </a:r>
          </a:p>
          <a:p>
            <a:pPr lvl="1"/>
            <a:r>
              <a:rPr lang="en-US" dirty="0" smtClean="0"/>
              <a:t>40 datasets</a:t>
            </a:r>
          </a:p>
          <a:p>
            <a:pPr lvl="1"/>
            <a:r>
              <a:rPr lang="en-US" dirty="0" smtClean="0"/>
              <a:t>13118 samples; 14 platforms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76200"/>
            <a:ext cx="2133599" cy="1219200"/>
            <a:chOff x="76200" y="1066800"/>
            <a:chExt cx="2599427" cy="1676400"/>
          </a:xfrm>
        </p:grpSpPr>
        <p:sp>
          <p:nvSpPr>
            <p:cNvPr id="5" name="Rounded Rectangle 4"/>
            <p:cNvSpPr/>
            <p:nvPr/>
          </p:nvSpPr>
          <p:spPr>
            <a:xfrm>
              <a:off x="618227" y="1066800"/>
              <a:ext cx="2057400" cy="1676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Expression profiles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6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2" cstate="print"/>
            <a:srcRect r="28163"/>
            <a:stretch>
              <a:fillRect/>
            </a:stretch>
          </p:blipFill>
          <p:spPr bwMode="auto">
            <a:xfrm rot="5400000" flipV="1">
              <a:off x="1812235" y="1625391"/>
              <a:ext cx="598503" cy="700520"/>
            </a:xfrm>
            <a:prstGeom prst="rect">
              <a:avLst/>
            </a:prstGeom>
            <a:noFill/>
          </p:spPr>
        </p:pic>
        <p:pic>
          <p:nvPicPr>
            <p:cNvPr id="7" name="Picture 4" descr="http://origin-ars.els-cdn.com/content/image/1-s2.0-S0014579310005302-gr2.jpg"/>
            <p:cNvPicPr>
              <a:picLocks noChangeAspect="1" noChangeArrowheads="1"/>
            </p:cNvPicPr>
            <p:nvPr/>
          </p:nvPicPr>
          <p:blipFill>
            <a:blip r:embed="rId3" cstate="print"/>
            <a:srcRect l="9463" t="19833" r="54555" b="1648"/>
            <a:stretch>
              <a:fillRect/>
            </a:stretch>
          </p:blipFill>
          <p:spPr bwMode="auto">
            <a:xfrm rot="10800000">
              <a:off x="923027" y="1676400"/>
              <a:ext cx="279399" cy="838200"/>
            </a:xfrm>
            <a:prstGeom prst="rect">
              <a:avLst/>
            </a:prstGeom>
            <a:noFill/>
          </p:spPr>
        </p:pic>
        <p:pic>
          <p:nvPicPr>
            <p:cNvPr id="8" name="Picture 6" descr="http://www.biochemj.org/bj/429/bj4290515adda02.gif"/>
            <p:cNvPicPr>
              <a:picLocks noChangeAspect="1" noChangeArrowheads="1"/>
            </p:cNvPicPr>
            <p:nvPr/>
          </p:nvPicPr>
          <p:blipFill>
            <a:blip r:embed="rId4" cstate="print"/>
            <a:srcRect l="12358" t="27000" r="41504" b="21000"/>
            <a:stretch>
              <a:fillRect/>
            </a:stretch>
          </p:blipFill>
          <p:spPr bwMode="auto">
            <a:xfrm rot="10800000" flipV="1">
              <a:off x="1186796" y="1676400"/>
              <a:ext cx="574431" cy="533400"/>
            </a:xfrm>
            <a:prstGeom prst="rect">
              <a:avLst/>
            </a:prstGeom>
            <a:noFill/>
          </p:spPr>
        </p:pic>
        <p:pic>
          <p:nvPicPr>
            <p:cNvPr id="9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5" cstate="print"/>
            <a:srcRect l="5106" t="8481" r="9787" b="12367"/>
            <a:stretch>
              <a:fillRect/>
            </a:stretch>
          </p:blipFill>
          <p:spPr bwMode="auto">
            <a:xfrm>
              <a:off x="999227" y="2133600"/>
              <a:ext cx="816429" cy="457200"/>
            </a:xfrm>
            <a:prstGeom prst="rect">
              <a:avLst/>
            </a:prstGeom>
            <a:noFill/>
          </p:spPr>
        </p:pic>
        <p:pic>
          <p:nvPicPr>
            <p:cNvPr id="10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6" cstate="print"/>
            <a:srcRect l="21955" t="27273" r="6690" b="13636"/>
            <a:stretch>
              <a:fillRect/>
            </a:stretch>
          </p:blipFill>
          <p:spPr bwMode="auto">
            <a:xfrm>
              <a:off x="1685027" y="20574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" name="Circular Arrow 10"/>
            <p:cNvSpPr/>
            <p:nvPr/>
          </p:nvSpPr>
          <p:spPr>
            <a:xfrm>
              <a:off x="76200" y="1329905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84827" y="175260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027" y="1109932"/>
              <a:ext cx="533401" cy="35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GSE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027" y="1524000"/>
              <a:ext cx="533401" cy="35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GDS</a:t>
              </a:r>
              <a:endParaRPr lang="en-US" sz="11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76201" y="218392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827" y="1981200"/>
              <a:ext cx="609600" cy="35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TCGA</a:t>
              </a:r>
              <a:endParaRPr lang="en-US" sz="1100" dirty="0"/>
            </a:p>
          </p:txBody>
        </p:sp>
      </p:grpSp>
      <p:sp>
        <p:nvSpPr>
          <p:cNvPr id="50178" name="AutoShape 2" descr="data:image/jpeg;base64,/9j/4AAQSkZJRgABAQAAAQABAAD/2wCEAAkGBhQSEBUUEBQWFBUVGBQYFRYUFRYXFhYVFxYYFRQUFhYXHCYeFxojGhUVIC8gJCcpLCwsFR4xNTAqNSYrLSkBCQoKDgwOGA8PGSkfHBwpKSwpLCksKiwsLCwpKSwsLCksLCwpKSwsLCksKSkpLCkpLCkpLCksKSwpLCwpKTY1LP/AABEIAOIA3wMBIgACEQEDEQH/xAAbAAACAwEBAQAAAAAAAAAAAAAABAEDBQIGB//EAE0QAAECAwMFCgsHAgQFBQAAAAECEQADIQQSMQUTIkFRBhQVMlJhcZGS0SMzQlNigYKhorLSFnKxs8HC8EOTNHOj4SRUg+LjB0RjlPH/xAAZAQEBAQEBAQAAAAAAAAAAAAAAAQIDBQT/xAAlEQEAAgICAgICAgMAAAAAAAAAARECEiExE1FBYQMigaEEMvD/2gAMAwEAAhEDEQA/APV7ssqTJElCpSrpK2NNTEx487tLV5z3CPS/+of+HR/mftMYiZMxVnQgrs9mlqQl0rKAuaHcTCwMwuQDXZSkeh+GMdImYed+SctuJLfbO1ec9wg+2dq857hGblOTLQu7KVfAAvFlAX9d0K0ruGMQvJ0wFikuyFM4LhZAQQx0nKgKPH06YenHbP20/tpavOe4QfbO1ec9wjNlZLWosm6XbCZLxKgkA6VCSQG54omSClrwa8HFRg5TqwqDjDTD1Btn7fcsjZOTMs8payoqXLQpRvqFSkE0BpDnAsv0+2rvjnc3/g7P/lS/lEaMeRl3L1MYioIcCy/T7au+J4Fl+n21d8PRMZaqGfwLL9Ptq74ngWX6fbV3w9BAqCPAsv0+2rviOBZfp9tXfD8ECoYeVd62ZAXaJuaSSwK5qg55KQ7qPMI5ss2xzZJny5wVKS96YJxupbG8X0W54zMtWlEjKiJ9qIRKNnMuROWPByp+cKpgUcEKWi4xLOEEPHlMpLtE9C1pXKm2WXaLMubPk2JkzSEzBMWZV875RLOYJL+SWe7H04fhjKI5r/uk4e1mZWyemz74NpTmXuiZnVFJVyUsdI8wichZUsFsKhZZ+cUjjJC5gUBtKVMW52jx268Z2zSLRnZVtEmaFJWlCZcl74SpCkhZF4JUTjiBsjM3D7lzKymidLKlrM60XiCkp3uoPfWUKISX243h6u8f4/45/HOU5TbPz0+t8Cy/T7au+DgWX6fbV3xbbrdmwmhJUWAoNRUXJoKAxmTN2VnAOlgZgJKV3Rm2zhKgkhg4rgdUefbevyd4Hlu2n21d8TwLL9Ptq74VXuiQAFsbqkKXeIIZCalRDOOhtUUr3XSaaZBoeJMuqTczhIN3AIZR2Ah4WU0DkWX6XbV3wcCy/T7au+M9G6iUQDefi1KFiqr13ECmiQ8cyN1soqAvlyQABLWxJUUY3Wa+FJKnZ0s8VKhpcCy/T7au+DgWX6fbV3wjbN06JYeaFJAKtIAqcyyAsAJBNCRiNpipW66WLxclg7XFg0ISU6SQAaimNYlrMV8NPgWX6fbV3xnW2zhEy6l2upNSTUlQ19AjobrpTPhViClYKS4DFJS4YqD7I7yt472E/MuKzMRTxX/qH/h0f5n7THiLLagFJM1GdSkEXSop6BeTVgatH0DdpZBMlS0lV3TxP3T3x5FW51ID50e58Hwfnj0v8eY8dS+D8sTtcM3KNuzqnupQAkJSlALBIwqokk1NSXhlOW1BmSNFSVIdzdukKKedJUkFtWrEwxL3PJP9UDpYbOfngXueSH8KKbG91Y7Xj05VkWkZUTLUoykKSCE0zjsUrC8Sni0ZthxhW1Wq/d0Qm6CGGFVqXQahpM3NGnL3PJP9UDpET9nk3b2dTg+p8WZnxi3iTGT7Jub/AMHZ/wDKl/KI0Y89kO0zRZpISJbCWgByXYBqw9vudsldox5OWM3L08coqGnBGZvudsldowb7nbJXaMZ1lraGnExl77nbJXaMG+52yV2jDWTaGnBGZvudsldoxRPyrNRilBw4t44gl2GqkNJNoac+woXx0hXTHIybLGCANjPGP9o18kdib3c0WzcszUpcoQ2jheJDh6jERfHkeSGirJMohjLSQcQ1D0iOLPkORLDS5SEDYhN0dQjMO6Gaz5sYkMynpdq2zSHUYDuhmBN4oADkGiy2FaaqisXx5p5IadqyJKmBlISRzhw+1oXO5azV8EmrnDWrjdbCKpOWJqg6UoZ2qFp1E0cVwilO6GaX8GKAmoUMKtXXE8eS+SPZhe5mTcAMtJu0Gi4AfZq1RzJ3KWcG8mVLF4AnR5mGugu0YaidsVIy/NP9MeViFatlf48TZ8vLWoJSlLlxVMwANi5IYRfHl6TyR7H2UkC68pGoUS7BLlJrgx6omVuXk3i0pAqCSEgE4McMaDqjmdl6alnQnAFxeIqAcfXFk/LM1LOhJckaN4swBrsxh48jyR7WTNzMkmspBfjuAXHO+MVT9zcouc1LYk0u1qf9h1COJWX5qiwlgUUXUFAUDnHqjublyakqBQnR1gLIwBpdfaInjno8kT8rDuSszBpEoMkp4gwd26Hq22KspSgmayQwCE/MuKzujmU8GK1wV73NI5tM5SpjrCQbiWuvg68XhOE49pOd8CTY0TJiUzEhYZRYh60rEqyEl/8ADSmc6vJcsccWakXZN8cnoX+2GJ26ezIKguchBS94KN1mN0mup6PE2pIw2iyFqyExGbs0kjW77T0am6zsryrc4CqWczLSGGcASkh9YrXqjUm7o7MgkLnISacYs7hJo+NFpw5Qio7rrJ/zErtjaxPXF3lfFETyn7OyPMI7MH2dkeYR2Y7Xujs4AJmpul2U+jRVw6TM96jRWrdZZAWNoliijVTBk8auFIm8taR6XJyRLAYSwBzP3xPBUvkfj3xbwtKYHOJYpvguGKHCb3Q5AfnitOXZBBImoYBzpYC8Ev0XiB0w2k1hHBUvkfj3wcFS+R+PfArdBZxXPIrQaQxxgTl+QXaagtixdtVW/lRthtJrA4Kl8j8e+DgqXyPx74gbobO6k55DpxF7COuHZFwLzqbqjdBfFWJHSNeyG0msI4Kl8j8e+DgmXyPx74lWXpAIBmorUVxDgDrJAieG5F0qzqGSzl6B3IfpY9UNpNYc8FS+R+PfBwVL5H498Qd0Vnds8h+nmKq7KAxbwxJYHOoYuBpCpDOPiHWIbSawr4Kl8j8e+DgqXyPx74Dugs/nUeovsfDpHXHfDUm7eCwQ91w5qztQQ2k1hwclS+R+PfBwVL5H498dyssylKCUrdRcAMqrc7NE8MSfOJ64t5JWKvgqXyPm74OCpfI/Hvi2zZVlTCBLWFEglhsGPRjCs7dJJSpSTfdKrpaWoi9scDGJOUx2VCw5KQ1EdGPq1xmixTWP/DS3F1mmK0qm90Uut6/W0d1kh2db4tm14Y7Nkcr3YWcYqUOmWoc+znieT7NYUSbNMUUhVlSlJa8TMcgNVgDXFouTYFXQTITeaoCyz1wJbm98R9tLNyz2Fd0amT8oy5yL8pV4YbCDsIOEIzNYZPB6lIV4EINLrLc4h8aYOxhUWUoICuNcF7nN9bGnM0epjDyr472E/MuNbTKTjEIyZ45PQv8ASOZi0CYSbZLDKN5BErlOUly+Gj6o6yZ45PQv9ISTkKYTMUialIXMmqYyrxHhCONeGyOeU0uPRgzJZOlbZRoGbMu48qr1x92yIExDubdLO0NIrjthUbl5jHwsupJcyAS5rjeixW52ZqmShtaQK9OnGNpa5MzLShQH/GygQm64zVVPx6mhwoNYeHU2MrAUiakpJJBCEEXSQwB5mNY87O3EqUXM5L0wlMKUwCo08iZHm2ZwmclST5KkFgdo06QjKfmDk6jJExxfnX0vVKpSGIfi0wAp6w8ByRNcnfCsCGzctsXFGhjPTdqOyr6oM9N2o7Kvqje0KqmZLmXiUzro5OaQQC7k/wA2wKyVMP8AWIpqQgF3SXcatEhtiosz0zajsq+qDPTNqOyr6obCleS5hI8MwAD+DlkqVV1FwwckFuaJVkubTw9AzjNIqdZGwmLc9M2o7Kvqic9M2o7KvqhsFzkia/8AiCGNPBS6DUImdkmaTozykMzZtBBN0pc+slTdGqL89M2o7Kvqgz0zajsq+qJtApXklfkzimp/pyzQ4CowAp0CCVkyYCHm3xpXgqWmpIABDYM2t9UXZ6ZtR2VfVBnpm1HZV9UNoFErJcwN4bpAlIANQS/v6xsjuVktYUSZx0rzgS0CpZjhVgAKvFmdm7UdlX1QZ2btR2VfVF2C6ckzQ3/EKcO/g5dXZqNRmPXzQ7ZLIUoCVm+akqKQHq+AoG/QRVnZu1HZV9UGdmbUdlX1Q2KNiWBgAPVHjso2eWiapRXOClrmFpRPKALAerqj0yLSsKSFXSFEigIPFKtZPJjDynOUDozkytJdCm8+mw6NnrjOXKSWtViRLQJpmzyNRQoqLEOTTUwqYSVKs83jTLQpnIvBRo7EimFPdGsuaoSUkWhLlQaapAuqBcgXRh00wipM2astLtUkmhogKPPoiZhz88ZqEKS9zdnUi+DMKa9NHB0WfUYYyRZ5cqZ4FU0FTguNEs+LhvJP8Mas1REs3lAEJqpqAtVTbHq0JJnFRATPDvhdBfjH8B8JjeGEVbMzTSm2mYA9809FPdFWVvHewn5lxypJEshRc6yzPWlOho6yt472E/MuLj8rPSMmeOT0L/SHbNxfamfmLhLJvjk9C/2w7ZuL7Uz8xcMlw6WwQNA0YbEEDQQCkhcxSQoFAcAtdVr9cE5My6qqMD5Ktn3o4sVsQJaAVpBCQ4cRbMyggAkLSWB8oahFZ4ZqrUsE3USyHOKUu2oBuZsefmjkWuZ5uVXmSwocPW2MPnKSQ7zEBnxSRhiRpVFD1R0belnzqGch2OKcRxtUb59MfyrkWlJSL6EBWsBIbGOps9F0slLscEh/wiOFEO2dR03S3Xei/POm8lSVBiaA1b2uaFyv8kkIU2mJ5Ll7qy2JZmXgzR1dOy0ds/XF6LcpQdMtxVnWkYFsGphE76X5r/UT3RnlsvdOy0ds/XBdOy0ds/XDG+l+a/1E90G+l+a/1E90ORg7o0rzT3ZxRekulRUp9MuwBJZmeMXPSW8RMdvNzsY9XlPLq5SQ0sXiUAXpjJZailyUpJDNshb7Q2hnzclsfHzMP7UdcJmuIcfyRF8yv3IPvbiqT4SawUFAhN6lFVaNqEMi5SM+VfUkJIWtJCVFQ0SzgkA16Ifjjl2649QrVx5f3j+WuMe3yySSlEuYQqZSY2tVGOoYvGwrjy/vH8tcZtpyyAtYEiWplKDmYhKixYllDn2xPglFnReltOQgVogEKSAOLzPFsuzS0m8lKAcHAALM2PQAITl7oLwBFlQxDh5koc+DPHM/dGEJKlWVDAsWmSidWoDnicJw0J50SzEsWBZidQMIBMwF0y5TuWNBSvPj/OhP7by/+WHWn6Y3Mh5Uk2lJuoSlQ4yCEuNhFKiNY5x1CTESqKzm9NrzVANHfVHeVvHewn5lxriyI5CeyO6MjK3jvYT8y43EExwjJnjk/dX+2O7WHs8xsfDM3+YuOMm+OT0L/bDkhIKCCHBVMp/1FxMjHp4BVnmgVWvpvrfjAUq2BMViRO5U12PlLxcN7nj6FvJHIT1CDeSOQnqEc6+zR4zJFnmieglS1C8KKUa7Hegj2ecmcgdsd0dJsiAXCUgjmEWxVjGi2Tx4JH3R+EXzEAgvQMX6GrCdikKMtDTCKCl1NOaoiybZl3T4RRoaXUVphhF+VjoubDLd7wfbdS9cdUG8ZdNIUcjRTicThripUqcVEhSwHNNLX7X4R0rfGjdUoACouu5cl3JfBh6vXGv5Y49OzYZWDjsp7o7TIQAwWwrQXQOfVCzWnziv7Y2J/UK7UWS8/W8pSgQQ10DHCv8AO5/Jx6MmyS3xIxoJsxIG2gWAIjesrlH+/N+uKZdhUA2alKqdIqqXJLnwR/GOt6q8zJ7X/hjLos3rK5R/vzfrg3rK5R/vzfriveqvMye1/wCGDeqvMye1/wCGAXyrk2zrlnOzLiXRpmcXBBdIvTCWqTTXGRwRYf8AnD/9mX3Q5lzJk1SL0uUhwqUbssgvdUSSXSkYGM/NWlm3qp2Z3l9eMdcOv9qcc++rekyHZZUuSEyF5xF5RvXwt1E6WkKYw/GTuZsy0SGmpKFGZMVdLUClOMKRrRyy7dceoVq48v7x/LXHnbdksrnLKUyC5UTnAb3GIJoMMBHolceX94/lrjzGW0pziysSWLgZxS0l76+TiGPqhE0mUWDkNeqXZdfkq/nriZWRmIvoszVe6C/Ql/VjCpSm8FoTZjxAFZyaGU7JDVGLD/8AYutFqSpkTBZ1KBXeda2SSUro4cl602DBxGtvqGdWgnI0ohxLlkHAgCLJWSkJLpQlJ2ih6xHWSpa0y7swIDNduKUqjOXKq4w5HNorMlEB3NPSPfFuVvHewn5lxNo4hiMreO9hPzLjpgk9Iyb45PQv9sO2bi+1M/MXCWTPHJ6F/th2zcX2pn5i4ZLh0tgggjDYggggErJaQmWlJCnAAOgrEeqO5tvF0sFOxbQXs6IaeOZhDF8GL9DVgzUsxeVgFEadCR5Gr2I6OVACkErZQBfQYOq7yMNb7IZ3ujkL6l98G908hfx98b49M8+yiMq3iwv6sbgxWE8jnB6IdmrZJIWpwCRRH0xzvdPIX8ffEKkIAqlTa3vs0OPS8m4IIIw2IIIrTPcOApvumAsgjjO+irsmDO+irsmFI7gjgzuZXZMdAvBXCuPL+8fy1x57KaymYo6QAvORIEwcdVHNQRi2HTHoVceX94/lrjzWV0EzTdCsakTxLpfmYg1Idun1RUlS5JVdUvSSAkiyp0Q99JdmPN/DHCSVFQK1tpu9kSAQEhTVFT+JeLJckoUS0wm6He0obTSLy2fEMReOylIJco0pNAF3/wB0igcPgrD8YMn5eWkhKbwmqLVIkqDkCtANHojThLJcyZdKZksouuxVMCyqpq45mxh2MortHEMRlbx3sJ+ZcTaOIYjK3jvYT8y43gT0jJvjk9C/2xdMnlElagHKc6QDraYuKcm+OT0L/bDIk3pSk4OZo/1FxcjHp5pW7SaACZKah+MrCmNPSHXHP23m+ZTq8pWuojSVuUSfK9xwYDUdiU9kbIPsonle483P6I6o5fsVJXJ265c2ahBlJSFFibxoNsenChtjGs25pKFBTgsQ4Ix5sY1N5I5CeyI0sWoslmCpaSSskgE+EXr9cdzbCCkgFbsf6i9nTHNlWpCEpMtVABS41NmlHU61Kuq8GsUNXRSn3ovJxRBeS1kkhSkuSSErSATiHbFv0EcjJEzlr59MOqhGkdePuixdvVeICFNWt6YejBVdsdKyixAzazQEkTFs5DkY6o3yz+piQiYlIBdTayoOa64mYJhBDCoI4whQZTPmpg/6iufn5vfE8IODoLToqIJmKxCXGvbSuyHJ+rWhOzyAoEkre8vBaxQKIFAYtzq/N/GmKLJNXdLS30l+WnlGMN2vFiTtX/cX9UZqslLxBUlRZylYwAAbop740hOX5v40xmjKJFM2tXFqFrGKSS9WxDU2xYtmaCclTACAqYAdkxq1rjz+6GbNImIBqVOX0lgtQBhC3CpfxMzUD4RVHunbznq1Q7InpUkEhSSRUFa3HNjGuU/VKs4QdEYHyhDKAwHQPwhdcxLGpwPlr2dMMSzQdA/CM5W1jXw5Vx5f3j+WuPP5SyaqZMJGaYKPHCiaKXgwI8oe+kegVx5f3j+WuPO5TTKzxziZ7knSlBZTx1MCU4HvEMa+Vyv4VWjIyy13e4YIAUUzCQABebUau3fGijI8gAAS0ajxTiIzQJKtHN2lmUKy5gDLISRUeiDXDGJXZ5DPdtLMniicaEBmA1tjrxjVY+/6Y59NoWtBUUhabwqUvpAbSMdY64svjaIy7FLlKmlSUzgq6xK5akhnCcVJqdBOvU+uNLMDnjnw05tChdNYMreO9hPzLjmfJAScY6yt472E/MuN4pPSMm+OT0L/AEh2zcX2pn5i4Syb45PQv9sOWY6PtTPzFwyXDpdBA8Q8YbTBEPA8BMBEQ8DwHG908lPZHdBvZPJT2RHbwPBHG9k8lPZEG908lPZEdvA8BMUWLin7y/nMXPFCrFLJcpTXGAYEJy1IOCJfOCQ4cPXR2R3vGXyU/wA9cJqyKCXN0s2s6g2D7IsUk2cTLBwRL6x9PP746zH/AMaOsfTCcjJAQq8kpBrrVrx/CGc0vlJ98a4Z59OlSgx8GjrH0xek0HQIVVJWQdJPvhlFAA+AEZmmsb+XKuPL+8fy1x5jLBOdWwNQRSalD6a9Sudi/T6/TqOnL+8fy1x5nK88JnEXpYc+Ui8TpTCA7HZTYxpWIsqF2dRJObmFYcMi1JdnNWLsSznpMa83JKV1KpgcMwWQBQDVjhGLNnpQq9LmSETFBJvKlLcOi+sgilamoo/RGlkrLYWyZkyWpZwEsLAI572uhgyas2S0oVeC5hNeMtwX20hyCCIK7RxDEZW8d7CfmXE2jiGIyt472E/MuN4JPSMmeOT0L/bDcuSVuoS5XGWKitFEOaa2eFMmeOT0L/bD8m0CXJUtTskzSWxYTFRqTHpG8j5uT2T3QbyPm5PZPdGYd3dnZ2mNtuf7xH29s3p9n/eM8LtDU3kfNyeye6DeR83J7J7oRse7KRNmJQi/eUWDpYfjG6TFW4IbyPm5PZPdBvI+bk9k90TZ5s1aQoZsXgCzKo/rgtAnXFVl4HUrZ0xaEbyPm5PZPdBvI+bk9k90ZCrasE3USlCrOUjXzHY2PPAq3Lu0RKd8HDM219r16KbFM7NfeR83J7J7oN5HzcnsnujHTlGZ5qUK7Rg7E47KxYbcoIe5LKmDhwA9XavRCjaGpvI+bk9k90G8j5uT2T3RinKE3zcntDv1+6NzJK3QSQA5qBUA3UuB63hSxlbneR83J7J7oN5HzcnsnujOtVpUFqZKDVXGYVvHEu74czRTLt67wvS5QS4fSDgazjthSbNfeR83J7J7oN5HzcnsnujIXb5j0lySKeU2sv7mPXHUy3qvFpcopfRLhyKVNaeV/MVG0NXeZ83J7J7oN5HzcnsnujI3+vzcoesc+Afo641rDMSVm63F1dIaFLE2mXLKFpdEsXiQ6AxGiVbOb3xj2qZOC1ZuWFpdVSoJL3lbQaYdcb1q48r7x/LXHlcqyyZymSVGvFniWqq1gaOLVUX9HmiXRMGhMtGuSkYeUDRw5e6PJfqjhU+0g0kJONb4GrZd2wlOs5DJCJjY3haQCFKCSoks5wbr2wxkmx+EKlhaVIa6lU8TKEFJJSBT+bIu8eoZ1+zANpM1BYCXd006JIUxwViatDrq/gEWtA0c7aLziq6X/SO8reO9hPzLibRxDEZW8d7CfmXG8UnpGTPHJ6F/thzMldnWkVKjOHXMVCeTPHJ6F/th6x2xCUkKUAb0yh/zFRZMenmF7j5hpdwwqnqxwiBuPm7Bq5GouNcev4Ql8tPXBwhL5aeuMaYtU8vk3couXMQoigKahQBAAbEF9p9cen3gOUv+4vvieEJfLT1wcIS+WnrjUcJrCjJ1rQJKAVpBCU4qD4dMXTcoIAJC0UBPGHfHG+ZO1HuiFzpJBDoqCNWv1RbUscupcgrQCmhBCnfFueO1ZYSCAZksEgEcaoNQ3qihVhkEuZgL40RX4ec9cQvJ9nOMwYN5GAoPJhwz+xg5ZT5yX6rxjuZlG7xloGON7Uz9OIhPg+z8sdSOjkx1NsUhXGmPjjc11Pk80OD9lpy4gYzJevlanc9FDWH7LOKgXahamBoD+sZJydZ+WOpH0w9ZZ8pAYTAavUjYBqHNDhYv5PQQvwhL5aeuDhCXy09cGjEEL8IS+Wnrg4Ql8tPXAMQQvwhL5aeuDhCXy09cBFq48r7x/LXCFq3NomKJWEKclr0sKIcks78564bmWlKly7qgWUoltmbVX3w9EGGrcrLLkiWXZ/BCrBg+lsDRbIyAEElBSkkAEiWzgYA11RrwQqEpncGq5Y7H/dBwarljsf8AdGjBCoKZyslk0K6a2T/vCeVvHewn5lxuRh5V8d7CfmXFiEy6Rkzxyehf6Rcm0zC5vNpLAF0YJWpI9wEU5M8cnoX+kUKsCVkqKlA3poYGnjFjCJP2zHXB7PzOX8CYM/M5fwCE5lhBdpkwUaiyw52gRk8D+pMPTMNaNWJx7W5OZ+Zy/gTBn5nL+BMJiwAP4SZVv6hcMdR93QImXYgFOJkzF2KyR6wcYcey5N5+Zy/gTBn5nL+BMIjJoDgTJofZMPRT+aos3mHe/MxBa+WpzbIcey5NZ+Zy/gEGfmcv4EwmnJ4AYLmMzNnDQUwg4PDEZyZqL5wuGfA6sTDj2lycz8zl/CmDPzOX8CYUXYQS9+YOiYoermiEWAAvnJmL1mE+o7RDj2tycz8zl/CmDPzOX8CYi9BejFqnPzOX8CYM/M5fwJiL0DwsTn5nL+BMGfmcv4ExDwXoWJz8zl/AIM/M5fwCIvQPCxZItK84gKU4USDogYJJxHRGpGPKPhZfSr5FRsRvFYEEEEaUQQQQERh5V8d7CfmXG7GFlbx3sJ+ZcWGcukZM8cnoX+kPTESnLy0u5egxepwhHJnjk9C/0ibZk2WqbfUDeB2qAoaOAWOESa+WY64NNJ82nqHdE3JXm09kd0ZkrIskVSDUGoUrAhixeI4DlEeW3+ZM+qFY+/6LlqhEonxaeod0VLmSQopzLkM92WSKgKFQNhHXFNisKELdLuWdyo+4mkdzJab6iJxQSReAMpnACfLSTgBricNR9us7K8wr+0e6LJeZKUquIAU11wAS4dmIxoac0KrJCiAucohnuokkB6jFAiDLlmWlC5UxaUs15KcWZ6KFanrg0dmS5IBJloAAJJYUAqThCRynZhjL2Dxes1AwxMcSsn2UAkITLK84hzoqc0WASeaKpmQpBWFqWCsEFKjmHcChGhjT3QDm+5HmT/aPdHUi1WdRYISD6SQnXdYOKl6NthebKAYCZMXeBIuJkmgar3GbSHXFUqwSw96XMWDeopEtnUq8oslqk/7NChqmTK82j3d0JzrfZkkvLFCQTco4xDs1IUtKbJLTfmSQjNmWB4IlQKzcl3UocmpIjPnZSsii5M/FSgN6TDdKuMxVIJq51xdbS4htIyjZyHEpxtEskYPiBsrF9nmyFh0oR0EAHUcCMGIrziMzJ1jkLlX5UxSUTCoF0IluoOlQKVSwQaHUMIbk5Ks4ACrkxiGKygtQJAADDADVCiz5kSvNo6h3Qku32cFs2CagNLd7tFNSrR0jJVmSaIlgguMKKrUVpV4VtORJCuNMoCpQDy2F43jilyHL1eJQv4Qs7E5qgxObLDa5akdrtlmSkKUlCQSU6Sa3gHKWuuCwJiiXualhKkpJCVcYBMoAuG5GyKMt7mlTZSUSptwpmGYVLD3nQpBDJZsRq1RYiLJuuDkvLdkSXSUA7QlT/LGqi0ggEVBAIL4g1Bjw8zcTalBjapfqlqGptsexs0q4hKXe6lKX23QA/ui5RjHUs4zlPcGM/wA3vgz/ADe+K4Iy0sz/ADe+DP8AN74rggLM/wA3vjIyt472E/MuNOMzK3jvYT8y4sJl0jJnjk9C/wBIfnWMknYXjIQspUFJLEPqBxZ8eiLuEJvL+FMWYtmJH2UlO+bHaVji+Mdo3MyxhLAcEYnAhiMdkccITeX8KYOEJvL+FMW8vaVj6M2PIqZSnQkB2djsfaeeLZmSJalXlSklTu5Ad6V9whHhCby/hEHCE3l/CIlfbUTEHl5MdRUCtJLPdUwLa2iOC/Tm9sd0JcITeX8Ig4Qm8v4REpdjxySgpuqTfDk6bKLk3iX6Y4TkOUGaSimGinphThCby/hEHCE3l/CIUmx5WSho3byLoYXC2jSnRojqiOC/Tm9sd0JcITeX8Ig4Qm8v4RCjZzlvc2qdIUiWspWpUlQXM02zUwLAYEbD1xgp3DW0YWqUMP6Ktr8qPQcITeX8Ig4Qm8v4UxqJmOpZnWe4GQ9zpk2ZMmddmkKmKJusCVrUqgJLcZofTkpAIIlpcMQWDhsKwhwhN5fwpg4Qm8v4RDn21cejyskSzjLSfUNpP4qPXAMkS/NJ6hCPCE3l/CIOEJvL+EROfZcemvmzsgzZ2Rhz8pTwNBQUdhSke+OE5UtLKql63aCtCz7Kt1w0+bN4b+bOyDNnZGDLynaWN4pGyg9+zpitOVbVru4FqAV1Pi3vi6fabw9HmzsgzZ2R56Vla0km8yWwOiX91I4OWLVyQfWkOP0h4/s3h6PNnZE5s7I8/LyraX0mFDUXTXUGaOFZXtTlgCNR0Q4fY2yHj+zeHos2dkZeVfHewn5lwirK1qYNdfWNE7GrTn6o6TNWvSmteZILMwZy1OcmGtfKTlbqCCCICCCCKCCCCAIIIIgIIIIAggggCCCCAIIIIAggggCCCCAIIIIIIImCLCoMEEEQkQQQRS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ecoliwiki.net/colipedia/images/thumb/3/3f/GEO_home.jpg/300px-GEO_ho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4856" y="0"/>
            <a:ext cx="1579144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platforms with &gt; 20000 probes</a:t>
            </a:r>
          </a:p>
          <a:p>
            <a:r>
              <a:rPr lang="en-US" dirty="0" smtClean="0"/>
              <a:t>Consider only platforms of Affymetrix, Illumina or Agilent</a:t>
            </a:r>
          </a:p>
          <a:p>
            <a:r>
              <a:rPr lang="en-US" dirty="0" smtClean="0"/>
              <a:t>Ignore GPL97 (U133B) – low gene intersection with other platforms</a:t>
            </a:r>
          </a:p>
          <a:p>
            <a:r>
              <a:rPr lang="en-US" dirty="0" smtClean="0"/>
              <a:t>20 platforms</a:t>
            </a:r>
          </a:p>
          <a:p>
            <a:pPr lvl="1"/>
            <a:r>
              <a:rPr lang="en-US" dirty="0" smtClean="0"/>
              <a:t>GDS: 178 datasets; 9684 samples</a:t>
            </a:r>
          </a:p>
          <a:p>
            <a:pPr lvl="1"/>
            <a:r>
              <a:rPr lang="en-US" dirty="0" smtClean="0"/>
              <a:t>GSE: 34 datasets; 11900 samples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76200"/>
            <a:ext cx="2133599" cy="1219200"/>
            <a:chOff x="76200" y="1066800"/>
            <a:chExt cx="2599427" cy="1676400"/>
          </a:xfrm>
        </p:grpSpPr>
        <p:sp>
          <p:nvSpPr>
            <p:cNvPr id="5" name="Rounded Rectangle 4"/>
            <p:cNvSpPr/>
            <p:nvPr/>
          </p:nvSpPr>
          <p:spPr>
            <a:xfrm>
              <a:off x="618227" y="1066800"/>
              <a:ext cx="2057400" cy="1676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Expression profiles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6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2" cstate="print"/>
            <a:srcRect r="28163"/>
            <a:stretch>
              <a:fillRect/>
            </a:stretch>
          </p:blipFill>
          <p:spPr bwMode="auto">
            <a:xfrm rot="5400000" flipV="1">
              <a:off x="1812235" y="1625391"/>
              <a:ext cx="598503" cy="700520"/>
            </a:xfrm>
            <a:prstGeom prst="rect">
              <a:avLst/>
            </a:prstGeom>
            <a:noFill/>
          </p:spPr>
        </p:pic>
        <p:pic>
          <p:nvPicPr>
            <p:cNvPr id="7" name="Picture 4" descr="http://origin-ars.els-cdn.com/content/image/1-s2.0-S0014579310005302-gr2.jpg"/>
            <p:cNvPicPr>
              <a:picLocks noChangeAspect="1" noChangeArrowheads="1"/>
            </p:cNvPicPr>
            <p:nvPr/>
          </p:nvPicPr>
          <p:blipFill>
            <a:blip r:embed="rId3" cstate="print"/>
            <a:srcRect l="9463" t="19833" r="54555" b="1648"/>
            <a:stretch>
              <a:fillRect/>
            </a:stretch>
          </p:blipFill>
          <p:spPr bwMode="auto">
            <a:xfrm rot="10800000">
              <a:off x="923027" y="1676400"/>
              <a:ext cx="279399" cy="838200"/>
            </a:xfrm>
            <a:prstGeom prst="rect">
              <a:avLst/>
            </a:prstGeom>
            <a:noFill/>
          </p:spPr>
        </p:pic>
        <p:pic>
          <p:nvPicPr>
            <p:cNvPr id="8" name="Picture 6" descr="http://www.biochemj.org/bj/429/bj4290515adda02.gif"/>
            <p:cNvPicPr>
              <a:picLocks noChangeAspect="1" noChangeArrowheads="1"/>
            </p:cNvPicPr>
            <p:nvPr/>
          </p:nvPicPr>
          <p:blipFill>
            <a:blip r:embed="rId4" cstate="print"/>
            <a:srcRect l="12358" t="27000" r="41504" b="21000"/>
            <a:stretch>
              <a:fillRect/>
            </a:stretch>
          </p:blipFill>
          <p:spPr bwMode="auto">
            <a:xfrm rot="10800000" flipV="1">
              <a:off x="1186796" y="1676400"/>
              <a:ext cx="574431" cy="533400"/>
            </a:xfrm>
            <a:prstGeom prst="rect">
              <a:avLst/>
            </a:prstGeom>
            <a:noFill/>
          </p:spPr>
        </p:pic>
        <p:pic>
          <p:nvPicPr>
            <p:cNvPr id="9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5" cstate="print"/>
            <a:srcRect l="5106" t="8481" r="9787" b="12367"/>
            <a:stretch>
              <a:fillRect/>
            </a:stretch>
          </p:blipFill>
          <p:spPr bwMode="auto">
            <a:xfrm>
              <a:off x="999227" y="2133600"/>
              <a:ext cx="816429" cy="457200"/>
            </a:xfrm>
            <a:prstGeom prst="rect">
              <a:avLst/>
            </a:prstGeom>
            <a:noFill/>
          </p:spPr>
        </p:pic>
        <p:pic>
          <p:nvPicPr>
            <p:cNvPr id="10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6" cstate="print"/>
            <a:srcRect l="21955" t="27273" r="6690" b="13636"/>
            <a:stretch>
              <a:fillRect/>
            </a:stretch>
          </p:blipFill>
          <p:spPr bwMode="auto">
            <a:xfrm>
              <a:off x="1685027" y="20574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" name="Circular Arrow 10"/>
            <p:cNvSpPr/>
            <p:nvPr/>
          </p:nvSpPr>
          <p:spPr>
            <a:xfrm>
              <a:off x="76200" y="1329905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84827" y="175260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027" y="1109932"/>
              <a:ext cx="533401" cy="35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GSE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027" y="1524000"/>
              <a:ext cx="533401" cy="35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GDS</a:t>
              </a:r>
              <a:endParaRPr lang="en-US" sz="11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76201" y="218392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827" y="1981200"/>
              <a:ext cx="609600" cy="35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TCGA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Removed platform-comment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GPL97 – </a:t>
            </a:r>
            <a:r>
              <a:rPr lang="en-US" dirty="0" err="1" smtClean="0"/>
              <a:t>Affy</a:t>
            </a:r>
            <a:r>
              <a:rPr lang="en-US" dirty="0" smtClean="0"/>
              <a:t> U133B</a:t>
            </a:r>
          </a:p>
          <a:p>
            <a:pPr lvl="1"/>
            <a:r>
              <a:rPr lang="en-US" dirty="0" smtClean="0"/>
              <a:t>In many cases the same patients also have GPL96 arrays</a:t>
            </a:r>
          </a:p>
          <a:p>
            <a:pPr lvl="2"/>
            <a:r>
              <a:rPr lang="en-US" dirty="0" smtClean="0"/>
              <a:t>Example: GDS1975 and GDS1976 contain 86 samples each, both are from the same patients</a:t>
            </a:r>
          </a:p>
          <a:p>
            <a:pPr lvl="1"/>
            <a:r>
              <a:rPr lang="en-US" dirty="0" smtClean="0"/>
              <a:t>Excluding this platform reduces the number of shared </a:t>
            </a:r>
            <a:r>
              <a:rPr lang="en-US" dirty="0" err="1" smtClean="0"/>
              <a:t>refseqs</a:t>
            </a:r>
            <a:r>
              <a:rPr lang="en-US" dirty="0" smtClean="0"/>
              <a:t> to 2194 </a:t>
            </a:r>
          </a:p>
          <a:p>
            <a:pPr lvl="1"/>
            <a:r>
              <a:rPr lang="en-US" dirty="0" smtClean="0"/>
              <a:t>Excluding this platform reduces the number of shared entrez genes to 3407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Probes to entrez, </a:t>
            </a:r>
            <a:r>
              <a:rPr lang="en-US" dirty="0" err="1" smtClean="0"/>
              <a:t>refseq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platform get the probe to </a:t>
            </a:r>
            <a:r>
              <a:rPr lang="en-US" dirty="0" err="1" smtClean="0"/>
              <a:t>refseq</a:t>
            </a:r>
            <a:r>
              <a:rPr lang="en-US" dirty="0" smtClean="0"/>
              <a:t> and probe to entrez mapping</a:t>
            </a:r>
          </a:p>
          <a:p>
            <a:r>
              <a:rPr lang="en-US" dirty="0" smtClean="0"/>
              <a:t>Analyze the data of the platform GEO object</a:t>
            </a:r>
          </a:p>
          <a:p>
            <a:r>
              <a:rPr lang="en-US" dirty="0" smtClean="0"/>
              <a:t>Sometimes external mapping is needed</a:t>
            </a:r>
          </a:p>
          <a:p>
            <a:pPr lvl="1"/>
            <a:r>
              <a:rPr lang="en-US" dirty="0" smtClean="0"/>
              <a:t>Missing </a:t>
            </a:r>
            <a:r>
              <a:rPr lang="en-US" dirty="0" err="1" smtClean="0"/>
              <a:t>refseq</a:t>
            </a:r>
            <a:r>
              <a:rPr lang="en-US" dirty="0" smtClean="0"/>
              <a:t> column: usually, can be found in the </a:t>
            </a:r>
            <a:r>
              <a:rPr lang="en-US" dirty="0" err="1" smtClean="0"/>
              <a:t>genbank</a:t>
            </a:r>
            <a:r>
              <a:rPr lang="en-US" dirty="0" smtClean="0"/>
              <a:t> column</a:t>
            </a:r>
          </a:p>
          <a:p>
            <a:pPr lvl="1"/>
            <a:r>
              <a:rPr lang="en-US" dirty="0" smtClean="0"/>
              <a:t>Map </a:t>
            </a:r>
            <a:r>
              <a:rPr lang="en-US" dirty="0" err="1" smtClean="0"/>
              <a:t>refseq</a:t>
            </a:r>
            <a:r>
              <a:rPr lang="en-US" dirty="0" smtClean="0"/>
              <a:t> to entrez when only </a:t>
            </a:r>
            <a:r>
              <a:rPr lang="en-US" dirty="0" err="1" smtClean="0"/>
              <a:t>refseq</a:t>
            </a:r>
            <a:r>
              <a:rPr lang="en-US" dirty="0" smtClean="0"/>
              <a:t> information appears</a:t>
            </a:r>
          </a:p>
          <a:p>
            <a:pPr lvl="2"/>
            <a:r>
              <a:rPr lang="en-US" dirty="0" smtClean="0"/>
              <a:t>No cases of Entrez+ and </a:t>
            </a:r>
            <a:r>
              <a:rPr lang="en-US" dirty="0" err="1" smtClean="0"/>
              <a:t>Refseq</a:t>
            </a:r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76200"/>
            <a:ext cx="1676399" cy="1219200"/>
            <a:chOff x="76200" y="1066800"/>
            <a:chExt cx="2599427" cy="1676400"/>
          </a:xfrm>
        </p:grpSpPr>
        <p:sp>
          <p:nvSpPr>
            <p:cNvPr id="5" name="Rounded Rectangle 4"/>
            <p:cNvSpPr/>
            <p:nvPr/>
          </p:nvSpPr>
          <p:spPr>
            <a:xfrm>
              <a:off x="618227" y="1066800"/>
              <a:ext cx="2057400" cy="1676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Expression profiles</a:t>
              </a:r>
            </a:p>
            <a:p>
              <a:pPr algn="ctr"/>
              <a:endParaRPr lang="en-US" sz="1100" dirty="0" smtClean="0"/>
            </a:p>
            <a:p>
              <a:pPr algn="ctr"/>
              <a:endParaRPr lang="en-US" sz="1100" dirty="0" smtClean="0"/>
            </a:p>
            <a:p>
              <a:pPr algn="ctr"/>
              <a:endParaRPr lang="en-US" sz="1100" dirty="0" smtClean="0"/>
            </a:p>
            <a:p>
              <a:pPr algn="ctr"/>
              <a:endParaRPr lang="en-US" sz="1100" dirty="0"/>
            </a:p>
          </p:txBody>
        </p:sp>
        <p:pic>
          <p:nvPicPr>
            <p:cNvPr id="6" name="Picture 2" descr="http://t3.gstatic.com/images?q=tbn:ANd9GcSIRVFhjh0STruckIhQ0JRJuiLN4yfXa-HOpVm05ndXrxq9pwBO"/>
            <p:cNvPicPr>
              <a:picLocks noChangeAspect="1" noChangeArrowheads="1"/>
            </p:cNvPicPr>
            <p:nvPr/>
          </p:nvPicPr>
          <p:blipFill>
            <a:blip r:embed="rId2" cstate="print"/>
            <a:srcRect r="28163"/>
            <a:stretch>
              <a:fillRect/>
            </a:stretch>
          </p:blipFill>
          <p:spPr bwMode="auto">
            <a:xfrm rot="5400000" flipV="1">
              <a:off x="1812235" y="1625391"/>
              <a:ext cx="598503" cy="700520"/>
            </a:xfrm>
            <a:prstGeom prst="rect">
              <a:avLst/>
            </a:prstGeom>
            <a:noFill/>
          </p:spPr>
        </p:pic>
        <p:pic>
          <p:nvPicPr>
            <p:cNvPr id="7" name="Picture 4" descr="http://origin-ars.els-cdn.com/content/image/1-s2.0-S0014579310005302-gr2.jpg"/>
            <p:cNvPicPr>
              <a:picLocks noChangeAspect="1" noChangeArrowheads="1"/>
            </p:cNvPicPr>
            <p:nvPr/>
          </p:nvPicPr>
          <p:blipFill>
            <a:blip r:embed="rId3" cstate="print"/>
            <a:srcRect l="9463" t="19833" r="54555" b="1648"/>
            <a:stretch>
              <a:fillRect/>
            </a:stretch>
          </p:blipFill>
          <p:spPr bwMode="auto">
            <a:xfrm rot="10800000">
              <a:off x="923027" y="1676400"/>
              <a:ext cx="279399" cy="838200"/>
            </a:xfrm>
            <a:prstGeom prst="rect">
              <a:avLst/>
            </a:prstGeom>
            <a:noFill/>
          </p:spPr>
        </p:pic>
        <p:pic>
          <p:nvPicPr>
            <p:cNvPr id="8" name="Picture 6" descr="http://www.biochemj.org/bj/429/bj4290515adda02.gif"/>
            <p:cNvPicPr>
              <a:picLocks noChangeAspect="1" noChangeArrowheads="1"/>
            </p:cNvPicPr>
            <p:nvPr/>
          </p:nvPicPr>
          <p:blipFill>
            <a:blip r:embed="rId4" cstate="print"/>
            <a:srcRect l="12358" t="27000" r="41504" b="21000"/>
            <a:stretch>
              <a:fillRect/>
            </a:stretch>
          </p:blipFill>
          <p:spPr bwMode="auto">
            <a:xfrm rot="10800000" flipV="1">
              <a:off x="1186796" y="1676400"/>
              <a:ext cx="574431" cy="533400"/>
            </a:xfrm>
            <a:prstGeom prst="rect">
              <a:avLst/>
            </a:prstGeom>
            <a:noFill/>
          </p:spPr>
        </p:pic>
        <p:pic>
          <p:nvPicPr>
            <p:cNvPr id="9" name="Picture 8" descr="http://www.lncrnablog.com/wp-content/uploads/2013/07/heatmap.png"/>
            <p:cNvPicPr>
              <a:picLocks noChangeAspect="1" noChangeArrowheads="1"/>
            </p:cNvPicPr>
            <p:nvPr/>
          </p:nvPicPr>
          <p:blipFill>
            <a:blip r:embed="rId5" cstate="print"/>
            <a:srcRect l="5106" t="8481" r="9787" b="12367"/>
            <a:stretch>
              <a:fillRect/>
            </a:stretch>
          </p:blipFill>
          <p:spPr bwMode="auto">
            <a:xfrm>
              <a:off x="999227" y="2133600"/>
              <a:ext cx="816429" cy="457200"/>
            </a:xfrm>
            <a:prstGeom prst="rect">
              <a:avLst/>
            </a:prstGeom>
            <a:noFill/>
          </p:spPr>
        </p:pic>
        <p:pic>
          <p:nvPicPr>
            <p:cNvPr id="10" name="Picture 10" descr="http://ajpheart.physiology.org/content/ajpheart/298/2/H623/F5.large.jpg"/>
            <p:cNvPicPr>
              <a:picLocks noChangeAspect="1" noChangeArrowheads="1"/>
            </p:cNvPicPr>
            <p:nvPr/>
          </p:nvPicPr>
          <p:blipFill>
            <a:blip r:embed="rId6" cstate="print"/>
            <a:srcRect l="21955" t="27273" r="6690" b="13636"/>
            <a:stretch>
              <a:fillRect/>
            </a:stretch>
          </p:blipFill>
          <p:spPr bwMode="auto">
            <a:xfrm>
              <a:off x="1685027" y="2057400"/>
              <a:ext cx="609600" cy="609600"/>
            </a:xfrm>
            <a:prstGeom prst="rect">
              <a:avLst/>
            </a:prstGeom>
            <a:noFill/>
          </p:spPr>
        </p:pic>
        <p:sp>
          <p:nvSpPr>
            <p:cNvPr id="11" name="Circular Arrow 10"/>
            <p:cNvSpPr/>
            <p:nvPr/>
          </p:nvSpPr>
          <p:spPr>
            <a:xfrm>
              <a:off x="76200" y="1329905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2" name="Circular Arrow 11"/>
            <p:cNvSpPr/>
            <p:nvPr/>
          </p:nvSpPr>
          <p:spPr>
            <a:xfrm>
              <a:off x="84827" y="175260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027" y="1109932"/>
              <a:ext cx="53340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GSE</a:t>
              </a:r>
              <a:endParaRPr lang="en-US" sz="7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1027" y="1524001"/>
              <a:ext cx="53340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GDS</a:t>
              </a:r>
              <a:endParaRPr lang="en-US" sz="700" dirty="0"/>
            </a:p>
          </p:txBody>
        </p:sp>
        <p:sp>
          <p:nvSpPr>
            <p:cNvPr id="15" name="Circular Arrow 14"/>
            <p:cNvSpPr/>
            <p:nvPr/>
          </p:nvSpPr>
          <p:spPr>
            <a:xfrm>
              <a:off x="76201" y="2183920"/>
              <a:ext cx="609600" cy="533400"/>
            </a:xfrm>
            <a:prstGeom prst="circular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828" y="1981200"/>
              <a:ext cx="6096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TCGA</a:t>
              </a:r>
              <a:endParaRPr lang="en-US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expression profiles of many diseases and healthy controls</a:t>
            </a:r>
          </a:p>
          <a:p>
            <a:pPr lvl="1"/>
            <a:r>
              <a:rPr lang="en-US" dirty="0" smtClean="0"/>
              <a:t>Unlike standard case-control studies we have many negative controls</a:t>
            </a:r>
          </a:p>
          <a:p>
            <a:r>
              <a:rPr lang="en-US" dirty="0" smtClean="0"/>
              <a:t>Use thousands of expression profiles</a:t>
            </a:r>
          </a:p>
          <a:p>
            <a:pPr lvl="1"/>
            <a:r>
              <a:rPr lang="en-US" dirty="0" smtClean="0"/>
              <a:t>Requires integration of many technologies</a:t>
            </a:r>
          </a:p>
          <a:p>
            <a:r>
              <a:rPr lang="en-US" dirty="0" smtClean="0"/>
              <a:t>Utilize pathway information</a:t>
            </a:r>
          </a:p>
          <a:p>
            <a:pPr lvl="1"/>
            <a:r>
              <a:rPr lang="en-US" dirty="0" smtClean="0"/>
              <a:t>Better interpretability</a:t>
            </a:r>
          </a:p>
          <a:p>
            <a:pPr lvl="1"/>
            <a:r>
              <a:rPr lang="en-US" dirty="0" smtClean="0"/>
              <a:t>Better classification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gene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Refseq</a:t>
            </a:r>
            <a:r>
              <a:rPr lang="en-US" sz="2000" dirty="0" smtClean="0"/>
              <a:t>: 6686</a:t>
            </a:r>
          </a:p>
          <a:p>
            <a:r>
              <a:rPr lang="en-US" sz="2000" dirty="0" smtClean="0"/>
              <a:t>Entrez: 6067</a:t>
            </a:r>
          </a:p>
          <a:p>
            <a:r>
              <a:rPr lang="en-US" sz="2000" dirty="0" smtClean="0"/>
              <a:t>How many probes are covered by the intersection?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83100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Enrichment analysis of the intersection (entrez)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More than 300 GO terms at 0.05 FDR (!)</a:t>
            </a:r>
          </a:p>
          <a:p>
            <a:r>
              <a:rPr lang="en-US" dirty="0" smtClean="0"/>
              <a:t>Top enrichments: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048000"/>
          <a:ext cx="7086600" cy="3328554"/>
        </p:xfrm>
        <a:graphic>
          <a:graphicData uri="http://schemas.openxmlformats.org/drawingml/2006/table">
            <a:tbl>
              <a:tblPr/>
              <a:tblGrid>
                <a:gridCol w="2480310"/>
                <a:gridCol w="2303145"/>
                <a:gridCol w="2303145"/>
              </a:tblGrid>
              <a:tr h="129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GO term</a:t>
                      </a:r>
                    </a:p>
                  </a:txBody>
                  <a:tcPr marL="8421" marR="8421" marT="8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# genes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p-value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8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small molecule metabolic process - GO:0044281</a:t>
                      </a:r>
                    </a:p>
                  </a:txBody>
                  <a:tcPr marL="8421" marR="8421" marT="8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1034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2.00E-58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response to stress - GO:0006950</a:t>
                      </a:r>
                    </a:p>
                  </a:txBody>
                  <a:tcPr marL="8421" marR="8421" marT="8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1149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6.42E-58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response to organic substance - GO:0010033</a:t>
                      </a:r>
                    </a:p>
                  </a:txBody>
                  <a:tcPr marL="8421" marR="8421" marT="8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1.10E-57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negative regulation of biological process - GO:0048519</a:t>
                      </a:r>
                    </a:p>
                  </a:txBody>
                  <a:tcPr marL="8421" marR="8421" marT="8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1195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2.57E-46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regulation of biological quality - GO:0065008</a:t>
                      </a:r>
                    </a:p>
                  </a:txBody>
                  <a:tcPr marL="8421" marR="8421" marT="8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964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2.37E-42</a:t>
                      </a:r>
                    </a:p>
                  </a:txBody>
                  <a:tcPr marL="8421" marR="8421" marT="842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R graphite package</a:t>
            </a:r>
          </a:p>
          <a:p>
            <a:r>
              <a:rPr lang="en-US" dirty="0" smtClean="0"/>
              <a:t>Available pathway databases:</a:t>
            </a:r>
          </a:p>
          <a:p>
            <a:pPr lvl="1"/>
            <a:r>
              <a:rPr lang="en-US" dirty="0" smtClean="0"/>
              <a:t>KEGG</a:t>
            </a:r>
          </a:p>
          <a:p>
            <a:pPr lvl="1"/>
            <a:r>
              <a:rPr lang="en-US" dirty="0" err="1" smtClean="0"/>
              <a:t>Reactome</a:t>
            </a:r>
            <a:endParaRPr lang="en-US" dirty="0" smtClean="0"/>
          </a:p>
          <a:p>
            <a:pPr lvl="1"/>
            <a:r>
              <a:rPr lang="en-US" dirty="0" err="1" smtClean="0"/>
              <a:t>Biocarta</a:t>
            </a:r>
            <a:endParaRPr lang="en-US" dirty="0" smtClean="0"/>
          </a:p>
          <a:p>
            <a:pPr lvl="1"/>
            <a:r>
              <a:rPr lang="en-US" dirty="0" smtClean="0"/>
              <a:t>NCI</a:t>
            </a:r>
          </a:p>
          <a:p>
            <a:r>
              <a:rPr lang="en-US" dirty="0" smtClean="0"/>
              <a:t>1723 pathways in total</a:t>
            </a:r>
          </a:p>
          <a:p>
            <a:pPr lvl="1"/>
            <a:r>
              <a:rPr lang="en-US" dirty="0" smtClean="0"/>
              <a:t>Covering 7842 genes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0" y="4343400"/>
            <a:ext cx="2514600" cy="1905000"/>
            <a:chOff x="6553200" y="1066800"/>
            <a:chExt cx="2514600" cy="1905000"/>
          </a:xfrm>
        </p:grpSpPr>
        <p:sp>
          <p:nvSpPr>
            <p:cNvPr id="5" name="Rounded Rectangle 4"/>
            <p:cNvSpPr/>
            <p:nvPr/>
          </p:nvSpPr>
          <p:spPr>
            <a:xfrm>
              <a:off x="6553200" y="1066800"/>
              <a:ext cx="2514600" cy="1905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Pathways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6729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KEGG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7" name="Picture 20" descr="http://www.funnet.info/images/kegg_map.png"/>
            <p:cNvPicPr>
              <a:picLocks noChangeAspect="1" noChangeArrowheads="1"/>
            </p:cNvPicPr>
            <p:nvPr/>
          </p:nvPicPr>
          <p:blipFill>
            <a:blip r:embed="rId2" cstate="print"/>
            <a:srcRect r="24364" b="29716"/>
            <a:stretch>
              <a:fillRect/>
            </a:stretch>
          </p:blipFill>
          <p:spPr bwMode="auto">
            <a:xfrm>
              <a:off x="6805654" y="1560695"/>
              <a:ext cx="833682" cy="420505"/>
            </a:xfrm>
            <a:prstGeom prst="rect">
              <a:avLst/>
            </a:prstGeom>
            <a:noFill/>
          </p:spPr>
        </p:pic>
        <p:sp>
          <p:nvSpPr>
            <p:cNvPr id="8" name="Folded Corner 7"/>
            <p:cNvSpPr/>
            <p:nvPr/>
          </p:nvSpPr>
          <p:spPr>
            <a:xfrm>
              <a:off x="7872454" y="1371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Reactome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9" name="Folded Corner 8"/>
            <p:cNvSpPr/>
            <p:nvPr/>
          </p:nvSpPr>
          <p:spPr>
            <a:xfrm>
              <a:off x="6729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Biocarta</a:t>
              </a:r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10" name="Folded Corner 9"/>
            <p:cNvSpPr/>
            <p:nvPr/>
          </p:nvSpPr>
          <p:spPr>
            <a:xfrm>
              <a:off x="7872454" y="2133600"/>
              <a:ext cx="1066800" cy="685800"/>
            </a:xfrm>
            <a:prstGeom prst="foldedCorner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NCI</a:t>
              </a:r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pic>
          <p:nvPicPr>
            <p:cNvPr id="11" name="Picture 24" descr="http://www.ebi.ac.uk/training/online/sites/ebi.ac.uk.training.online/files/user/891/documents/reactomeqt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8654" y="1600200"/>
              <a:ext cx="843988" cy="381000"/>
            </a:xfrm>
            <a:prstGeom prst="rect">
              <a:avLst/>
            </a:prstGeom>
            <a:noFill/>
          </p:spPr>
        </p:pic>
        <p:pic>
          <p:nvPicPr>
            <p:cNvPr id="12" name="Picture 26" descr="http://www.biocarta.com/pathfiles/h_p53Pathwa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4254" y="2362200"/>
              <a:ext cx="400050" cy="416144"/>
            </a:xfrm>
            <a:prstGeom prst="rect">
              <a:avLst/>
            </a:prstGeom>
            <a:noFill/>
          </p:spPr>
        </p:pic>
        <p:pic>
          <p:nvPicPr>
            <p:cNvPr id="13" name="Picture 28" descr="http://ar.iiarjournals.org/content/30/6/2125/F7.larg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01054" y="2306066"/>
              <a:ext cx="609600" cy="449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All probes vs. </a:t>
            </a:r>
            <a:r>
              <a:rPr lang="en-US" sz="3600" dirty="0" err="1" smtClean="0"/>
              <a:t>refseq</a:t>
            </a:r>
            <a:r>
              <a:rPr lang="en-US" sz="3600" dirty="0" smtClean="0"/>
              <a:t> gene set vs. Pathway entrez genes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733800" y="1828800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GDS4513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8613"/>
          <a:stretch>
            <a:fillRect/>
          </a:stretch>
        </p:blipFill>
        <p:spPr bwMode="auto">
          <a:xfrm>
            <a:off x="76200" y="2590800"/>
            <a:ext cx="897001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data to weighted ranks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84" y="1788226"/>
            <a:ext cx="8891588" cy="44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background – all pathway genes</a:t>
            </a:r>
          </a:p>
          <a:p>
            <a:r>
              <a:rPr lang="en-US" dirty="0" smtClean="0"/>
              <a:t>The FAIME statistic is similar to using the mean ranks </a:t>
            </a:r>
            <a:endParaRPr lang="en-US" dirty="0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 cstate="print"/>
          <a:srcRect l="8395" t="7407" r="3457" b="9722"/>
          <a:stretch>
            <a:fillRect/>
          </a:stretch>
        </p:blipFill>
        <p:spPr bwMode="auto">
          <a:xfrm>
            <a:off x="5715000" y="3200400"/>
            <a:ext cx="32182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49978" b="1604"/>
          <a:stretch>
            <a:fillRect/>
          </a:stretch>
        </p:blipFill>
        <p:spPr bwMode="auto">
          <a:xfrm>
            <a:off x="838200" y="32766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statistics:</a:t>
            </a:r>
          </a:p>
          <a:p>
            <a:pPr lvl="1"/>
            <a:r>
              <a:rPr lang="en-US" dirty="0" smtClean="0"/>
              <a:t>The standard deviation of the pathway scores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skewness</a:t>
            </a:r>
            <a:r>
              <a:rPr lang="en-US" dirty="0" smtClean="0"/>
              <a:t> of the pathway score</a:t>
            </a:r>
            <a:endParaRPr lang="en-US" dirty="0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 cstate="print"/>
          <a:srcRect l="8395" t="7407" r="3457" b="9722"/>
          <a:stretch>
            <a:fillRect/>
          </a:stretch>
        </p:blipFill>
        <p:spPr bwMode="auto">
          <a:xfrm>
            <a:off x="5925721" y="3429000"/>
            <a:ext cx="32182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Negative and positive skew diagrams (English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76800"/>
            <a:ext cx="4248150" cy="1514475"/>
          </a:xfrm>
          <a:prstGeom prst="rect">
            <a:avLst/>
          </a:prstGeom>
          <a:noFill/>
        </p:spPr>
      </p:pic>
      <p:pic>
        <p:nvPicPr>
          <p:cNvPr id="19460" name="Picture 4" descr="&#10;    g_1 = \frac{m_3}{m_2^{3/2}} &#10;        = \frac{\tfrac{1}{n} \sum_{i=1}^n (x_i-\overline{x})^3}{\left(\tfrac{1}{n} \sum_{i=1}^n (x_i-\overline{x})^2\right)^{3/2}}\ ,&#10; 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038600"/>
            <a:ext cx="2895600" cy="56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Additional statistics:</a:t>
            </a:r>
          </a:p>
          <a:p>
            <a:pPr lvl="1"/>
            <a:r>
              <a:rPr lang="en-US" dirty="0" smtClean="0"/>
              <a:t>Test if the distribution of pathway gene scores is different than the non-pathway scores</a:t>
            </a:r>
          </a:p>
          <a:p>
            <a:pPr lvl="1"/>
            <a:r>
              <a:rPr lang="en-US" dirty="0" smtClean="0"/>
              <a:t>We use a non parametric test</a:t>
            </a:r>
          </a:p>
          <a:p>
            <a:pPr lvl="1"/>
            <a:r>
              <a:rPr lang="en-US" dirty="0" err="1" smtClean="0"/>
              <a:t>Kolmogorov</a:t>
            </a:r>
            <a:r>
              <a:rPr lang="en-US" dirty="0" smtClean="0"/>
              <a:t>-Smirnov</a:t>
            </a:r>
          </a:p>
          <a:p>
            <a:pPr lvl="1"/>
            <a:r>
              <a:rPr lang="en-US" dirty="0" smtClean="0"/>
              <a:t>Test both up- and down- representation</a:t>
            </a:r>
            <a:endParaRPr lang="en-US" dirty="0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 cstate="print"/>
          <a:srcRect l="8395" t="7407" r="3457" b="9722"/>
          <a:stretch>
            <a:fillRect/>
          </a:stretch>
        </p:blipFill>
        <p:spPr bwMode="auto">
          <a:xfrm>
            <a:off x="5925721" y="3429000"/>
            <a:ext cx="32182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features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3997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samples to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Huang et al. used the </a:t>
            </a:r>
            <a:r>
              <a:rPr lang="en-US" dirty="0" err="1" smtClean="0"/>
              <a:t>MetaMap</a:t>
            </a:r>
            <a:r>
              <a:rPr lang="en-US" dirty="0" smtClean="0"/>
              <a:t> tool for (automatically) mapping native language descriptions to </a:t>
            </a:r>
            <a:r>
              <a:rPr lang="en-US" dirty="0" err="1" smtClean="0"/>
              <a:t>MeSH</a:t>
            </a:r>
            <a:r>
              <a:rPr lang="en-US" dirty="0" smtClean="0"/>
              <a:t> terms</a:t>
            </a:r>
          </a:p>
          <a:p>
            <a:r>
              <a:rPr lang="en-US" dirty="0" err="1" smtClean="0"/>
              <a:t>MetaMap</a:t>
            </a:r>
            <a:r>
              <a:rPr lang="en-US" dirty="0" smtClean="0"/>
              <a:t> is not good enough, example:</a:t>
            </a:r>
          </a:p>
          <a:p>
            <a:pPr lvl="1"/>
            <a:r>
              <a:rPr lang="en-US" dirty="0" smtClean="0"/>
              <a:t>GDS4358</a:t>
            </a:r>
          </a:p>
          <a:p>
            <a:pPr lvl="2"/>
            <a:r>
              <a:rPr lang="en-US" dirty="0" smtClean="0"/>
              <a:t>“Analysis of diagnostic lymph-node biopsies from classic </a:t>
            </a:r>
            <a:r>
              <a:rPr lang="en-US" dirty="0" err="1" smtClean="0"/>
              <a:t>Hodgkins</a:t>
            </a:r>
            <a:r>
              <a:rPr lang="en-US" dirty="0" smtClean="0"/>
              <a:t> lymphoma HIV- patients before ABVD chemotherapy”</a:t>
            </a:r>
          </a:p>
          <a:p>
            <a:pPr lvl="1"/>
            <a:r>
              <a:rPr lang="en-US" dirty="0" err="1" smtClean="0"/>
              <a:t>MetaMap</a:t>
            </a:r>
            <a:r>
              <a:rPr lang="en-US" dirty="0" smtClean="0"/>
              <a:t> top score: “HIV infections”</a:t>
            </a:r>
          </a:p>
          <a:p>
            <a:pPr lvl="1"/>
            <a:r>
              <a:rPr lang="en-US" dirty="0" smtClean="0"/>
              <a:t>In most cases, no tissue was found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classification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8382000" cy="215900"/>
          </a:xfrm>
        </p:spPr>
        <p:txBody>
          <a:bodyPr/>
          <a:lstStyle/>
          <a:p>
            <a:r>
              <a:rPr lang="tr-TR" dirty="0"/>
              <a:t>Based on Lecture Notes for E Alpaydın 2004 Introduction to Machine Learning © The MIT Press (V1.1)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543760"/>
            <a:ext cx="3581400" cy="340924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4419600" cy="27431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Credit scoring</a:t>
            </a:r>
          </a:p>
          <a:p>
            <a:pPr marL="548640" marR="0" lvl="0" indent="-41148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Differentiating between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low-risk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high-risk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customers from their 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income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savings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US" sz="2800" i="1" dirty="0" smtClean="0"/>
              <a:t>Output: class assignment or probabilities</a:t>
            </a:r>
            <a:endParaRPr kumimoji="0" lang="tr-TR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00200" y="5532438"/>
            <a:ext cx="594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450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000" dirty="0">
                <a:solidFill>
                  <a:srgbClr val="3333FF"/>
                </a:solidFill>
                <a:latin typeface="Tahoma" pitchFamily="34" charset="0"/>
              </a:rPr>
              <a:t>Discriminant:</a:t>
            </a:r>
            <a:r>
              <a:rPr lang="tr-TR" sz="2000" dirty="0">
                <a:latin typeface="Tahoma" pitchFamily="34" charset="0"/>
              </a:rPr>
              <a:t> IF </a:t>
            </a:r>
            <a:r>
              <a:rPr lang="tr-TR" sz="2000" i="1" dirty="0">
                <a:latin typeface="Tahoma" pitchFamily="34" charset="0"/>
              </a:rPr>
              <a:t>income</a:t>
            </a:r>
            <a:r>
              <a:rPr lang="tr-TR" sz="2000" dirty="0">
                <a:latin typeface="Tahoma" pitchFamily="34" charset="0"/>
              </a:rPr>
              <a:t> &gt; θ</a:t>
            </a:r>
            <a:r>
              <a:rPr lang="tr-TR" sz="2000" baseline="-25000" dirty="0">
                <a:latin typeface="Tahoma" pitchFamily="34" charset="0"/>
              </a:rPr>
              <a:t>1</a:t>
            </a:r>
            <a:r>
              <a:rPr lang="tr-TR" sz="2000" dirty="0">
                <a:latin typeface="Tahoma" pitchFamily="34" charset="0"/>
              </a:rPr>
              <a:t> AND </a:t>
            </a:r>
            <a:r>
              <a:rPr lang="tr-TR" sz="2000" i="1" dirty="0">
                <a:latin typeface="Tahoma" pitchFamily="34" charset="0"/>
              </a:rPr>
              <a:t>savings</a:t>
            </a:r>
            <a:r>
              <a:rPr lang="tr-TR" sz="2000" dirty="0">
                <a:latin typeface="Tahoma" pitchFamily="34" charset="0"/>
              </a:rPr>
              <a:t> &gt; θ</a:t>
            </a:r>
            <a:r>
              <a:rPr lang="tr-TR" sz="2000" baseline="-25000" dirty="0">
                <a:latin typeface="Tahoma" pitchFamily="34" charset="0"/>
              </a:rPr>
              <a:t>2</a:t>
            </a:r>
            <a:r>
              <a:rPr lang="tr-TR" sz="2000" dirty="0">
                <a:latin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450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latin typeface="Tahoma" pitchFamily="34" charset="0"/>
              </a:rPr>
              <a:t>			</a:t>
            </a:r>
            <a:r>
              <a:rPr lang="tr-TR" sz="2000" dirty="0" smtClean="0">
                <a:latin typeface="Tahoma" pitchFamily="34" charset="0"/>
              </a:rPr>
              <a:t>THEN </a:t>
            </a:r>
            <a:r>
              <a:rPr lang="tr-TR" sz="2000" dirty="0">
                <a:solidFill>
                  <a:srgbClr val="FF33CC"/>
                </a:solidFill>
                <a:latin typeface="Tahoma" pitchFamily="34" charset="0"/>
              </a:rPr>
              <a:t>low-risk </a:t>
            </a:r>
            <a:r>
              <a:rPr lang="tr-TR" sz="2000" dirty="0">
                <a:latin typeface="Tahoma" pitchFamily="34" charset="0"/>
              </a:rPr>
              <a:t>ELSE </a:t>
            </a:r>
            <a:r>
              <a:rPr lang="tr-TR" sz="2000" dirty="0">
                <a:solidFill>
                  <a:srgbClr val="FF0000"/>
                </a:solidFill>
                <a:latin typeface="Tahoma" pitchFamily="34" charset="0"/>
              </a:rPr>
              <a:t>high-risk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dataset analyze the description of:</a:t>
            </a:r>
          </a:p>
          <a:p>
            <a:pPr lvl="1"/>
            <a:r>
              <a:rPr lang="en-US" dirty="0" smtClean="0"/>
              <a:t>The GDS object</a:t>
            </a:r>
          </a:p>
          <a:p>
            <a:pPr lvl="1"/>
            <a:r>
              <a:rPr lang="en-US" dirty="0" smtClean="0"/>
              <a:t>The GSE object</a:t>
            </a:r>
          </a:p>
          <a:p>
            <a:pPr lvl="1"/>
            <a:r>
              <a:rPr lang="en-US" dirty="0" smtClean="0"/>
              <a:t>Classes names</a:t>
            </a:r>
          </a:p>
          <a:p>
            <a:pPr lvl="1"/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Missing data? Go to the paper!</a:t>
            </a:r>
            <a:endParaRPr lang="en-US" dirty="0"/>
          </a:p>
        </p:txBody>
      </p:sp>
      <p:pic>
        <p:nvPicPr>
          <p:cNvPr id="46082" name="Picture 2" descr="http://nightclubsecurityconsulting.files.wordpress.com/2011/06/paper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dataset analyze the description of:</a:t>
            </a:r>
          </a:p>
          <a:p>
            <a:pPr lvl="1"/>
            <a:r>
              <a:rPr lang="en-US" dirty="0" smtClean="0"/>
              <a:t>The GDS object</a:t>
            </a:r>
          </a:p>
          <a:p>
            <a:pPr lvl="1"/>
            <a:r>
              <a:rPr lang="en-US" dirty="0" smtClean="0"/>
              <a:t>The GSE object</a:t>
            </a:r>
          </a:p>
          <a:p>
            <a:pPr lvl="1"/>
            <a:r>
              <a:rPr lang="en-US" dirty="0" smtClean="0"/>
              <a:t>Classes names</a:t>
            </a:r>
          </a:p>
          <a:p>
            <a:pPr lvl="1"/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Missing data? Go to the paper!</a:t>
            </a:r>
            <a:endParaRPr lang="en-US" dirty="0"/>
          </a:p>
        </p:txBody>
      </p:sp>
      <p:pic>
        <p:nvPicPr>
          <p:cNvPr id="46082" name="Picture 2" descr="http://nightclubsecurityconsulting.files.wordpress.com/2011/06/paper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</p:spPr>
      </p:pic>
      <p:pic>
        <p:nvPicPr>
          <p:cNvPr id="35842" name="Picture 2" descr="Tom H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58046">
            <a:off x="7454618" y="4557244"/>
            <a:ext cx="742950" cy="857251"/>
          </a:xfrm>
          <a:prstGeom prst="rect">
            <a:avLst/>
          </a:prstGeom>
          <a:noFill/>
        </p:spPr>
      </p:pic>
      <p:pic>
        <p:nvPicPr>
          <p:cNvPr id="54274" name="Picture 2" descr="David Am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95469">
            <a:off x="6838070" y="4543966"/>
            <a:ext cx="69772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GDS data example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 t="7018" b="7018"/>
          <a:stretch>
            <a:fillRect/>
          </a:stretch>
        </p:blipFill>
        <p:spPr bwMode="auto">
          <a:xfrm>
            <a:off x="228600" y="1752600"/>
            <a:ext cx="866710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 data example – series matrix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6" t="17440" r="6043" b="9561"/>
          <a:stretch>
            <a:fillRect/>
          </a:stretch>
        </p:blipFill>
        <p:spPr bwMode="auto">
          <a:xfrm>
            <a:off x="381000" y="1828800"/>
            <a:ext cx="842298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Finished going over the GDS objects</a:t>
            </a:r>
          </a:p>
          <a:p>
            <a:pPr lvl="1"/>
            <a:r>
              <a:rPr lang="en-US" dirty="0" smtClean="0"/>
              <a:t>~600 records</a:t>
            </a:r>
          </a:p>
          <a:p>
            <a:pPr lvl="1"/>
            <a:r>
              <a:rPr lang="en-US" dirty="0" smtClean="0"/>
              <a:t>8168 samples</a:t>
            </a:r>
          </a:p>
          <a:p>
            <a:pPr lvl="1"/>
            <a:r>
              <a:rPr lang="en-US" dirty="0" smtClean="0"/>
              <a:t>&gt;180 disease names</a:t>
            </a:r>
          </a:p>
          <a:p>
            <a:pPr lvl="1"/>
            <a:r>
              <a:rPr lang="en-US" dirty="0" smtClean="0"/>
              <a:t>~110 tissues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 l="1418" t="17415" r="14894" b="6935"/>
          <a:stretch>
            <a:fillRect/>
          </a:stretch>
        </p:blipFill>
        <p:spPr bwMode="auto">
          <a:xfrm>
            <a:off x="3299460" y="3886200"/>
            <a:ext cx="584453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progress:</a:t>
            </a:r>
          </a:p>
          <a:p>
            <a:pPr lvl="1"/>
            <a:r>
              <a:rPr lang="en-US" dirty="0" smtClean="0"/>
              <a:t>Analyze GSE objects</a:t>
            </a:r>
          </a:p>
          <a:p>
            <a:pPr lvl="1"/>
            <a:r>
              <a:rPr lang="en-US" dirty="0" smtClean="0"/>
              <a:t>Found an error in GEO</a:t>
            </a:r>
          </a:p>
          <a:p>
            <a:pPr lvl="2"/>
            <a:r>
              <a:rPr lang="en-US" dirty="0" smtClean="0"/>
              <a:t> GDS4471 data does not fit the platform: use the GSE data</a:t>
            </a:r>
          </a:p>
          <a:p>
            <a:pPr lvl="1"/>
            <a:r>
              <a:rPr lang="en-US" dirty="0" smtClean="0"/>
              <a:t>Get cancer profiles from TCGA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vs. healthy vs.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simple classes: cancer (</a:t>
            </a:r>
            <a:r>
              <a:rPr lang="en-US" dirty="0" err="1" smtClean="0"/>
              <a:t>MeSH</a:t>
            </a:r>
            <a:r>
              <a:rPr lang="en-US" dirty="0" smtClean="0"/>
              <a:t> id starts with C04), control, other disease</a:t>
            </a:r>
          </a:p>
          <a:p>
            <a:r>
              <a:rPr lang="en-US" dirty="0" smtClean="0"/>
              <a:t>Round1: 105 GDS datasets</a:t>
            </a:r>
          </a:p>
          <a:p>
            <a:pPr lvl="1"/>
            <a:r>
              <a:rPr lang="en-US" dirty="0" smtClean="0"/>
              <a:t>81 datasets had at least two classes</a:t>
            </a:r>
          </a:p>
          <a:p>
            <a:r>
              <a:rPr lang="en-US" dirty="0" smtClean="0"/>
              <a:t>5661 samples</a:t>
            </a:r>
          </a:p>
          <a:p>
            <a:r>
              <a:rPr lang="en-US" dirty="0" smtClean="0"/>
              <a:t>Classifier: SVM</a:t>
            </a:r>
          </a:p>
          <a:p>
            <a:r>
              <a:rPr lang="en-US" dirty="0" smtClean="0"/>
              <a:t>Feature selection: t-test, top 500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1: LOOCV within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datasets that has at least two classes</a:t>
            </a:r>
          </a:p>
          <a:p>
            <a:pPr lvl="1"/>
            <a:r>
              <a:rPr lang="en-US" dirty="0" smtClean="0"/>
              <a:t>LOOCV using the raw data matrix</a:t>
            </a:r>
          </a:p>
          <a:p>
            <a:pPr lvl="1"/>
            <a:r>
              <a:rPr lang="en-US" dirty="0" smtClean="0"/>
              <a:t>LOOCV using the </a:t>
            </a:r>
            <a:r>
              <a:rPr lang="en-US" dirty="0" err="1" smtClean="0"/>
              <a:t>refseq</a:t>
            </a:r>
            <a:r>
              <a:rPr lang="en-US" dirty="0" smtClean="0"/>
              <a:t> genes matrix</a:t>
            </a:r>
          </a:p>
          <a:p>
            <a:r>
              <a:rPr lang="en-US" dirty="0" smtClean="0"/>
              <a:t>Goal: make sure that the </a:t>
            </a:r>
            <a:r>
              <a:rPr lang="en-US" dirty="0" err="1" smtClean="0"/>
              <a:t>refseq</a:t>
            </a:r>
            <a:r>
              <a:rPr lang="en-US" dirty="0" smtClean="0"/>
              <a:t> matrix produces similar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576" b="6061"/>
          <a:stretch>
            <a:fillRect/>
          </a:stretch>
        </p:blipFill>
        <p:spPr bwMode="auto">
          <a:xfrm>
            <a:off x="381000" y="1676400"/>
            <a:ext cx="83462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2: Leave dataset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all datasets</a:t>
            </a:r>
          </a:p>
          <a:p>
            <a:r>
              <a:rPr lang="en-US" sz="2800" dirty="0" smtClean="0"/>
              <a:t>Compare the </a:t>
            </a:r>
            <a:r>
              <a:rPr lang="en-US" sz="2800" dirty="0" err="1" smtClean="0"/>
              <a:t>refseq</a:t>
            </a:r>
            <a:r>
              <a:rPr lang="en-US" sz="2800" dirty="0" smtClean="0"/>
              <a:t> matrix and the pathway matrix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380" y="2667000"/>
            <a:ext cx="64786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cs.bioinfo.cipf.es/attachments/download/29/predictor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5644108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cross-validation</a:t>
            </a:r>
          </a:p>
          <a:p>
            <a:r>
              <a:rPr lang="en-US" sz="2800" dirty="0" smtClean="0"/>
              <a:t>Measure performance:</a:t>
            </a:r>
          </a:p>
          <a:p>
            <a:pPr lvl="1"/>
            <a:r>
              <a:rPr lang="en-US" sz="2400" dirty="0" smtClean="0"/>
              <a:t>Accuracy</a:t>
            </a:r>
          </a:p>
          <a:p>
            <a:pPr lvl="1"/>
            <a:r>
              <a:rPr lang="en-US" sz="2400" dirty="0" smtClean="0"/>
              <a:t>ROC score</a:t>
            </a:r>
          </a:p>
          <a:p>
            <a:pPr lvl="1"/>
            <a:r>
              <a:rPr lang="en-US" sz="2400" dirty="0" smtClean="0"/>
              <a:t>Precision</a:t>
            </a:r>
          </a:p>
          <a:p>
            <a:pPr lvl="1"/>
            <a:r>
              <a:rPr lang="en-US" sz="2400" dirty="0" smtClean="0"/>
              <a:t>Recall</a:t>
            </a:r>
          </a:p>
          <a:p>
            <a:pPr lvl="1"/>
            <a:r>
              <a:rPr lang="en-US" sz="2400" dirty="0" smtClean="0"/>
              <a:t>F-measure</a:t>
            </a:r>
          </a:p>
          <a:p>
            <a:pPr lvl="1"/>
            <a:r>
              <a:rPr lang="en-US" sz="2400" dirty="0" smtClean="0"/>
              <a:t>AUPR</a:t>
            </a:r>
          </a:p>
          <a:p>
            <a:pPr lvl="1"/>
            <a:r>
              <a:rPr lang="en-US" sz="2400" dirty="0" smtClean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6848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Round2: 145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Leave 10 datasets out</a:t>
            </a:r>
          </a:p>
          <a:p>
            <a:r>
              <a:rPr lang="en-US" sz="2000" dirty="0" smtClean="0"/>
              <a:t>7883 </a:t>
            </a:r>
            <a:r>
              <a:rPr lang="en-US" sz="2000" dirty="0" smtClean="0"/>
              <a:t>samples</a:t>
            </a:r>
          </a:p>
          <a:p>
            <a:pPr lvl="2"/>
            <a:r>
              <a:rPr lang="en-US" sz="1400" dirty="0" smtClean="0"/>
              <a:t>Cancer: 3285, Control: 2098, Other: 2500</a:t>
            </a:r>
            <a:endParaRPr lang="en-US" sz="1400" dirty="0"/>
          </a:p>
        </p:txBody>
      </p:sp>
      <p:pic>
        <p:nvPicPr>
          <p:cNvPr id="5" name="Picture 4" descr="round2_summary.png"/>
          <p:cNvPicPr>
            <a:picLocks noChangeAspect="1"/>
          </p:cNvPicPr>
          <p:nvPr/>
        </p:nvPicPr>
        <p:blipFill>
          <a:blip r:embed="rId2" cstate="print"/>
          <a:srcRect t="8333" b="6667"/>
          <a:stretch>
            <a:fillRect/>
          </a:stretch>
        </p:blipFill>
        <p:spPr>
          <a:xfrm>
            <a:off x="1905000" y="2750820"/>
            <a:ext cx="4648200" cy="395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 vs. SVM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8288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GSE and TCGA samples</a:t>
            </a:r>
          </a:p>
          <a:p>
            <a:pPr lvl="1"/>
            <a:r>
              <a:rPr lang="en-US" dirty="0" err="1" smtClean="0"/>
              <a:t>RNAseq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Test other labels:</a:t>
            </a:r>
          </a:p>
          <a:p>
            <a:pPr lvl="1"/>
            <a:r>
              <a:rPr lang="en-US" dirty="0" smtClean="0"/>
              <a:t>Disease: use the UMLS or disease ontology structures</a:t>
            </a:r>
          </a:p>
          <a:p>
            <a:pPr lvl="1"/>
            <a:r>
              <a:rPr lang="en-US" dirty="0" smtClean="0"/>
              <a:t>Tissues\Anatomy: use </a:t>
            </a:r>
            <a:r>
              <a:rPr lang="en-US" dirty="0" err="1" smtClean="0"/>
              <a:t>MeSH</a:t>
            </a:r>
            <a:r>
              <a:rPr lang="en-US" dirty="0" smtClean="0"/>
              <a:t> </a:t>
            </a:r>
            <a:r>
              <a:rPr lang="en-US" dirty="0" smtClean="0"/>
              <a:t>trees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Multitask vs. </a:t>
            </a:r>
            <a:r>
              <a:rPr lang="en-US" dirty="0" err="1" smtClean="0"/>
              <a:t>multilclass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DO structure 1: assign datasets to ancestors</a:t>
            </a:r>
          </a:p>
          <a:p>
            <a:pPr lvl="1"/>
            <a:r>
              <a:rPr lang="en-US" dirty="0" smtClean="0"/>
              <a:t>Multiple datasets per class</a:t>
            </a:r>
            <a:endParaRPr lang="en-US" dirty="0" smtClean="0"/>
          </a:p>
          <a:p>
            <a:r>
              <a:rPr lang="en-US" dirty="0" smtClean="0"/>
              <a:t>Multiclass</a:t>
            </a:r>
            <a:r>
              <a:rPr lang="en-US" dirty="0" smtClean="0"/>
              <a:t>: each sample is mapped to a single class, number of classes &gt; 2</a:t>
            </a:r>
          </a:p>
          <a:p>
            <a:r>
              <a:rPr lang="en-US" dirty="0" smtClean="0"/>
              <a:t>Multitask: </a:t>
            </a:r>
            <a:r>
              <a:rPr lang="en-US" dirty="0" smtClean="0"/>
              <a:t>samples can be mapped to more than one class</a:t>
            </a:r>
            <a:endParaRPr lang="en-US" dirty="0" smtClean="0"/>
          </a:p>
        </p:txBody>
      </p:sp>
      <p:pic>
        <p:nvPicPr>
          <p:cNvPr id="84994" name="Picture 2" descr="Full-size image (37 K)"/>
          <p:cNvPicPr>
            <a:picLocks noChangeAspect="1" noChangeArrowheads="1"/>
          </p:cNvPicPr>
          <p:nvPr/>
        </p:nvPicPr>
        <p:blipFill>
          <a:blip r:embed="rId2" cstate="print"/>
          <a:srcRect l="55243" t="13408" r="7928" b="57542"/>
          <a:stretch>
            <a:fillRect/>
          </a:stretch>
        </p:blipFill>
        <p:spPr bwMode="auto">
          <a:xfrm>
            <a:off x="3733800" y="5105400"/>
            <a:ext cx="179363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Multitask computational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 all classification models using a global loss function</a:t>
            </a:r>
          </a:p>
          <a:p>
            <a:pPr lvl="2"/>
            <a:r>
              <a:rPr lang="en-US" dirty="0" smtClean="0"/>
              <a:t>Generalized SVMs (</a:t>
            </a:r>
            <a:r>
              <a:rPr lang="en-US" dirty="0" err="1" smtClean="0"/>
              <a:t>iLSVM</a:t>
            </a:r>
            <a:r>
              <a:rPr lang="en-US" dirty="0" smtClean="0"/>
              <a:t>, Zhu et al. 2012)</a:t>
            </a:r>
          </a:p>
          <a:p>
            <a:r>
              <a:rPr lang="en-US" dirty="0" smtClean="0"/>
              <a:t>Classification chains (Groves et al. 2012)</a:t>
            </a:r>
          </a:p>
          <a:p>
            <a:pPr lvl="1"/>
            <a:r>
              <a:rPr lang="en-US" dirty="0" smtClean="0"/>
              <a:t>Learn a classifier for each task</a:t>
            </a:r>
          </a:p>
          <a:p>
            <a:pPr lvl="1"/>
            <a:r>
              <a:rPr lang="en-US" dirty="0" smtClean="0"/>
              <a:t>Create a new matrix M: sample VS. class probabilities</a:t>
            </a:r>
          </a:p>
          <a:p>
            <a:pPr lvl="1"/>
            <a:r>
              <a:rPr lang="en-US" dirty="0" smtClean="0"/>
              <a:t>Learn a new model for each class:</a:t>
            </a:r>
          </a:p>
          <a:p>
            <a:pPr lvl="2"/>
            <a:r>
              <a:rPr lang="en-US" dirty="0" smtClean="0"/>
              <a:t>Data: M and the original features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correction for hierarchies (</a:t>
            </a:r>
            <a:r>
              <a:rPr lang="en-US" dirty="0" err="1" smtClean="0"/>
              <a:t>DeCoro</a:t>
            </a:r>
            <a:r>
              <a:rPr lang="en-US" dirty="0" smtClean="0"/>
              <a:t> et al.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 a classifier for each task</a:t>
            </a:r>
          </a:p>
          <a:p>
            <a:r>
              <a:rPr lang="en-US" sz="2800" dirty="0" smtClean="0"/>
              <a:t>For each sample and a task we have the correct classification y and the prediction y’</a:t>
            </a:r>
          </a:p>
          <a:p>
            <a:r>
              <a:rPr lang="en-US" sz="2800" dirty="0" smtClean="0"/>
              <a:t>According to Bayes theorem we want to maximize:</a:t>
            </a:r>
          </a:p>
        </p:txBody>
      </p:sp>
      <p:pic>
        <p:nvPicPr>
          <p:cNvPr id="86018" name="Picture 2" descr="https://si0.twimg.com/profile_images/929890006/D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534618"/>
            <a:ext cx="2286000" cy="2170982"/>
          </a:xfrm>
          <a:prstGeom prst="rect">
            <a:avLst/>
          </a:prstGeom>
          <a:noFill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4876800" cy="197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686175"/>
            <a:ext cx="4352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correction for hierarchies (</a:t>
            </a:r>
            <a:r>
              <a:rPr lang="en-US" dirty="0" err="1" smtClean="0"/>
              <a:t>DeCoro</a:t>
            </a:r>
            <a:r>
              <a:rPr lang="en-US" dirty="0" smtClean="0"/>
              <a:t> et al.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Enforcing the Bayesian network: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the original base classifications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Technicalities: use internal CV, learn the global distribution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49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3733800"/>
            <a:ext cx="4610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correction for hierarchies (</a:t>
            </a:r>
            <a:r>
              <a:rPr lang="en-US" dirty="0" err="1" smtClean="0"/>
              <a:t>DeCoro</a:t>
            </a:r>
            <a:r>
              <a:rPr lang="en-US" dirty="0" smtClean="0"/>
              <a:t> et al. 2012)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105400" cy="469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and non-symmetric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373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ROC score idea:</a:t>
            </a:r>
          </a:p>
          <a:p>
            <a:pPr lvl="1"/>
            <a:r>
              <a:rPr lang="en-US" sz="2400" dirty="0" smtClean="0"/>
              <a:t>Given two classes A and B</a:t>
            </a:r>
          </a:p>
          <a:p>
            <a:pPr lvl="1"/>
            <a:r>
              <a:rPr lang="en-US" sz="2400" dirty="0" smtClean="0"/>
              <a:t>Rank all samples according to predicted probability for assignment to class A</a:t>
            </a:r>
          </a:p>
          <a:p>
            <a:pPr lvl="1"/>
            <a:r>
              <a:rPr lang="en-US" sz="2400" dirty="0" smtClean="0"/>
              <a:t>Ask if the samples of A tend to get high ranks</a:t>
            </a:r>
          </a:p>
        </p:txBody>
      </p:sp>
      <p:pic>
        <p:nvPicPr>
          <p:cNvPr id="5122" name="Picture 2" descr="http://upload.wikimedia.org/wikipedia/commons/8/8c/Receiver_Operating_Characterist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219200"/>
            <a:ext cx="5181599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7150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 smtClean="0"/>
              <a:t>Multiclass</a:t>
            </a:r>
            <a:r>
              <a:rPr lang="en-US" dirty="0" smtClean="0"/>
              <a:t>: calculate the ROC of each class and report the weighted average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2895600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P(A)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27000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Huang et al. PNAS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Analyzed 110 datasets</a:t>
            </a:r>
          </a:p>
          <a:p>
            <a:r>
              <a:rPr lang="en-US" dirty="0" smtClean="0"/>
              <a:t>Each dataset was automatically assigned to a disease term</a:t>
            </a:r>
          </a:p>
          <a:p>
            <a:r>
              <a:rPr lang="en-US" dirty="0" smtClean="0"/>
              <a:t>For each dataset a profile was calculated</a:t>
            </a:r>
          </a:p>
          <a:p>
            <a:pPr lvl="1"/>
            <a:r>
              <a:rPr lang="en-US" dirty="0" smtClean="0"/>
              <a:t>Used two </a:t>
            </a:r>
            <a:r>
              <a:rPr lang="en-US" dirty="0" err="1" smtClean="0"/>
              <a:t>affymetrix</a:t>
            </a:r>
            <a:r>
              <a:rPr lang="en-US" dirty="0" smtClean="0"/>
              <a:t> platforms:133A, 133A Plus 2</a:t>
            </a:r>
          </a:p>
          <a:p>
            <a:pPr lvl="1"/>
            <a:r>
              <a:rPr lang="en-US" dirty="0" smtClean="0"/>
              <a:t>~8500 shared genes</a:t>
            </a:r>
          </a:p>
          <a:p>
            <a:pPr lvl="1"/>
            <a:r>
              <a:rPr lang="en-US" dirty="0" smtClean="0"/>
              <a:t>Each sample was analyzed vs. the controls of the dataset</a:t>
            </a:r>
          </a:p>
          <a:p>
            <a:pPr lvl="1"/>
            <a:r>
              <a:rPr lang="en-US" dirty="0" smtClean="0"/>
              <a:t>Log of rank ratio of each gene</a:t>
            </a:r>
          </a:p>
          <a:p>
            <a:r>
              <a:rPr lang="en-US" dirty="0" smtClean="0"/>
              <a:t>Nice classification performance: 82% precision at 0.2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Huang et al. PNAS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Pitfalls:</a:t>
            </a:r>
          </a:p>
          <a:p>
            <a:pPr lvl="1"/>
            <a:r>
              <a:rPr lang="en-US" dirty="0" smtClean="0"/>
              <a:t>Only two platforms</a:t>
            </a:r>
          </a:p>
          <a:p>
            <a:pPr lvl="1"/>
            <a:r>
              <a:rPr lang="en-US" dirty="0" smtClean="0"/>
              <a:t>No single sample analysis</a:t>
            </a:r>
          </a:p>
          <a:p>
            <a:pPr lvl="1"/>
            <a:r>
              <a:rPr lang="en-US" dirty="0" smtClean="0"/>
              <a:t>Several datasets were removed from GEO</a:t>
            </a:r>
          </a:p>
          <a:p>
            <a:pPr lvl="2"/>
            <a:r>
              <a:rPr lang="en-US" dirty="0" smtClean="0"/>
              <a:t>Probably due to statistical problems in the data</a:t>
            </a:r>
          </a:p>
          <a:p>
            <a:pPr lvl="1"/>
            <a:r>
              <a:rPr lang="en-US" dirty="0" smtClean="0"/>
              <a:t>No “healthy” class</a:t>
            </a:r>
          </a:p>
          <a:p>
            <a:pPr lvl="1"/>
            <a:r>
              <a:rPr lang="en-US" dirty="0" smtClean="0"/>
              <a:t>Interpretability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Single sample pathway analysis (Yang et al. 2012,2013)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Limited integration of datasets</a:t>
            </a:r>
          </a:p>
          <a:p>
            <a:r>
              <a:rPr lang="en-US" dirty="0" smtClean="0"/>
              <a:t>Used gene expression data for patient classification and recurrence survival</a:t>
            </a:r>
          </a:p>
          <a:p>
            <a:r>
              <a:rPr lang="en-US" dirty="0" smtClean="0"/>
              <a:t>Improve interpretability of the classifiers by integrating pathway information</a:t>
            </a:r>
          </a:p>
          <a:p>
            <a:r>
              <a:rPr lang="en-US" dirty="0" smtClean="0"/>
              <a:t>Keep classification performance high</a:t>
            </a:r>
          </a:p>
          <a:p>
            <a:r>
              <a:rPr lang="en-US" dirty="0" smtClean="0"/>
              <a:t>Standardize across multi datasets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an expression profile of a sample</a:t>
            </a:r>
          </a:p>
          <a:p>
            <a:pPr lvl="1"/>
            <a:r>
              <a:rPr lang="en-US" dirty="0" smtClean="0"/>
              <a:t>A vector of real values for each patient</a:t>
            </a:r>
          </a:p>
          <a:p>
            <a:r>
              <a:rPr lang="en-US" dirty="0" smtClean="0"/>
              <a:t>Step 1: rank the genes</a:t>
            </a:r>
          </a:p>
          <a:p>
            <a:r>
              <a:rPr lang="en-US" dirty="0" smtClean="0"/>
              <a:t>Step 2: calculate a score for each gene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58" y="3953470"/>
            <a:ext cx="3959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387" y="3962400"/>
            <a:ext cx="3237613" cy="26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1907458" y="502027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9258" y="56298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of gene g in sample 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83858" y="486787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0458" y="56298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number of ranked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1675</Words>
  <Application>Microsoft Office PowerPoint</Application>
  <PresentationFormat>On-screen Show (4:3)</PresentationFormat>
  <Paragraphs>479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Integrating expression and pathway databases for revealing disease biomarkers</vt:lpstr>
      <vt:lpstr>Motivation</vt:lpstr>
      <vt:lpstr>Background – classification</vt:lpstr>
      <vt:lpstr>Performance measures</vt:lpstr>
      <vt:lpstr>Weighted and non-symmetric</vt:lpstr>
      <vt:lpstr>Huang et al. PNAS 2010</vt:lpstr>
      <vt:lpstr>Huang et al. PNAS 2010</vt:lpstr>
      <vt:lpstr>Single sample pathway analysis (Yang et al. 2012,2013)</vt:lpstr>
      <vt:lpstr>Sample analysis</vt:lpstr>
      <vt:lpstr>Gene set features</vt:lpstr>
      <vt:lpstr>Gene set features</vt:lpstr>
      <vt:lpstr>Gene set features</vt:lpstr>
      <vt:lpstr>Analysis design (goal)</vt:lpstr>
      <vt:lpstr>Analysis design (goal)</vt:lpstr>
      <vt:lpstr>Analysis design (current)</vt:lpstr>
      <vt:lpstr>Expression data</vt:lpstr>
      <vt:lpstr>Platform analysis</vt:lpstr>
      <vt:lpstr>Removed platform-comment</vt:lpstr>
      <vt:lpstr>Probes to entrez, refseq</vt:lpstr>
      <vt:lpstr>Platform gene intersection</vt:lpstr>
      <vt:lpstr>Enrichment analysis of the intersection (entrez)</vt:lpstr>
      <vt:lpstr>Pathways</vt:lpstr>
      <vt:lpstr>All probes vs. refseq gene set vs. Pathway entrez genes</vt:lpstr>
      <vt:lpstr>Transform data to weighted ranks</vt:lpstr>
      <vt:lpstr>Pathway analysis</vt:lpstr>
      <vt:lpstr>Pathway analysis</vt:lpstr>
      <vt:lpstr>Pathway analysis</vt:lpstr>
      <vt:lpstr>Pathway features</vt:lpstr>
      <vt:lpstr>Mapping samples to labels</vt:lpstr>
      <vt:lpstr>Manual analysis</vt:lpstr>
      <vt:lpstr>Manual analysis</vt:lpstr>
      <vt:lpstr>GDS data example</vt:lpstr>
      <vt:lpstr>GSE data example – series matrix</vt:lpstr>
      <vt:lpstr>So, where are we?</vt:lpstr>
      <vt:lpstr>So, where are we?</vt:lpstr>
      <vt:lpstr>Cancer vs. healthy vs. others</vt:lpstr>
      <vt:lpstr>Test 1: LOOCV within datasets</vt:lpstr>
      <vt:lpstr>Results</vt:lpstr>
      <vt:lpstr>Test 2: Leave dataset out</vt:lpstr>
      <vt:lpstr>Round2: 145 datasets</vt:lpstr>
      <vt:lpstr>Random forest vs. SVM</vt:lpstr>
      <vt:lpstr>Future work</vt:lpstr>
      <vt:lpstr>Multitask vs. multilclass learning</vt:lpstr>
      <vt:lpstr>Multitask computational approaches</vt:lpstr>
      <vt:lpstr>Bayesian correction for hierarchies (DeCoro et al. 2012)</vt:lpstr>
      <vt:lpstr>Bayesian correction for hierarchies (DeCoro et al. 2012)</vt:lpstr>
      <vt:lpstr>Bayesian correction for hierarchies (DeCoro et al. 2012)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Amar</dc:creator>
  <cp:lastModifiedBy>davidama</cp:lastModifiedBy>
  <cp:revision>267</cp:revision>
  <dcterms:created xsi:type="dcterms:W3CDTF">2006-08-16T00:00:00Z</dcterms:created>
  <dcterms:modified xsi:type="dcterms:W3CDTF">2013-10-16T06:37:32Z</dcterms:modified>
</cp:coreProperties>
</file>