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95" r:id="rId3"/>
    <p:sldId id="268" r:id="rId4"/>
    <p:sldId id="264" r:id="rId5"/>
    <p:sldId id="265" r:id="rId6"/>
    <p:sldId id="266" r:id="rId7"/>
    <p:sldId id="267" r:id="rId8"/>
    <p:sldId id="296" r:id="rId9"/>
    <p:sldId id="270" r:id="rId10"/>
    <p:sldId id="287" r:id="rId11"/>
    <p:sldId id="269" r:id="rId12"/>
    <p:sldId id="289" r:id="rId13"/>
    <p:sldId id="298" r:id="rId14"/>
    <p:sldId id="288" r:id="rId15"/>
    <p:sldId id="290" r:id="rId16"/>
    <p:sldId id="291" r:id="rId17"/>
    <p:sldId id="297" r:id="rId18"/>
    <p:sldId id="273" r:id="rId19"/>
    <p:sldId id="258" r:id="rId20"/>
    <p:sldId id="259" r:id="rId21"/>
    <p:sldId id="274" r:id="rId22"/>
    <p:sldId id="299" r:id="rId23"/>
    <p:sldId id="300" r:id="rId24"/>
    <p:sldId id="301" r:id="rId25"/>
    <p:sldId id="276" r:id="rId26"/>
    <p:sldId id="272" r:id="rId27"/>
    <p:sldId id="271" r:id="rId28"/>
    <p:sldId id="280" r:id="rId29"/>
    <p:sldId id="281" r:id="rId30"/>
    <p:sldId id="282" r:id="rId31"/>
    <p:sldId id="283" r:id="rId32"/>
    <p:sldId id="284" r:id="rId33"/>
    <p:sldId id="286" r:id="rId34"/>
    <p:sldId id="262" r:id="rId35"/>
    <p:sldId id="303" r:id="rId36"/>
    <p:sldId id="292" r:id="rId37"/>
    <p:sldId id="30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50AF-AD8A-4D03-AFDC-12DECFF1FFF7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D8DB0-5FEE-4E85-8197-A1782473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D8DB0-5FEE-4E85-8197-A178247329E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Gaining biological specificity in gene set analysis by correcting for </a:t>
            </a:r>
            <a:r>
              <a:rPr lang="en-US" sz="3600" dirty="0" err="1" smtClean="0"/>
              <a:t>multifunctionality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7854696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400" dirty="0" smtClean="0"/>
              <a:t>Jesse Gillis</a:t>
            </a:r>
            <a:r>
              <a:rPr lang="en-US" sz="3400" baseline="30000" dirty="0" smtClean="0"/>
              <a:t>1</a:t>
            </a:r>
            <a:r>
              <a:rPr lang="en-US" sz="3400" dirty="0" smtClean="0"/>
              <a:t> and Paul Pavlidis</a:t>
            </a:r>
            <a:r>
              <a:rPr lang="en-US" sz="3400" baseline="30000" dirty="0" smtClean="0"/>
              <a:t>2</a:t>
            </a:r>
          </a:p>
          <a:p>
            <a:pPr algn="l"/>
            <a:endParaRPr lang="en-US" dirty="0" smtClean="0"/>
          </a:p>
          <a:p>
            <a:pPr algn="l"/>
            <a:r>
              <a:rPr lang="en-US" sz="2300" dirty="0" smtClean="0"/>
              <a:t>1. Department of Psychiatry and Centre for High-Throughput Biology</a:t>
            </a:r>
          </a:p>
          <a:p>
            <a:pPr algn="l"/>
            <a:r>
              <a:rPr lang="en-US" sz="2300" dirty="0" smtClean="0"/>
              <a:t>University of British Columbia, Vancouver, BC Canada</a:t>
            </a:r>
          </a:p>
          <a:p>
            <a:pPr algn="l"/>
            <a:r>
              <a:rPr lang="en-US" sz="2300" dirty="0" smtClean="0"/>
              <a:t>2. Cold Spring Harbor Laboratory</a:t>
            </a:r>
          </a:p>
          <a:p>
            <a:pPr algn="l"/>
            <a:endParaRPr lang="en-US" sz="2300" dirty="0"/>
          </a:p>
        </p:txBody>
      </p:sp>
      <p:pic>
        <p:nvPicPr>
          <p:cNvPr id="25602" name="Picture 2" descr="http://www.gene-quantification.de/logo-n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334000"/>
            <a:ext cx="3200400" cy="104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</a:t>
            </a:r>
            <a:r>
              <a:rPr lang="en-US" dirty="0" err="1" smtClean="0"/>
              <a:t>multifunctionality</a:t>
            </a:r>
            <a:r>
              <a:rPr lang="en-US" dirty="0" smtClean="0"/>
              <a:t>: is it noise?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From a systems point of view, some components are expected to be critical in that they are “important junctions”</a:t>
            </a:r>
          </a:p>
          <a:p>
            <a:pPr lvl="1"/>
            <a:r>
              <a:rPr lang="en-US" sz="2800" dirty="0" smtClean="0"/>
              <a:t>Structure of biological networks supports this in part (hubs)</a:t>
            </a:r>
            <a:endParaRPr lang="en-US" sz="2800" dirty="0"/>
          </a:p>
        </p:txBody>
      </p:sp>
      <p:pic>
        <p:nvPicPr>
          <p:cNvPr id="50178" name="Picture 2" descr="http://www.mathaware.org/mam/04/essays/caldarelli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648200"/>
            <a:ext cx="2609850" cy="1780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Solution 1: preprocessing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</a:t>
            </a:r>
            <a:r>
              <a:rPr lang="en-US" sz="2800" dirty="0" smtClean="0"/>
              <a:t>small GO terms, or cut the GO DAG at a specific level (</a:t>
            </a:r>
            <a:r>
              <a:rPr lang="en-US" sz="2800" dirty="0" err="1" smtClean="0"/>
              <a:t>Alterovitz</a:t>
            </a:r>
            <a:r>
              <a:rPr lang="en-US" sz="2800" dirty="0" smtClean="0"/>
              <a:t> et al. 2007)</a:t>
            </a:r>
          </a:p>
        </p:txBody>
      </p:sp>
      <p:pic>
        <p:nvPicPr>
          <p:cNvPr id="47106" name="Picture 2" descr="http://www.nature.com/nrc/journal/v7/n1/images/nrc2036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5029199" cy="3503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Solution 2: better annotations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Biologically specific ontologies</a:t>
            </a:r>
          </a:p>
          <a:p>
            <a:pPr lvl="1"/>
            <a:r>
              <a:rPr lang="en-US" sz="2800" dirty="0" err="1" smtClean="0"/>
              <a:t>MapMan</a:t>
            </a:r>
            <a:r>
              <a:rPr lang="en-US" sz="2800" dirty="0" smtClean="0"/>
              <a:t> for plants</a:t>
            </a:r>
          </a:p>
          <a:p>
            <a:pPr lvl="1"/>
            <a:r>
              <a:rPr lang="en-US" sz="2800" dirty="0" smtClean="0"/>
              <a:t>Immune GO (</a:t>
            </a:r>
            <a:r>
              <a:rPr lang="en-US" sz="2800" dirty="0" err="1" smtClean="0"/>
              <a:t>Geifman</a:t>
            </a:r>
            <a:r>
              <a:rPr lang="en-US" sz="2800" dirty="0" smtClean="0"/>
              <a:t> et al. 2010</a:t>
            </a:r>
            <a:r>
              <a:rPr lang="en-US" sz="2800" dirty="0" smtClean="0"/>
              <a:t>)</a:t>
            </a:r>
            <a:endParaRPr lang="en-US" sz="2800" dirty="0" smtClean="0"/>
          </a:p>
        </p:txBody>
      </p:sp>
      <p:pic>
        <p:nvPicPr>
          <p:cNvPr id="24578" name="Picture 2" descr="http://www.plantphysiol.org/content/152/1/29/F7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657600"/>
            <a:ext cx="2667000" cy="2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Solution 3: structured analyses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Postprocessing</a:t>
            </a:r>
            <a:r>
              <a:rPr lang="en-US" sz="2400" dirty="0" smtClean="0"/>
              <a:t> </a:t>
            </a:r>
            <a:r>
              <a:rPr lang="en-US" sz="2400" dirty="0" smtClean="0"/>
              <a:t>analysis of the results: given enriched terms remove their enriched parents (</a:t>
            </a:r>
            <a:r>
              <a:rPr lang="en-US" sz="2400" dirty="0" err="1" smtClean="0"/>
              <a:t>Jantzen</a:t>
            </a:r>
            <a:r>
              <a:rPr lang="en-US" sz="2400" dirty="0" smtClean="0"/>
              <a:t> et al. 2011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Simultaneous analysis of all GO terms together</a:t>
            </a:r>
          </a:p>
          <a:p>
            <a:pPr lvl="1"/>
            <a:r>
              <a:rPr lang="en-US" sz="2000" dirty="0" smtClean="0"/>
              <a:t>Example: Bauer et al. 2010 </a:t>
            </a:r>
            <a:r>
              <a:rPr lang="en-US" sz="2000" dirty="0" smtClean="0"/>
              <a:t>NAR </a:t>
            </a:r>
            <a:endParaRPr lang="en-US" sz="2000" dirty="0" smtClean="0"/>
          </a:p>
          <a:p>
            <a:pPr lvl="2"/>
            <a:r>
              <a:rPr lang="en-US" sz="2000" dirty="0" smtClean="0"/>
              <a:t>O – gene is differential or not (1 or 0)</a:t>
            </a:r>
          </a:p>
          <a:p>
            <a:pPr lvl="2"/>
            <a:r>
              <a:rPr lang="en-US" sz="2000" dirty="0" smtClean="0"/>
              <a:t>P – prior that a GO term is differential</a:t>
            </a:r>
          </a:p>
          <a:p>
            <a:pPr lvl="2"/>
            <a:r>
              <a:rPr lang="en-US" sz="2000" dirty="0" smtClean="0"/>
              <a:t>T – term is differential or not</a:t>
            </a:r>
          </a:p>
          <a:p>
            <a:pPr lvl="2"/>
            <a:r>
              <a:rPr lang="en-US" sz="2000" dirty="0" smtClean="0"/>
              <a:t>H – the annotated genes (one to one with O)</a:t>
            </a:r>
          </a:p>
          <a:p>
            <a:pPr lvl="2"/>
            <a:r>
              <a:rPr lang="en-US" sz="2000" dirty="0" smtClean="0"/>
              <a:t>Alpha, Beta – FP and TN </a:t>
            </a:r>
            <a:r>
              <a:rPr lang="en-US" sz="2000" dirty="0" err="1" smtClean="0"/>
              <a:t>freqs</a:t>
            </a:r>
            <a:endParaRPr lang="en-US" sz="2000" dirty="0" smtClean="0"/>
          </a:p>
          <a:p>
            <a:pPr lvl="2"/>
            <a:r>
              <a:rPr lang="en-US" sz="2000" dirty="0" smtClean="0"/>
              <a:t>MCMC for estimation</a:t>
            </a:r>
          </a:p>
          <a:p>
            <a:pPr lvl="2"/>
            <a:endParaRPr lang="en-US" sz="2000" dirty="0" smtClean="0"/>
          </a:p>
        </p:txBody>
      </p:sp>
      <p:pic>
        <p:nvPicPr>
          <p:cNvPr id="60418" name="Picture 2" descr="Figure 1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5181600"/>
            <a:ext cx="3217329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Solution 4</a:t>
            </a:r>
            <a:r>
              <a:rPr lang="en-US" sz="3600" dirty="0" smtClean="0"/>
              <a:t>: Down-weighting multifunctional genes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Tarca</a:t>
            </a:r>
            <a:r>
              <a:rPr lang="en-US" sz="2800" dirty="0" smtClean="0"/>
              <a:t> </a:t>
            </a:r>
            <a:r>
              <a:rPr lang="en-US" sz="2800" dirty="0" smtClean="0"/>
              <a:t>et al. </a:t>
            </a:r>
            <a:r>
              <a:rPr lang="en-US" sz="2800" dirty="0" smtClean="0"/>
              <a:t>2012 BMC </a:t>
            </a:r>
            <a:r>
              <a:rPr lang="en-US" sz="2800" dirty="0" err="1" smtClean="0"/>
              <a:t>bioinfo</a:t>
            </a:r>
            <a:endParaRPr lang="en-US" sz="2800" dirty="0" smtClean="0"/>
          </a:p>
          <a:p>
            <a:r>
              <a:rPr lang="en-US" sz="2800" dirty="0" smtClean="0"/>
              <a:t>Use GSA-like procedure</a:t>
            </a:r>
          </a:p>
          <a:p>
            <a:r>
              <a:rPr lang="en-US" sz="2800" dirty="0" smtClean="0"/>
              <a:t>Add weights for each gene</a:t>
            </a:r>
          </a:p>
          <a:p>
            <a:pPr lvl="1"/>
            <a:r>
              <a:rPr lang="en-US" dirty="0" smtClean="0"/>
              <a:t>A gene score will be its t-test score multiplied by its </a:t>
            </a:r>
            <a:r>
              <a:rPr lang="en-US" dirty="0" err="1" smtClean="0"/>
              <a:t>multifunctionality</a:t>
            </a:r>
            <a:r>
              <a:rPr lang="en-US" dirty="0" smtClean="0"/>
              <a:t> weight</a:t>
            </a:r>
          </a:p>
          <a:p>
            <a:pPr lvl="1"/>
            <a:r>
              <a:rPr lang="en-US" dirty="0" smtClean="0"/>
              <a:t>The score is designed such that specific genes get weight of 2 and non specific are weighted 1</a:t>
            </a:r>
          </a:p>
          <a:p>
            <a:r>
              <a:rPr lang="en-US" sz="2800" dirty="0" smtClean="0"/>
              <a:t>Let f(g) be the number of sets in which g appears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Dealing with </a:t>
            </a:r>
            <a:r>
              <a:rPr lang="en-US" sz="3600" dirty="0" err="1" smtClean="0"/>
              <a:t>multifunctionality</a:t>
            </a:r>
            <a:r>
              <a:rPr lang="en-US" sz="3600" dirty="0" smtClean="0"/>
              <a:t> - examples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weight of a gene</a:t>
            </a:r>
            <a:endParaRPr lang="en-US" sz="28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90800"/>
            <a:ext cx="329146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8763000" cy="303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Analyzed 24 case-control GE datasets for which a KEGG pathway of the cases exists</a:t>
            </a:r>
          </a:p>
          <a:p>
            <a:r>
              <a:rPr lang="en-US" dirty="0" smtClean="0"/>
              <a:t>Show better specificity of the results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4286250" cy="338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Gaining biological specificity in gene set analysis by correcting for </a:t>
            </a:r>
            <a:r>
              <a:rPr lang="en-US" sz="3600" dirty="0" err="1" smtClean="0"/>
              <a:t>multifunctionality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7854696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400" dirty="0" smtClean="0"/>
              <a:t>Jesse Gillis</a:t>
            </a:r>
            <a:r>
              <a:rPr lang="en-US" sz="3400" baseline="30000" dirty="0" smtClean="0"/>
              <a:t>1</a:t>
            </a:r>
            <a:r>
              <a:rPr lang="en-US" sz="3400" dirty="0" smtClean="0"/>
              <a:t> and Paul Pavlidis</a:t>
            </a:r>
            <a:r>
              <a:rPr lang="en-US" sz="3400" baseline="30000" dirty="0" smtClean="0"/>
              <a:t>2</a:t>
            </a:r>
          </a:p>
          <a:p>
            <a:pPr algn="l"/>
            <a:endParaRPr lang="en-US" dirty="0" smtClean="0"/>
          </a:p>
          <a:p>
            <a:pPr algn="l"/>
            <a:r>
              <a:rPr lang="en-US" sz="2300" dirty="0" smtClean="0"/>
              <a:t>1. Department of Psychiatry and Centre for High-Throughput Biology</a:t>
            </a:r>
          </a:p>
          <a:p>
            <a:pPr algn="l"/>
            <a:r>
              <a:rPr lang="en-US" sz="2300" dirty="0" smtClean="0"/>
              <a:t>University of British Columbia, Vancouver, BC Canada</a:t>
            </a:r>
          </a:p>
          <a:p>
            <a:pPr algn="l"/>
            <a:r>
              <a:rPr lang="en-US" sz="2300" dirty="0" smtClean="0"/>
              <a:t>2. Cold Spring Harbor Laboratory</a:t>
            </a:r>
          </a:p>
          <a:p>
            <a:pPr algn="l"/>
            <a:endParaRPr lang="en-US" sz="2300" dirty="0"/>
          </a:p>
        </p:txBody>
      </p:sp>
      <p:pic>
        <p:nvPicPr>
          <p:cNvPr id="25602" name="Picture 2" descr="http://www.gene-quantification.de/logo-n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334000"/>
            <a:ext cx="3200400" cy="104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approach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to remove multifunctional genes to make the results more specific</a:t>
            </a:r>
          </a:p>
          <a:p>
            <a:r>
              <a:rPr lang="en-US" dirty="0" smtClean="0"/>
              <a:t>MOFO algorithm for hit list analysis</a:t>
            </a:r>
          </a:p>
          <a:p>
            <a:pPr lvl="1"/>
            <a:r>
              <a:rPr lang="en-US" dirty="0" smtClean="0"/>
              <a:t>The focus of the paper</a:t>
            </a:r>
          </a:p>
          <a:p>
            <a:r>
              <a:rPr lang="en-US" dirty="0" smtClean="0"/>
              <a:t>Regression based algorithm for ranked list analysis</a:t>
            </a:r>
          </a:p>
          <a:p>
            <a:pPr lvl="1"/>
            <a:r>
              <a:rPr lang="en-US" dirty="0" smtClean="0"/>
              <a:t>Briefly explained, no results in the main script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2209800"/>
            <a:ext cx="91059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908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Introduction to enrichment analysis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048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</a:t>
            </a:r>
            <a:r>
              <a:rPr lang="en-US" dirty="0" err="1" smtClean="0"/>
              <a:t>multifunctionality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a gene</a:t>
            </a:r>
          </a:p>
          <a:p>
            <a:pPr lvl="1"/>
            <a:r>
              <a:rPr lang="en-US" dirty="0" smtClean="0"/>
              <a:t>The number of GO terms</a:t>
            </a:r>
          </a:p>
          <a:p>
            <a:r>
              <a:rPr lang="en-US" dirty="0" smtClean="0"/>
              <a:t>Of a GO term (Gillis and </a:t>
            </a:r>
            <a:r>
              <a:rPr lang="en-US" dirty="0" err="1" smtClean="0"/>
              <a:t>Pavlidis</a:t>
            </a:r>
            <a:r>
              <a:rPr lang="en-US" dirty="0" smtClean="0"/>
              <a:t> 2011)</a:t>
            </a:r>
          </a:p>
          <a:p>
            <a:pPr lvl="1"/>
            <a:r>
              <a:rPr lang="en-US" dirty="0" smtClean="0"/>
              <a:t>Rank all genes by their </a:t>
            </a:r>
            <a:r>
              <a:rPr lang="en-US" dirty="0" err="1" smtClean="0"/>
              <a:t>multifunctionality</a:t>
            </a:r>
            <a:r>
              <a:rPr lang="en-US" dirty="0" smtClean="0"/>
              <a:t> score</a:t>
            </a:r>
          </a:p>
          <a:p>
            <a:pPr lvl="1"/>
            <a:r>
              <a:rPr lang="en-US" dirty="0" smtClean="0"/>
              <a:t>Use this ranking to calculate ROC score</a:t>
            </a:r>
          </a:p>
          <a:p>
            <a:pPr lvl="1"/>
            <a:r>
              <a:rPr lang="en-US" dirty="0" smtClean="0"/>
              <a:t>Labels are 1 if the gene is in the GO term and 0 otherwise</a:t>
            </a:r>
          </a:p>
          <a:p>
            <a:pPr lvl="1"/>
            <a:r>
              <a:rPr lang="en-US" dirty="0" smtClean="0"/>
              <a:t>Use non-parametric test to get a </a:t>
            </a:r>
            <a:r>
              <a:rPr lang="en-US" b="1" dirty="0" smtClean="0"/>
              <a:t>p-value</a:t>
            </a:r>
            <a:r>
              <a:rPr lang="en-US" dirty="0" smtClean="0"/>
              <a:t>. For example Mann-Whitney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Enrichment vs. </a:t>
            </a:r>
            <a:r>
              <a:rPr lang="en-US" dirty="0" err="1" smtClean="0"/>
              <a:t>multifunctionality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858000" cy="4389120"/>
          </a:xfrm>
        </p:spPr>
        <p:txBody>
          <a:bodyPr/>
          <a:lstStyle/>
          <a:p>
            <a:r>
              <a:rPr lang="en-US" dirty="0" smtClean="0"/>
              <a:t>Each dot is a gene</a:t>
            </a:r>
            <a:endParaRPr lang="en-US" dirty="0" smtClean="0"/>
          </a:p>
          <a:p>
            <a:r>
              <a:rPr lang="en-US" dirty="0" smtClean="0"/>
              <a:t>X: </a:t>
            </a:r>
            <a:r>
              <a:rPr lang="en-US" dirty="0" smtClean="0"/>
              <a:t>the number of GO terms</a:t>
            </a:r>
          </a:p>
          <a:p>
            <a:r>
              <a:rPr lang="en-US" dirty="0" smtClean="0"/>
              <a:t>Y: number </a:t>
            </a:r>
            <a:r>
              <a:rPr lang="en-US" dirty="0" smtClean="0"/>
              <a:t>of containing </a:t>
            </a:r>
            <a:r>
              <a:rPr lang="en-US" dirty="0" err="1" smtClean="0"/>
              <a:t>MsigDB</a:t>
            </a:r>
            <a:r>
              <a:rPr lang="en-US" dirty="0" smtClean="0"/>
              <a:t> hit lists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67101"/>
          <a:stretch>
            <a:fillRect/>
          </a:stretch>
        </p:blipFill>
        <p:spPr bwMode="auto">
          <a:xfrm>
            <a:off x="3276600" y="3429000"/>
            <a:ext cx="316523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Enrichment vs. </a:t>
            </a:r>
            <a:r>
              <a:rPr lang="en-US" dirty="0" err="1" smtClean="0"/>
              <a:t>multifunctionality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43400" cy="4389120"/>
          </a:xfrm>
        </p:spPr>
        <p:txBody>
          <a:bodyPr/>
          <a:lstStyle/>
          <a:p>
            <a:r>
              <a:rPr lang="en-US" dirty="0" smtClean="0"/>
              <a:t>Each dot is a GO term</a:t>
            </a:r>
          </a:p>
          <a:p>
            <a:r>
              <a:rPr lang="en-US" dirty="0" smtClean="0"/>
              <a:t>X: </a:t>
            </a:r>
            <a:r>
              <a:rPr lang="en-US" dirty="0" err="1" smtClean="0"/>
              <a:t>multifunctionality</a:t>
            </a:r>
            <a:r>
              <a:rPr lang="en-US" dirty="0" smtClean="0"/>
              <a:t> of the GO term</a:t>
            </a:r>
          </a:p>
          <a:p>
            <a:r>
              <a:rPr lang="en-US" dirty="0" smtClean="0"/>
              <a:t>Y: fraction of times the GO term was detected in a hit list (0.05 FDR)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899" r="36030"/>
          <a:stretch>
            <a:fillRect/>
          </a:stretch>
        </p:blipFill>
        <p:spPr bwMode="auto">
          <a:xfrm>
            <a:off x="5257800" y="2971800"/>
            <a:ext cx="325510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Enrichment vs. </a:t>
            </a:r>
            <a:r>
              <a:rPr lang="en-US" dirty="0" err="1" smtClean="0"/>
              <a:t>multifunctionality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267200" cy="4236720"/>
          </a:xfrm>
        </p:spPr>
        <p:txBody>
          <a:bodyPr/>
          <a:lstStyle/>
          <a:p>
            <a:r>
              <a:rPr lang="en-US" dirty="0" smtClean="0"/>
              <a:t>Change in the top 10 GO terms after removing the most multifunctional gene in each hit list</a:t>
            </a:r>
          </a:p>
          <a:p>
            <a:r>
              <a:rPr lang="en-US" dirty="0" smtClean="0"/>
              <a:t>Mean shift is 8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3970"/>
          <a:stretch>
            <a:fillRect/>
          </a:stretch>
        </p:blipFill>
        <p:spPr bwMode="auto">
          <a:xfrm>
            <a:off x="5181600" y="2971800"/>
            <a:ext cx="377469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MOFO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Iterations for a hit list H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the </a:t>
            </a:r>
            <a:r>
              <a:rPr lang="en-US" dirty="0" smtClean="0"/>
              <a:t>H is </a:t>
            </a:r>
            <a:r>
              <a:rPr lang="en-US" dirty="0" smtClean="0"/>
              <a:t>not multifunctional </a:t>
            </a:r>
            <a:r>
              <a:rPr lang="en-US" dirty="0" smtClean="0"/>
              <a:t>or </a:t>
            </a:r>
            <a:r>
              <a:rPr lang="en-US" dirty="0" smtClean="0"/>
              <a:t>no enrichment was detected, terminate</a:t>
            </a:r>
          </a:p>
          <a:p>
            <a:r>
              <a:rPr lang="en-US" dirty="0" smtClean="0"/>
              <a:t>Record the initial enrichments</a:t>
            </a:r>
          </a:p>
          <a:p>
            <a:pPr lvl="1"/>
            <a:r>
              <a:rPr lang="en-US" dirty="0" smtClean="0"/>
              <a:t>Rank the GO terms. Keep the top N (10)  - K</a:t>
            </a:r>
          </a:p>
          <a:p>
            <a:r>
              <a:rPr lang="en-US" dirty="0" smtClean="0"/>
              <a:t>Repeatedly try to remove the most multifunctional gene from the hit list</a:t>
            </a:r>
          </a:p>
          <a:p>
            <a:pPr lvl="1"/>
            <a:r>
              <a:rPr lang="en-US" dirty="0" smtClean="0"/>
              <a:t>In each iteration check if the ranking of K changed</a:t>
            </a:r>
          </a:p>
          <a:p>
            <a:pPr lvl="1"/>
            <a:r>
              <a:rPr lang="en-US" dirty="0" smtClean="0"/>
              <a:t>Stop if the shift is large enough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MOFO algorithm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267325" cy="478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MOFO algorithm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6274832" cy="465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whatdaddysees.files.wordpress.com/2012/02/warning-sig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105400"/>
            <a:ext cx="1752600" cy="1460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4114800"/>
            <a:ext cx="60198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 a hit list of 100 genes</a:t>
            </a:r>
          </a:p>
          <a:p>
            <a:r>
              <a:rPr lang="en-US" sz="2400" dirty="0" smtClean="0"/>
              <a:t>10 are from a target GO term</a:t>
            </a:r>
          </a:p>
          <a:p>
            <a:r>
              <a:rPr lang="en-US" sz="2400" dirty="0" smtClean="0"/>
              <a:t>90 are assumed to be noise (0.9 FDR!?)</a:t>
            </a:r>
          </a:p>
          <a:p>
            <a:r>
              <a:rPr lang="en-US" sz="2400" dirty="0" smtClean="0"/>
              <a:t>The rank of the GO term as a function of the </a:t>
            </a:r>
            <a:r>
              <a:rPr lang="en-US" sz="2400" dirty="0" err="1" smtClean="0"/>
              <a:t>multifunctionality</a:t>
            </a:r>
            <a:r>
              <a:rPr lang="en-US" sz="2400" dirty="0" smtClean="0"/>
              <a:t> of the background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52116" b="53492"/>
          <a:stretch>
            <a:fillRect/>
          </a:stretch>
        </p:blipFill>
        <p:spPr bwMode="auto">
          <a:xfrm>
            <a:off x="5867400" y="3810000"/>
            <a:ext cx="303356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620000" cy="43891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Randomly select 10 GO terms</a:t>
            </a:r>
          </a:p>
          <a:p>
            <a:r>
              <a:rPr lang="en-US" sz="2000" dirty="0" smtClean="0"/>
              <a:t>These GO terms are expected to be at the top</a:t>
            </a:r>
          </a:p>
          <a:p>
            <a:pPr lvl="1"/>
            <a:r>
              <a:rPr lang="en-US" sz="2000" dirty="0" smtClean="0"/>
              <a:t>Mean rank 5.5</a:t>
            </a:r>
          </a:p>
          <a:p>
            <a:r>
              <a:rPr lang="en-US" sz="2000" dirty="0" smtClean="0"/>
              <a:t>The mean rank over 1000 repeats was 20.7</a:t>
            </a:r>
          </a:p>
          <a:p>
            <a:r>
              <a:rPr lang="en-US" sz="2000" dirty="0" smtClean="0"/>
              <a:t>The mean rank as a function of the </a:t>
            </a:r>
            <a:r>
              <a:rPr lang="en-US" sz="2000" dirty="0" err="1" smtClean="0"/>
              <a:t>multifunctionality</a:t>
            </a:r>
            <a:r>
              <a:rPr lang="en-US" sz="2000" dirty="0" smtClean="0"/>
              <a:t> of a single gene that is removed</a:t>
            </a:r>
          </a:p>
          <a:p>
            <a:pPr lvl="1"/>
            <a:r>
              <a:rPr lang="en-US" sz="1800" dirty="0" smtClean="0"/>
              <a:t>The removed gene is actually TP(!)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6233" b="51685"/>
          <a:stretch>
            <a:fillRect/>
          </a:stretch>
        </p:blipFill>
        <p:spPr bwMode="auto">
          <a:xfrm>
            <a:off x="5791200" y="3962400"/>
            <a:ext cx="3048000" cy="262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enrichment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80772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clustering solution: C1,…,Ck</a:t>
            </a:r>
          </a:p>
          <a:p>
            <a:r>
              <a:rPr lang="en-US" sz="2400" dirty="0" smtClean="0"/>
              <a:t>Known gene sets</a:t>
            </a:r>
          </a:p>
          <a:p>
            <a:r>
              <a:rPr lang="en-US" sz="2400" dirty="0" smtClean="0"/>
              <a:t>Null hypothesis: </a:t>
            </a:r>
            <a:r>
              <a:rPr lang="en-US" sz="2400" dirty="0" err="1" smtClean="0"/>
              <a:t>Ci</a:t>
            </a:r>
            <a:r>
              <a:rPr lang="en-US" sz="2400" dirty="0" smtClean="0"/>
              <a:t> is selected at random from a background BG</a:t>
            </a:r>
          </a:p>
          <a:p>
            <a:pPr lvl="1"/>
            <a:r>
              <a:rPr lang="en-US" sz="2000" dirty="0" smtClean="0"/>
              <a:t>Therefore the size of the intersection of </a:t>
            </a:r>
            <a:r>
              <a:rPr lang="en-US" sz="2000" dirty="0" err="1" smtClean="0"/>
              <a:t>Ci</a:t>
            </a:r>
            <a:r>
              <a:rPr lang="en-US" sz="2000" dirty="0" smtClean="0"/>
              <a:t> and </a:t>
            </a:r>
            <a:r>
              <a:rPr lang="en-US" sz="2000" dirty="0" err="1" smtClean="0"/>
              <a:t>Sj</a:t>
            </a:r>
            <a:r>
              <a:rPr lang="en-US" sz="2000" dirty="0" smtClean="0"/>
              <a:t> follows a hyper-geometric distribution</a:t>
            </a:r>
          </a:p>
          <a:p>
            <a:r>
              <a:rPr lang="en-US" sz="2400" dirty="0" smtClean="0"/>
              <a:t>Calculate all pairwise p-values</a:t>
            </a:r>
          </a:p>
          <a:p>
            <a:r>
              <a:rPr lang="en-US" sz="2400" dirty="0" smtClean="0"/>
              <a:t>Correct for multiple testing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505200" y="2438400"/>
          <a:ext cx="1219200" cy="482600"/>
        </p:xfrm>
        <a:graphic>
          <a:graphicData uri="http://schemas.openxmlformats.org/presentationml/2006/ole">
            <p:oleObj spid="_x0000_s8195" name="Equation" r:id="rId3" imgW="545760" imgH="215640" progId="Equation.3">
              <p:embed/>
            </p:oleObj>
          </a:graphicData>
        </a:graphic>
      </p:graphicFrame>
      <p:pic>
        <p:nvPicPr>
          <p:cNvPr id="8197" name="Picture 5" descr="http://www.nature.com/ncb/journal/v14/n7/images/ncb2520-f6.jpg"/>
          <p:cNvPicPr>
            <a:picLocks noChangeAspect="1" noChangeArrowheads="1"/>
          </p:cNvPicPr>
          <p:nvPr/>
        </p:nvPicPr>
        <p:blipFill>
          <a:blip r:embed="rId4" cstate="print"/>
          <a:srcRect l="1844" t="8194" r="45666" b="52475"/>
          <a:stretch>
            <a:fillRect/>
          </a:stretch>
        </p:blipFill>
        <p:spPr bwMode="auto">
          <a:xfrm>
            <a:off x="5105400" y="4800600"/>
            <a:ext cx="3810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MOFO on </a:t>
            </a:r>
            <a:r>
              <a:rPr lang="en-US" dirty="0" err="1" smtClean="0"/>
              <a:t>MolSigDB</a:t>
            </a:r>
            <a:r>
              <a:rPr lang="en-US" dirty="0" smtClean="0"/>
              <a:t> signatures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8% of the genes are removed on average</a:t>
            </a:r>
          </a:p>
          <a:p>
            <a:r>
              <a:rPr lang="en-US" dirty="0" smtClean="0"/>
              <a:t>52% of the enrichments are removed</a:t>
            </a:r>
          </a:p>
          <a:p>
            <a:r>
              <a:rPr lang="en-US" dirty="0" smtClean="0"/>
              <a:t>Correlation between </a:t>
            </a:r>
            <a:r>
              <a:rPr lang="en-US" dirty="0" err="1" smtClean="0"/>
              <a:t>multifunctionality</a:t>
            </a:r>
            <a:r>
              <a:rPr lang="en-US" dirty="0" smtClean="0"/>
              <a:t> and enrichment p-value decreases from -0.66 to -0.51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023" t="13953" r="36030"/>
          <a:stretch>
            <a:fillRect/>
          </a:stretch>
        </p:blipFill>
        <p:spPr bwMode="auto">
          <a:xfrm>
            <a:off x="3429000" y="4038600"/>
            <a:ext cx="256930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MOFO on </a:t>
            </a:r>
            <a:r>
              <a:rPr lang="en-US" dirty="0" err="1" smtClean="0"/>
              <a:t>MolSigDB</a:t>
            </a:r>
            <a:r>
              <a:rPr lang="en-US" dirty="0" smtClean="0"/>
              <a:t> signatures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105400" cy="4389120"/>
          </a:xfrm>
        </p:spPr>
        <p:txBody>
          <a:bodyPr/>
          <a:lstStyle/>
          <a:p>
            <a:r>
              <a:rPr lang="en-US" dirty="0" smtClean="0"/>
              <a:t>Analyzed all signatures that are divided to up- and down-regulated (1134 signatures)</a:t>
            </a:r>
          </a:p>
          <a:p>
            <a:r>
              <a:rPr lang="en-US" dirty="0" smtClean="0"/>
              <a:t>NOT CLEAR!</a:t>
            </a:r>
          </a:p>
          <a:p>
            <a:r>
              <a:rPr lang="en-US" dirty="0" smtClean="0"/>
              <a:t>From the paper: for each hit list</a:t>
            </a:r>
          </a:p>
          <a:p>
            <a:pPr lvl="1"/>
            <a:r>
              <a:rPr lang="en-US" dirty="0" smtClean="0"/>
              <a:t>Measure correlation with other hit lists</a:t>
            </a:r>
          </a:p>
          <a:p>
            <a:pPr lvl="1"/>
            <a:r>
              <a:rPr lang="en-US" dirty="0" smtClean="0"/>
              <a:t>Measure the relative rank of the opposite </a:t>
            </a:r>
            <a:r>
              <a:rPr lang="en-US" dirty="0" smtClean="0"/>
              <a:t>set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52941"/>
          <a:stretch>
            <a:fillRect/>
          </a:stretch>
        </p:blipFill>
        <p:spPr bwMode="auto">
          <a:xfrm>
            <a:off x="5486400" y="2438400"/>
            <a:ext cx="3657600" cy="358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the hit lists to the tested disease</a:t>
            </a:r>
          </a:p>
          <a:p>
            <a:r>
              <a:rPr lang="en-US" dirty="0" smtClean="0"/>
              <a:t>Use disease-gene annotations (</a:t>
            </a:r>
            <a:r>
              <a:rPr lang="en-US" dirty="0" err="1" smtClean="0"/>
              <a:t>Neurocarta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Perform disease enrichment instead of GO</a:t>
            </a:r>
          </a:p>
          <a:p>
            <a:r>
              <a:rPr lang="en-US" dirty="0" smtClean="0"/>
              <a:t>Test the ranking of the correct target gene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553200" cy="43891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7059"/>
          <a:stretch>
            <a:fillRect/>
          </a:stretch>
        </p:blipFill>
        <p:spPr bwMode="auto">
          <a:xfrm>
            <a:off x="2895600" y="3837647"/>
            <a:ext cx="3469816" cy="302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8010525" cy="209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819400"/>
            <a:ext cx="7848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Multifunctionality</a:t>
            </a:r>
            <a:r>
              <a:rPr lang="en-US" dirty="0" smtClean="0"/>
              <a:t> definition is fitted to pathways and not to GO terms</a:t>
            </a:r>
          </a:p>
          <a:p>
            <a:pPr lvl="1"/>
            <a:r>
              <a:rPr lang="en-US" dirty="0" smtClean="0"/>
              <a:t>Gene annotated deep in the GO DAG has many GO terms</a:t>
            </a:r>
          </a:p>
          <a:p>
            <a:pPr lvl="1"/>
            <a:r>
              <a:rPr lang="en-US" dirty="0" smtClean="0"/>
              <a:t>Some of the observed biases could be due to GO term size which should correlate with GO </a:t>
            </a:r>
            <a:r>
              <a:rPr lang="en-US" dirty="0" err="1" smtClean="0"/>
              <a:t>multifunctionality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Comments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testing correction is not addressed </a:t>
            </a:r>
            <a:r>
              <a:rPr lang="en-US" dirty="0" smtClean="0"/>
              <a:t>properly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thorough comparisons with extant methods</a:t>
            </a:r>
          </a:p>
          <a:p>
            <a:r>
              <a:rPr lang="en-US" dirty="0" smtClean="0"/>
              <a:t>The background gene set is ignored</a:t>
            </a:r>
          </a:p>
          <a:p>
            <a:r>
              <a:rPr lang="en-US" dirty="0" smtClean="0"/>
              <a:t>Too verbose</a:t>
            </a:r>
          </a:p>
          <a:p>
            <a:r>
              <a:rPr lang="en-US" dirty="0" smtClean="0"/>
              <a:t>Most results are based on ranking GO terms</a:t>
            </a:r>
          </a:p>
          <a:p>
            <a:pPr lvl="1"/>
            <a:r>
              <a:rPr lang="en-US" dirty="0" smtClean="0"/>
              <a:t>Only small percentage is expected to be significant and relevant</a:t>
            </a:r>
          </a:p>
          <a:p>
            <a:pPr lvl="1"/>
            <a:r>
              <a:rPr lang="en-US" dirty="0" smtClean="0"/>
              <a:t>Need to add similar comparisons considering only significant GO terms or comparing the actual p-values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5105400" cy="2971800"/>
          </a:xfrm>
        </p:spPr>
        <p:txBody>
          <a:bodyPr/>
          <a:lstStyle/>
          <a:p>
            <a:r>
              <a:rPr lang="en-US" dirty="0" smtClean="0"/>
              <a:t>Why is the rank interesting?</a:t>
            </a:r>
          </a:p>
          <a:p>
            <a:r>
              <a:rPr lang="en-US" dirty="0" smtClean="0"/>
              <a:t>The main question should be if the GO term is accepted after correction or not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52941"/>
          <a:stretch>
            <a:fillRect/>
          </a:stretch>
        </p:blipFill>
        <p:spPr bwMode="auto">
          <a:xfrm>
            <a:off x="5486400" y="2438400"/>
            <a:ext cx="3657600" cy="358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Additional remarks – other reviewers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authors should discuss the relationship between the “multifunctional genes” and the GO dependencies.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paired analysis is not always biologically justified</a:t>
            </a:r>
          </a:p>
          <a:p>
            <a:pPr lvl="1"/>
            <a:r>
              <a:rPr lang="en-US" dirty="0" smtClean="0"/>
              <a:t>For example in a process we can have an up-regulated gene A which causes down-regulation of gene B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Additional remarks – other reviewers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629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Scored genes </a:t>
            </a:r>
            <a:r>
              <a:rPr lang="en-US" dirty="0" smtClean="0"/>
              <a:t>analysis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have predefined sets </a:t>
            </a:r>
            <a:r>
              <a:rPr lang="en-US" dirty="0" smtClean="0"/>
              <a:t>(</a:t>
            </a:r>
            <a:r>
              <a:rPr lang="en-US" dirty="0" smtClean="0"/>
              <a:t>the pathways):</a:t>
            </a:r>
          </a:p>
          <a:p>
            <a:endParaRPr lang="en-US" dirty="0" smtClean="0"/>
          </a:p>
          <a:p>
            <a:r>
              <a:rPr lang="en-US" dirty="0" smtClean="0"/>
              <a:t>From the GE data we calculate </a:t>
            </a:r>
            <a:r>
              <a:rPr lang="en-US" dirty="0" smtClean="0"/>
              <a:t>a statistic z for each gene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each gene set S, we calculate a statistic</a:t>
            </a:r>
          </a:p>
          <a:p>
            <a:pPr>
              <a:buNone/>
            </a:pPr>
            <a:r>
              <a:rPr lang="en-US" dirty="0" smtClean="0"/>
              <a:t>            that is a function of </a:t>
            </a:r>
            <a:r>
              <a:rPr lang="en-US" dirty="0" smtClean="0"/>
              <a:t>the </a:t>
            </a:r>
            <a:r>
              <a:rPr lang="en-US" dirty="0" smtClean="0"/>
              <a:t>z-scores.</a:t>
            </a:r>
          </a:p>
          <a:p>
            <a:r>
              <a:rPr lang="en-US" dirty="0" smtClean="0"/>
              <a:t>Significance is usually estimated </a:t>
            </a:r>
          </a:p>
          <a:p>
            <a:pPr lvl="1"/>
            <a:r>
              <a:rPr lang="en-US" dirty="0" smtClean="0"/>
              <a:t>Accurately if we </a:t>
            </a:r>
            <a:r>
              <a:rPr lang="en-US" dirty="0" smtClean="0"/>
              <a:t>know the null </a:t>
            </a:r>
            <a:r>
              <a:rPr lang="en-US" dirty="0" smtClean="0"/>
              <a:t>distribution of </a:t>
            </a:r>
            <a:r>
              <a:rPr lang="en-US" dirty="0" smtClean="0"/>
              <a:t>T</a:t>
            </a:r>
          </a:p>
          <a:p>
            <a:pPr lvl="1"/>
            <a:r>
              <a:rPr lang="en-US" dirty="0" smtClean="0"/>
              <a:t>Permutation tests.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86200" y="2514600"/>
          <a:ext cx="1219200" cy="482009"/>
        </p:xfrm>
        <a:graphic>
          <a:graphicData uri="http://schemas.openxmlformats.org/presentationml/2006/ole">
            <p:oleObj spid="_x0000_s7170" name="Equation" r:id="rId3" imgW="54576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71909" y="4153619"/>
          <a:ext cx="474133" cy="609600"/>
        </p:xfrm>
        <a:graphic>
          <a:graphicData uri="http://schemas.openxmlformats.org/presentationml/2006/ole">
            <p:oleObj spid="_x0000_s7171" name="Equation" r:id="rId4" imgW="177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GSEA (Subramanian et al. 2005)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28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Rank order N genes in BG to form L={g1, ..., </a:t>
            </a:r>
            <a:r>
              <a:rPr lang="en-US" dirty="0" err="1" smtClean="0"/>
              <a:t>gN</a:t>
            </a:r>
            <a:r>
              <a:rPr lang="en-US" dirty="0" smtClean="0"/>
              <a:t> } </a:t>
            </a:r>
          </a:p>
          <a:p>
            <a:pPr lvl="1"/>
            <a:r>
              <a:rPr lang="en-US" dirty="0" smtClean="0"/>
              <a:t>for example, using correlation r of g with a phenotype of interest </a:t>
            </a:r>
          </a:p>
          <a:p>
            <a:r>
              <a:rPr lang="en-US" dirty="0" smtClean="0"/>
              <a:t>Given a set of interest S (“the pathway”) and a rank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evaluate the fraction of genes in S (“hits”) weighted by their correlation score up to a given position </a:t>
            </a:r>
            <a:r>
              <a:rPr lang="en-US" dirty="0" err="1" smtClean="0"/>
              <a:t>i</a:t>
            </a:r>
            <a:r>
              <a:rPr lang="en-US" dirty="0" smtClean="0"/>
              <a:t> in the ranking</a:t>
            </a:r>
          </a:p>
          <a:p>
            <a:pPr lvl="1"/>
            <a:r>
              <a:rPr lang="en-US" dirty="0" smtClean="0"/>
              <a:t>Do the same </a:t>
            </a:r>
            <a:r>
              <a:rPr lang="en-US" dirty="0" smtClean="0"/>
              <a:t>considering genes not in </a:t>
            </a:r>
            <a:r>
              <a:rPr lang="en-US" dirty="0" smtClean="0"/>
              <a:t>S – i.e., evaluate the miss probability</a:t>
            </a:r>
            <a:endParaRPr lang="he-IL" dirty="0" smtClean="0"/>
          </a:p>
          <a:p>
            <a:pPr lvl="1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GSEA (Subramanian et al. 2005)</a:t>
            </a:r>
            <a:endParaRPr lang="he-I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879" r="14176" b="53121"/>
          <a:stretch>
            <a:fillRect/>
          </a:stretch>
        </p:blipFill>
        <p:spPr bwMode="auto">
          <a:xfrm>
            <a:off x="609600" y="2209800"/>
            <a:ext cx="6324600" cy="70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3276600"/>
            <a:ext cx="61722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Calculate the same score for the “miss” – ranked genes not in S</a:t>
            </a:r>
          </a:p>
          <a:p>
            <a:endParaRPr lang="en-US" sz="2400" dirty="0" smtClean="0"/>
          </a:p>
          <a:p>
            <a:r>
              <a:rPr lang="en-US" sz="2400" dirty="0" smtClean="0"/>
              <a:t>The enrichment score of S is s the maximum deviation from zero: </a:t>
            </a:r>
            <a:endParaRPr lang="he-IL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05367"/>
            <a:ext cx="5995022" cy="56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1935481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7" name="Rectangle 6"/>
          <p:cNvSpPr/>
          <p:nvPr/>
        </p:nvSpPr>
        <p:spPr>
          <a:xfrm>
            <a:off x="7696200" y="2240281"/>
            <a:ext cx="3810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8" name="Rectangle 7"/>
          <p:cNvSpPr/>
          <p:nvPr/>
        </p:nvSpPr>
        <p:spPr>
          <a:xfrm>
            <a:off x="7696200" y="2545081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7696200" y="2849881"/>
            <a:ext cx="3810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7696200" y="3154681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he-IL" dirty="0"/>
          </a:p>
        </p:txBody>
      </p:sp>
      <p:sp>
        <p:nvSpPr>
          <p:cNvPr id="11" name="Rectangle 10"/>
          <p:cNvSpPr/>
          <p:nvPr/>
        </p:nvSpPr>
        <p:spPr>
          <a:xfrm>
            <a:off x="7696200" y="3459481"/>
            <a:ext cx="3810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he-IL" dirty="0"/>
          </a:p>
        </p:txBody>
      </p:sp>
      <p:sp>
        <p:nvSpPr>
          <p:cNvPr id="12" name="Rectangle 11"/>
          <p:cNvSpPr/>
          <p:nvPr/>
        </p:nvSpPr>
        <p:spPr>
          <a:xfrm>
            <a:off x="7696200" y="3764281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7</a:t>
            </a:r>
            <a:endParaRPr lang="he-IL" dirty="0"/>
          </a:p>
        </p:txBody>
      </p:sp>
      <p:sp>
        <p:nvSpPr>
          <p:cNvPr id="13" name="Rectangle 12"/>
          <p:cNvSpPr/>
          <p:nvPr/>
        </p:nvSpPr>
        <p:spPr>
          <a:xfrm>
            <a:off x="7696200" y="4069081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8</a:t>
            </a:r>
            <a:endParaRPr lang="he-IL" dirty="0"/>
          </a:p>
        </p:txBody>
      </p:sp>
      <p:sp>
        <p:nvSpPr>
          <p:cNvPr id="14" name="Rectangle 13"/>
          <p:cNvSpPr/>
          <p:nvPr/>
        </p:nvSpPr>
        <p:spPr>
          <a:xfrm>
            <a:off x="7696200" y="49530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</a:t>
            </a:r>
            <a:endParaRPr lang="he-IL" dirty="0"/>
          </a:p>
        </p:txBody>
      </p:sp>
      <p:sp>
        <p:nvSpPr>
          <p:cNvPr id="20" name="Oval 19"/>
          <p:cNvSpPr/>
          <p:nvPr/>
        </p:nvSpPr>
        <p:spPr>
          <a:xfrm>
            <a:off x="7848600" y="44958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7848600" y="46482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7848600" y="48006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7848600" y="63246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7848600" y="64770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7848600" y="66294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7696200" y="5271195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 smtClean="0"/>
              <a:t>i+1</a:t>
            </a:r>
            <a:endParaRPr lang="he-IL" sz="1200" dirty="0"/>
          </a:p>
        </p:txBody>
      </p:sp>
      <p:sp>
        <p:nvSpPr>
          <p:cNvPr id="28" name="Rectangle 27"/>
          <p:cNvSpPr/>
          <p:nvPr/>
        </p:nvSpPr>
        <p:spPr>
          <a:xfrm>
            <a:off x="7696200" y="5575995"/>
            <a:ext cx="3810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 smtClean="0"/>
              <a:t>i+2</a:t>
            </a:r>
            <a:endParaRPr lang="he-IL" sz="1200" dirty="0"/>
          </a:p>
        </p:txBody>
      </p:sp>
      <p:sp>
        <p:nvSpPr>
          <p:cNvPr id="29" name="Rectangle 28"/>
          <p:cNvSpPr/>
          <p:nvPr/>
        </p:nvSpPr>
        <p:spPr>
          <a:xfrm>
            <a:off x="7696200" y="5880795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 smtClean="0"/>
              <a:t>i+3</a:t>
            </a:r>
            <a:endParaRPr lang="he-IL" sz="12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450771" y="5259975"/>
            <a:ext cx="83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GSEA (Subramanian et al. 2005)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If p is 0, the score is the KS statistic for comparing two distributions </a:t>
            </a:r>
            <a:r>
              <a:rPr lang="en-US" sz="2400" dirty="0" smtClean="0"/>
              <a:t>(the maximal difference between two CDFs)</a:t>
            </a:r>
            <a:endParaRPr lang="en-US" dirty="0" smtClean="0"/>
          </a:p>
          <a:p>
            <a:r>
              <a:rPr lang="en-US" dirty="0" smtClean="0"/>
              <a:t>Q-value: compare  ES(S) to the same score calculated after permuting the sample labels</a:t>
            </a:r>
          </a:p>
          <a:p>
            <a:r>
              <a:rPr lang="en-US" dirty="0" smtClean="0"/>
              <a:t>GSA (</a:t>
            </a:r>
            <a:r>
              <a:rPr lang="en-US" dirty="0" err="1" smtClean="0"/>
              <a:t>Tibshirani</a:t>
            </a:r>
            <a:r>
              <a:rPr lang="en-US" dirty="0" smtClean="0"/>
              <a:t> and </a:t>
            </a:r>
            <a:r>
              <a:rPr lang="en-US" dirty="0" err="1" smtClean="0"/>
              <a:t>Efron</a:t>
            </a:r>
            <a:r>
              <a:rPr lang="en-US" dirty="0" smtClean="0"/>
              <a:t>) improves upon </a:t>
            </a:r>
            <a:r>
              <a:rPr lang="en-US" dirty="0" smtClean="0"/>
              <a:t>GSEA</a:t>
            </a:r>
          </a:p>
          <a:p>
            <a:pPr lvl="1"/>
            <a:r>
              <a:rPr lang="en-US" dirty="0" smtClean="0"/>
              <a:t>T-test based statistic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Permutations of the labels and the genes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Gene </a:t>
            </a:r>
            <a:r>
              <a:rPr lang="en-US" sz="4800" dirty="0" err="1" smtClean="0"/>
              <a:t>multifunctionality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</a:t>
            </a:r>
            <a:r>
              <a:rPr lang="en-US" dirty="0" err="1" smtClean="0"/>
              <a:t>multifunctionality</a:t>
            </a:r>
            <a:r>
              <a:rPr lang="en-US" dirty="0" smtClean="0"/>
              <a:t>: is it noise?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genes are hubs – related to many terms or pathways.</a:t>
            </a:r>
          </a:p>
          <a:p>
            <a:r>
              <a:rPr lang="en-US" sz="2800" dirty="0" smtClean="0"/>
              <a:t>Not clear if genes are multifunctional because</a:t>
            </a:r>
          </a:p>
          <a:p>
            <a:pPr lvl="1"/>
            <a:r>
              <a:rPr lang="en-US" sz="2800" dirty="0" smtClean="0"/>
              <a:t>They are highly investigated </a:t>
            </a:r>
          </a:p>
          <a:p>
            <a:pPr lvl="1"/>
            <a:r>
              <a:rPr lang="en-US" sz="2800" dirty="0" smtClean="0"/>
              <a:t>This is a real biological phenomenon</a:t>
            </a:r>
          </a:p>
          <a:p>
            <a:pPr lvl="1"/>
            <a:r>
              <a:rPr lang="en-US" sz="2800" dirty="0" smtClean="0"/>
              <a:t>It is a side-effect of the way we interpret biological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1417</TotalTime>
  <Words>1349</Words>
  <Application>Microsoft Office PowerPoint</Application>
  <PresentationFormat>On-screen Show (4:3)</PresentationFormat>
  <Paragraphs>187</Paragraphs>
  <Slides>39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Flow</vt:lpstr>
      <vt:lpstr>Equation</vt:lpstr>
      <vt:lpstr>Gaining biological specificity in gene set analysis by correcting for multifunctionality</vt:lpstr>
      <vt:lpstr>Introduction to enrichment analysis</vt:lpstr>
      <vt:lpstr>Simple enrichment analysis</vt:lpstr>
      <vt:lpstr>Scored genes analysis</vt:lpstr>
      <vt:lpstr>GSEA (Subramanian et al. 2005)</vt:lpstr>
      <vt:lpstr>GSEA (Subramanian et al. 2005)</vt:lpstr>
      <vt:lpstr>GSEA (Subramanian et al. 2005)</vt:lpstr>
      <vt:lpstr>Gene multifunctionality</vt:lpstr>
      <vt:lpstr>Gene multifunctionality: is it noise?</vt:lpstr>
      <vt:lpstr>Gene multifunctionality: is it noise?</vt:lpstr>
      <vt:lpstr>Solution 1: preprocessing</vt:lpstr>
      <vt:lpstr>Solution 2: better annotations</vt:lpstr>
      <vt:lpstr>Solution 3: structured analyses</vt:lpstr>
      <vt:lpstr>Solution 4: Down-weighting multifunctional genes </vt:lpstr>
      <vt:lpstr>Dealing with multifunctionality - examples</vt:lpstr>
      <vt:lpstr>Results example</vt:lpstr>
      <vt:lpstr>Gaining biological specificity in gene set analysis by correcting for multifunctionality</vt:lpstr>
      <vt:lpstr>The approach here</vt:lpstr>
      <vt:lpstr>Expected</vt:lpstr>
      <vt:lpstr>Observed</vt:lpstr>
      <vt:lpstr>Calculating multifunctionality</vt:lpstr>
      <vt:lpstr>Enrichment vs. multifunctionality</vt:lpstr>
      <vt:lpstr>Enrichment vs. multifunctionality</vt:lpstr>
      <vt:lpstr>Enrichment vs. multifunctionality</vt:lpstr>
      <vt:lpstr>MOFO algorithm</vt:lpstr>
      <vt:lpstr>MOFO algorithm</vt:lpstr>
      <vt:lpstr>MOFO algorithm</vt:lpstr>
      <vt:lpstr>Simulations 1</vt:lpstr>
      <vt:lpstr>Simulations 2</vt:lpstr>
      <vt:lpstr>MOFO on MolSigDB signatures 1</vt:lpstr>
      <vt:lpstr>MOFO on MolSigDB signatures 2</vt:lpstr>
      <vt:lpstr>Additional validation</vt:lpstr>
      <vt:lpstr>Additional validation</vt:lpstr>
      <vt:lpstr>Additional remarks</vt:lpstr>
      <vt:lpstr>Comments</vt:lpstr>
      <vt:lpstr>Remarks</vt:lpstr>
      <vt:lpstr>Example</vt:lpstr>
      <vt:lpstr>Additional remarks – other reviewers</vt:lpstr>
      <vt:lpstr>Additional remarks – other reviewers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Gaining biological specificity in gene set analysis by correcting for multifunctionality</dc:title>
  <dc:creator>David Amar</dc:creator>
  <cp:lastModifiedBy>davidama</cp:lastModifiedBy>
  <cp:revision>171</cp:revision>
  <dcterms:created xsi:type="dcterms:W3CDTF">2006-08-16T00:00:00Z</dcterms:created>
  <dcterms:modified xsi:type="dcterms:W3CDTF">2013-07-31T07:25:23Z</dcterms:modified>
</cp:coreProperties>
</file>