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78" r:id="rId7"/>
    <p:sldId id="261" r:id="rId8"/>
    <p:sldId id="263" r:id="rId9"/>
    <p:sldId id="262" r:id="rId10"/>
    <p:sldId id="264" r:id="rId11"/>
    <p:sldId id="265" r:id="rId12"/>
    <p:sldId id="266" r:id="rId13"/>
    <p:sldId id="267" r:id="rId14"/>
    <p:sldId id="270" r:id="rId15"/>
    <p:sldId id="271" r:id="rId16"/>
    <p:sldId id="276" r:id="rId17"/>
    <p:sldId id="272" r:id="rId18"/>
    <p:sldId id="273" r:id="rId19"/>
    <p:sldId id="274" r:id="rId20"/>
    <p:sldId id="275" r:id="rId21"/>
    <p:sldId id="286" r:id="rId22"/>
    <p:sldId id="268" r:id="rId23"/>
    <p:sldId id="277" r:id="rId24"/>
    <p:sldId id="285" r:id="rId25"/>
    <p:sldId id="269" r:id="rId26"/>
    <p:sldId id="279" r:id="rId27"/>
    <p:sldId id="280" r:id="rId28"/>
    <p:sldId id="281"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1444DC"/>
    <a:srgbClr val="00FF00"/>
    <a:srgbClr val="F7750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63" autoAdjust="0"/>
  </p:normalViewPr>
  <p:slideViewPr>
    <p:cSldViewPr>
      <p:cViewPr>
        <p:scale>
          <a:sx n="60" d="100"/>
          <a:sy n="60" d="100"/>
        </p:scale>
        <p:origin x="-1344" y="-1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526B8-4E16-4761-9923-E4C584C2A33B}" type="datetimeFigureOut">
              <a:rPr lang="en-US" smtClean="0"/>
              <a:pPr/>
              <a:t>7/16/2013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6579F1-0BD9-4FF5-8BD6-676171BE60A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Forebrain"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en.wikipedia.org/wiki/Basal_ganglia_syste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participant was assessed using a standardized clinical evaluation protocol that included the Mini-Mental State Examination (MMSE) (30), the Clock Drawing Test (CDT), the Auditory Verbal Learning Test (AVLT) (31), and the Clinical Dementia Rating Scale (32). </a:t>
            </a:r>
            <a:endParaRPr lang="en-US" dirty="0"/>
          </a:p>
        </p:txBody>
      </p:sp>
      <p:sp>
        <p:nvSpPr>
          <p:cNvPr id="4" name="Slide Number Placeholder 3"/>
          <p:cNvSpPr>
            <a:spLocks noGrp="1"/>
          </p:cNvSpPr>
          <p:nvPr>
            <p:ph type="sldNum" sz="quarter" idx="10"/>
          </p:nvPr>
        </p:nvSpPr>
        <p:spPr/>
        <p:txBody>
          <a:bodyPr/>
          <a:lstStyle/>
          <a:p>
            <a:fld id="{D86579F1-0BD9-4FF5-8BD6-676171BE60A5}"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Between-group differences in the number of connections (left), mean correlation (middle), and mean anatomical distance (right) of the</a:t>
            </a:r>
          </a:p>
          <a:p>
            <a:r>
              <a:rPr lang="en-US" dirty="0" smtClean="0"/>
              <a:t>functional networks </a:t>
            </a:r>
            <a:r>
              <a:rPr lang="en-US" dirty="0" err="1" smtClean="0"/>
              <a:t>anddistribution</a:t>
            </a:r>
            <a:r>
              <a:rPr lang="en-US" dirty="0" smtClean="0"/>
              <a:t> of wavelet </a:t>
            </a:r>
            <a:r>
              <a:rPr lang="en-US" dirty="0" err="1" smtClean="0"/>
              <a:t>correlationswith</a:t>
            </a:r>
            <a:r>
              <a:rPr lang="en-US" dirty="0" smtClean="0"/>
              <a:t> respect </a:t>
            </a:r>
            <a:r>
              <a:rPr lang="en-US" dirty="0" err="1" smtClean="0"/>
              <a:t>tobins</a:t>
            </a:r>
            <a:r>
              <a:rPr lang="en-US" dirty="0" smtClean="0"/>
              <a:t> of anatomical distance(B). In the specific wavelet scale 3 (.031–.063Hz), the </a:t>
            </a:r>
            <a:r>
              <a:rPr lang="en-US" dirty="0" err="1" smtClean="0"/>
              <a:t>aMCI</a:t>
            </a:r>
            <a:r>
              <a:rPr lang="en-US" dirty="0" smtClean="0"/>
              <a:t> patients exhibited fewer connections, lower mean correlation, and shorter mean anatomical distance. Further analysis revealed that </a:t>
            </a:r>
            <a:r>
              <a:rPr lang="en-US" dirty="0" err="1" smtClean="0"/>
              <a:t>aMCI</a:t>
            </a:r>
            <a:r>
              <a:rPr lang="en-US" dirty="0" smtClean="0"/>
              <a:t> targeted more middle- and long-distance connections (B).*p&lt;.05;#.05&lt;=p&lt;=.10. HC, healthy control subjects</a:t>
            </a:r>
            <a:endParaRPr lang="en-US" dirty="0"/>
          </a:p>
        </p:txBody>
      </p:sp>
      <p:sp>
        <p:nvSpPr>
          <p:cNvPr id="4" name="Slide Number Placeholder 3"/>
          <p:cNvSpPr>
            <a:spLocks noGrp="1"/>
          </p:cNvSpPr>
          <p:nvPr>
            <p:ph type="sldNum" sz="quarter" idx="10"/>
          </p:nvPr>
        </p:nvSpPr>
        <p:spPr/>
        <p:txBody>
          <a:bodyPr/>
          <a:lstStyle/>
          <a:p>
            <a:fld id="{D86579F1-0BD9-4FF5-8BD6-676171BE60A5}"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Compared with matched random networks, the functional brain networks of both groups had larger clustering coefficients, almost</a:t>
            </a:r>
          </a:p>
          <a:p>
            <a:r>
              <a:rPr lang="en-US" dirty="0" smtClean="0"/>
              <a:t>identical shortest path lengths, and larger </a:t>
            </a:r>
            <a:r>
              <a:rPr lang="en-US" dirty="0" err="1" smtClean="0"/>
              <a:t>modularit</a:t>
            </a:r>
            <a:endParaRPr lang="en-US" dirty="0" smtClean="0"/>
          </a:p>
          <a:p>
            <a:r>
              <a:rPr lang="en-US" b="1" dirty="0" smtClean="0"/>
              <a:t>Additionally, the </a:t>
            </a:r>
            <a:r>
              <a:rPr lang="en-US" b="1" dirty="0" err="1" smtClean="0"/>
              <a:t>aMCI</a:t>
            </a:r>
            <a:r>
              <a:rPr lang="en-US" b="1" dirty="0" smtClean="0"/>
              <a:t> group showed trends toward increased normalized characteristic path lengths (HC: 1.673</a:t>
            </a:r>
            <a:r>
              <a:rPr lang="en-US" dirty="0" smtClean="0"/>
              <a:t>±</a:t>
            </a:r>
            <a:r>
              <a:rPr lang="en-US" b="1" dirty="0" smtClean="0"/>
              <a:t>.412; </a:t>
            </a:r>
            <a:r>
              <a:rPr lang="en-US" b="1" dirty="0" err="1" smtClean="0"/>
              <a:t>aMCI</a:t>
            </a:r>
            <a:r>
              <a:rPr lang="en-US" b="1" dirty="0" smtClean="0"/>
              <a:t>: 1.928 </a:t>
            </a:r>
            <a:r>
              <a:rPr lang="en-US" dirty="0" smtClean="0"/>
              <a:t>±</a:t>
            </a:r>
            <a:r>
              <a:rPr lang="en-US" b="1" dirty="0" smtClean="0"/>
              <a:t>.694; p=.055) and decreased modularity (HC: 3.129</a:t>
            </a:r>
            <a:r>
              <a:rPr lang="en-US" dirty="0" smtClean="0"/>
              <a:t>±</a:t>
            </a:r>
            <a:r>
              <a:rPr lang="en-US" b="1" dirty="0" smtClean="0"/>
              <a:t>1.015; </a:t>
            </a:r>
            <a:r>
              <a:rPr lang="en-US" b="1" dirty="0" err="1" smtClean="0"/>
              <a:t>aMCI</a:t>
            </a:r>
            <a:r>
              <a:rPr lang="en-US" b="1" dirty="0" smtClean="0"/>
              <a:t>: 2.696</a:t>
            </a:r>
            <a:r>
              <a:rPr lang="en-US" dirty="0" smtClean="0"/>
              <a:t>±</a:t>
            </a:r>
            <a:r>
              <a:rPr lang="en-US" b="1" dirty="0" smtClean="0"/>
              <a:t>.632; p.084) compared with the HC group</a:t>
            </a:r>
            <a:endParaRPr lang="en-US" b="1" dirty="0"/>
          </a:p>
        </p:txBody>
      </p:sp>
      <p:sp>
        <p:nvSpPr>
          <p:cNvPr id="4" name="Slide Number Placeholder 3"/>
          <p:cNvSpPr>
            <a:spLocks noGrp="1"/>
          </p:cNvSpPr>
          <p:nvPr>
            <p:ph type="sldNum" sz="quarter" idx="10"/>
          </p:nvPr>
        </p:nvSpPr>
        <p:spPr/>
        <p:txBody>
          <a:bodyPr/>
          <a:lstStyle/>
          <a:p>
            <a:fld id="{D86579F1-0BD9-4FF5-8BD6-676171BE60A5}"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(angular </a:t>
            </a:r>
            <a:r>
              <a:rPr lang="en-US" dirty="0" err="1" smtClean="0"/>
              <a:t>gyrus</a:t>
            </a:r>
            <a:r>
              <a:rPr lang="en-US" dirty="0" smtClean="0"/>
              <a:t>, MTG, inferior temporal</a:t>
            </a:r>
          </a:p>
          <a:p>
            <a:r>
              <a:rPr lang="en-US" dirty="0" err="1" smtClean="0"/>
              <a:t>gyrus</a:t>
            </a:r>
            <a:r>
              <a:rPr lang="en-US" dirty="0" smtClean="0"/>
              <a:t>, and middle frontal </a:t>
            </a:r>
            <a:r>
              <a:rPr lang="en-US" dirty="0" err="1" smtClean="0"/>
              <a:t>gyrus</a:t>
            </a:r>
            <a:r>
              <a:rPr lang="en-US" dirty="0" smtClean="0"/>
              <a:t>) </a:t>
            </a:r>
            <a:endParaRPr lang="en-US" dirty="0"/>
          </a:p>
        </p:txBody>
      </p:sp>
      <p:sp>
        <p:nvSpPr>
          <p:cNvPr id="4" name="Slide Number Placeholder 3"/>
          <p:cNvSpPr>
            <a:spLocks noGrp="1"/>
          </p:cNvSpPr>
          <p:nvPr>
            <p:ph type="sldNum" sz="quarter" idx="10"/>
          </p:nvPr>
        </p:nvSpPr>
        <p:spPr/>
        <p:txBody>
          <a:bodyPr/>
          <a:lstStyle/>
          <a:p>
            <a:fld id="{D86579F1-0BD9-4FF5-8BD6-676171BE60A5}"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Auditory Verbal Learning Test = AVLT</a:t>
            </a:r>
          </a:p>
          <a:p>
            <a:r>
              <a:rPr lang="en-US" b="1" dirty="0" smtClean="0"/>
              <a:t>They</a:t>
            </a:r>
            <a:r>
              <a:rPr lang="en-US" b="1" baseline="0" dirty="0" smtClean="0"/>
              <a:t> do not say why this is not corrected only that it should be considered exploratory</a:t>
            </a:r>
            <a:endParaRPr lang="en-US" dirty="0"/>
          </a:p>
        </p:txBody>
      </p:sp>
      <p:sp>
        <p:nvSpPr>
          <p:cNvPr id="4" name="Slide Number Placeholder 3"/>
          <p:cNvSpPr>
            <a:spLocks noGrp="1"/>
          </p:cNvSpPr>
          <p:nvPr>
            <p:ph type="sldNum" sz="quarter" idx="10"/>
          </p:nvPr>
        </p:nvSpPr>
        <p:spPr/>
        <p:txBody>
          <a:bodyPr/>
          <a:lstStyle/>
          <a:p>
            <a:fld id="{D86579F1-0BD9-4FF5-8BD6-676171BE60A5}"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Beyond the default network, the subcortical caudate and </a:t>
            </a:r>
            <a:r>
              <a:rPr lang="en-US" dirty="0" err="1" smtClean="0"/>
              <a:t>putamen</a:t>
            </a:r>
            <a:r>
              <a:rPr lang="en-US" dirty="0" smtClean="0"/>
              <a:t> also showed decreased nodal strength in patients (also supports previous findings) – This</a:t>
            </a:r>
            <a:r>
              <a:rPr lang="en-US" baseline="0" dirty="0" smtClean="0"/>
              <a:t> is not mentioned in the above numbers</a:t>
            </a:r>
            <a:endParaRPr lang="en-US" dirty="0" smtClean="0"/>
          </a:p>
          <a:p>
            <a:endParaRPr lang="en-US" dirty="0"/>
          </a:p>
        </p:txBody>
      </p:sp>
      <p:sp>
        <p:nvSpPr>
          <p:cNvPr id="4" name="Slide Number Placeholder 3"/>
          <p:cNvSpPr>
            <a:spLocks noGrp="1"/>
          </p:cNvSpPr>
          <p:nvPr>
            <p:ph type="sldNum" sz="quarter" idx="10"/>
          </p:nvPr>
        </p:nvSpPr>
        <p:spPr/>
        <p:txBody>
          <a:bodyPr/>
          <a:lstStyle/>
          <a:p>
            <a:fld id="{D86579F1-0BD9-4FF5-8BD6-676171BE60A5}"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seems that the largest de-connectivity is within DMN</a:t>
            </a:r>
            <a:endParaRPr lang="en-US" dirty="0"/>
          </a:p>
        </p:txBody>
      </p:sp>
      <p:sp>
        <p:nvSpPr>
          <p:cNvPr id="4" name="Slide Number Placeholder 3"/>
          <p:cNvSpPr>
            <a:spLocks noGrp="1"/>
          </p:cNvSpPr>
          <p:nvPr>
            <p:ph type="sldNum" sz="quarter" idx="10"/>
          </p:nvPr>
        </p:nvSpPr>
        <p:spPr/>
        <p:txBody>
          <a:bodyPr/>
          <a:lstStyle/>
          <a:p>
            <a:fld id="{D86579F1-0BD9-4FF5-8BD6-676171BE60A5}"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What do they mean by: “Moreover, these connections were related directly to whole-brain network topology, suggesting their contribution to the observed global topological abnormalities.”</a:t>
            </a:r>
          </a:p>
          <a:p>
            <a:pPr>
              <a:buNone/>
            </a:pPr>
            <a:r>
              <a:rPr lang="en-US" dirty="0" smtClean="0"/>
              <a:t>The caudate and </a:t>
            </a:r>
            <a:r>
              <a:rPr lang="en-US" dirty="0" err="1" smtClean="0"/>
              <a:t>putamen</a:t>
            </a:r>
            <a:r>
              <a:rPr lang="en-US" dirty="0" smtClean="0"/>
              <a:t> are key nodes in the </a:t>
            </a:r>
            <a:r>
              <a:rPr lang="en-US" dirty="0" err="1" smtClean="0"/>
              <a:t>neostriatum</a:t>
            </a:r>
            <a:r>
              <a:rPr lang="en-US" dirty="0" smtClean="0"/>
              <a:t>; they receive numerous inputs from the cortex, send the connections to</a:t>
            </a:r>
          </a:p>
          <a:p>
            <a:pPr>
              <a:buNone/>
            </a:pPr>
            <a:r>
              <a:rPr lang="en-US" dirty="0" smtClean="0"/>
              <a:t>the basal ganglia nuclei, and </a:t>
            </a:r>
            <a:r>
              <a:rPr lang="en-US" dirty="0" err="1" smtClean="0"/>
              <a:t>thenproject</a:t>
            </a:r>
            <a:r>
              <a:rPr lang="en-US" dirty="0" smtClean="0"/>
              <a:t> back to the cortex via the thalamus (70,71). </a:t>
            </a:r>
          </a:p>
          <a:p>
            <a:pPr>
              <a:buNone/>
            </a:pPr>
            <a:r>
              <a:rPr lang="en-US" dirty="0" smtClean="0"/>
              <a:t>striatum is a </a:t>
            </a:r>
            <a:r>
              <a:rPr lang="en-US" sz="1200" b="0" i="0" kern="1200" dirty="0" smtClean="0">
                <a:solidFill>
                  <a:schemeClr val="tx1"/>
                </a:solidFill>
                <a:latin typeface="+mn-lt"/>
                <a:ea typeface="+mn-ea"/>
                <a:cs typeface="+mn-cs"/>
              </a:rPr>
              <a:t>subcortical part of the </a:t>
            </a:r>
            <a:r>
              <a:rPr lang="en-US" sz="1200" b="0" i="0" u="none" strike="noStrike" kern="1200" dirty="0" smtClean="0">
                <a:solidFill>
                  <a:schemeClr val="tx1"/>
                </a:solidFill>
                <a:latin typeface="+mn-lt"/>
                <a:ea typeface="+mn-ea"/>
                <a:cs typeface="+mn-cs"/>
                <a:hlinkClick r:id="rId3" tooltip="Forebrain"/>
              </a:rPr>
              <a:t>forebrain</a:t>
            </a:r>
            <a:r>
              <a:rPr lang="en-US" sz="1200" b="0" i="0" kern="1200" dirty="0" smtClean="0">
                <a:solidFill>
                  <a:schemeClr val="tx1"/>
                </a:solidFill>
                <a:latin typeface="+mn-lt"/>
                <a:ea typeface="+mn-ea"/>
                <a:cs typeface="+mn-cs"/>
              </a:rPr>
              <a:t>. It is the major input station of the </a:t>
            </a:r>
            <a:r>
              <a:rPr lang="en-US" sz="1200" b="0" i="0" u="sng" kern="1200" dirty="0" smtClean="0">
                <a:solidFill>
                  <a:schemeClr val="tx1"/>
                </a:solidFill>
                <a:latin typeface="+mn-lt"/>
                <a:ea typeface="+mn-ea"/>
                <a:cs typeface="+mn-cs"/>
                <a:hlinkClick r:id="rId4" tooltip="Basal ganglia system"/>
              </a:rPr>
              <a:t>basal ganglia system</a:t>
            </a:r>
            <a:r>
              <a:rPr lang="en-US" sz="1200" b="0" i="0" kern="120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D86579F1-0BD9-4FF5-8BD6-676171BE60A5}"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assume that “Mean functional connectivity strength” </a:t>
            </a:r>
            <a:r>
              <a:rPr lang="en-US" baseline="0" dirty="0" smtClean="0"/>
              <a:t>is the mean Pearson correlation between all connections in the NBS based CC, however this is not explicitly defined in the paper nor in the supp</a:t>
            </a:r>
            <a:endParaRPr lang="en-US" dirty="0"/>
          </a:p>
        </p:txBody>
      </p:sp>
      <p:sp>
        <p:nvSpPr>
          <p:cNvPr id="4" name="Slide Number Placeholder 3"/>
          <p:cNvSpPr>
            <a:spLocks noGrp="1"/>
          </p:cNvSpPr>
          <p:nvPr>
            <p:ph type="sldNum" sz="quarter" idx="10"/>
          </p:nvPr>
        </p:nvSpPr>
        <p:spPr/>
        <p:txBody>
          <a:bodyPr/>
          <a:lstStyle/>
          <a:p>
            <a:fld id="{D86579F1-0BD9-4FF5-8BD6-676171BE60A5}"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comparison</a:t>
            </a:r>
            <a:r>
              <a:rPr lang="en-US" baseline="0" dirty="0" smtClean="0"/>
              <a:t> in quality to previous studies (missing) did </a:t>
            </a:r>
            <a:r>
              <a:rPr lang="en-US" baseline="0" dirty="0" err="1" smtClean="0"/>
              <a:t>prev</a:t>
            </a:r>
            <a:r>
              <a:rPr lang="en-US" baseline="0" dirty="0" smtClean="0"/>
              <a:t> studies obtain better/not as good results?</a:t>
            </a:r>
            <a:endParaRPr lang="en-US" dirty="0"/>
          </a:p>
        </p:txBody>
      </p:sp>
      <p:sp>
        <p:nvSpPr>
          <p:cNvPr id="4" name="Slide Number Placeholder 3"/>
          <p:cNvSpPr>
            <a:spLocks noGrp="1"/>
          </p:cNvSpPr>
          <p:nvPr>
            <p:ph type="sldNum" sz="quarter" idx="10"/>
          </p:nvPr>
        </p:nvSpPr>
        <p:spPr/>
        <p:txBody>
          <a:bodyPr/>
          <a:lstStyle/>
          <a:p>
            <a:fld id="{D86579F1-0BD9-4FF5-8BD6-676171BE60A5}"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ICC</a:t>
            </a:r>
            <a:r>
              <a:rPr lang="en-US" dirty="0" smtClean="0"/>
              <a:t>???</a:t>
            </a:r>
          </a:p>
          <a:p>
            <a:r>
              <a:rPr lang="en-US" dirty="0" smtClean="0"/>
              <a:t>Repeating analyses for binary networks</a:t>
            </a:r>
          </a:p>
          <a:p>
            <a:r>
              <a:rPr lang="en-US" dirty="0" err="1" smtClean="0"/>
              <a:t>Intraclass</a:t>
            </a:r>
            <a:r>
              <a:rPr lang="en-US" dirty="0" smtClean="0"/>
              <a:t> correlation (ICC) was used to quantify the test-retest reliability of the network metrics on another public RS dataset</a:t>
            </a:r>
          </a:p>
          <a:p>
            <a:endParaRPr lang="en-US" dirty="0"/>
          </a:p>
        </p:txBody>
      </p:sp>
      <p:sp>
        <p:nvSpPr>
          <p:cNvPr id="4" name="Slide Number Placeholder 3"/>
          <p:cNvSpPr>
            <a:spLocks noGrp="1"/>
          </p:cNvSpPr>
          <p:nvPr>
            <p:ph type="sldNum" sz="quarter" idx="10"/>
          </p:nvPr>
        </p:nvSpPr>
        <p:spPr/>
        <p:txBody>
          <a:bodyPr/>
          <a:lstStyle/>
          <a:p>
            <a:fld id="{D86579F1-0BD9-4FF5-8BD6-676171BE60A5}"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idea of omitting the </a:t>
            </a:r>
            <a:r>
              <a:rPr lang="en-US" sz="1200" b="0" i="0" kern="1200" dirty="0" err="1" smtClean="0">
                <a:solidFill>
                  <a:schemeClr val="tx1"/>
                </a:solidFill>
                <a:latin typeface="+mn-lt"/>
                <a:ea typeface="+mn-ea"/>
                <a:cs typeface="+mn-cs"/>
              </a:rPr>
              <a:t>downsampling</a:t>
            </a:r>
            <a:r>
              <a:rPr lang="en-US" sz="1200" b="0" i="0" kern="1200" dirty="0" smtClean="0">
                <a:solidFill>
                  <a:schemeClr val="tx1"/>
                </a:solidFill>
                <a:latin typeface="+mn-lt"/>
                <a:ea typeface="+mn-ea"/>
                <a:cs typeface="+mn-cs"/>
              </a:rPr>
              <a:t> in the discrete wavelet transform is sufficiently intuitive that this variant was invented several times with different names. Including </a:t>
            </a:r>
            <a:r>
              <a:rPr lang="en-US" sz="1200" b="0" i="0" kern="1200" dirty="0" smtClean="0">
                <a:solidFill>
                  <a:schemeClr val="tx1"/>
                </a:solidFill>
                <a:latin typeface="+mn-lt"/>
                <a:ea typeface="+mn-ea"/>
                <a:cs typeface="+mn-cs"/>
              </a:rPr>
              <a:t>MODWT</a:t>
            </a:r>
          </a:p>
          <a:p>
            <a:r>
              <a:rPr lang="en-US" sz="1200" b="0" i="0" kern="1200" dirty="0" err="1" smtClean="0">
                <a:solidFill>
                  <a:schemeClr val="tx1"/>
                </a:solidFill>
                <a:latin typeface="+mn-lt"/>
                <a:ea typeface="+mn-ea"/>
                <a:cs typeface="+mn-cs"/>
              </a:rPr>
              <a:t>Denoising</a:t>
            </a:r>
            <a:r>
              <a:rPr lang="en-US" sz="1200" b="0" i="0" kern="1200" dirty="0" smtClean="0">
                <a:solidFill>
                  <a:schemeClr val="tx1"/>
                </a:solidFill>
                <a:latin typeface="+mn-lt"/>
                <a:ea typeface="+mn-ea"/>
                <a:cs typeface="+mn-cs"/>
              </a:rPr>
              <a:t>-if</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corr</a:t>
            </a:r>
            <a:r>
              <a:rPr lang="en-US" sz="1200" b="0" i="0" kern="1200" baseline="0" dirty="0" smtClean="0">
                <a:solidFill>
                  <a:schemeClr val="tx1"/>
                </a:solidFill>
                <a:latin typeface="+mn-lt"/>
                <a:ea typeface="+mn-ea"/>
                <a:cs typeface="+mn-cs"/>
              </a:rPr>
              <a:t> is </a:t>
            </a:r>
            <a:r>
              <a:rPr lang="en-US" sz="1200" b="0" i="0" kern="1200" baseline="0" dirty="0" err="1" smtClean="0">
                <a:solidFill>
                  <a:schemeClr val="tx1"/>
                </a:solidFill>
                <a:latin typeface="+mn-lt"/>
                <a:ea typeface="+mn-ea"/>
                <a:cs typeface="+mn-cs"/>
              </a:rPr>
              <a:t>nonsignificant</a:t>
            </a:r>
            <a:r>
              <a:rPr lang="en-US" sz="1200" b="0" i="0" kern="1200" baseline="0" dirty="0" smtClean="0">
                <a:solidFill>
                  <a:schemeClr val="tx1"/>
                </a:solidFill>
                <a:latin typeface="+mn-lt"/>
                <a:ea typeface="+mn-ea"/>
                <a:cs typeface="+mn-cs"/>
              </a:rPr>
              <a:t> for all subjects</a:t>
            </a:r>
            <a:endParaRPr lang="en-US" dirty="0"/>
          </a:p>
        </p:txBody>
      </p:sp>
      <p:sp>
        <p:nvSpPr>
          <p:cNvPr id="4" name="Slide Number Placeholder 3"/>
          <p:cNvSpPr>
            <a:spLocks noGrp="1"/>
          </p:cNvSpPr>
          <p:nvPr>
            <p:ph type="sldNum" sz="quarter" idx="10"/>
          </p:nvPr>
        </p:nvSpPr>
        <p:spPr/>
        <p:txBody>
          <a:bodyPr/>
          <a:lstStyle/>
          <a:p>
            <a:fld id="{D86579F1-0BD9-4FF5-8BD6-676171BE60A5}"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AUC&gt;=90%=</a:t>
            </a:r>
            <a:r>
              <a:rPr lang="en-US" dirty="0" err="1" smtClean="0"/>
              <a:t>Excelent</a:t>
            </a:r>
            <a:endParaRPr lang="en-US" dirty="0" smtClean="0"/>
          </a:p>
          <a:p>
            <a:r>
              <a:rPr lang="en-US" dirty="0" smtClean="0"/>
              <a:t>80&lt;=AUC&lt;90 – good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70&lt;=AUC&lt;80 – fair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AUC&lt;70 - poor</a:t>
            </a:r>
          </a:p>
          <a:p>
            <a:r>
              <a:rPr lang="en-US" b="1" dirty="0" smtClean="0"/>
              <a:t>Again the term Correlation analysis</a:t>
            </a:r>
            <a:r>
              <a:rPr lang="en-US" b="1" baseline="0" dirty="0" smtClean="0"/>
              <a:t> appears here and does not appear elsewhere. What are they referring to??</a:t>
            </a:r>
            <a:endParaRPr lang="en-US" b="1"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86579F1-0BD9-4FF5-8BD6-676171BE60A5}"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small-</a:t>
            </a:r>
            <a:r>
              <a:rPr lang="en-US" dirty="0" err="1" smtClean="0"/>
              <a:t>worldness</a:t>
            </a:r>
            <a:r>
              <a:rPr lang="en-US" dirty="0" smtClean="0"/>
              <a:t> enables high efficiency of both specialized and integrated processing (41,55), </a:t>
            </a:r>
            <a:r>
              <a:rPr lang="en-US" dirty="0" err="1" smtClean="0"/>
              <a:t>andmodularity</a:t>
            </a:r>
            <a:r>
              <a:rPr lang="en-US" dirty="0" smtClean="0"/>
              <a:t> enables faster ad-</a:t>
            </a:r>
            <a:r>
              <a:rPr lang="en-US" dirty="0" err="1" smtClean="0"/>
              <a:t>aptation</a:t>
            </a:r>
            <a:r>
              <a:rPr lang="en-US" dirty="0" smtClean="0"/>
              <a:t> by changing the functionality of one module without losing functionality in other modules (56).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fact the differences were found in only one band range is Consistent with accumulating evidence for frequency-dependent functional changes in the brain</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D86579F1-0BD9-4FF5-8BD6-676171BE60A5}"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small-</a:t>
            </a:r>
            <a:r>
              <a:rPr lang="en-US" dirty="0" err="1" smtClean="0"/>
              <a:t>worldness</a:t>
            </a:r>
            <a:r>
              <a:rPr lang="en-US" dirty="0" smtClean="0"/>
              <a:t> enables high efficiency of both specialized and</a:t>
            </a:r>
          </a:p>
          <a:p>
            <a:r>
              <a:rPr lang="en-US" dirty="0" smtClean="0"/>
              <a:t>integrated processing (41,55), </a:t>
            </a:r>
            <a:endParaRPr lang="en-US" dirty="0"/>
          </a:p>
        </p:txBody>
      </p:sp>
      <p:sp>
        <p:nvSpPr>
          <p:cNvPr id="4" name="Slide Number Placeholder 3"/>
          <p:cNvSpPr>
            <a:spLocks noGrp="1"/>
          </p:cNvSpPr>
          <p:nvPr>
            <p:ph type="sldNum" sz="quarter" idx="10"/>
          </p:nvPr>
        </p:nvSpPr>
        <p:spPr/>
        <p:txBody>
          <a:bodyPr/>
          <a:lstStyle/>
          <a:p>
            <a:fld id="{D86579F1-0BD9-4FF5-8BD6-676171BE60A5}"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Local – number</a:t>
            </a:r>
            <a:r>
              <a:rPr lang="en-US" baseline="0" dirty="0" smtClean="0"/>
              <a:t> of triangles divided by number of triplets</a:t>
            </a:r>
          </a:p>
          <a:p>
            <a:pPr algn="l" rtl="0"/>
            <a:r>
              <a:rPr lang="en-US" baseline="0" dirty="0" smtClean="0"/>
              <a:t>Global – average over all nodes</a:t>
            </a:r>
            <a:endParaRPr lang="en-US" dirty="0"/>
          </a:p>
        </p:txBody>
      </p:sp>
      <p:sp>
        <p:nvSpPr>
          <p:cNvPr id="4" name="Slide Number Placeholder 3"/>
          <p:cNvSpPr>
            <a:spLocks noGrp="1"/>
          </p:cNvSpPr>
          <p:nvPr>
            <p:ph type="sldNum" sz="quarter" idx="10"/>
          </p:nvPr>
        </p:nvSpPr>
        <p:spPr/>
        <p:txBody>
          <a:bodyPr/>
          <a:lstStyle/>
          <a:p>
            <a:fld id="{D4174C30-2B4D-4C88-99D4-4561BE34C296}" type="slidenum">
              <a:rPr lang="he-IL" smtClean="0"/>
              <a:pPr/>
              <a:t>8</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 this…</a:t>
            </a:r>
            <a:endParaRPr lang="en-US" dirty="0"/>
          </a:p>
        </p:txBody>
      </p:sp>
      <p:sp>
        <p:nvSpPr>
          <p:cNvPr id="4" name="Slide Number Placeholder 3"/>
          <p:cNvSpPr>
            <a:spLocks noGrp="1"/>
          </p:cNvSpPr>
          <p:nvPr>
            <p:ph type="sldNum" sz="quarter" idx="10"/>
          </p:nvPr>
        </p:nvSpPr>
        <p:spPr/>
        <p:txBody>
          <a:bodyPr/>
          <a:lstStyle/>
          <a:p>
            <a:fld id="{D86579F1-0BD9-4FF5-8BD6-676171BE60A5}"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The nodal strength  for a given node </a:t>
            </a:r>
            <a:r>
              <a:rPr lang="en-US" dirty="0" err="1" smtClean="0"/>
              <a:t>i</a:t>
            </a:r>
            <a:r>
              <a:rPr lang="en-US" dirty="0" smtClean="0"/>
              <a:t> in a network is defined as the sum of all of the edge weights between this node and all of the other nodes in the network.  Regions with a high nodal strength indicate high interconnectivity with other regions and can be categorized as hubs.</a:t>
            </a:r>
          </a:p>
          <a:p>
            <a:pPr>
              <a:buFont typeface="Arial" pitchFamily="34" charset="0"/>
              <a:buChar char="•"/>
            </a:pPr>
            <a:r>
              <a:rPr lang="en-US" dirty="0" smtClean="0"/>
              <a:t> Modularity quantifies the difference between the weight of intra-module links of the actual network and that of random networks in which connections are weighted randomly (16). The aim of the module identification process is to find a specific partition  p that yields the largest network modularity, max ~Q . Here,  we detected modular structure using a spectral optimization algorithm (17) that was implemented </a:t>
            </a:r>
          </a:p>
          <a:p>
            <a:r>
              <a:rPr lang="en-US" dirty="0" smtClean="0"/>
              <a:t>using the Brain Connectivity Toolbox (BCT, http://www.indiana.edu/~cortex/connectivity.html).</a:t>
            </a:r>
          </a:p>
          <a:p>
            <a:endParaRPr lang="en-US" dirty="0"/>
          </a:p>
        </p:txBody>
      </p:sp>
      <p:sp>
        <p:nvSpPr>
          <p:cNvPr id="4" name="Slide Number Placeholder 3"/>
          <p:cNvSpPr>
            <a:spLocks noGrp="1"/>
          </p:cNvSpPr>
          <p:nvPr>
            <p:ph type="sldNum" sz="quarter" idx="10"/>
          </p:nvPr>
        </p:nvSpPr>
        <p:spPr/>
        <p:txBody>
          <a:bodyPr/>
          <a:lstStyle/>
          <a:p>
            <a:fld id="{D86579F1-0BD9-4FF5-8BD6-676171BE60A5}"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 number of nodes, edges and degree distributions (weight of each edge were retained during rewiring)</a:t>
            </a:r>
            <a:endParaRPr lang="en-US" dirty="0"/>
          </a:p>
        </p:txBody>
      </p:sp>
      <p:sp>
        <p:nvSpPr>
          <p:cNvPr id="4" name="Slide Number Placeholder 3"/>
          <p:cNvSpPr>
            <a:spLocks noGrp="1"/>
          </p:cNvSpPr>
          <p:nvPr>
            <p:ph type="sldNum" sz="quarter" idx="10"/>
          </p:nvPr>
        </p:nvSpPr>
        <p:spPr/>
        <p:txBody>
          <a:bodyPr/>
          <a:lstStyle/>
          <a:p>
            <a:fld id="{D86579F1-0BD9-4FF5-8BD6-676171BE60A5}"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NBS:</a:t>
            </a:r>
          </a:p>
          <a:p>
            <a:pPr>
              <a:buFont typeface="Arial" pitchFamily="34" charset="0"/>
              <a:buChar char="•"/>
            </a:pPr>
            <a:r>
              <a:rPr lang="en-US" baseline="0" dirty="0" smtClean="0"/>
              <a:t> W</a:t>
            </a:r>
            <a:r>
              <a:rPr lang="en-US" dirty="0" smtClean="0"/>
              <a:t>e first performed two-sample one-tailed t-tests (after controlling for the effects of age, gender, the age-gender interaction and </a:t>
            </a:r>
          </a:p>
          <a:p>
            <a:r>
              <a:rPr lang="en-US" dirty="0" smtClean="0"/>
              <a:t>education) in an element-by-element manner on those connections that were significantly non-zero (p &lt; 0.05, </a:t>
            </a:r>
            <a:r>
              <a:rPr lang="en-US" dirty="0" err="1" smtClean="0"/>
              <a:t>Bonferroni</a:t>
            </a:r>
            <a:r>
              <a:rPr lang="en-US" dirty="0" smtClean="0"/>
              <a:t>-corrected) in at least one participant.</a:t>
            </a:r>
          </a:p>
          <a:p>
            <a:pPr>
              <a:buFont typeface="Arial" pitchFamily="34" charset="0"/>
              <a:buChar char="•"/>
            </a:pPr>
            <a:r>
              <a:rPr lang="en-US" dirty="0" smtClean="0"/>
              <a:t> Then, a primary threshold (p&lt;5*10- 4  and 1*10 -4 in this study, respectively) was applied to define a set of supra threshold links within which any connected components and their size (defined as the number of links included in these components) were determined. To estimate the significance for each component,  null distribution of connected component size was derived empirically using a nonparametric permutation approach (10,000 permutations). (???)</a:t>
            </a:r>
          </a:p>
          <a:p>
            <a:pPr>
              <a:buFont typeface="Arial" pitchFamily="34" charset="0"/>
              <a:buChar char="•"/>
            </a:pPr>
            <a:r>
              <a:rPr lang="en-US" dirty="0" smtClean="0"/>
              <a:t> For each permutation, all subjects were reallocated randomly into two groups, and two-sample one-tailed t-tests were conducted for the same set of connections mentioned above. The same primary threshold was then used to generate </a:t>
            </a:r>
            <a:r>
              <a:rPr lang="en-US" dirty="0" err="1" smtClean="0"/>
              <a:t>suprathreshold</a:t>
            </a:r>
            <a:r>
              <a:rPr lang="en-US" dirty="0" smtClean="0"/>
              <a:t> links within which the maximal connected component size was recorded</a:t>
            </a:r>
          </a:p>
          <a:p>
            <a:pPr>
              <a:buFont typeface="Arial" pitchFamily="34" charset="0"/>
              <a:buChar char="•"/>
            </a:pPr>
            <a:r>
              <a:rPr lang="en-US" dirty="0" smtClean="0"/>
              <a:t>Finally, for a connected component of size M found in the right grouping of controls and patients, the corrected p-value was determined by calculating the proportion of the 10,000 permutations for which the maximal connected component was larger than M</a:t>
            </a:r>
            <a:endParaRPr lang="en-US" dirty="0"/>
          </a:p>
        </p:txBody>
      </p:sp>
      <p:sp>
        <p:nvSpPr>
          <p:cNvPr id="4" name="Slide Number Placeholder 3"/>
          <p:cNvSpPr>
            <a:spLocks noGrp="1"/>
          </p:cNvSpPr>
          <p:nvPr>
            <p:ph type="sldNum" sz="quarter" idx="10"/>
          </p:nvPr>
        </p:nvSpPr>
        <p:spPr/>
        <p:txBody>
          <a:bodyPr/>
          <a:lstStyle/>
          <a:p>
            <a:fld id="{D86579F1-0BD9-4FF5-8BD6-676171BE60A5}"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first performed two-sample one-tailed t-tests (after controlling for the effects of age, gender, the age-gender interaction and  education) in an element-by-element manner on those connections that were significantly non-zero (p &lt; 0.05, </a:t>
            </a:r>
            <a:r>
              <a:rPr lang="en-US" dirty="0" err="1" smtClean="0"/>
              <a:t>Bonferroni</a:t>
            </a:r>
            <a:r>
              <a:rPr lang="en-US" dirty="0" smtClean="0"/>
              <a:t>-corrected) in at least one participant</a:t>
            </a:r>
          </a:p>
          <a:p>
            <a:r>
              <a:rPr lang="en-US" dirty="0" smtClean="0"/>
              <a:t> Then, a primary threshold (p&lt;5*10- 4  and 1*10 -4)</a:t>
            </a:r>
            <a:r>
              <a:rPr lang="en-US" b="1" dirty="0" smtClean="0"/>
              <a:t> *[– looks like a replacement for MTC]</a:t>
            </a:r>
            <a:r>
              <a:rPr lang="en-US" dirty="0" smtClean="0"/>
              <a:t> was applied to define a set of supra threshold links within which any connected components and their size (defined as the number of links included in these components) were determined. To estimate the significance for each component,  null distribution of connected component size was derived empirically using a nonparametric permutation approach (10,000 permutations). (???)</a:t>
            </a:r>
          </a:p>
          <a:p>
            <a:r>
              <a:rPr lang="en-US" dirty="0" smtClean="0"/>
              <a:t> For each permutation, all subjects were reallocated randomly into two groups, and two-sample one-tailed t-tests were conducted for the same set of connections mentioned above. The same primary threshold was then used to generate </a:t>
            </a:r>
            <a:r>
              <a:rPr lang="en-US" dirty="0" err="1" smtClean="0"/>
              <a:t>suprathreshold</a:t>
            </a:r>
            <a:r>
              <a:rPr lang="en-US" dirty="0" smtClean="0"/>
              <a:t> links within which the maximal connected component size was recorded</a:t>
            </a:r>
          </a:p>
          <a:p>
            <a:r>
              <a:rPr lang="en-US" dirty="0" smtClean="0"/>
              <a:t>Finally, for a connected component of size M found in the right grouping of controls and patients, the corrected p-value was determined by calculating the proportion of the 10,000 permutations for which the maximal connected component was larger than M</a:t>
            </a:r>
          </a:p>
          <a:p>
            <a:endParaRPr lang="en-US" dirty="0"/>
          </a:p>
        </p:txBody>
      </p:sp>
      <p:sp>
        <p:nvSpPr>
          <p:cNvPr id="4" name="Slide Number Placeholder 3"/>
          <p:cNvSpPr>
            <a:spLocks noGrp="1"/>
          </p:cNvSpPr>
          <p:nvPr>
            <p:ph type="sldNum" sz="quarter" idx="10"/>
          </p:nvPr>
        </p:nvSpPr>
        <p:spPr/>
        <p:txBody>
          <a:bodyPr/>
          <a:lstStyle/>
          <a:p>
            <a:fld id="{D86579F1-0BD9-4FF5-8BD6-676171BE60A5}"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ncbi.nlm.nih.gov/pubmed?term=Jia%20J%5bAuthor%5d&amp;cauthor=true&amp;cauthor_uid=22537793" TargetMode="External"/><Relationship Id="rId3" Type="http://schemas.openxmlformats.org/officeDocument/2006/relationships/hyperlink" Target="http://www.ncbi.nlm.nih.gov/pubmed?term=Zuo%20X%5bAuthor%5d&amp;cauthor=true&amp;cauthor_uid=22537793" TargetMode="External"/><Relationship Id="rId7" Type="http://schemas.openxmlformats.org/officeDocument/2006/relationships/hyperlink" Target="http://www.ncbi.nlm.nih.gov/pubmed?term=Zhao%20X%5bAuthor%5d&amp;cauthor=true&amp;cauthor_uid=22537793" TargetMode="External"/><Relationship Id="rId2" Type="http://schemas.openxmlformats.org/officeDocument/2006/relationships/hyperlink" Target="http://www.ncbi.nlm.nih.gov/pubmed?term=Wang%20J%5bAuthor%5d&amp;cauthor=true&amp;cauthor_uid=22537793" TargetMode="External"/><Relationship Id="rId1" Type="http://schemas.openxmlformats.org/officeDocument/2006/relationships/slideLayout" Target="../slideLayouts/slideLayout1.xml"/><Relationship Id="rId6" Type="http://schemas.openxmlformats.org/officeDocument/2006/relationships/hyperlink" Target="http://www.ncbi.nlm.nih.gov/pubmed?term=Zhao%20Z%5bAuthor%5d&amp;cauthor=true&amp;cauthor_uid=22537793" TargetMode="External"/><Relationship Id="rId5" Type="http://schemas.openxmlformats.org/officeDocument/2006/relationships/hyperlink" Target="http://www.ncbi.nlm.nih.gov/pubmed?term=Xia%20M%5bAuthor%5d&amp;cauthor=true&amp;cauthor_uid=22537793" TargetMode="External"/><Relationship Id="rId10" Type="http://schemas.openxmlformats.org/officeDocument/2006/relationships/hyperlink" Target="http://www.ncbi.nlm.nih.gov/pubmed?term=He%20Y%5bAuthor%5d&amp;cauthor=true&amp;cauthor_uid=22537793" TargetMode="External"/><Relationship Id="rId4" Type="http://schemas.openxmlformats.org/officeDocument/2006/relationships/hyperlink" Target="http://www.ncbi.nlm.nih.gov/pubmed?term=Dai%20Z%5bAuthor%5d&amp;cauthor=true&amp;cauthor_uid=22537793" TargetMode="External"/><Relationship Id="rId9" Type="http://schemas.openxmlformats.org/officeDocument/2006/relationships/hyperlink" Target="http://www.ncbi.nlm.nih.gov/pubmed?term=Han%20Y%5bAuthor%5d&amp;cauthor=true&amp;cauthor_uid=2253779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772400" cy="1470025"/>
          </a:xfrm>
        </p:spPr>
        <p:txBody>
          <a:bodyPr>
            <a:normAutofit fontScale="90000"/>
          </a:bodyPr>
          <a:lstStyle/>
          <a:p>
            <a:r>
              <a:rPr lang="en-US" dirty="0" smtClean="0"/>
              <a:t>Disrupted Functional Brain Connectome in Individuals</a:t>
            </a:r>
            <a:br>
              <a:rPr lang="en-US" dirty="0" smtClean="0"/>
            </a:br>
            <a:r>
              <a:rPr lang="en-US" dirty="0" smtClean="0"/>
              <a:t>at Risk for Alzheimer’s Disease</a:t>
            </a:r>
            <a:endParaRPr lang="en-US" dirty="0"/>
          </a:p>
        </p:txBody>
      </p:sp>
      <p:sp>
        <p:nvSpPr>
          <p:cNvPr id="3" name="Subtitle 2"/>
          <p:cNvSpPr>
            <a:spLocks noGrp="1"/>
          </p:cNvSpPr>
          <p:nvPr>
            <p:ph type="subTitle" idx="1"/>
          </p:nvPr>
        </p:nvSpPr>
        <p:spPr>
          <a:xfrm>
            <a:off x="1295400" y="2895600"/>
            <a:ext cx="6400800" cy="1752600"/>
          </a:xfrm>
        </p:spPr>
        <p:txBody>
          <a:bodyPr>
            <a:normAutofit fontScale="70000" lnSpcReduction="20000"/>
          </a:bodyPr>
          <a:lstStyle/>
          <a:p>
            <a:r>
              <a:rPr lang="en-US" u="sng" dirty="0" smtClean="0">
                <a:hlinkClick r:id="rId2"/>
              </a:rPr>
              <a:t>Wang J</a:t>
            </a:r>
            <a:r>
              <a:rPr lang="en-US" dirty="0" smtClean="0"/>
              <a:t>, </a:t>
            </a:r>
            <a:r>
              <a:rPr lang="en-US" u="sng" dirty="0" err="1" smtClean="0">
                <a:hlinkClick r:id="rId3"/>
              </a:rPr>
              <a:t>Zuo</a:t>
            </a:r>
            <a:r>
              <a:rPr lang="en-US" u="sng" dirty="0" smtClean="0">
                <a:hlinkClick r:id="rId3"/>
              </a:rPr>
              <a:t> X</a:t>
            </a:r>
            <a:r>
              <a:rPr lang="en-US" dirty="0" smtClean="0"/>
              <a:t>, </a:t>
            </a:r>
            <a:r>
              <a:rPr lang="en-US" u="sng" dirty="0" smtClean="0">
                <a:hlinkClick r:id="rId4"/>
              </a:rPr>
              <a:t>Dai Z</a:t>
            </a:r>
            <a:r>
              <a:rPr lang="en-US" dirty="0" smtClean="0"/>
              <a:t>, </a:t>
            </a:r>
            <a:r>
              <a:rPr lang="en-US" u="sng" dirty="0" smtClean="0">
                <a:hlinkClick r:id="rId5"/>
              </a:rPr>
              <a:t>Xia M</a:t>
            </a:r>
            <a:r>
              <a:rPr lang="en-US" dirty="0" smtClean="0"/>
              <a:t>, </a:t>
            </a:r>
            <a:r>
              <a:rPr lang="en-US" u="sng" dirty="0" smtClean="0">
                <a:hlinkClick r:id="rId6"/>
              </a:rPr>
              <a:t>Zhao Z</a:t>
            </a:r>
            <a:r>
              <a:rPr lang="en-US" dirty="0" smtClean="0"/>
              <a:t>, </a:t>
            </a:r>
            <a:r>
              <a:rPr lang="en-US" u="sng" dirty="0" smtClean="0">
                <a:hlinkClick r:id="rId7"/>
              </a:rPr>
              <a:t>Zhao X</a:t>
            </a:r>
            <a:r>
              <a:rPr lang="en-US" dirty="0" smtClean="0"/>
              <a:t>, </a:t>
            </a:r>
            <a:r>
              <a:rPr lang="en-US" u="sng" dirty="0" err="1" smtClean="0">
                <a:hlinkClick r:id="rId8"/>
              </a:rPr>
              <a:t>Jia</a:t>
            </a:r>
            <a:r>
              <a:rPr lang="en-US" u="sng" dirty="0" smtClean="0">
                <a:hlinkClick r:id="rId8"/>
              </a:rPr>
              <a:t> J</a:t>
            </a:r>
            <a:r>
              <a:rPr lang="en-US" dirty="0" smtClean="0"/>
              <a:t>, </a:t>
            </a:r>
            <a:r>
              <a:rPr lang="en-US" u="sng" dirty="0" smtClean="0">
                <a:hlinkClick r:id="rId9"/>
              </a:rPr>
              <a:t>Han Y</a:t>
            </a:r>
            <a:r>
              <a:rPr lang="en-US" dirty="0" smtClean="0"/>
              <a:t>, </a:t>
            </a:r>
            <a:r>
              <a:rPr lang="en-US" u="sng" dirty="0" smtClean="0">
                <a:hlinkClick r:id="rId10"/>
              </a:rPr>
              <a:t>He Y</a:t>
            </a:r>
            <a:r>
              <a:rPr lang="en-US" dirty="0" smtClean="0"/>
              <a:t>.</a:t>
            </a:r>
          </a:p>
          <a:p>
            <a:r>
              <a:rPr lang="en-US" b="1" dirty="0" smtClean="0"/>
              <a:t>Source</a:t>
            </a:r>
          </a:p>
          <a:p>
            <a:r>
              <a:rPr lang="en-US" dirty="0" smtClean="0"/>
              <a:t>State Key Laboratory of Cognitive Neuroscience and Learning, Beijing Normal University, Beijing, China</a:t>
            </a:r>
          </a:p>
          <a:p>
            <a:endParaRPr lang="en-US" dirty="0"/>
          </a:p>
        </p:txBody>
      </p:sp>
      <p:sp>
        <p:nvSpPr>
          <p:cNvPr id="4" name="TextBox 3"/>
          <p:cNvSpPr txBox="1"/>
          <p:nvPr/>
        </p:nvSpPr>
        <p:spPr>
          <a:xfrm>
            <a:off x="1524000" y="5334000"/>
            <a:ext cx="4800600" cy="369332"/>
          </a:xfrm>
          <a:prstGeom prst="rect">
            <a:avLst/>
          </a:prstGeom>
          <a:noFill/>
        </p:spPr>
        <p:txBody>
          <a:bodyPr wrap="square" rtlCol="0">
            <a:spAutoFit/>
          </a:bodyPr>
          <a:lstStyle/>
          <a:p>
            <a:r>
              <a:rPr lang="en-US" dirty="0" smtClean="0"/>
              <a:t>Biological Psychiatry, March 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Graph metrics elaboration</a:t>
            </a:r>
            <a:endParaRPr lang="en-US" dirty="0"/>
          </a:p>
        </p:txBody>
      </p:sp>
      <p:sp>
        <p:nvSpPr>
          <p:cNvPr id="3" name="Content Placeholder 2"/>
          <p:cNvSpPr>
            <a:spLocks noGrp="1"/>
          </p:cNvSpPr>
          <p:nvPr>
            <p:ph idx="1"/>
          </p:nvPr>
        </p:nvSpPr>
        <p:spPr>
          <a:xfrm>
            <a:off x="457200" y="1447800"/>
            <a:ext cx="8229600" cy="4525963"/>
          </a:xfrm>
        </p:spPr>
        <p:txBody>
          <a:bodyPr>
            <a:noAutofit/>
          </a:bodyPr>
          <a:lstStyle/>
          <a:p>
            <a:r>
              <a:rPr lang="en-US" sz="2800" dirty="0" smtClean="0"/>
              <a:t>Modularity is a central organizational principle for brain networks</a:t>
            </a:r>
          </a:p>
          <a:p>
            <a:r>
              <a:rPr lang="en-US" sz="2800" dirty="0" smtClean="0"/>
              <a:t> </a:t>
            </a:r>
            <a:r>
              <a:rPr lang="en-US" sz="2800" dirty="0" smtClean="0"/>
              <a:t>M</a:t>
            </a:r>
            <a:r>
              <a:rPr lang="en-US" sz="2800" dirty="0" smtClean="0"/>
              <a:t>odularity </a:t>
            </a:r>
            <a:r>
              <a:rPr lang="en-US" sz="2800" dirty="0" smtClean="0"/>
              <a:t>index  Q(p)  for a </a:t>
            </a:r>
            <a:r>
              <a:rPr lang="en-US" sz="2800" dirty="0" smtClean="0"/>
              <a:t>partition  </a:t>
            </a:r>
            <a:r>
              <a:rPr lang="en-US" sz="2800" dirty="0" smtClean="0"/>
              <a:t>p of a weighted network is defined as:</a:t>
            </a:r>
          </a:p>
          <a:p>
            <a:endParaRPr lang="en-US" sz="2800" dirty="0" smtClean="0"/>
          </a:p>
          <a:p>
            <a:pPr>
              <a:buNone/>
            </a:pPr>
            <a:r>
              <a:rPr lang="en-US" sz="2800" dirty="0" smtClean="0"/>
              <a:t>    N</a:t>
            </a:r>
            <a:r>
              <a:rPr lang="en-US" sz="2800" baseline="-25000" dirty="0" smtClean="0"/>
              <a:t>M </a:t>
            </a:r>
            <a:r>
              <a:rPr lang="en-US" sz="2800" dirty="0" smtClean="0"/>
              <a:t> = number of modules</a:t>
            </a:r>
          </a:p>
          <a:p>
            <a:pPr>
              <a:buNone/>
            </a:pPr>
            <a:r>
              <a:rPr lang="en-US" sz="2800" dirty="0" smtClean="0"/>
              <a:t>    W = the total network weight</a:t>
            </a:r>
          </a:p>
          <a:p>
            <a:pPr>
              <a:buNone/>
            </a:pPr>
            <a:r>
              <a:rPr lang="en-US" sz="2800" dirty="0" smtClean="0"/>
              <a:t>    w</a:t>
            </a:r>
            <a:r>
              <a:rPr lang="en-US" sz="2800" baseline="-25000" dirty="0" smtClean="0"/>
              <a:t>s</a:t>
            </a:r>
            <a:r>
              <a:rPr lang="en-US" sz="2800" dirty="0" smtClean="0"/>
              <a:t> = sum of weights between all nodes in  s </a:t>
            </a:r>
          </a:p>
          <a:p>
            <a:pPr>
              <a:buNone/>
            </a:pPr>
            <a:r>
              <a:rPr lang="en-US" sz="2800" dirty="0" smtClean="0"/>
              <a:t>    W</a:t>
            </a:r>
            <a:r>
              <a:rPr lang="en-US" sz="2800" baseline="-25000" dirty="0" smtClean="0"/>
              <a:t>s</a:t>
            </a:r>
            <a:r>
              <a:rPr lang="en-US" sz="2800" dirty="0" smtClean="0"/>
              <a:t> = sum of the nodal strength of nodes in s (i.e. weighted degree centrality)</a:t>
            </a:r>
            <a:endParaRPr lang="en-US" sz="2800" dirty="0"/>
          </a:p>
        </p:txBody>
      </p:sp>
      <p:pic>
        <p:nvPicPr>
          <p:cNvPr id="4098" name="Picture 2"/>
          <p:cNvPicPr>
            <a:picLocks noChangeAspect="1" noChangeArrowheads="1"/>
          </p:cNvPicPr>
          <p:nvPr/>
        </p:nvPicPr>
        <p:blipFill>
          <a:blip r:embed="rId3" cstate="print"/>
          <a:srcRect/>
          <a:stretch>
            <a:fillRect/>
          </a:stretch>
        </p:blipFill>
        <p:spPr bwMode="auto">
          <a:xfrm>
            <a:off x="5257800" y="3200400"/>
            <a:ext cx="3354309"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Null Model of random networks	</a:t>
            </a:r>
            <a:endParaRPr lang="en-US" dirty="0"/>
          </a:p>
        </p:txBody>
      </p:sp>
      <p:sp>
        <p:nvSpPr>
          <p:cNvPr id="3" name="Content Placeholder 2"/>
          <p:cNvSpPr>
            <a:spLocks noGrp="1"/>
          </p:cNvSpPr>
          <p:nvPr>
            <p:ph idx="1"/>
          </p:nvPr>
        </p:nvSpPr>
        <p:spPr/>
        <p:txBody>
          <a:bodyPr>
            <a:normAutofit/>
          </a:bodyPr>
          <a:lstStyle/>
          <a:p>
            <a:r>
              <a:rPr lang="en-US" dirty="0" smtClean="0"/>
              <a:t>Normalized metrics calculated by dividing real values by corresponding mean derived  from 100 random networks with </a:t>
            </a:r>
            <a:r>
              <a:rPr lang="en-US" dirty="0" smtClean="0"/>
              <a:t>preserved properties</a:t>
            </a:r>
            <a:endParaRPr lang="en-US" dirty="0" smtClean="0"/>
          </a:p>
          <a:p>
            <a:r>
              <a:rPr lang="en-US" dirty="0" smtClean="0"/>
              <a:t>Typically, for small world networks     &gt;1,     ≈1,</a:t>
            </a:r>
          </a:p>
          <a:p>
            <a:r>
              <a:rPr lang="en-US" dirty="0" smtClean="0"/>
              <a:t>A modular network has a        &gt;1</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6705600" y="3733800"/>
            <a:ext cx="381000" cy="447675"/>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7610475" y="3810000"/>
            <a:ext cx="390525" cy="352425"/>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5181600" y="4314825"/>
            <a:ext cx="647700" cy="48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Statistical analysis- between group differences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Between-group differences in topological attributes were inferred by nonparametric permutation tests</a:t>
            </a:r>
          </a:p>
          <a:p>
            <a:r>
              <a:rPr lang="en-US" dirty="0" smtClean="0"/>
              <a:t>Randomly reallocating all values into two groups and </a:t>
            </a:r>
            <a:r>
              <a:rPr lang="en-US" dirty="0" err="1" smtClean="0"/>
              <a:t>recomputing</a:t>
            </a:r>
            <a:r>
              <a:rPr lang="en-US" dirty="0" smtClean="0"/>
              <a:t> mean differences between the two randomized groups (10,000 permutations)</a:t>
            </a:r>
          </a:p>
          <a:p>
            <a:r>
              <a:rPr lang="en-US" dirty="0" smtClean="0"/>
              <a:t>Network-based statistic (NBS) approach used to localize the specific pairs of regions in which the functional connectivity was altered in </a:t>
            </a:r>
            <a:r>
              <a:rPr lang="en-US" dirty="0" err="1" smtClean="0"/>
              <a:t>aMCI</a:t>
            </a:r>
            <a:r>
              <a:rPr lang="en-US" dirty="0" smtClean="0"/>
              <a:t> patients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 For each connection that passed sig thresh in at least one subject  (h0= is not weaker in </a:t>
            </a:r>
            <a:r>
              <a:rPr lang="en-US" dirty="0" err="1" smtClean="0"/>
              <a:t>aMCI</a:t>
            </a:r>
            <a:r>
              <a:rPr lang="en-US" dirty="0" smtClean="0"/>
              <a:t>, h1= is weaker in </a:t>
            </a:r>
            <a:r>
              <a:rPr lang="en-US" dirty="0" err="1" smtClean="0"/>
              <a:t>aMCI</a:t>
            </a:r>
            <a:r>
              <a:rPr lang="en-US" dirty="0" smtClean="0"/>
              <a:t>)</a:t>
            </a:r>
          </a:p>
          <a:p>
            <a:r>
              <a:rPr lang="en-US" dirty="0" smtClean="0"/>
              <a:t>Primary thresh </a:t>
            </a:r>
            <a:r>
              <a:rPr lang="en-US" b="1" dirty="0" smtClean="0"/>
              <a:t>(p&lt;5*10- 4  and 1*10 -4) </a:t>
            </a:r>
            <a:r>
              <a:rPr lang="en-US" dirty="0" smtClean="0"/>
              <a:t>-&gt; set of supra threshold links -&gt;CCs and CC size were determined</a:t>
            </a:r>
          </a:p>
          <a:p>
            <a:r>
              <a:rPr lang="en-US" dirty="0" smtClean="0"/>
              <a:t> Significance of each CC (c) was evaluated by repeating the analysis for 10000 random groupings and recording the maximal connected component size for each permutation (p=proportion of perms in which max CC was larger than |c|)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 frequency specific alterations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sz="2400" dirty="0" smtClean="0"/>
              <a:t>The </a:t>
            </a:r>
            <a:r>
              <a:rPr lang="en-US" sz="2400" dirty="0" err="1" smtClean="0"/>
              <a:t>aMCI</a:t>
            </a:r>
            <a:r>
              <a:rPr lang="en-US" sz="2400" dirty="0" smtClean="0"/>
              <a:t> networks had a significantly lower mean wavelet correlation (p.048) and contained a higher proportion of short-range (anatomical distance &lt;45 mm) connections (p.046) only in wavelet scale 3 (.031–.063 Hz)</a:t>
            </a:r>
          </a:p>
          <a:p>
            <a:endParaRPr lang="en-US" sz="2400" dirty="0" smtClean="0"/>
          </a:p>
          <a:p>
            <a:endParaRPr lang="en-US" sz="2400" dirty="0" smtClean="0"/>
          </a:p>
          <a:p>
            <a:endParaRPr lang="en-US" sz="2400" dirty="0" smtClean="0"/>
          </a:p>
          <a:p>
            <a:endParaRPr lang="en-US" sz="2400" dirty="0" smtClean="0"/>
          </a:p>
          <a:p>
            <a:pPr>
              <a:buNone/>
            </a:pPr>
            <a:r>
              <a:rPr lang="en-US" sz="2400" dirty="0" smtClean="0"/>
              <a:t/>
            </a:r>
            <a:br>
              <a:rPr lang="en-US" sz="2400" dirty="0" smtClean="0"/>
            </a:br>
            <a:endParaRPr lang="en-US" sz="2400" dirty="0" smtClean="0"/>
          </a:p>
          <a:p>
            <a:r>
              <a:rPr lang="en-US" sz="2400" dirty="0" smtClean="0"/>
              <a:t>No significant between-group differences were detected in other frequency bands (all p&gt;.05)</a:t>
            </a:r>
          </a:p>
          <a:p>
            <a:r>
              <a:rPr lang="en-US" sz="2400" dirty="0" smtClean="0"/>
              <a:t>Thus, the subsequent network topological analyses focused only on wavelet scale 3</a:t>
            </a:r>
            <a:endParaRPr lang="en-US" sz="2400" dirty="0"/>
          </a:p>
        </p:txBody>
      </p:sp>
      <p:pic>
        <p:nvPicPr>
          <p:cNvPr id="1027" name="Picture 3"/>
          <p:cNvPicPr>
            <a:picLocks noChangeAspect="1" noChangeArrowheads="1"/>
          </p:cNvPicPr>
          <p:nvPr/>
        </p:nvPicPr>
        <p:blipFill>
          <a:blip r:embed="rId3" cstate="print"/>
          <a:srcRect/>
          <a:stretch>
            <a:fillRect/>
          </a:stretch>
        </p:blipFill>
        <p:spPr bwMode="auto">
          <a:xfrm>
            <a:off x="6019800" y="2819400"/>
            <a:ext cx="2517129" cy="2091597"/>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3505200" y="2819400"/>
            <a:ext cx="2381250" cy="2143125"/>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8001000" y="2514600"/>
            <a:ext cx="962025" cy="341144"/>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1066800" y="2971800"/>
            <a:ext cx="2204806" cy="1900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 Global Topological Organization</a:t>
            </a:r>
            <a:endParaRPr lang="en-US" dirty="0"/>
          </a:p>
        </p:txBody>
      </p:sp>
      <p:sp>
        <p:nvSpPr>
          <p:cNvPr id="3" name="Content Placeholder 2"/>
          <p:cNvSpPr>
            <a:spLocks noGrp="1"/>
          </p:cNvSpPr>
          <p:nvPr>
            <p:ph idx="1"/>
          </p:nvPr>
        </p:nvSpPr>
        <p:spPr/>
        <p:txBody>
          <a:bodyPr>
            <a:normAutofit/>
          </a:bodyPr>
          <a:lstStyle/>
          <a:p>
            <a:r>
              <a:rPr lang="en-US" sz="2800" dirty="0" smtClean="0"/>
              <a:t>Whole-brain connectome of both </a:t>
            </a:r>
            <a:r>
              <a:rPr lang="en-US" sz="2800" dirty="0" err="1" smtClean="0"/>
              <a:t>aMCI</a:t>
            </a:r>
            <a:r>
              <a:rPr lang="en-US" sz="2800" dirty="0" smtClean="0"/>
              <a:t> and HC groups exhibited typical features of small-world topology and modular structure</a:t>
            </a:r>
          </a:p>
          <a:p>
            <a:r>
              <a:rPr lang="en-US" sz="2800" dirty="0" smtClean="0"/>
              <a:t>Significantly increased characteristic path lengths in the </a:t>
            </a:r>
            <a:r>
              <a:rPr lang="en-US" sz="2800" dirty="0" err="1" smtClean="0"/>
              <a:t>aMCI</a:t>
            </a:r>
            <a:r>
              <a:rPr lang="en-US" sz="2800" dirty="0" smtClean="0"/>
              <a:t> group (HC: 7.950±5.236; </a:t>
            </a:r>
            <a:r>
              <a:rPr lang="en-US" sz="2800" dirty="0" err="1" smtClean="0"/>
              <a:t>aMCI</a:t>
            </a:r>
            <a:r>
              <a:rPr lang="en-US" sz="2800" dirty="0" smtClean="0"/>
              <a:t>: 14.506±22.250;p=.047)</a:t>
            </a:r>
          </a:p>
          <a:p>
            <a:r>
              <a:rPr lang="en-US" sz="2800" dirty="0" smtClean="0"/>
              <a:t> Borderline results: increased normalized path length and decreased modularity</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1477962"/>
          </a:xfrm>
        </p:spPr>
        <p:txBody>
          <a:bodyPr>
            <a:normAutofit fontScale="90000"/>
          </a:bodyPr>
          <a:lstStyle/>
          <a:p>
            <a:r>
              <a:rPr lang="en-US" dirty="0" smtClean="0"/>
              <a:t>Results - Relationship Between Network Metrics and Behavioral</a:t>
            </a:r>
            <a:br>
              <a:rPr lang="en-US" dirty="0" smtClean="0"/>
            </a:br>
            <a:r>
              <a:rPr lang="en-US" dirty="0" smtClean="0"/>
              <a:t>Performance</a:t>
            </a:r>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457200" y="3733800"/>
            <a:ext cx="8229600" cy="2746346"/>
          </a:xfrm>
          <a:prstGeom prst="rect">
            <a:avLst/>
          </a:prstGeom>
          <a:noFill/>
          <a:ln w="9525">
            <a:noFill/>
            <a:miter lim="800000"/>
            <a:headEnd/>
            <a:tailEnd/>
          </a:ln>
        </p:spPr>
      </p:pic>
      <p:sp>
        <p:nvSpPr>
          <p:cNvPr id="5" name="TextBox 4"/>
          <p:cNvSpPr txBox="1"/>
          <p:nvPr/>
        </p:nvSpPr>
        <p:spPr>
          <a:xfrm>
            <a:off x="762000" y="2209800"/>
            <a:ext cx="8001000" cy="1569660"/>
          </a:xfrm>
          <a:prstGeom prst="rect">
            <a:avLst/>
          </a:prstGeom>
          <a:noFill/>
        </p:spPr>
        <p:txBody>
          <a:bodyPr wrap="square" rtlCol="0">
            <a:spAutoFit/>
          </a:bodyPr>
          <a:lstStyle/>
          <a:p>
            <a:r>
              <a:rPr lang="en-US" sz="2400" dirty="0" smtClean="0"/>
              <a:t>Within the </a:t>
            </a:r>
            <a:r>
              <a:rPr lang="en-US" sz="2400" dirty="0" err="1" smtClean="0"/>
              <a:t>aMCI</a:t>
            </a:r>
            <a:r>
              <a:rPr lang="en-US" sz="2400" dirty="0" smtClean="0"/>
              <a:t> group, the whole-brain topology (L</a:t>
            </a:r>
            <a:r>
              <a:rPr lang="en-US" sz="2400" baseline="30000" dirty="0" smtClean="0"/>
              <a:t>W</a:t>
            </a:r>
            <a:r>
              <a:rPr lang="en-US" sz="2400" dirty="0" smtClean="0"/>
              <a:t>,    , and      </a:t>
            </a:r>
            <a:br>
              <a:rPr lang="en-US" sz="2400" dirty="0" smtClean="0"/>
            </a:br>
            <a:r>
              <a:rPr lang="en-US" sz="2400" dirty="0" smtClean="0"/>
              <a:t>        ) and nodal strength of several structures correlated significantly (p&lt;.05)with the AVLT-recognition and immediate recall ability of patients</a:t>
            </a:r>
            <a:endParaRPr lang="en-US" sz="2400" dirty="0"/>
          </a:p>
        </p:txBody>
      </p:sp>
      <p:pic>
        <p:nvPicPr>
          <p:cNvPr id="5124" name="Picture 4"/>
          <p:cNvPicPr>
            <a:picLocks noChangeAspect="1" noChangeArrowheads="1"/>
          </p:cNvPicPr>
          <p:nvPr/>
        </p:nvPicPr>
        <p:blipFill>
          <a:blip r:embed="rId4" cstate="print"/>
          <a:srcRect/>
          <a:stretch>
            <a:fillRect/>
          </a:stretch>
        </p:blipFill>
        <p:spPr bwMode="auto">
          <a:xfrm>
            <a:off x="7499132" y="2238702"/>
            <a:ext cx="268514" cy="304800"/>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838200" y="2590800"/>
            <a:ext cx="48768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 Regional Topological Organization</a:t>
            </a:r>
            <a:endParaRPr lang="en-US" dirty="0"/>
          </a:p>
        </p:txBody>
      </p:sp>
      <p:sp>
        <p:nvSpPr>
          <p:cNvPr id="3" name="Content Placeholder 2"/>
          <p:cNvSpPr>
            <a:spLocks noGrp="1"/>
          </p:cNvSpPr>
          <p:nvPr>
            <p:ph idx="1"/>
          </p:nvPr>
        </p:nvSpPr>
        <p:spPr>
          <a:xfrm>
            <a:off x="381000" y="1600201"/>
            <a:ext cx="8305800" cy="1066799"/>
          </a:xfrm>
        </p:spPr>
        <p:txBody>
          <a:bodyPr>
            <a:normAutofit fontScale="92500" lnSpcReduction="20000"/>
          </a:bodyPr>
          <a:lstStyle/>
          <a:p>
            <a:pPr marL="0" indent="0">
              <a:buNone/>
            </a:pPr>
            <a:r>
              <a:rPr lang="en-US" sz="2800" dirty="0" smtClean="0"/>
              <a:t>Between-group comparisons of nodal strength revealed that 27 brain structures were targeted (p&lt;.01, uncorrected) by the disease</a:t>
            </a:r>
            <a:endParaRPr lang="en-US" sz="2800" dirty="0"/>
          </a:p>
        </p:txBody>
      </p:sp>
      <p:pic>
        <p:nvPicPr>
          <p:cNvPr id="2050" name="Picture 2"/>
          <p:cNvPicPr>
            <a:picLocks noChangeAspect="1" noChangeArrowheads="1"/>
          </p:cNvPicPr>
          <p:nvPr/>
        </p:nvPicPr>
        <p:blipFill>
          <a:blip r:embed="rId3" cstate="print"/>
          <a:srcRect/>
          <a:stretch>
            <a:fillRect/>
          </a:stretch>
        </p:blipFill>
        <p:spPr bwMode="auto">
          <a:xfrm>
            <a:off x="1143000" y="2546132"/>
            <a:ext cx="6726055" cy="4005261"/>
          </a:xfrm>
          <a:prstGeom prst="rect">
            <a:avLst/>
          </a:prstGeom>
          <a:noFill/>
          <a:ln w="9525">
            <a:noFill/>
            <a:miter lim="800000"/>
            <a:headEnd/>
            <a:tailEnd/>
          </a:ln>
        </p:spPr>
      </p:pic>
      <p:sp>
        <p:nvSpPr>
          <p:cNvPr id="5" name="Rectangle 4"/>
          <p:cNvSpPr/>
          <p:nvPr/>
        </p:nvSpPr>
        <p:spPr>
          <a:xfrm>
            <a:off x="1295400" y="2667000"/>
            <a:ext cx="228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Module distribution of “targeted” structures</a:t>
            </a:r>
            <a:endParaRPr lang="en-US" dirty="0"/>
          </a:p>
        </p:txBody>
      </p:sp>
      <p:sp>
        <p:nvSpPr>
          <p:cNvPr id="3" name="Content Placeholder 2"/>
          <p:cNvSpPr>
            <a:spLocks noGrp="1"/>
          </p:cNvSpPr>
          <p:nvPr>
            <p:ph idx="1"/>
          </p:nvPr>
        </p:nvSpPr>
        <p:spPr>
          <a:xfrm>
            <a:off x="457200" y="1474072"/>
            <a:ext cx="8229600" cy="2107328"/>
          </a:xfrm>
          <a:noFill/>
        </p:spPr>
        <p:txBody>
          <a:bodyPr>
            <a:normAutofit fontScale="92500" lnSpcReduction="20000"/>
          </a:bodyPr>
          <a:lstStyle/>
          <a:p>
            <a:r>
              <a:rPr lang="en-US" dirty="0" smtClean="0"/>
              <a:t>Modular architecture was derived from the HC group</a:t>
            </a:r>
          </a:p>
          <a:p>
            <a:r>
              <a:rPr lang="en-US" dirty="0" smtClean="0"/>
              <a:t> Five modules were found (</a:t>
            </a:r>
            <a:r>
              <a:rPr lang="en-US" dirty="0" err="1" smtClean="0"/>
              <a:t>Qmax</a:t>
            </a:r>
            <a:r>
              <a:rPr lang="en-US" dirty="0" smtClean="0"/>
              <a:t>=.536) corresponding to familiar networks: </a:t>
            </a:r>
            <a:br>
              <a:rPr lang="en-US" dirty="0" smtClean="0"/>
            </a:br>
            <a:endParaRPr lang="en-US" dirty="0" smtClean="0">
              <a:solidFill>
                <a:srgbClr val="FFFF00"/>
              </a:solidFill>
            </a:endParaRPr>
          </a:p>
        </p:txBody>
      </p:sp>
      <p:pic>
        <p:nvPicPr>
          <p:cNvPr id="3074" name="Picture 2"/>
          <p:cNvPicPr>
            <a:picLocks noChangeAspect="1" noChangeArrowheads="1"/>
          </p:cNvPicPr>
          <p:nvPr/>
        </p:nvPicPr>
        <p:blipFill>
          <a:blip r:embed="rId2" cstate="print"/>
          <a:srcRect/>
          <a:stretch>
            <a:fillRect/>
          </a:stretch>
        </p:blipFill>
        <p:spPr bwMode="auto">
          <a:xfrm>
            <a:off x="4724400" y="3505200"/>
            <a:ext cx="3738563" cy="2955423"/>
          </a:xfrm>
          <a:prstGeom prst="rect">
            <a:avLst/>
          </a:prstGeom>
          <a:noFill/>
          <a:ln w="9525">
            <a:noFill/>
            <a:miter lim="800000"/>
            <a:headEnd/>
            <a:tailEnd/>
          </a:ln>
        </p:spPr>
      </p:pic>
      <p:sp>
        <p:nvSpPr>
          <p:cNvPr id="6" name="TextBox 5"/>
          <p:cNvSpPr txBox="1"/>
          <p:nvPr/>
        </p:nvSpPr>
        <p:spPr>
          <a:xfrm>
            <a:off x="1066800" y="3849231"/>
            <a:ext cx="3124200" cy="2246769"/>
          </a:xfrm>
          <a:prstGeom prst="rect">
            <a:avLst/>
          </a:prstGeom>
          <a:solidFill>
            <a:schemeClr val="accent2">
              <a:lumMod val="20000"/>
              <a:lumOff val="80000"/>
            </a:schemeClr>
          </a:solidFill>
        </p:spPr>
        <p:txBody>
          <a:bodyPr wrap="square" rtlCol="0">
            <a:spAutoFit/>
          </a:bodyPr>
          <a:lstStyle/>
          <a:p>
            <a:r>
              <a:rPr lang="en-US" sz="2800" b="1" dirty="0" err="1" smtClean="0">
                <a:solidFill>
                  <a:srgbClr val="00FF00"/>
                </a:solidFill>
              </a:rPr>
              <a:t>Sensori</a:t>
            </a:r>
            <a:r>
              <a:rPr lang="en-US" sz="2800" b="1" dirty="0" smtClean="0">
                <a:solidFill>
                  <a:srgbClr val="00FF00"/>
                </a:solidFill>
              </a:rPr>
              <a:t>-motor</a:t>
            </a:r>
            <a:r>
              <a:rPr lang="en-US" sz="2800" b="1" dirty="0" smtClean="0"/>
              <a:t/>
            </a:r>
            <a:br>
              <a:rPr lang="en-US" sz="2800" b="1" dirty="0" smtClean="0"/>
            </a:br>
            <a:r>
              <a:rPr lang="en-US" sz="2800" b="1" dirty="0" smtClean="0">
                <a:solidFill>
                  <a:srgbClr val="F77509"/>
                </a:solidFill>
              </a:rPr>
              <a:t>Default mode </a:t>
            </a:r>
            <a:r>
              <a:rPr lang="en-US" sz="2800" b="1" dirty="0" smtClean="0"/>
              <a:t/>
            </a:r>
            <a:br>
              <a:rPr lang="en-US" sz="2800" b="1" dirty="0" smtClean="0"/>
            </a:br>
            <a:r>
              <a:rPr lang="en-US" sz="2800" b="1" dirty="0" smtClean="0">
                <a:solidFill>
                  <a:srgbClr val="9933FF"/>
                </a:solidFill>
              </a:rPr>
              <a:t>Ventral attention</a:t>
            </a:r>
            <a:r>
              <a:rPr lang="en-US" sz="2800" b="1" dirty="0" smtClean="0"/>
              <a:t/>
            </a:r>
            <a:br>
              <a:rPr lang="en-US" sz="2800" b="1" dirty="0" smtClean="0"/>
            </a:br>
            <a:r>
              <a:rPr lang="en-US" sz="2800" b="1" dirty="0" smtClean="0">
                <a:solidFill>
                  <a:srgbClr val="1444DC"/>
                </a:solidFill>
              </a:rPr>
              <a:t>Visual processing</a:t>
            </a:r>
            <a:r>
              <a:rPr lang="en-US" sz="2800" b="1" dirty="0" smtClean="0"/>
              <a:t/>
            </a:r>
            <a:br>
              <a:rPr lang="en-US" sz="2800" b="1" dirty="0" smtClean="0"/>
            </a:br>
            <a:r>
              <a:rPr lang="en-US" sz="2800" b="1" dirty="0" smtClean="0">
                <a:solidFill>
                  <a:srgbClr val="FFFF00"/>
                </a:solidFill>
              </a:rPr>
              <a:t>Auditory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Module distribution of “targeted” structures</a:t>
            </a:r>
            <a:endParaRPr lang="en-US" dirty="0"/>
          </a:p>
        </p:txBody>
      </p:sp>
      <p:sp>
        <p:nvSpPr>
          <p:cNvPr id="4" name="Content Placeholder 3"/>
          <p:cNvSpPr>
            <a:spLocks noGrp="1"/>
          </p:cNvSpPr>
          <p:nvPr>
            <p:ph idx="1"/>
          </p:nvPr>
        </p:nvSpPr>
        <p:spPr/>
        <p:txBody>
          <a:bodyPr>
            <a:normAutofit lnSpcReduction="10000"/>
          </a:bodyPr>
          <a:lstStyle/>
          <a:p>
            <a:r>
              <a:rPr lang="en-US" dirty="0" smtClean="0"/>
              <a:t>Targeted ROIs in </a:t>
            </a:r>
            <a:r>
              <a:rPr lang="en-US" dirty="0" err="1" smtClean="0"/>
              <a:t>aMCI</a:t>
            </a:r>
            <a:r>
              <a:rPr lang="en-US" dirty="0" smtClean="0"/>
              <a:t> belonged mainly to </a:t>
            </a:r>
            <a:r>
              <a:rPr lang="en-US" b="1" dirty="0" smtClean="0"/>
              <a:t>Default network (19/27, 70.4%)</a:t>
            </a:r>
          </a:p>
          <a:p>
            <a:r>
              <a:rPr lang="en-US" dirty="0" smtClean="0"/>
              <a:t> Followed by  attention (4/27, 14.8%), motor (2/27, 7.4%),and visual (2/27, 7.4%) modules</a:t>
            </a:r>
          </a:p>
          <a:p>
            <a:r>
              <a:rPr lang="en-US" dirty="0" smtClean="0"/>
              <a:t>Decline of nodal strength in the DMN is consistent with previous studies that demonstrate  involvement of these regions in episodic memory and a breakdown (?) in the DMN spontaneous activity in MCI</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381000" y="1600200"/>
            <a:ext cx="8382000" cy="4525963"/>
          </a:xfrm>
        </p:spPr>
        <p:txBody>
          <a:bodyPr>
            <a:normAutofit fontScale="77500" lnSpcReduction="20000"/>
          </a:bodyPr>
          <a:lstStyle/>
          <a:p>
            <a:r>
              <a:rPr lang="en-US" dirty="0" smtClean="0"/>
              <a:t>Alzheimer’s disease (AD) - a progressive, neurodegenerative disease </a:t>
            </a:r>
          </a:p>
          <a:p>
            <a:r>
              <a:rPr lang="en-US" dirty="0" smtClean="0"/>
              <a:t>Characterized by decline in cognitive and memory functions</a:t>
            </a:r>
          </a:p>
          <a:p>
            <a:r>
              <a:rPr lang="en-US" dirty="0" smtClean="0"/>
              <a:t>Likely caused by aberrant neuronal circuitry</a:t>
            </a:r>
          </a:p>
          <a:p>
            <a:r>
              <a:rPr lang="en-US" dirty="0" smtClean="0"/>
              <a:t>Amnesic mild cognitive impairment (</a:t>
            </a:r>
            <a:r>
              <a:rPr lang="en-US" dirty="0" err="1" smtClean="0"/>
              <a:t>aMCI</a:t>
            </a:r>
            <a:r>
              <a:rPr lang="en-US" dirty="0" smtClean="0"/>
              <a:t>) - a transition state between normal aging and AD (high risk for AD)</a:t>
            </a:r>
          </a:p>
          <a:p>
            <a:r>
              <a:rPr lang="en-US" dirty="0" smtClean="0"/>
              <a:t>Currently, the clinical diagnosis of </a:t>
            </a:r>
            <a:r>
              <a:rPr lang="en-US" dirty="0" err="1" smtClean="0"/>
              <a:t>aMCI</a:t>
            </a:r>
            <a:r>
              <a:rPr lang="en-US" dirty="0" smtClean="0"/>
              <a:t> has limited specificity </a:t>
            </a:r>
          </a:p>
          <a:p>
            <a:r>
              <a:rPr lang="en-US" dirty="0" smtClean="0"/>
              <a:t>Numerous studies have reported </a:t>
            </a:r>
            <a:r>
              <a:rPr lang="en-US" dirty="0" err="1" smtClean="0"/>
              <a:t>aMCI</a:t>
            </a:r>
            <a:r>
              <a:rPr lang="en-US" dirty="0" smtClean="0"/>
              <a:t> patients to have impaired structural integrity and functional connectivity </a:t>
            </a:r>
          </a:p>
          <a:p>
            <a:r>
              <a:rPr lang="en-US" dirty="0" smtClean="0"/>
              <a:t>Topological organization of whole-brain networks in </a:t>
            </a:r>
            <a:r>
              <a:rPr lang="en-US" dirty="0" err="1" smtClean="0"/>
              <a:t>aMCI</a:t>
            </a:r>
            <a:r>
              <a:rPr lang="en-US" dirty="0" smtClean="0"/>
              <a:t> still largely unexplored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 Disrupted Functional Network Connectivity in </a:t>
            </a:r>
            <a:r>
              <a:rPr lang="en-US" dirty="0" err="1" smtClean="0"/>
              <a:t>aMCI</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Under p&lt;5*10</a:t>
            </a:r>
            <a:r>
              <a:rPr lang="en-US" baseline="30000" dirty="0" smtClean="0"/>
              <a:t>-4 </a:t>
            </a:r>
            <a:r>
              <a:rPr lang="en-US" dirty="0" smtClean="0"/>
              <a:t>a single network of 363 connections linking widely distributed structures showed decreased FC in the </a:t>
            </a:r>
            <a:r>
              <a:rPr lang="en-US" dirty="0" err="1" smtClean="0"/>
              <a:t>aMCI</a:t>
            </a:r>
            <a:r>
              <a:rPr lang="en-US" dirty="0" smtClean="0"/>
              <a:t> group (p=.006, corrected). </a:t>
            </a:r>
          </a:p>
          <a:p>
            <a:r>
              <a:rPr lang="en-US" dirty="0" smtClean="0"/>
              <a:t>Under p&lt;10</a:t>
            </a:r>
            <a:r>
              <a:rPr lang="en-US" baseline="30000" dirty="0" smtClean="0"/>
              <a:t>-4</a:t>
            </a:r>
            <a:r>
              <a:rPr lang="en-US" dirty="0" smtClean="0"/>
              <a:t> the network split into two CCs: one of 65 connections (p=.004, corrected) and the other of22 connections (p=.011, corrected). </a:t>
            </a:r>
          </a:p>
          <a:p>
            <a:r>
              <a:rPr lang="en-US" dirty="0" smtClean="0"/>
              <a:t>The larger component </a:t>
            </a:r>
            <a:br>
              <a:rPr lang="en-US" dirty="0" smtClean="0"/>
            </a:br>
            <a:r>
              <a:rPr lang="en-US" dirty="0" smtClean="0"/>
              <a:t>comprised mainly of inter-</a:t>
            </a:r>
            <a:br>
              <a:rPr lang="en-US" dirty="0" smtClean="0"/>
            </a:br>
            <a:r>
              <a:rPr lang="en-US" dirty="0" smtClean="0"/>
              <a:t>module  connections </a:t>
            </a:r>
            <a:br>
              <a:rPr lang="en-US" dirty="0" smtClean="0"/>
            </a:br>
            <a:r>
              <a:rPr lang="en-US" dirty="0" smtClean="0"/>
              <a:t>(46/65, 70.8%)</a:t>
            </a:r>
          </a:p>
          <a:p>
            <a:r>
              <a:rPr lang="en-US" dirty="0" smtClean="0"/>
              <a:t>The smaller component</a:t>
            </a:r>
            <a:br>
              <a:rPr lang="en-US" dirty="0" smtClean="0"/>
            </a:br>
            <a:r>
              <a:rPr lang="en-US" dirty="0" smtClean="0"/>
              <a:t> comprised mainly of intra-</a:t>
            </a:r>
            <a:br>
              <a:rPr lang="en-US" dirty="0" smtClean="0"/>
            </a:br>
            <a:r>
              <a:rPr lang="en-US" dirty="0" smtClean="0"/>
              <a:t>module connections</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4876800" y="3822214"/>
            <a:ext cx="3990975" cy="2729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 inter group differences</a:t>
            </a:r>
            <a:endParaRPr lang="en-US" dirty="0"/>
          </a:p>
        </p:txBody>
      </p:sp>
      <p:sp>
        <p:nvSpPr>
          <p:cNvPr id="3" name="Content Placeholder 2"/>
          <p:cNvSpPr>
            <a:spLocks noGrp="1"/>
          </p:cNvSpPr>
          <p:nvPr>
            <p:ph idx="1"/>
          </p:nvPr>
        </p:nvSpPr>
        <p:spPr>
          <a:xfrm>
            <a:off x="457200" y="1600200"/>
            <a:ext cx="8305800" cy="4525963"/>
          </a:xfrm>
        </p:spPr>
        <p:txBody>
          <a:bodyPr>
            <a:normAutofit lnSpcReduction="10000"/>
          </a:bodyPr>
          <a:lstStyle/>
          <a:p>
            <a:r>
              <a:rPr lang="en-US" dirty="0" smtClean="0"/>
              <a:t>Increased </a:t>
            </a:r>
            <a:r>
              <a:rPr lang="en-US" dirty="0" smtClean="0"/>
              <a:t>path length may reflect disrupted neuronal integration between distant regions </a:t>
            </a:r>
            <a:r>
              <a:rPr lang="en-US" dirty="0" smtClean="0"/>
              <a:t> (consistent </a:t>
            </a:r>
            <a:r>
              <a:rPr lang="en-US" dirty="0" smtClean="0"/>
              <a:t>with previous AD </a:t>
            </a:r>
            <a:r>
              <a:rPr lang="en-US" dirty="0" smtClean="0"/>
              <a:t>studies)</a:t>
            </a:r>
            <a:endParaRPr lang="en-US" dirty="0" smtClean="0"/>
          </a:p>
          <a:p>
            <a:r>
              <a:rPr lang="en-US" dirty="0" smtClean="0"/>
              <a:t>Large disconnected </a:t>
            </a:r>
            <a:r>
              <a:rPr lang="en-US" dirty="0" smtClean="0"/>
              <a:t>network </a:t>
            </a:r>
            <a:r>
              <a:rPr lang="en-US" dirty="0" smtClean="0"/>
              <a:t>- </a:t>
            </a:r>
            <a:r>
              <a:rPr lang="en-US" dirty="0" smtClean="0"/>
              <a:t>comparable with previous reports of selected reductions of network-related </a:t>
            </a:r>
            <a:r>
              <a:rPr lang="en-US" dirty="0" smtClean="0"/>
              <a:t>activity</a:t>
            </a:r>
            <a:endParaRPr lang="en-US" dirty="0" smtClean="0"/>
          </a:p>
          <a:p>
            <a:r>
              <a:rPr lang="en-US" dirty="0" smtClean="0"/>
              <a:t>Overall, results provide empirical evidence for disrupted network organization in </a:t>
            </a:r>
            <a:r>
              <a:rPr lang="en-US" dirty="0" err="1" smtClean="0"/>
              <a:t>aMCI</a:t>
            </a:r>
            <a:r>
              <a:rPr lang="en-US" dirty="0" smtClean="0"/>
              <a:t> at three (global, nodal, and connectional) levels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classification</a:t>
            </a:r>
            <a:endParaRPr lang="en-US" dirty="0"/>
          </a:p>
        </p:txBody>
      </p:sp>
      <p:sp>
        <p:nvSpPr>
          <p:cNvPr id="3" name="Content Placeholder 2"/>
          <p:cNvSpPr>
            <a:spLocks noGrp="1"/>
          </p:cNvSpPr>
          <p:nvPr>
            <p:ph idx="1"/>
          </p:nvPr>
        </p:nvSpPr>
        <p:spPr/>
        <p:txBody>
          <a:bodyPr>
            <a:normAutofit lnSpcReduction="10000"/>
          </a:bodyPr>
          <a:lstStyle/>
          <a:p>
            <a:r>
              <a:rPr lang="en-US" dirty="0" smtClean="0"/>
              <a:t>For each metric different thresholds were used to classify each sample into either </a:t>
            </a:r>
            <a:r>
              <a:rPr lang="en-US" dirty="0" err="1" smtClean="0"/>
              <a:t>aMCI</a:t>
            </a:r>
            <a:r>
              <a:rPr lang="en-US" dirty="0" smtClean="0"/>
              <a:t> or control </a:t>
            </a:r>
          </a:p>
          <a:p>
            <a:r>
              <a:rPr lang="en-US" dirty="0" smtClean="0"/>
              <a:t>Under each threshold, the fraction of correctly identified </a:t>
            </a:r>
            <a:r>
              <a:rPr lang="en-US" dirty="0" err="1" smtClean="0"/>
              <a:t>aMCI</a:t>
            </a:r>
            <a:r>
              <a:rPr lang="en-US" dirty="0" smtClean="0"/>
              <a:t> patients (sensitivity) and the fraction of correctly identified controls (specificity) were calculated</a:t>
            </a:r>
          </a:p>
          <a:p>
            <a:r>
              <a:rPr lang="en-US" dirty="0" smtClean="0"/>
              <a:t>A cut-off point that simultaneously optimized the sensitivity and specificity was determined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 network measures prediction power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Mean functional connectivity strength of the NBS-based connected network (cluster-defining threshold = 10</a:t>
            </a:r>
            <a:r>
              <a:rPr lang="en-US" baseline="30000" dirty="0" smtClean="0"/>
              <a:t>-4</a:t>
            </a:r>
            <a:r>
              <a:rPr lang="en-US" dirty="0" smtClean="0"/>
              <a:t>) showed highest prediction power (AUC=0.904,p&lt;10</a:t>
            </a:r>
            <a:r>
              <a:rPr lang="en-US" baseline="30000" dirty="0" smtClean="0"/>
              <a:t>-6</a:t>
            </a:r>
            <a:r>
              <a:rPr lang="en-US" dirty="0" smtClean="0"/>
              <a:t>)</a:t>
            </a:r>
          </a:p>
          <a:p>
            <a:r>
              <a:rPr lang="en-US" dirty="0" smtClean="0"/>
              <a:t>Sensitivity = 86.5%</a:t>
            </a:r>
          </a:p>
          <a:p>
            <a:r>
              <a:rPr lang="en-US" dirty="0" smtClean="0"/>
              <a:t>Specificity = 85.1% </a:t>
            </a:r>
          </a:p>
          <a:p>
            <a:r>
              <a:rPr lang="en-US" dirty="0" smtClean="0"/>
              <a:t>Accuracy= 85.7%</a:t>
            </a:r>
          </a:p>
          <a:p>
            <a:r>
              <a:rPr lang="en-US" dirty="0" smtClean="0"/>
              <a:t>All other network metrics</a:t>
            </a:r>
            <a:br>
              <a:rPr lang="en-US" dirty="0" smtClean="0"/>
            </a:br>
            <a:r>
              <a:rPr lang="en-US" dirty="0" smtClean="0"/>
              <a:t>studied exhibited poor </a:t>
            </a:r>
            <a:br>
              <a:rPr lang="en-US" dirty="0" smtClean="0"/>
            </a:br>
            <a:r>
              <a:rPr lang="en-US" dirty="0" smtClean="0"/>
              <a:t>discriminative power</a:t>
            </a:r>
            <a:endParaRPr lang="en-US" dirty="0"/>
          </a:p>
        </p:txBody>
      </p:sp>
      <p:pic>
        <p:nvPicPr>
          <p:cNvPr id="6147" name="Picture 3"/>
          <p:cNvPicPr>
            <a:picLocks noChangeAspect="1" noChangeArrowheads="1"/>
          </p:cNvPicPr>
          <p:nvPr/>
        </p:nvPicPr>
        <p:blipFill>
          <a:blip r:embed="rId3" cstate="print"/>
          <a:srcRect/>
          <a:stretch>
            <a:fillRect/>
          </a:stretch>
        </p:blipFill>
        <p:spPr bwMode="auto">
          <a:xfrm>
            <a:off x="4953000" y="2895600"/>
            <a:ext cx="3657600" cy="2993641"/>
          </a:xfrm>
          <a:prstGeom prst="rect">
            <a:avLst/>
          </a:prstGeom>
          <a:noFill/>
          <a:ln w="9525">
            <a:noFill/>
            <a:miter lim="800000"/>
            <a:headEnd/>
            <a:tailEnd/>
          </a:ln>
        </p:spPr>
      </p:pic>
      <p:sp>
        <p:nvSpPr>
          <p:cNvPr id="7" name="Rectangle 6"/>
          <p:cNvSpPr/>
          <p:nvPr/>
        </p:nvSpPr>
        <p:spPr>
          <a:xfrm>
            <a:off x="5000298" y="2984936"/>
            <a:ext cx="275898"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Discussion – diagnostic power</a:t>
            </a:r>
            <a:endParaRPr lang="en-US" dirty="0"/>
          </a:p>
        </p:txBody>
      </p:sp>
      <p:sp>
        <p:nvSpPr>
          <p:cNvPr id="3" name="Content Placeholder 2"/>
          <p:cNvSpPr>
            <a:spLocks noGrp="1"/>
          </p:cNvSpPr>
          <p:nvPr>
            <p:ph idx="1"/>
          </p:nvPr>
        </p:nvSpPr>
        <p:spPr>
          <a:xfrm>
            <a:off x="457200" y="1524000"/>
            <a:ext cx="8229600" cy="4525963"/>
          </a:xfrm>
        </p:spPr>
        <p:txBody>
          <a:bodyPr>
            <a:normAutofit fontScale="85000" lnSpcReduction="10000"/>
          </a:bodyPr>
          <a:lstStyle/>
          <a:p>
            <a:r>
              <a:rPr lang="en-US" dirty="0" smtClean="0"/>
              <a:t>Previous studies searched for </a:t>
            </a:r>
            <a:r>
              <a:rPr lang="en-US" dirty="0" err="1" smtClean="0"/>
              <a:t>aMCI</a:t>
            </a:r>
            <a:r>
              <a:rPr lang="en-US" dirty="0" smtClean="0"/>
              <a:t>-related biomarkers </a:t>
            </a:r>
            <a:r>
              <a:rPr lang="en-US" dirty="0" smtClean="0"/>
              <a:t>using structural properties</a:t>
            </a:r>
            <a:endParaRPr lang="en-US" dirty="0" smtClean="0"/>
          </a:p>
          <a:p>
            <a:r>
              <a:rPr lang="en-US" dirty="0" smtClean="0"/>
              <a:t> More recent studies used dysfunctional interregional connectivity for distinguishing  </a:t>
            </a:r>
            <a:r>
              <a:rPr lang="en-US" dirty="0" err="1" smtClean="0"/>
              <a:t>aMCI</a:t>
            </a:r>
            <a:r>
              <a:rPr lang="en-US" dirty="0" smtClean="0"/>
              <a:t> from healthy controls</a:t>
            </a:r>
          </a:p>
          <a:p>
            <a:r>
              <a:rPr lang="en-US" dirty="0" smtClean="0"/>
              <a:t>Here </a:t>
            </a:r>
            <a:r>
              <a:rPr lang="en-US" dirty="0" smtClean="0"/>
              <a:t>NBS-based connectivity network differentiated </a:t>
            </a:r>
            <a:r>
              <a:rPr lang="en-US" dirty="0" err="1" smtClean="0"/>
              <a:t>aMCI</a:t>
            </a:r>
            <a:r>
              <a:rPr lang="en-US" dirty="0" smtClean="0"/>
              <a:t> patients from healthy individuals with high sensitivity and specificity. </a:t>
            </a:r>
          </a:p>
          <a:p>
            <a:r>
              <a:rPr lang="en-US" dirty="0" err="1" smtClean="0"/>
              <a:t>aMCI</a:t>
            </a:r>
            <a:r>
              <a:rPr lang="en-US" dirty="0" smtClean="0"/>
              <a:t> diagnosis could be further improved by combining both structural and functional connectivity information from multimodality imaging data</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Reproducibility and Test-Retest Reliability</a:t>
            </a:r>
            <a:endParaRPr lang="en-US" dirty="0"/>
          </a:p>
        </p:txBody>
      </p:sp>
      <p:sp>
        <p:nvSpPr>
          <p:cNvPr id="3" name="Content Placeholder 2"/>
          <p:cNvSpPr>
            <a:spLocks noGrp="1"/>
          </p:cNvSpPr>
          <p:nvPr>
            <p:ph idx="1"/>
          </p:nvPr>
        </p:nvSpPr>
        <p:spPr/>
        <p:txBody>
          <a:bodyPr>
            <a:normAutofit/>
          </a:bodyPr>
          <a:lstStyle/>
          <a:p>
            <a:r>
              <a:rPr lang="en-US" dirty="0" smtClean="0"/>
              <a:t>Repeating analysis after regressing out WM and CSF</a:t>
            </a:r>
          </a:p>
          <a:p>
            <a:r>
              <a:rPr lang="en-US" dirty="0" smtClean="0"/>
              <a:t>Repeating analyses for three other commonly </a:t>
            </a:r>
          </a:p>
          <a:p>
            <a:pPr>
              <a:buNone/>
            </a:pPr>
            <a:r>
              <a:rPr lang="en-US" dirty="0" smtClean="0"/>
              <a:t>employed low-resolution atlases, the Anatomical Automatic Labeling atlas (AAL, n = 90) , the Harvard-Oxford atlas (HOA, n = 112)  and the Craddock et al.’s functional atlas</a:t>
            </a:r>
          </a:p>
          <a:p>
            <a:pPr>
              <a:buNone/>
            </a:pPr>
            <a:r>
              <a:rPr lang="en-US" dirty="0" smtClean="0"/>
              <a:t>(</a:t>
            </a:r>
            <a:r>
              <a:rPr lang="en-US" dirty="0" err="1" smtClean="0"/>
              <a:t>Crad</a:t>
            </a:r>
            <a:r>
              <a:rPr lang="en-US" dirty="0" smtClean="0"/>
              <a:t>, n = 200)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 Reproducibility of the Findings</a:t>
            </a:r>
            <a:endParaRPr lang="en-US" dirty="0"/>
          </a:p>
        </p:txBody>
      </p:sp>
      <p:sp>
        <p:nvSpPr>
          <p:cNvPr id="3" name="Content Placeholder 2"/>
          <p:cNvSpPr>
            <a:spLocks noGrp="1"/>
          </p:cNvSpPr>
          <p:nvPr>
            <p:ph idx="1"/>
          </p:nvPr>
        </p:nvSpPr>
        <p:spPr/>
        <p:txBody>
          <a:bodyPr>
            <a:normAutofit/>
          </a:bodyPr>
          <a:lstStyle/>
          <a:p>
            <a:r>
              <a:rPr lang="en-US" sz="2800" dirty="0" smtClean="0"/>
              <a:t>Most reported findings were reproducible across different parcellation schemes </a:t>
            </a:r>
            <a:endParaRPr lang="en-US" sz="2800" dirty="0"/>
          </a:p>
        </p:txBody>
      </p:sp>
      <p:pic>
        <p:nvPicPr>
          <p:cNvPr id="7170" name="Picture 2"/>
          <p:cNvPicPr>
            <a:picLocks noChangeAspect="1" noChangeArrowheads="1"/>
          </p:cNvPicPr>
          <p:nvPr/>
        </p:nvPicPr>
        <p:blipFill>
          <a:blip r:embed="rId3" cstate="print"/>
          <a:srcRect/>
          <a:stretch>
            <a:fillRect/>
          </a:stretch>
        </p:blipFill>
        <p:spPr bwMode="auto">
          <a:xfrm>
            <a:off x="762000" y="2514600"/>
            <a:ext cx="6942335" cy="3476451"/>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457200" y="6096000"/>
            <a:ext cx="6267450" cy="209550"/>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457200" y="6400800"/>
            <a:ext cx="3076575" cy="180975"/>
          </a:xfrm>
          <a:prstGeom prst="rect">
            <a:avLst/>
          </a:prstGeom>
          <a:noFill/>
          <a:ln w="9525">
            <a:noFill/>
            <a:miter lim="800000"/>
            <a:headEnd/>
            <a:tailEnd/>
          </a:ln>
        </p:spPr>
      </p:pic>
      <p:pic>
        <p:nvPicPr>
          <p:cNvPr id="7173" name="Picture 5"/>
          <p:cNvPicPr>
            <a:picLocks noChangeAspect="1" noChangeArrowheads="1"/>
          </p:cNvPicPr>
          <p:nvPr/>
        </p:nvPicPr>
        <p:blipFill>
          <a:blip r:embed="rId6" cstate="print"/>
          <a:srcRect/>
          <a:stretch>
            <a:fillRect/>
          </a:stretch>
        </p:blipFill>
        <p:spPr bwMode="auto">
          <a:xfrm>
            <a:off x="3565634" y="6400800"/>
            <a:ext cx="933450" cy="161925"/>
          </a:xfrm>
          <a:prstGeom prst="rect">
            <a:avLst/>
          </a:prstGeom>
          <a:noFill/>
          <a:ln w="9525">
            <a:noFill/>
            <a:miter lim="800000"/>
            <a:headEnd/>
            <a:tailEnd/>
          </a:ln>
        </p:spPr>
      </p:pic>
      <p:pic>
        <p:nvPicPr>
          <p:cNvPr id="7174" name="Picture 6"/>
          <p:cNvPicPr>
            <a:picLocks noChangeAspect="1" noChangeArrowheads="1"/>
          </p:cNvPicPr>
          <p:nvPr/>
        </p:nvPicPr>
        <p:blipFill>
          <a:blip r:embed="rId7" cstate="print"/>
          <a:srcRect/>
          <a:stretch>
            <a:fillRect/>
          </a:stretch>
        </p:blipFill>
        <p:spPr bwMode="auto">
          <a:xfrm>
            <a:off x="4953000" y="6400800"/>
            <a:ext cx="2247900" cy="200025"/>
          </a:xfrm>
          <a:prstGeom prst="rect">
            <a:avLst/>
          </a:prstGeom>
          <a:noFill/>
          <a:ln w="9525">
            <a:noFill/>
            <a:miter lim="800000"/>
            <a:headEnd/>
            <a:tailEnd/>
          </a:ln>
        </p:spPr>
      </p:pic>
      <p:pic>
        <p:nvPicPr>
          <p:cNvPr id="7175" name="Picture 7"/>
          <p:cNvPicPr>
            <a:picLocks noChangeAspect="1" noChangeArrowheads="1"/>
          </p:cNvPicPr>
          <p:nvPr/>
        </p:nvPicPr>
        <p:blipFill>
          <a:blip r:embed="rId8" cstate="print"/>
          <a:srcRect/>
          <a:stretch>
            <a:fillRect/>
          </a:stretch>
        </p:blipFill>
        <p:spPr bwMode="auto">
          <a:xfrm>
            <a:off x="7467600" y="6096000"/>
            <a:ext cx="1352550"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reproducibility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high-resolution parcellation outperformed low-resolution parcellation in discriminating patients with </a:t>
            </a:r>
            <a:r>
              <a:rPr lang="en-US" dirty="0" err="1" smtClean="0"/>
              <a:t>aMCI</a:t>
            </a:r>
            <a:r>
              <a:rPr lang="en-US" dirty="0" smtClean="0"/>
              <a:t> from HCs </a:t>
            </a:r>
          </a:p>
          <a:p>
            <a:r>
              <a:rPr lang="en-US" dirty="0" smtClean="0"/>
              <a:t> In the wavelet scale 3, most global network metrics exhibited fair to excellent (0.4&lt;</a:t>
            </a:r>
            <a:r>
              <a:rPr lang="en-US" dirty="0" err="1" smtClean="0"/>
              <a:t>intraclass</a:t>
            </a:r>
            <a:r>
              <a:rPr lang="en-US" dirty="0" smtClean="0"/>
              <a:t> correlation&lt;0.9) test-retest reliability</a:t>
            </a:r>
          </a:p>
          <a:p>
            <a:r>
              <a:rPr lang="en-US" b="1" dirty="0" smtClean="0"/>
              <a:t>Nodal strength reliability distributed unequally across the brain</a:t>
            </a:r>
          </a:p>
          <a:p>
            <a:r>
              <a:rPr lang="en-US" dirty="0" smtClean="0"/>
              <a:t> most metrics and brain structures that showed between-group differences exhibited moderate to high reliability</a:t>
            </a:r>
          </a:p>
          <a:p>
            <a:r>
              <a:rPr lang="en-US" dirty="0" smtClean="0"/>
              <a:t>High reproducibility also for preprocessing strategies and network types (data not shown)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Abnormal organization of the </a:t>
            </a:r>
            <a:r>
              <a:rPr lang="en-US" dirty="0" err="1" smtClean="0"/>
              <a:t>aMCI</a:t>
            </a:r>
            <a:r>
              <a:rPr lang="en-US" dirty="0" smtClean="0"/>
              <a:t> connectome from .031 Hz to .063 Hz including</a:t>
            </a:r>
          </a:p>
          <a:p>
            <a:pPr marL="514350" indent="-514350">
              <a:buAutoNum type="arabicParenR"/>
            </a:pPr>
            <a:r>
              <a:rPr lang="en-US" dirty="0" smtClean="0"/>
              <a:t>increased characteristic path length</a:t>
            </a:r>
            <a:r>
              <a:rPr lang="en-US" dirty="0" smtClean="0"/>
              <a:t>;</a:t>
            </a:r>
          </a:p>
          <a:p>
            <a:pPr marL="514350" indent="-514350">
              <a:buAutoNum type="arabicParenR"/>
            </a:pPr>
            <a:r>
              <a:rPr lang="en-US" dirty="0" smtClean="0"/>
              <a:t>Decreased clustering coefficient</a:t>
            </a:r>
            <a:endParaRPr lang="en-US" dirty="0" smtClean="0"/>
          </a:p>
          <a:p>
            <a:pPr marL="514350" indent="-514350">
              <a:buAutoNum type="arabicParenR"/>
            </a:pPr>
            <a:r>
              <a:rPr lang="en-US" dirty="0" smtClean="0"/>
              <a:t>Decreased DMN nodal strength </a:t>
            </a:r>
          </a:p>
          <a:p>
            <a:pPr marL="514350" indent="-514350">
              <a:buAutoNum type="arabicParenR"/>
            </a:pPr>
            <a:r>
              <a:rPr lang="en-US" dirty="0" smtClean="0"/>
              <a:t>Impaired FC between different functional modules</a:t>
            </a:r>
          </a:p>
          <a:p>
            <a:pPr marL="514350" indent="-514350"/>
            <a:r>
              <a:rPr lang="en-US" dirty="0" smtClean="0"/>
              <a:t>Abnormal metrics correlated </a:t>
            </a:r>
            <a:r>
              <a:rPr lang="en-US" dirty="0" smtClean="0"/>
              <a:t>with some </a:t>
            </a:r>
            <a:r>
              <a:rPr lang="en-US" smtClean="0"/>
              <a:t>of the </a:t>
            </a:r>
            <a:r>
              <a:rPr lang="en-US" dirty="0" smtClean="0"/>
              <a:t>patients’ cognitive performance </a:t>
            </a:r>
          </a:p>
          <a:p>
            <a:pPr marL="514350" indent="-514350"/>
            <a:r>
              <a:rPr lang="en-US" dirty="0" smtClean="0"/>
              <a:t>One such metric distinguished patients from healthy controls  with high sensitivity and specificity</a:t>
            </a:r>
          </a:p>
          <a:p>
            <a:pPr marL="514350" indent="-514350"/>
            <a:r>
              <a:rPr lang="en-US" dirty="0" smtClean="0"/>
              <a:t>“Small </a:t>
            </a:r>
            <a:r>
              <a:rPr lang="en-US" dirty="0" err="1" smtClean="0"/>
              <a:t>worldness</a:t>
            </a:r>
            <a:r>
              <a:rPr lang="en-US" dirty="0" smtClean="0"/>
              <a:t>” and modularity were found in both groups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learn from this?</a:t>
            </a:r>
            <a:endParaRPr lang="en-US" dirty="0"/>
          </a:p>
        </p:txBody>
      </p:sp>
      <p:sp>
        <p:nvSpPr>
          <p:cNvPr id="3" name="Content Placeholder 2"/>
          <p:cNvSpPr>
            <a:spLocks noGrp="1"/>
          </p:cNvSpPr>
          <p:nvPr>
            <p:ph idx="1"/>
          </p:nvPr>
        </p:nvSpPr>
        <p:spPr/>
        <p:txBody>
          <a:bodyPr/>
          <a:lstStyle/>
          <a:p>
            <a:r>
              <a:rPr lang="en-US" dirty="0" smtClean="0"/>
              <a:t>Use group label random permutations to detect characteristics that are unique to a specific group of subjects</a:t>
            </a:r>
          </a:p>
          <a:p>
            <a:r>
              <a:rPr lang="en-US" dirty="0" smtClean="0"/>
              <a:t>Try use mean FC strength to distinguish between groups </a:t>
            </a:r>
          </a:p>
          <a:p>
            <a:r>
              <a:rPr lang="en-US" dirty="0" smtClean="0"/>
              <a:t>Statistical “flexibility” (?)</a:t>
            </a:r>
          </a:p>
          <a:p>
            <a:r>
              <a:rPr lang="en-US" dirty="0" smtClean="0"/>
              <a:t>How to talk about results that contain a set of connections (a few dozens)</a:t>
            </a: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study</a:t>
            </a:r>
            <a:endParaRPr lang="en-US" dirty="0"/>
          </a:p>
        </p:txBody>
      </p:sp>
      <p:sp>
        <p:nvSpPr>
          <p:cNvPr id="3" name="Content Placeholder 2"/>
          <p:cNvSpPr>
            <a:spLocks noGrp="1"/>
          </p:cNvSpPr>
          <p:nvPr>
            <p:ph idx="1"/>
          </p:nvPr>
        </p:nvSpPr>
        <p:spPr/>
        <p:txBody>
          <a:bodyPr>
            <a:normAutofit/>
          </a:bodyPr>
          <a:lstStyle/>
          <a:p>
            <a:r>
              <a:rPr lang="en-US" dirty="0" smtClean="0"/>
              <a:t>Resting-state fMRI to investigate topological changes in </a:t>
            </a:r>
            <a:r>
              <a:rPr lang="en-US" dirty="0" err="1" smtClean="0"/>
              <a:t>aMCI</a:t>
            </a:r>
            <a:r>
              <a:rPr lang="en-US" dirty="0" smtClean="0"/>
              <a:t> patients’ functional connectome </a:t>
            </a:r>
          </a:p>
          <a:p>
            <a:r>
              <a:rPr lang="en-US" dirty="0" smtClean="0"/>
              <a:t>Association to individual clinical or behavioral variables</a:t>
            </a:r>
          </a:p>
          <a:p>
            <a:r>
              <a:rPr lang="en-US" dirty="0" smtClean="0"/>
              <a:t>Check diagnostic power of topological properties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a:xfrm>
            <a:off x="381000" y="1600200"/>
            <a:ext cx="8305800" cy="4525963"/>
          </a:xfrm>
        </p:spPr>
        <p:txBody>
          <a:bodyPr>
            <a:normAutofit fontScale="92500" lnSpcReduction="10000"/>
          </a:bodyPr>
          <a:lstStyle/>
          <a:p>
            <a:r>
              <a:rPr lang="en-US" dirty="0" smtClean="0"/>
              <a:t> 37 </a:t>
            </a:r>
            <a:r>
              <a:rPr lang="en-US" dirty="0" err="1" smtClean="0"/>
              <a:t>aMCI</a:t>
            </a:r>
            <a:r>
              <a:rPr lang="en-US" dirty="0" smtClean="0"/>
              <a:t> patients (17 men and 20 women)</a:t>
            </a:r>
          </a:p>
          <a:p>
            <a:r>
              <a:rPr lang="en-US" dirty="0" smtClean="0"/>
              <a:t>47 age and education matched healthy controls ( 17 men, 27 women)</a:t>
            </a:r>
          </a:p>
          <a:p>
            <a:r>
              <a:rPr lang="en-US" dirty="0" smtClean="0"/>
              <a:t> 8 min fMRI scans (478 seconds =239 time points)</a:t>
            </a:r>
          </a:p>
          <a:p>
            <a:r>
              <a:rPr lang="en-US" dirty="0" smtClean="0"/>
              <a:t>Standard preprocessing steps (slice timing correction, head motion correction, normalization to  MNI space, high pass filter  and regression of nuisance signals  head-motion profiles)</a:t>
            </a:r>
          </a:p>
          <a:p>
            <a:r>
              <a:rPr lang="en-US" dirty="0" smtClean="0"/>
              <a:t>standardized clinical evaluation protocol </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Construction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Brain was divided into 1024 regions of interest (ROIs) according to a high-resolution, randomly generated brain atlas (H-1024) </a:t>
            </a:r>
          </a:p>
          <a:p>
            <a:r>
              <a:rPr lang="en-US" dirty="0" smtClean="0"/>
              <a:t>Pearson correlation was calculated between any pair of ROIs using maximal overlap discrete wavelet transform method in four wavelet scales (scale 1, .125–.250 Hz; scale 2, .063–.125 Hz; scale 3, .031–.063 Hz; and scale 4, .016–.031 Hz) -&gt; 4 frequency-specific correlation matrices for each participant</a:t>
            </a:r>
          </a:p>
          <a:p>
            <a:r>
              <a:rPr lang="en-US" dirty="0" smtClean="0"/>
              <a:t>Only significant correlations (p&lt;=.05 </a:t>
            </a:r>
            <a:r>
              <a:rPr lang="en-US" dirty="0" err="1" smtClean="0"/>
              <a:t>Bonferroni</a:t>
            </a:r>
            <a:r>
              <a:rPr lang="en-US" dirty="0" smtClean="0"/>
              <a:t>-corrected) retained  (de-noising)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Discrete wavelet transform</a:t>
            </a:r>
            <a:r>
              <a:rPr lang="en-US" dirty="0" smtClean="0"/>
              <a:t> (DWT) – (from </a:t>
            </a:r>
            <a:r>
              <a:rPr lang="en-US" dirty="0" err="1" smtClean="0"/>
              <a:t>wikipedia</a:t>
            </a:r>
            <a:r>
              <a:rPr lang="en-US" dirty="0" smtClean="0"/>
              <a:t>)</a:t>
            </a:r>
            <a:endParaRPr lang="en-US" dirty="0"/>
          </a:p>
        </p:txBody>
      </p:sp>
      <p:sp>
        <p:nvSpPr>
          <p:cNvPr id="3" name="Content Placeholder 2"/>
          <p:cNvSpPr>
            <a:spLocks noGrp="1"/>
          </p:cNvSpPr>
          <p:nvPr>
            <p:ph idx="1"/>
          </p:nvPr>
        </p:nvSpPr>
        <p:spPr/>
        <p:txBody>
          <a:bodyPr/>
          <a:lstStyle/>
          <a:p>
            <a:r>
              <a:rPr lang="en-US" dirty="0" smtClean="0"/>
              <a:t>Any wavelet transform for which the wavelets are discretely sampled</a:t>
            </a:r>
          </a:p>
          <a:p>
            <a:r>
              <a:rPr lang="en-US" dirty="0" smtClean="0"/>
              <a:t>As with other wavelet transforms, a key advantage it has over Fourier transforms is temporal resolution: it captures both frequency </a:t>
            </a:r>
            <a:r>
              <a:rPr lang="en-US" i="1" dirty="0" smtClean="0"/>
              <a:t>and</a:t>
            </a:r>
            <a:r>
              <a:rPr lang="en-US" dirty="0" smtClean="0"/>
              <a:t> location information (location in time)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Analysis</a:t>
            </a:r>
            <a:endParaRPr lang="en-US" dirty="0"/>
          </a:p>
        </p:txBody>
      </p:sp>
      <p:sp>
        <p:nvSpPr>
          <p:cNvPr id="3" name="Content Placeholder 2"/>
          <p:cNvSpPr>
            <a:spLocks noGrp="1"/>
          </p:cNvSpPr>
          <p:nvPr>
            <p:ph idx="1"/>
          </p:nvPr>
        </p:nvSpPr>
        <p:spPr>
          <a:xfrm>
            <a:off x="457200" y="1524000"/>
            <a:ext cx="8229600" cy="4525963"/>
          </a:xfrm>
        </p:spPr>
        <p:txBody>
          <a:bodyPr>
            <a:normAutofit fontScale="85000" lnSpcReduction="10000"/>
          </a:bodyPr>
          <a:lstStyle/>
          <a:p>
            <a:r>
              <a:rPr lang="en-US" dirty="0" smtClean="0"/>
              <a:t>A </a:t>
            </a:r>
            <a:r>
              <a:rPr lang="en-US" b="1" dirty="0" smtClean="0"/>
              <a:t>small-world network</a:t>
            </a:r>
            <a:r>
              <a:rPr lang="en-US" dirty="0" smtClean="0"/>
              <a:t> - originally proposed by Watts and </a:t>
            </a:r>
            <a:r>
              <a:rPr lang="en-US" dirty="0" err="1" smtClean="0"/>
              <a:t>Strogatz</a:t>
            </a:r>
            <a:r>
              <a:rPr lang="en-US" dirty="0" smtClean="0"/>
              <a:t> (1998), a graph in which most nodes are not neighbors of one another, but can be reached from every other node by a small number of steps</a:t>
            </a:r>
          </a:p>
          <a:p>
            <a:r>
              <a:rPr lang="en-US" dirty="0" smtClean="0"/>
              <a:t>enables high efficiency of both specialized and integrated processing</a:t>
            </a:r>
          </a:p>
          <a:p>
            <a:r>
              <a:rPr lang="en-US" dirty="0" smtClean="0"/>
              <a:t>In a small-world network typical inter-nodal distance is proportional to the log(</a:t>
            </a:r>
            <a:r>
              <a:rPr lang="en-US" i="1" dirty="0" smtClean="0"/>
              <a:t>number of nodes) </a:t>
            </a:r>
            <a:endParaRPr lang="en-US" dirty="0" smtClean="0"/>
          </a:p>
          <a:p>
            <a:r>
              <a:rPr lang="en-US" dirty="0" smtClean="0"/>
              <a:t>Small-</a:t>
            </a:r>
            <a:r>
              <a:rPr lang="en-US" dirty="0" err="1" smtClean="0"/>
              <a:t>worldness</a:t>
            </a:r>
            <a:r>
              <a:rPr lang="en-US" dirty="0" smtClean="0"/>
              <a:t>:  can be quantified using measures of a clustering coefficient and a characteristic path length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Graph metrics elaboration</a:t>
            </a:r>
            <a:endParaRPr lang="en-US" i="1" dirty="0"/>
          </a:p>
        </p:txBody>
      </p:sp>
      <p:sp>
        <p:nvSpPr>
          <p:cNvPr id="3" name="Content Placeholder 2"/>
          <p:cNvSpPr>
            <a:spLocks noGrp="1"/>
          </p:cNvSpPr>
          <p:nvPr>
            <p:ph idx="1"/>
          </p:nvPr>
        </p:nvSpPr>
        <p:spPr/>
        <p:txBody>
          <a:bodyPr/>
          <a:lstStyle/>
          <a:p>
            <a:r>
              <a:rPr lang="en-US" b="1" dirty="0" smtClean="0"/>
              <a:t>Clustering coefficient</a:t>
            </a:r>
            <a:endParaRPr lang="en-US" b="1" dirty="0"/>
          </a:p>
        </p:txBody>
      </p:sp>
      <p:pic>
        <p:nvPicPr>
          <p:cNvPr id="3074" name="Picture 2"/>
          <p:cNvPicPr>
            <a:picLocks noChangeAspect="1" noChangeArrowheads="1"/>
          </p:cNvPicPr>
          <p:nvPr/>
        </p:nvPicPr>
        <p:blipFill>
          <a:blip r:embed="rId3" cstate="print"/>
          <a:srcRect/>
          <a:stretch>
            <a:fillRect/>
          </a:stretch>
        </p:blipFill>
        <p:spPr bwMode="auto">
          <a:xfrm>
            <a:off x="1981200" y="2209800"/>
            <a:ext cx="1600200" cy="957129"/>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3657600" y="2133600"/>
            <a:ext cx="1910443" cy="914400"/>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1981200" y="3124200"/>
            <a:ext cx="3701143" cy="1219200"/>
          </a:xfrm>
          <a:prstGeom prst="rect">
            <a:avLst/>
          </a:prstGeom>
          <a:noFill/>
          <a:ln w="9525">
            <a:noFill/>
            <a:miter lim="800000"/>
            <a:headEnd/>
            <a:tailEnd/>
          </a:ln>
        </p:spPr>
      </p:pic>
      <p:sp>
        <p:nvSpPr>
          <p:cNvPr id="8" name="TextBox 7"/>
          <p:cNvSpPr txBox="1"/>
          <p:nvPr/>
        </p:nvSpPr>
        <p:spPr>
          <a:xfrm>
            <a:off x="1066800" y="4191000"/>
            <a:ext cx="6400800" cy="1200329"/>
          </a:xfrm>
          <a:prstGeom prst="rect">
            <a:avLst/>
          </a:prstGeom>
          <a:noFill/>
        </p:spPr>
        <p:txBody>
          <a:bodyPr wrap="square" rtlCol="0">
            <a:spAutoFit/>
          </a:bodyPr>
          <a:lstStyle/>
          <a:p>
            <a:r>
              <a:rPr lang="en-US" dirty="0" err="1" smtClean="0"/>
              <a:t>Ki</a:t>
            </a:r>
            <a:r>
              <a:rPr lang="en-US" dirty="0" smtClean="0"/>
              <a:t> – the degree of node I</a:t>
            </a:r>
          </a:p>
          <a:p>
            <a:r>
              <a:rPr lang="en-US" dirty="0" err="1" smtClean="0"/>
              <a:t>Wij</a:t>
            </a:r>
            <a:r>
              <a:rPr lang="en-US" dirty="0" smtClean="0"/>
              <a:t> – the wavelet Pearson correlation between node </a:t>
            </a:r>
            <a:r>
              <a:rPr lang="en-US" dirty="0" err="1" smtClean="0"/>
              <a:t>i</a:t>
            </a:r>
            <a:r>
              <a:rPr lang="en-US" dirty="0" smtClean="0"/>
              <a:t> and node j</a:t>
            </a:r>
          </a:p>
          <a:p>
            <a:r>
              <a:rPr lang="en-US" dirty="0" smtClean="0"/>
              <a:t>scaled by the sum of all existing edge weights and </a:t>
            </a:r>
            <a:r>
              <a:rPr lang="en-US" dirty="0" err="1" smtClean="0"/>
              <a:t>Gi</a:t>
            </a:r>
            <a:r>
              <a:rPr lang="en-US" dirty="0" smtClean="0"/>
              <a:t>  is the </a:t>
            </a:r>
            <a:r>
              <a:rPr lang="en-US" dirty="0" err="1" smtClean="0"/>
              <a:t>subgraph</a:t>
            </a:r>
            <a:r>
              <a:rPr lang="en-US" dirty="0" smtClean="0"/>
              <a:t> that is composed of the nodes directly linking to node  </a:t>
            </a:r>
            <a:r>
              <a:rPr lang="en-US" dirty="0" err="1" smtClean="0"/>
              <a:t>i</a:t>
            </a:r>
            <a:r>
              <a:rPr lang="en-US" dirty="0" smtClean="0"/>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Graph metrics elaboration</a:t>
            </a:r>
            <a:endParaRPr lang="en-US" dirty="0"/>
          </a:p>
        </p:txBody>
      </p:sp>
      <p:sp>
        <p:nvSpPr>
          <p:cNvPr id="3" name="Content Placeholder 2"/>
          <p:cNvSpPr>
            <a:spLocks noGrp="1"/>
          </p:cNvSpPr>
          <p:nvPr>
            <p:ph idx="1"/>
          </p:nvPr>
        </p:nvSpPr>
        <p:spPr/>
        <p:txBody>
          <a:bodyPr>
            <a:normAutofit/>
          </a:bodyPr>
          <a:lstStyle/>
          <a:p>
            <a:r>
              <a:rPr lang="en-US" b="1" dirty="0" smtClean="0"/>
              <a:t>The characteristic path length L</a:t>
            </a:r>
            <a:r>
              <a:rPr lang="en-US" b="1" baseline="30000" dirty="0" smtClean="0"/>
              <a:t>w</a:t>
            </a:r>
            <a:r>
              <a:rPr lang="en-US" baseline="30000" dirty="0" smtClean="0"/>
              <a:t> </a:t>
            </a:r>
            <a:r>
              <a:rPr lang="en-US" dirty="0" smtClean="0"/>
              <a:t> of a weighted network G with N nodes is defined as the harmonic mean of the shortest path length across all possible pair of nodes</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2667000" y="3962400"/>
            <a:ext cx="3083442" cy="1143000"/>
          </a:xfrm>
          <a:prstGeom prst="rect">
            <a:avLst/>
          </a:prstGeom>
          <a:noFill/>
          <a:ln w="9525">
            <a:noFill/>
            <a:miter lim="800000"/>
            <a:headEnd/>
            <a:tailEnd/>
          </a:ln>
        </p:spPr>
      </p:pic>
      <p:sp>
        <p:nvSpPr>
          <p:cNvPr id="5" name="TextBox 4"/>
          <p:cNvSpPr txBox="1"/>
          <p:nvPr/>
        </p:nvSpPr>
        <p:spPr>
          <a:xfrm>
            <a:off x="914400" y="5334000"/>
            <a:ext cx="6934200" cy="923330"/>
          </a:xfrm>
          <a:prstGeom prst="rect">
            <a:avLst/>
          </a:prstGeom>
          <a:noFill/>
        </p:spPr>
        <p:txBody>
          <a:bodyPr wrap="square" rtlCol="0">
            <a:spAutoFit/>
          </a:bodyPr>
          <a:lstStyle/>
          <a:p>
            <a:r>
              <a:rPr lang="en-US" dirty="0" err="1" smtClean="0"/>
              <a:t>d</a:t>
            </a:r>
            <a:r>
              <a:rPr lang="en-US" baseline="-25000" dirty="0" err="1" smtClean="0"/>
              <a:t>ij</a:t>
            </a:r>
            <a:r>
              <a:rPr lang="en-US" dirty="0" smtClean="0"/>
              <a:t> = the weighted shortest path length between node  </a:t>
            </a:r>
            <a:r>
              <a:rPr lang="en-US" dirty="0" err="1" smtClean="0"/>
              <a:t>i</a:t>
            </a:r>
            <a:r>
              <a:rPr lang="en-US" dirty="0" smtClean="0"/>
              <a:t>  and node  j</a:t>
            </a:r>
          </a:p>
          <a:p>
            <a:r>
              <a:rPr lang="en-US" dirty="0" smtClean="0"/>
              <a:t>The length of an edge was designated as the reciprocal of the edge weight  </a:t>
            </a:r>
          </a:p>
        </p:txBody>
      </p:sp>
      <p:pic>
        <p:nvPicPr>
          <p:cNvPr id="3075" name="Picture 3"/>
          <p:cNvPicPr>
            <a:picLocks noChangeAspect="1" noChangeArrowheads="1"/>
          </p:cNvPicPr>
          <p:nvPr/>
        </p:nvPicPr>
        <p:blipFill>
          <a:blip r:embed="rId4" cstate="print"/>
          <a:srcRect/>
          <a:stretch>
            <a:fillRect/>
          </a:stretch>
        </p:blipFill>
        <p:spPr bwMode="auto">
          <a:xfrm>
            <a:off x="1752600" y="5867400"/>
            <a:ext cx="685800" cy="36355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2969</TotalTime>
  <Words>2749</Words>
  <Application>Microsoft Office PowerPoint</Application>
  <PresentationFormat>On-screen Show (4:3)</PresentationFormat>
  <Paragraphs>211</Paragraphs>
  <Slides>29</Slides>
  <Notes>21</Notes>
  <HiddenSlides>2</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Disrupted Functional Brain Connectome in Individuals at Risk for Alzheimer’s Disease</vt:lpstr>
      <vt:lpstr>Background</vt:lpstr>
      <vt:lpstr>This study</vt:lpstr>
      <vt:lpstr>Data</vt:lpstr>
      <vt:lpstr>Network Construction</vt:lpstr>
      <vt:lpstr>Discrete wavelet transform (DWT) – (from wikipedia)</vt:lpstr>
      <vt:lpstr>Network Analysis</vt:lpstr>
      <vt:lpstr>Graph metrics elaboration</vt:lpstr>
      <vt:lpstr>Graph metrics elaboration</vt:lpstr>
      <vt:lpstr>Graph metrics elaboration</vt:lpstr>
      <vt:lpstr>Null Model of random networks </vt:lpstr>
      <vt:lpstr>Statistical analysis- between group differences</vt:lpstr>
      <vt:lpstr>NBS</vt:lpstr>
      <vt:lpstr>Results – frequency specific alterations</vt:lpstr>
      <vt:lpstr>Results - Global Topological Organization</vt:lpstr>
      <vt:lpstr>Results - Relationship Between Network Metrics and Behavioral Performance</vt:lpstr>
      <vt:lpstr>Results - Regional Topological Organization</vt:lpstr>
      <vt:lpstr>Module distribution of “targeted” structures</vt:lpstr>
      <vt:lpstr>Module distribution of “targeted” structures</vt:lpstr>
      <vt:lpstr>Results - Disrupted Functional Network Connectivity in aMCI</vt:lpstr>
      <vt:lpstr>Discussion – inter group differences</vt:lpstr>
      <vt:lpstr>Network classification</vt:lpstr>
      <vt:lpstr>Results – network measures prediction power</vt:lpstr>
      <vt:lpstr>Discussion – diagnostic power</vt:lpstr>
      <vt:lpstr>Reproducibility and Test-Retest Reliability</vt:lpstr>
      <vt:lpstr>Results - Reproducibility of the Findings</vt:lpstr>
      <vt:lpstr>Results – reproducibility </vt:lpstr>
      <vt:lpstr>Summary</vt:lpstr>
      <vt:lpstr>What can we learn from this?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Disrupted Functional Brain Connectome in Individuals at Risk for Alzheimer’s Disease</dc:title>
  <dc:creator/>
  <cp:lastModifiedBy>adimaron</cp:lastModifiedBy>
  <cp:revision>292</cp:revision>
  <dcterms:created xsi:type="dcterms:W3CDTF">2006-08-16T00:00:00Z</dcterms:created>
  <dcterms:modified xsi:type="dcterms:W3CDTF">2013-07-17T06:15:50Z</dcterms:modified>
</cp:coreProperties>
</file>