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4"/>
  </p:notesMasterIdLst>
  <p:sldIdLst>
    <p:sldId id="256" r:id="rId2"/>
    <p:sldId id="258" r:id="rId3"/>
    <p:sldId id="257" r:id="rId4"/>
    <p:sldId id="333" r:id="rId5"/>
    <p:sldId id="286" r:id="rId6"/>
    <p:sldId id="316" r:id="rId7"/>
    <p:sldId id="287" r:id="rId8"/>
    <p:sldId id="288" r:id="rId9"/>
    <p:sldId id="317" r:id="rId10"/>
    <p:sldId id="327" r:id="rId11"/>
    <p:sldId id="328" r:id="rId12"/>
    <p:sldId id="259" r:id="rId13"/>
    <p:sldId id="322" r:id="rId14"/>
    <p:sldId id="318" r:id="rId15"/>
    <p:sldId id="329" r:id="rId16"/>
    <p:sldId id="262" r:id="rId17"/>
    <p:sldId id="263" r:id="rId18"/>
    <p:sldId id="264" r:id="rId19"/>
    <p:sldId id="265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323" r:id="rId30"/>
    <p:sldId id="266" r:id="rId31"/>
    <p:sldId id="289" r:id="rId32"/>
    <p:sldId id="290" r:id="rId33"/>
    <p:sldId id="296" r:id="rId34"/>
    <p:sldId id="324" r:id="rId35"/>
    <p:sldId id="271" r:id="rId36"/>
    <p:sldId id="307" r:id="rId37"/>
    <p:sldId id="325" r:id="rId38"/>
    <p:sldId id="326" r:id="rId39"/>
    <p:sldId id="334" r:id="rId40"/>
    <p:sldId id="312" r:id="rId41"/>
    <p:sldId id="313" r:id="rId42"/>
    <p:sldId id="314" r:id="rId43"/>
    <p:sldId id="315" r:id="rId44"/>
    <p:sldId id="272" r:id="rId45"/>
    <p:sldId id="292" r:id="rId46"/>
    <p:sldId id="303" r:id="rId47"/>
    <p:sldId id="304" r:id="rId48"/>
    <p:sldId id="305" r:id="rId49"/>
    <p:sldId id="293" r:id="rId50"/>
    <p:sldId id="273" r:id="rId51"/>
    <p:sldId id="330" r:id="rId52"/>
    <p:sldId id="335" r:id="rId53"/>
    <p:sldId id="294" r:id="rId54"/>
    <p:sldId id="295" r:id="rId55"/>
    <p:sldId id="306" r:id="rId56"/>
    <p:sldId id="311" r:id="rId57"/>
    <p:sldId id="298" r:id="rId58"/>
    <p:sldId id="299" r:id="rId59"/>
    <p:sldId id="331" r:id="rId60"/>
    <p:sldId id="300" r:id="rId61"/>
    <p:sldId id="332" r:id="rId62"/>
    <p:sldId id="310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9E2EC0-CACD-40C3-9F26-123CBFAB6EC6}" type="datetimeFigureOut">
              <a:rPr lang="en-US" smtClean="0"/>
              <a:t>7/18/2012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5089D-20F2-418C-B022-A1B8194AA4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99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5089D-20F2-418C-B022-A1B8194AA4EA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1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7/18/2012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7/18/2012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7/18/2012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7/18/2012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7/18/2012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7/18/2012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r" rtl="1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rtl="1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r" rtl="1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r" rtl="1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r" rtl="1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rtl="1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r" rtl="1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r" rtl="1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ncerci.com/content/11/1/9/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omedcentral.com/1741-7015/7/34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pmc/articles/PMC3148134/?tool=pubmed" TargetMode="Externa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ece.ohio-state.edu/~aleix/pami06.pdf" TargetMode="External"/><Relationship Id="rId2" Type="http://schemas.openxmlformats.org/officeDocument/2006/relationships/hyperlink" Target="http://ieeexplore.ieee.org/xpl/articleDetails.jsp?reload=true&amp;arnumber=1384891&amp;contentType=Conference+Publications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citeulike.org/group/11724/article/5907405" TargetMode="External"/><Relationship Id="rId4" Type="http://schemas.openxmlformats.org/officeDocument/2006/relationships/hyperlink" Target="http://www2.ece.ohio-state.edu/~aleix/pami05.pdf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oadinstitute.org/cgi-bin/cancer/publications/pub_paper.cgi?mode=view&amp;paper_id=43" TargetMode="Externa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huji.ac.il/~nir/Abstracts/BenDorFriedmanRECOMB2001.html" TargetMode="External"/><Relationship Id="rId2" Type="http://schemas.openxmlformats.org/officeDocument/2006/relationships/hyperlink" Target="http://www.broadinstitute.org/cgi-bin/cancer/publications/pub_paper.cgi?mode=view&amp;paper_id=43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ieeexplore.ieee.org/xpl/articleDetails.jsp?reload=true&amp;arnumber=1384891&amp;contentType=Conference+Publications" TargetMode="External"/><Relationship Id="rId4" Type="http://schemas.openxmlformats.org/officeDocument/2006/relationships/hyperlink" Target="http://www.ncbi.nlm.nih.gov/pmc/articles/PMC3148134/?tool=pubm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/>
          <a:lstStyle/>
          <a:p>
            <a:r>
              <a:rPr lang="en-US" dirty="0" smtClean="0"/>
              <a:t>A review on subclass discovery</a:t>
            </a:r>
            <a:endParaRPr lang="he-I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/>
          <a:lstStyle/>
          <a:p>
            <a:r>
              <a:rPr lang="en-US" dirty="0" smtClean="0"/>
              <a:t>Didi</a:t>
            </a:r>
            <a:r>
              <a:rPr lang="en-US" dirty="0" smtClean="0"/>
              <a:t> Amar</a:t>
            </a:r>
          </a:p>
          <a:p>
            <a:r>
              <a:rPr lang="en-US" dirty="0" smtClean="0"/>
              <a:t>Group meeting July 2012</a:t>
            </a:r>
            <a:endParaRPr lang="he-IL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 l="6452" b="9872"/>
          <a:stretch>
            <a:fillRect/>
          </a:stretch>
        </p:blipFill>
        <p:spPr bwMode="auto">
          <a:xfrm>
            <a:off x="4495800" y="2057400"/>
            <a:ext cx="3200400" cy="242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validate a new class assignment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The most obvious method: use additional information of the samples:</a:t>
            </a:r>
          </a:p>
          <a:p>
            <a:pPr lvl="1" algn="l" rtl="0"/>
            <a:r>
              <a:rPr lang="en-US" dirty="0" smtClean="0"/>
              <a:t>Known phenotype based subclasses.</a:t>
            </a:r>
          </a:p>
          <a:p>
            <a:pPr lvl="1" algn="l" rtl="0"/>
            <a:r>
              <a:rPr lang="en-US" dirty="0" smtClean="0"/>
              <a:t>Known genotypes, </a:t>
            </a:r>
            <a:r>
              <a:rPr lang="en-US" dirty="0" smtClean="0"/>
              <a:t>CNVs </a:t>
            </a:r>
            <a:r>
              <a:rPr lang="en-US" dirty="0" smtClean="0"/>
              <a:t>etc.</a:t>
            </a:r>
          </a:p>
          <a:p>
            <a:pPr lvl="1" algn="l" rtl="0"/>
            <a:r>
              <a:rPr lang="en-US" dirty="0" smtClean="0"/>
              <a:t>Survival analysis.</a:t>
            </a:r>
          </a:p>
        </p:txBody>
      </p:sp>
    </p:spTree>
    <p:extLst>
      <p:ext uri="{BB962C8B-B14F-4D97-AF65-F5344CB8AC3E}">
        <p14:creationId xmlns:p14="http://schemas.microsoft.com/office/powerpoint/2010/main" val="395564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validate a new class assignment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Statistical approaches: if the class assignment is significant then (</a:t>
            </a:r>
            <a:r>
              <a:rPr lang="en-US" dirty="0"/>
              <a:t>Golub et </a:t>
            </a:r>
            <a:r>
              <a:rPr lang="en-US" dirty="0" smtClean="0"/>
              <a:t>al. 1999, Ben Dor et al. 2001):</a:t>
            </a:r>
          </a:p>
          <a:p>
            <a:pPr marL="880110" lvl="1" indent="-514350" algn="l" rtl="0">
              <a:buFont typeface="+mj-lt"/>
              <a:buAutoNum type="arabicPeriod"/>
            </a:pPr>
            <a:r>
              <a:rPr lang="en-US" dirty="0" smtClean="0"/>
              <a:t>We shall have significant differential genes or at least the distribution of the gene scores should be higher than expected.</a:t>
            </a:r>
          </a:p>
          <a:p>
            <a:pPr marL="880110" lvl="1" indent="-514350" algn="l" rtl="0">
              <a:buFont typeface="+mj-lt"/>
              <a:buAutoNum type="arabicPeriod"/>
            </a:pPr>
            <a:r>
              <a:rPr lang="en-US" dirty="0" smtClean="0"/>
              <a:t>Distribution of classification confidence scores of a test set should be non-uniform, and similar to the training data.</a:t>
            </a:r>
          </a:p>
          <a:p>
            <a:pPr marL="880110" lvl="1" indent="-514350" algn="l" rtl="0">
              <a:buFont typeface="+mj-lt"/>
              <a:buAutoNum type="arabicPeriod"/>
            </a:pPr>
            <a:r>
              <a:rPr lang="en-US" dirty="0" smtClean="0"/>
              <a:t>We can construct a significant classifier.</a:t>
            </a:r>
          </a:p>
          <a:p>
            <a:pPr lvl="1" algn="l" rtl="0"/>
            <a:r>
              <a:rPr lang="en-US" dirty="0" smtClean="0"/>
              <a:t>These can be used as objectives for methods that search for new class assignment.</a:t>
            </a:r>
          </a:p>
        </p:txBody>
      </p:sp>
    </p:spTree>
    <p:extLst>
      <p:ext uri="{BB962C8B-B14F-4D97-AF65-F5344CB8AC3E}">
        <p14:creationId xmlns:p14="http://schemas.microsoft.com/office/powerpoint/2010/main" val="340776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validate a new class assignment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ontent Placeholder 14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:r>
                  <a:rPr lang="en-US" dirty="0" smtClean="0"/>
                  <a:t>Another practical validation\application: </a:t>
                </a:r>
              </a:p>
              <a:p>
                <a:pPr lvl="1" algn="l" rtl="0"/>
                <a:r>
                  <a:rPr lang="en-US" dirty="0" smtClean="0"/>
                  <a:t>check if partitioning to subclasses improves classification of the original classes</a:t>
                </a:r>
                <a:r>
                  <a:rPr lang="en-US" dirty="0" smtClean="0"/>
                  <a:t>.</a:t>
                </a:r>
              </a:p>
              <a:p>
                <a:pPr lvl="2" algn="l" rtl="0"/>
                <a:r>
                  <a:rPr lang="en-US" dirty="0" smtClean="0"/>
                  <a:t>We have a new class partition of the samples.</a:t>
                </a:r>
              </a:p>
              <a:p>
                <a:pPr lvl="2" algn="l" rtl="0"/>
                <a:r>
                  <a:rPr lang="en-US" dirty="0" smtClean="0"/>
                  <a:t>The probability that a sample belongs to a class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/>
                  <a:t> is the sum of probabilities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 smtClean="0"/>
                  <a:t> subclasses</a:t>
                </a:r>
                <a:endParaRPr lang="en-US" dirty="0" smtClean="0"/>
              </a:p>
              <a:p>
                <a:pPr lvl="1" algn="l" rtl="0"/>
                <a:r>
                  <a:rPr lang="en-US" dirty="0" smtClean="0"/>
                  <a:t>We shall see an example from image processing.</a:t>
                </a:r>
                <a:endParaRPr lang="en-US" dirty="0"/>
              </a:p>
            </p:txBody>
          </p:sp>
        </mc:Choice>
        <mc:Fallback>
          <p:sp>
            <p:nvSpPr>
              <p:cNvPr id="15" name="Content Placeholder 1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449" t="-1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</a:t>
            </a:r>
            <a:r>
              <a:rPr lang="en-US" dirty="0" smtClean="0"/>
              <a:t>ubclasses detection in neuroblastoma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32766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 6-gene signature identifies four molecular subgroups of neuroblastoma (Abel et al. 2011</a:t>
            </a:r>
            <a:r>
              <a:rPr lang="en-US" b="1" dirty="0" smtClean="0"/>
              <a:t>)</a:t>
            </a:r>
            <a:endParaRPr lang="en-US" dirty="0" smtClean="0"/>
          </a:p>
          <a:p>
            <a:r>
              <a:rPr lang="en-US" dirty="0">
                <a:hlinkClick r:id="rId2"/>
              </a:rPr>
              <a:t>http://www.cancerci.com/content/11/1/9/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94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Introduction: PCA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S</a:t>
            </a:r>
            <a:r>
              <a:rPr lang="en-US" dirty="0" smtClean="0"/>
              <a:t>ummarization of data with many (p) variables by a smaller set of (k) derived (synthetic, composite) variables.</a:t>
            </a:r>
          </a:p>
          <a:p>
            <a:pPr algn="l" rtl="0"/>
            <a:endParaRPr lang="en-US" dirty="0"/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5840412" y="5108575"/>
            <a:ext cx="873125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1270000" y="3214687"/>
            <a:ext cx="4360862" cy="3413125"/>
            <a:chOff x="345" y="1780"/>
            <a:chExt cx="2747" cy="2150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643" y="2109"/>
              <a:ext cx="2449" cy="1821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 dirty="0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345" y="2857"/>
              <a:ext cx="217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1735" y="1780"/>
              <a:ext cx="219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>
                  <a:latin typeface="Comic Sans MS" pitchFamily="66" charset="0"/>
                </a:rPr>
                <a:t>p</a:t>
              </a:r>
            </a:p>
          </p:txBody>
        </p:sp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1724" y="2753"/>
              <a:ext cx="327" cy="4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 b="1" i="1" dirty="0">
                  <a:latin typeface="Comic Sans MS" pitchFamily="66" charset="0"/>
                </a:rPr>
                <a:t>A</a:t>
              </a:r>
            </a:p>
          </p:txBody>
        </p:sp>
      </p:grpSp>
      <p:grpSp>
        <p:nvGrpSpPr>
          <p:cNvPr id="10" name="Group 16"/>
          <p:cNvGrpSpPr>
            <a:grpSpLocks/>
          </p:cNvGrpSpPr>
          <p:nvPr/>
        </p:nvGrpSpPr>
        <p:grpSpPr bwMode="auto">
          <a:xfrm>
            <a:off x="6772275" y="3260725"/>
            <a:ext cx="1533525" cy="3368675"/>
            <a:chOff x="3811" y="1809"/>
            <a:chExt cx="966" cy="2122"/>
          </a:xfrm>
        </p:grpSpPr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4069" y="2110"/>
              <a:ext cx="708" cy="1821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 dirty="0"/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3811" y="2847"/>
              <a:ext cx="217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33CC"/>
                  </a:solidFill>
                  <a:latin typeface="Comic Sans MS" pitchFamily="66" charset="0"/>
                </a:rPr>
                <a:t>n</a:t>
              </a: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4327" y="1809"/>
              <a:ext cx="220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33CC"/>
                  </a:solidFill>
                  <a:latin typeface="Comic Sans MS" pitchFamily="66" charset="0"/>
                </a:rPr>
                <a:t>k</a:t>
              </a: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4271" y="2716"/>
              <a:ext cx="324" cy="4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 b="1" i="1" dirty="0">
                  <a:solidFill>
                    <a:srgbClr val="FF33CC"/>
                  </a:solidFill>
                  <a:latin typeface="Comic Sans MS" pitchFamily="66" charset="0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241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Introduction: PCA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S</a:t>
            </a:r>
            <a:r>
              <a:rPr lang="en-US" dirty="0" smtClean="0"/>
              <a:t>ummarization of data with many (p) variables by a smaller set of (k) derived (synthetic, composite) variables.</a:t>
            </a:r>
          </a:p>
          <a:p>
            <a:pPr algn="l" rtl="0"/>
            <a:endParaRPr lang="en-US" dirty="0"/>
          </a:p>
        </p:txBody>
      </p:sp>
      <p:pic>
        <p:nvPicPr>
          <p:cNvPr id="2050" name="Picture 2" descr="http://4.bp.blogspot.com/_DFx1RcPQLM8/RkCoslf_QQI/AAAAAAAAAIk/emKccWNBumo/s400/pca_intr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6670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48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Introduction: PCA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Input: a matrix X in which each row is a sample (n) and each column is a feature (p).</a:t>
            </a:r>
          </a:p>
          <a:p>
            <a:pPr algn="l" rtl="0"/>
            <a:r>
              <a:rPr lang="en-US" dirty="0" smtClean="0"/>
              <a:t>PCA steps:</a:t>
            </a:r>
          </a:p>
          <a:p>
            <a:pPr lvl="1" algn="l" rtl="0"/>
            <a:r>
              <a:rPr lang="en-US" dirty="0"/>
              <a:t> </a:t>
            </a:r>
            <a:r>
              <a:rPr lang="en-US" dirty="0" smtClean="0"/>
              <a:t>Standardize the features, this is a linear transformation A.</a:t>
            </a:r>
          </a:p>
          <a:p>
            <a:pPr lvl="1" algn="l" rtl="0"/>
            <a:r>
              <a:rPr lang="en-US" dirty="0" smtClean="0"/>
              <a:t>Calculate the covariance matrix of the features.</a:t>
            </a:r>
          </a:p>
          <a:p>
            <a:pPr lvl="1" algn="l" rtl="0"/>
            <a:r>
              <a:rPr lang="en-US" dirty="0" smtClean="0"/>
              <a:t>Decompose the matrix to eigenvectors.</a:t>
            </a:r>
          </a:p>
          <a:p>
            <a:pPr lvl="1" algn="l" rtl="0"/>
            <a:r>
              <a:rPr lang="en-US" dirty="0" smtClean="0"/>
              <a:t>Keep the top K eigenvectors, forming the transformation matrix C (PXK).</a:t>
            </a:r>
          </a:p>
          <a:p>
            <a:pPr lvl="1" algn="l" rtl="0"/>
            <a:r>
              <a:rPr lang="en-US" dirty="0" smtClean="0"/>
              <a:t>The final data is Y=CAX. </a:t>
            </a:r>
          </a:p>
          <a:p>
            <a:pPr algn="l" rt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Neuroblastoma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NB is a childhood tumor, the most common in infants.</a:t>
            </a:r>
          </a:p>
          <a:p>
            <a:pPr algn="l" rtl="0"/>
            <a:r>
              <a:rPr lang="en-US" dirty="0" smtClean="0"/>
              <a:t>Children </a:t>
            </a:r>
            <a:r>
              <a:rPr lang="en-US" dirty="0"/>
              <a:t>diagnosed before 18 months with a localized tumor have favorable outcome. </a:t>
            </a:r>
            <a:endParaRPr lang="en-US" dirty="0" smtClean="0"/>
          </a:p>
          <a:p>
            <a:pPr algn="l" rtl="0"/>
            <a:r>
              <a:rPr lang="en-US" dirty="0" smtClean="0"/>
              <a:t>Older </a:t>
            </a:r>
            <a:r>
              <a:rPr lang="en-US" dirty="0"/>
              <a:t>children with metastatic cancer show poor prognosis and have low survival rate. </a:t>
            </a:r>
            <a:endParaRPr lang="en-US" dirty="0" smtClean="0"/>
          </a:p>
          <a:p>
            <a:pPr algn="l" rtl="0"/>
            <a:r>
              <a:rPr lang="en-US" dirty="0" smtClean="0"/>
              <a:t>MYCN amplification </a:t>
            </a:r>
            <a:r>
              <a:rPr lang="en-US" dirty="0"/>
              <a:t>is known to be associated with fast progression rate and poor progression despite age and stage. </a:t>
            </a:r>
            <a:endParaRPr lang="en-US" dirty="0" smtClean="0"/>
          </a:p>
          <a:p>
            <a:pPr algn="l" rtl="0"/>
            <a:r>
              <a:rPr lang="en-US" dirty="0" smtClean="0"/>
              <a:t>However</a:t>
            </a:r>
            <a:r>
              <a:rPr lang="en-US" dirty="0"/>
              <a:t>, most metastatic tumors do not show </a:t>
            </a:r>
            <a:r>
              <a:rPr lang="en-US" dirty="0" smtClean="0"/>
              <a:t>MNA</a:t>
            </a:r>
            <a:r>
              <a:rPr lang="en-US" dirty="0"/>
              <a:t>.</a:t>
            </a:r>
          </a:p>
          <a:p>
            <a:pPr algn="l" rt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Subclass detection in 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400" dirty="0" smtClean="0"/>
              <a:t>Copy number variation studies (Brodeur 2003, Michels et al. 2007) detected three subclasses:</a:t>
            </a:r>
          </a:p>
          <a:p>
            <a:pPr marL="971550" lvl="1" indent="-514350" algn="l" rtl="0">
              <a:buFont typeface="+mj-lt"/>
              <a:buAutoNum type="arabicPeriod"/>
            </a:pPr>
            <a:r>
              <a:rPr lang="en-US" sz="2000" dirty="0"/>
              <a:t>Type 1: low risk tumors with </a:t>
            </a:r>
            <a:r>
              <a:rPr lang="en-US" sz="2000" dirty="0" smtClean="0"/>
              <a:t>numeric </a:t>
            </a:r>
            <a:r>
              <a:rPr lang="en-US" sz="2000" dirty="0"/>
              <a:t>alterations and high expression of nerve growth factor TrkA.</a:t>
            </a:r>
          </a:p>
          <a:p>
            <a:pPr marL="971550" lvl="1" indent="-514350" algn="l" rtl="0">
              <a:buFont typeface="+mj-lt"/>
              <a:buAutoNum type="arabicPeriod"/>
            </a:pPr>
            <a:r>
              <a:rPr lang="en-US" sz="2000" dirty="0"/>
              <a:t>Type 2A: intermediate risk with 11q deletion, 17q gain and no MNA.</a:t>
            </a:r>
          </a:p>
          <a:p>
            <a:pPr marL="971550" lvl="1" indent="-514350" algn="l" rtl="0">
              <a:buFont typeface="+mj-lt"/>
              <a:buAutoNum type="arabicPeriod"/>
            </a:pPr>
            <a:r>
              <a:rPr lang="en-US" sz="2000" dirty="0"/>
              <a:t>Type 2B: high risk with MNA, 17q gain and 1p deletion</a:t>
            </a:r>
            <a:r>
              <a:rPr lang="en-US" sz="2000" dirty="0" smtClean="0"/>
              <a:t>.</a:t>
            </a:r>
          </a:p>
          <a:p>
            <a:pPr marL="571500" indent="-514350" algn="l" rtl="0"/>
            <a:r>
              <a:rPr lang="en-US" sz="2400" dirty="0"/>
              <a:t>There are many intermediate tumors that cannot be assigned to one of these clusters. </a:t>
            </a:r>
          </a:p>
          <a:p>
            <a:pPr marL="571500" indent="-514350" algn="l" rtl="0"/>
            <a:endParaRPr lang="en-US" dirty="0"/>
          </a:p>
          <a:p>
            <a:pPr algn="l" rtl="0"/>
            <a:endParaRPr lang="en-US" dirty="0"/>
          </a:p>
        </p:txBody>
      </p:sp>
      <p:pic>
        <p:nvPicPr>
          <p:cNvPr id="8194" name="Picture 2" descr="https://encrypted-tbn1.google.com/images?q=tbn:ANd9GcQZKzF9mT2rZ57Sxv7AKjMxISb8Eu0BZ8Y5ktbgBNPqPUgeEdmaL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410634"/>
            <a:ext cx="1600200" cy="244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encrypted-tbn3.google.com/images?q=tbn:ANd9GcTf7mntx5cegRefPoBtaF6UawSFHW52RfuLrpZ1_EEPQIRrGZ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236" y="228600"/>
            <a:ext cx="1152526" cy="99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Subclass detection in NB (Abel et al. 2011, Cancer Cell)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dirty="0" smtClean="0"/>
              <a:t>The analysis flow:</a:t>
            </a:r>
          </a:p>
          <a:p>
            <a:pPr lvl="1" algn="l" rtl="0"/>
            <a:r>
              <a:rPr lang="en-US" dirty="0" smtClean="0"/>
              <a:t>Filter low variation genes.</a:t>
            </a:r>
          </a:p>
          <a:p>
            <a:pPr lvl="1" algn="l" rtl="0"/>
            <a:r>
              <a:rPr lang="en-US" dirty="0" smtClean="0"/>
              <a:t>Use PCA (K=3)</a:t>
            </a:r>
          </a:p>
          <a:p>
            <a:pPr lvl="1" algn="l" rtl="0"/>
            <a:r>
              <a:rPr lang="en-US" dirty="0" smtClean="0"/>
              <a:t>In the new space add an edge between a sample and its nearest neighbor. The connected components are the final clusters.</a:t>
            </a:r>
          </a:p>
          <a:p>
            <a:pPr lvl="1" algn="l" rtl="0">
              <a:buNone/>
            </a:pPr>
            <a:r>
              <a:rPr lang="en-US" dirty="0" smtClean="0"/>
              <a:t>The variation filter: remove low variation genes until the separation between 1, 2A, 2B is good.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l="3609" t="9348" r="55282" b="9590"/>
          <a:stretch/>
        </p:blipFill>
        <p:spPr bwMode="auto">
          <a:xfrm>
            <a:off x="7086600" y="1676400"/>
            <a:ext cx="1505804" cy="135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for subclass discovery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Latent subclasses – different phenotypes.</a:t>
            </a:r>
          </a:p>
          <a:p>
            <a:pPr algn="l" rtl="0"/>
            <a:r>
              <a:rPr lang="en-US" dirty="0" smtClean="0"/>
              <a:t>Non-linear patterns.</a:t>
            </a:r>
          </a:p>
          <a:p>
            <a:pPr algn="l" rtl="0"/>
            <a:r>
              <a:rPr lang="en-US" dirty="0" smtClean="0"/>
              <a:t>Outlier detection.</a:t>
            </a:r>
          </a:p>
          <a:p>
            <a:pPr algn="l" rtl="0"/>
            <a:r>
              <a:rPr lang="en-US" dirty="0" smtClean="0"/>
              <a:t>Better biological interpretation:</a:t>
            </a:r>
          </a:p>
          <a:p>
            <a:pPr lvl="1" algn="l" rtl="0"/>
            <a:r>
              <a:rPr lang="en-US" dirty="0" smtClean="0"/>
              <a:t>Biomarker selection.</a:t>
            </a:r>
          </a:p>
          <a:p>
            <a:pPr lvl="1" algn="l" rtl="0"/>
            <a:r>
              <a:rPr lang="en-US" dirty="0" smtClean="0"/>
              <a:t>Differences between sub-disease and control.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Datasets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lvl="0" indent="-514350" algn="l" rtl="0">
              <a:buFont typeface="+mj-lt"/>
              <a:buAutoNum type="arabicPeriod"/>
            </a:pPr>
            <a:r>
              <a:rPr lang="en-US" dirty="0"/>
              <a:t>De peter dataset: 23 NB tumors, U133A arrays (Affymetrix).</a:t>
            </a:r>
          </a:p>
          <a:p>
            <a:pPr marL="514350" lvl="0" indent="-514350" algn="l" rtl="0">
              <a:buFont typeface="+mj-lt"/>
              <a:buAutoNum type="arabicPeriod"/>
            </a:pPr>
            <a:r>
              <a:rPr lang="en-US" dirty="0"/>
              <a:t>McArdle and Wilzen: 30 NB tumors, 133A arrays.</a:t>
            </a:r>
          </a:p>
          <a:p>
            <a:pPr marL="514350" lvl="0" indent="-514350" algn="l" rtl="0">
              <a:buFont typeface="+mj-lt"/>
              <a:buAutoNum type="arabicPeriod"/>
            </a:pPr>
            <a:r>
              <a:rPr lang="en-US" dirty="0"/>
              <a:t>Wang data: 101 NB tumors and one brain sample, HGU95Av2 (Affymetrix</a:t>
            </a:r>
            <a:r>
              <a:rPr lang="en-US" dirty="0" smtClean="0"/>
              <a:t>).</a:t>
            </a:r>
          </a:p>
          <a:p>
            <a:pPr marL="514350" lvl="0" indent="-514350" algn="l" rtl="0">
              <a:buFont typeface="+mj-lt"/>
              <a:buAutoNum type="arabicPeriod"/>
            </a:pPr>
            <a:endParaRPr lang="en-US" dirty="0"/>
          </a:p>
          <a:p>
            <a:pPr marL="514350" lvl="0" indent="-514350" algn="l" rtl="0">
              <a:buNone/>
            </a:pPr>
            <a:r>
              <a:rPr lang="en-US" dirty="0" smtClean="0"/>
              <a:t>Datasets 1 and 2 were analyzed. Dataset 3 was used for validation.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Four clusters were detected in dataset 1 and 2</a:t>
            </a:r>
            <a:endParaRPr lang="en-US" dirty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438400"/>
            <a:ext cx="683895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Six known NB genes were analyzed using ANOVA. All genes were significant in both datasets.</a:t>
            </a:r>
          </a:p>
          <a:p>
            <a:pPr algn="l" rtl="0"/>
            <a:endParaRPr lang="en-US" dirty="0" smtClean="0"/>
          </a:p>
          <a:p>
            <a:pPr algn="l" rtl="0"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14400" y="3429000"/>
          <a:ext cx="7543800" cy="2590798"/>
        </p:xfrm>
        <a:graphic>
          <a:graphicData uri="http://schemas.openxmlformats.org/drawingml/2006/table">
            <a:tbl>
              <a:tblPr/>
              <a:tblGrid>
                <a:gridCol w="1508406"/>
                <a:gridCol w="1508406"/>
                <a:gridCol w="1508406"/>
                <a:gridCol w="1509291"/>
                <a:gridCol w="1509291"/>
              </a:tblGrid>
              <a:tr h="370114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Arial"/>
                        </a:rPr>
                        <a:t>Gene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Arial"/>
                        </a:rPr>
                        <a:t>P1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Arial"/>
                        </a:rPr>
                        <a:t>P2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Arial"/>
                        </a:rPr>
                        <a:t>P3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Arial"/>
                        </a:rPr>
                        <a:t>P4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114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Arial"/>
                        </a:rPr>
                        <a:t>ALK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Arial"/>
                        </a:rPr>
                        <a:t>Down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Arial"/>
                        </a:rPr>
                        <a:t>Up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Arial"/>
                        </a:rPr>
                        <a:t>Up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Arial"/>
                        </a:rPr>
                        <a:t>Down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114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Arial"/>
                        </a:rPr>
                        <a:t>BIRC5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Arial"/>
                        </a:rPr>
                        <a:t>Down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Arial"/>
                        </a:rPr>
                        <a:t>Up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Arial"/>
                        </a:rPr>
                        <a:t>Up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Arial"/>
                        </a:rPr>
                        <a:t>Down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114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Arial"/>
                        </a:rPr>
                        <a:t>MYCN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Arial"/>
                        </a:rPr>
                        <a:t>Up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Arial"/>
                        </a:rPr>
                        <a:t>Down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114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Arial"/>
                        </a:rPr>
                        <a:t>NTRK1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Arial"/>
                        </a:rPr>
                        <a:t>Up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Arial"/>
                        </a:rPr>
                        <a:t>Down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Arial"/>
                        </a:rPr>
                        <a:t>Down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114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Arial"/>
                        </a:rPr>
                        <a:t>PHOX2B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Arial"/>
                        </a:rPr>
                        <a:t>Down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114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Arial"/>
                        </a:rPr>
                        <a:t>CCND1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Arial"/>
                        </a:rPr>
                        <a:t>Down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Survival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Survival analysis confirmed the subclasses detection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819400"/>
            <a:ext cx="6523355" cy="367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Subclasses refinement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The p1-p4 sample assignment were </a:t>
            </a:r>
            <a:r>
              <a:rPr lang="en-US" b="1" dirty="0" smtClean="0"/>
              <a:t>manually </a:t>
            </a:r>
            <a:r>
              <a:rPr lang="en-US" dirty="0" smtClean="0"/>
              <a:t>refined such that the differentiation of the six NB genes improve. New groups are called r1-r4.</a:t>
            </a:r>
          </a:p>
          <a:p>
            <a:pPr algn="l" rtl="0"/>
            <a:r>
              <a:rPr lang="en-US" dirty="0" smtClean="0"/>
              <a:t>Differential analysis of r1-r4 detected 98 genes of which 74 were also in dataset 3.</a:t>
            </a:r>
          </a:p>
          <a:p>
            <a:pPr algn="l" rtl="0"/>
            <a:r>
              <a:rPr lang="en-US" dirty="0" smtClean="0"/>
              <a:t>Dataset 3 was clustered based on these genes (hierarchical clustering).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Wang data</a:t>
            </a:r>
            <a:endParaRPr lang="en-US" dirty="0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28500"/>
            <a:ext cx="5484325" cy="492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562600" y="2438400"/>
          <a:ext cx="3505199" cy="2819399"/>
        </p:xfrm>
        <a:graphic>
          <a:graphicData uri="http://schemas.openxmlformats.org/drawingml/2006/table">
            <a:tbl>
              <a:tblPr/>
              <a:tblGrid>
                <a:gridCol w="900508"/>
                <a:gridCol w="901026"/>
                <a:gridCol w="788139"/>
                <a:gridCol w="915526"/>
              </a:tblGrid>
              <a:tr h="626533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Arial"/>
                        </a:rPr>
                        <a:t>Dataset 3 cluster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Arial"/>
                        </a:rPr>
                        <a:t>Genetic marks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Arial"/>
                        </a:rPr>
                        <a:t>Prognosis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Arial"/>
                        </a:rPr>
                        <a:t>Datasets 1 and 2 fitting clusters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267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Arial"/>
                        </a:rPr>
                        <a:t>H1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Arial"/>
                        </a:rPr>
                        <a:t>Good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Arial"/>
                        </a:rPr>
                        <a:t>P1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533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Arial"/>
                        </a:rPr>
                        <a:t>H2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Arial"/>
                        </a:rPr>
                        <a:t>Del11q, no MNA, 17q gain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Arial"/>
                        </a:rPr>
                        <a:t>Bad, Stage 3-4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Arial"/>
                        </a:rPr>
                        <a:t>P2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533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Arial"/>
                        </a:rPr>
                        <a:t>H3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Arial"/>
                        </a:rPr>
                        <a:t>MNA, del1p, 17q gain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Arial"/>
                        </a:rPr>
                        <a:t>Worst, stage 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Arial"/>
                        </a:rPr>
                        <a:t>P3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533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Arial"/>
                        </a:rPr>
                        <a:t>H4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Arial"/>
                        </a:rPr>
                        <a:t>Del11q, no MNA, 17q gain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Arial"/>
                        </a:rPr>
                        <a:t>Bad, Stage 3-4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Arial"/>
                        </a:rPr>
                        <a:t>P4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Wang data</a:t>
            </a:r>
            <a:endParaRPr lang="en-US" dirty="0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057400"/>
            <a:ext cx="6724662" cy="3204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 expression subclasses vs. CNV subclasses</a:t>
            </a:r>
            <a:endParaRPr 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600200"/>
            <a:ext cx="474345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based on known NB genes</a:t>
            </a:r>
            <a:endParaRPr 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1628775"/>
            <a:ext cx="90297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Automatic subclasses detection in septic shock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85800" y="33528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Identification of pediatric septic shock subclasses based on genome-wide expression profiling (Wong et al. 2009 BMC Medicine)</a:t>
            </a:r>
            <a:endParaRPr lang="en-US" dirty="0"/>
          </a:p>
          <a:p>
            <a:r>
              <a:rPr lang="en-US" dirty="0">
                <a:hlinkClick r:id="rId2"/>
              </a:rPr>
              <a:t>http://www.biomedcentral.com/1741-7015/7/34/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94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Supervised </a:t>
            </a:r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We have a set of samples (       ), where x denotes a vector of p features and y denotes the label of x (classification) or a real score (regression).</a:t>
            </a:r>
          </a:p>
          <a:p>
            <a:pPr algn="l" rtl="0"/>
            <a:r>
              <a:rPr lang="en-US" dirty="0" smtClean="0"/>
              <a:t>Examples of a feature space</a:t>
            </a:r>
          </a:p>
          <a:p>
            <a:pPr lvl="1" algn="l" rtl="0"/>
            <a:r>
              <a:rPr lang="en-US" dirty="0" smtClean="0"/>
              <a:t>Gene expression of a patient.</a:t>
            </a:r>
          </a:p>
          <a:p>
            <a:pPr lvl="1" algn="l" rtl="0"/>
            <a:r>
              <a:rPr lang="en-US" dirty="0" smtClean="0"/>
              <a:t>Copy number variations of a tumor.</a:t>
            </a:r>
          </a:p>
          <a:p>
            <a:pPr lvl="1" algn="l" rtl="0"/>
            <a:r>
              <a:rPr lang="en-US" dirty="0" smtClean="0"/>
              <a:t>SNP information (binary features)</a:t>
            </a:r>
          </a:p>
          <a:p>
            <a:pPr lvl="1" algn="l" rtl="0"/>
            <a:r>
              <a:rPr lang="en-US" dirty="0" smtClean="0"/>
              <a:t>Image processing</a:t>
            </a:r>
          </a:p>
          <a:p>
            <a:pPr lvl="2" algn="l" rtl="0"/>
            <a:r>
              <a:rPr lang="en-US" dirty="0" smtClean="0"/>
              <a:t>The pixels of the image</a:t>
            </a:r>
          </a:p>
          <a:p>
            <a:pPr lvl="2" algn="l" rtl="0"/>
            <a:r>
              <a:rPr lang="en-US" dirty="0" smtClean="0"/>
              <a:t>A set of explanatory features.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029200" y="1600200"/>
          <a:ext cx="698500" cy="483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" name="Equation" r:id="rId3" imgW="330120" imgH="228600" progId="Equation.3">
                  <p:embed/>
                </p:oleObj>
              </mc:Choice>
              <mc:Fallback>
                <p:oleObj name="Equation" r:id="rId3" imgW="33012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600200"/>
                        <a:ext cx="698500" cy="4835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Pediatric Septic shock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 result of a severe infection.</a:t>
            </a:r>
          </a:p>
          <a:p>
            <a:pPr algn="l" rtl="0"/>
            <a:r>
              <a:rPr lang="en-US" dirty="0" smtClean="0"/>
              <a:t>Can cause multiple organ failure and death.</a:t>
            </a:r>
          </a:p>
          <a:p>
            <a:pPr algn="l" rtl="0"/>
            <a:r>
              <a:rPr lang="en-US" dirty="0" smtClean="0"/>
              <a:t>Subclass detection is important to adjust patient specific immune therapy.</a:t>
            </a:r>
          </a:p>
          <a:p>
            <a:pPr algn="l" rtl="0"/>
            <a:r>
              <a:rPr lang="en-US" dirty="0" smtClean="0"/>
              <a:t>For example, Wong et al. (2008) identified a group of patients with increased survival rate after IL8 admission.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en-US" sz="2800" dirty="0" smtClean="0"/>
              <a:t>Subclass detection in Septic shock (Wong et al. 2009, BMC medicine)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Whole blood gene expression profiles.</a:t>
            </a:r>
          </a:p>
          <a:p>
            <a:pPr algn="l" rtl="0"/>
            <a:r>
              <a:rPr lang="en-US" dirty="0" smtClean="0"/>
              <a:t>98 cases and 32 controls.</a:t>
            </a:r>
          </a:p>
          <a:p>
            <a:pPr algn="l" rtl="0"/>
            <a:r>
              <a:rPr lang="en-US" dirty="0" smtClean="0"/>
              <a:t>Preprocessing: </a:t>
            </a:r>
          </a:p>
          <a:p>
            <a:pPr lvl="1" algn="l" rtl="0"/>
            <a:r>
              <a:rPr lang="en-US" dirty="0" smtClean="0"/>
              <a:t>Find genes that have at least a 2-fold change in 25-50% of the patients as compared to the median of the controls.</a:t>
            </a:r>
          </a:p>
          <a:p>
            <a:pPr lvl="1" algn="l" rtl="0"/>
            <a:r>
              <a:rPr lang="en-US" dirty="0" smtClean="0"/>
              <a:t>6099 probes were found.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Subclass detection in Septic shock</a:t>
            </a:r>
            <a:endParaRPr lang="en-US" dirty="0"/>
          </a:p>
        </p:txBody>
      </p:sp>
      <p:pic>
        <p:nvPicPr>
          <p:cNvPr id="2050" name="Picture 2" descr="http://www.biomedcentral.com/content/figures/1741-7015-7-34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69492"/>
            <a:ext cx="4267200" cy="361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5556913"/>
            <a:ext cx="3582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Higher mortality rate and organ failure. Younger than B. More Gram+ bacteria than C.</a:t>
            </a:r>
            <a:endParaRPr lang="en-US" dirty="0"/>
          </a:p>
        </p:txBody>
      </p:sp>
      <p:cxnSp>
        <p:nvCxnSpPr>
          <p:cNvPr id="6" name="Straight Arrow Connector 5"/>
          <p:cNvCxnSpPr>
            <a:endCxn id="4" idx="0"/>
          </p:cNvCxnSpPr>
          <p:nvPr/>
        </p:nvCxnSpPr>
        <p:spPr>
          <a:xfrm flipH="1">
            <a:off x="2019869" y="5182389"/>
            <a:ext cx="1028131" cy="3745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495800" y="5029200"/>
            <a:ext cx="1219200" cy="5277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48200" y="55626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Received higher levels of hydrocortisone for cardiovascular shock as compared to 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Subclass detection in Septic shock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ANOVA analysis based on these groups detects 6,934 probes (Bonferroni 0.05).</a:t>
            </a:r>
          </a:p>
          <a:p>
            <a:pPr algn="l" rtl="0"/>
            <a:r>
              <a:rPr lang="en-US" dirty="0" smtClean="0"/>
              <a:t>Kmeans with k=10 of the genes and pathway analysis (No p-value correction).</a:t>
            </a:r>
          </a:p>
          <a:p>
            <a:pPr algn="l" rtl="0"/>
            <a:r>
              <a:rPr lang="en-US" dirty="0" smtClean="0"/>
              <a:t>Many septic shock related pathways.</a:t>
            </a:r>
          </a:p>
          <a:p>
            <a:pPr algn="l" rtl="0"/>
            <a:r>
              <a:rPr lang="en-US" dirty="0" smtClean="0"/>
              <a:t>Taking the genes of the top 5 pathways in each cluster they ran LOOCV with SVM and got 91%</a:t>
            </a:r>
          </a:p>
          <a:p>
            <a:pPr lvl="1" algn="l" rtl="0"/>
            <a:r>
              <a:rPr lang="en-US" dirty="0" smtClean="0"/>
              <a:t>Do you see the problem?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63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SPACC: A semi-supervised method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33400" y="3152001"/>
            <a:ext cx="8153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Simultaneous Class Discovery and Classification of Microarray Data Using Spectral Analysis (QIU, JCB 2009)</a:t>
            </a:r>
            <a:endParaRPr lang="en-US" dirty="0"/>
          </a:p>
          <a:p>
            <a:r>
              <a:rPr lang="en-US" dirty="0">
                <a:hlinkClick r:id="rId2"/>
              </a:rPr>
              <a:t>http://www.ncbi.nlm.nih.gov/pmc/articles/PMC3148134/?tool=pubmed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94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SPACC (Qiu and Plevritis 2009 JCB)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Proposed method:</a:t>
            </a:r>
          </a:p>
          <a:p>
            <a:pPr lvl="1" algn="l" rtl="0"/>
            <a:r>
              <a:rPr lang="en-US" dirty="0" smtClean="0"/>
              <a:t>Use an unsupervised clustering algorithm that partitions the samples to two (they used Spectral clustering).</a:t>
            </a:r>
          </a:p>
          <a:p>
            <a:pPr lvl="1" algn="l" rtl="0"/>
            <a:r>
              <a:rPr lang="en-US" dirty="0" smtClean="0"/>
              <a:t>Don’t split a group if above x% of the samples are from the same group.</a:t>
            </a:r>
          </a:p>
          <a:p>
            <a:pPr algn="l" rtl="0"/>
            <a:r>
              <a:rPr lang="en-US" dirty="0" smtClean="0"/>
              <a:t>We now have a binary tree that splits the feature space to domains. Each domain corresponds to a (sub)class.</a:t>
            </a:r>
          </a:p>
        </p:txBody>
      </p:sp>
      <p:pic>
        <p:nvPicPr>
          <p:cNvPr id="9218" name="Picture 2" descr="https://encrypted-tbn0.google.com/images?q=tbn:ANd9GcTptXgxqw3FaYdSV_q_-zqmgRMg7EjqoBOMBkmOm0TwxtwDn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979443"/>
            <a:ext cx="20193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SPACC (Qiu and Plevritis 2009 JCB)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Validation</a:t>
            </a:r>
          </a:p>
          <a:p>
            <a:pPr lvl="1" algn="l" rtl="0"/>
            <a:r>
              <a:rPr lang="en-US" dirty="0" smtClean="0"/>
              <a:t>Ran on two leukemia datasets (Golub </a:t>
            </a:r>
            <a:r>
              <a:rPr lang="en-US" dirty="0" smtClean="0"/>
              <a:t>99- 38 samples 2 classes, </a:t>
            </a:r>
            <a:r>
              <a:rPr lang="en-US" dirty="0" smtClean="0"/>
              <a:t>Alizadeh </a:t>
            </a:r>
            <a:r>
              <a:rPr lang="en-US" dirty="0" smtClean="0"/>
              <a:t>2000- </a:t>
            </a:r>
            <a:r>
              <a:rPr lang="en-US" dirty="0" smtClean="0"/>
              <a:t>81 samples 5 classes).</a:t>
            </a:r>
          </a:p>
          <a:p>
            <a:pPr lvl="1" algn="l" rtl="0"/>
            <a:r>
              <a:rPr lang="en-US" dirty="0" smtClean="0"/>
              <a:t>When “hiding” some of the classes in the Alizadeh data, SPACC finds them.</a:t>
            </a:r>
          </a:p>
          <a:p>
            <a:pPr lvl="1" algn="l" rtl="0"/>
            <a:r>
              <a:rPr lang="en-US" dirty="0" smtClean="0"/>
              <a:t>Compare classification with kNN. They show a 10% improvement upon kNN.</a:t>
            </a:r>
          </a:p>
          <a:p>
            <a:pPr lvl="1"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56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SPACC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Validation is very partial</a:t>
            </a:r>
          </a:p>
          <a:p>
            <a:pPr lvl="1" algn="l" rtl="0"/>
            <a:r>
              <a:rPr lang="en-US" dirty="0" smtClean="0"/>
              <a:t>No comparison with other clustering methods.</a:t>
            </a:r>
          </a:p>
          <a:p>
            <a:pPr lvl="1" algn="l" rtl="0"/>
            <a:r>
              <a:rPr lang="en-US" dirty="0" smtClean="0"/>
              <a:t>The validation datasets are easy.</a:t>
            </a:r>
          </a:p>
          <a:p>
            <a:pPr lvl="1" algn="l" rtl="0"/>
            <a:r>
              <a:rPr lang="en-US" dirty="0" smtClean="0"/>
              <a:t>In the original paper, the classifier of Golub et al. had &gt;90% accuracy as SPACC (91%).</a:t>
            </a:r>
          </a:p>
          <a:p>
            <a:pPr lvl="1" algn="l" rtl="0"/>
            <a:r>
              <a:rPr lang="en-US" dirty="0" smtClean="0"/>
              <a:t>No comparison with decision trees:</a:t>
            </a:r>
          </a:p>
          <a:p>
            <a:pPr lvl="2" algn="l" rtl="0"/>
            <a:r>
              <a:rPr lang="en-US" dirty="0" smtClean="0"/>
              <a:t>These are supervised methods that build a tree that partition the feature space to domains.</a:t>
            </a:r>
          </a:p>
          <a:p>
            <a:pPr lvl="2" algn="l" rtl="0"/>
            <a:r>
              <a:rPr lang="en-US" dirty="0" smtClean="0"/>
              <a:t>Unlike SPACC these methods use the class labels while </a:t>
            </a:r>
            <a:r>
              <a:rPr lang="en-US" dirty="0" smtClean="0"/>
              <a:t>splitting the feature </a:t>
            </a:r>
            <a:r>
              <a:rPr lang="en-US" dirty="0" smtClean="0"/>
              <a:t>space.</a:t>
            </a:r>
          </a:p>
          <a:p>
            <a:pPr lvl="1"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83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Improving </a:t>
            </a:r>
            <a:r>
              <a:rPr lang="en-US" dirty="0" smtClean="0"/>
              <a:t>linear classification </a:t>
            </a:r>
            <a:r>
              <a:rPr lang="en-US" dirty="0" smtClean="0"/>
              <a:t>using subclass detection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2400" y="2743200"/>
            <a:ext cx="8839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Subclass analysis in LDA:</a:t>
            </a:r>
          </a:p>
          <a:p>
            <a:r>
              <a:rPr lang="en-US" b="1" dirty="0"/>
              <a:t>Optimal Subclass Discovery for Discriminant Analysis (Zhu and Martinez 2004) </a:t>
            </a:r>
            <a:endParaRPr lang="en-US" dirty="0"/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ieeexplore.ieee.org/xpl/articleDetails.jsp?reload=true&amp;arnumber=1384891&amp;contentType=Conference+Publications</a:t>
            </a:r>
            <a:endParaRPr lang="en-US" dirty="0" smtClean="0"/>
          </a:p>
          <a:p>
            <a:r>
              <a:rPr lang="en-US" b="1" dirty="0" smtClean="0"/>
              <a:t>Subclass Discriminant </a:t>
            </a:r>
            <a:r>
              <a:rPr lang="en-US" b="1" dirty="0"/>
              <a:t>Analysis (Zhu and Martinez </a:t>
            </a:r>
            <a:r>
              <a:rPr lang="en-US" b="1" dirty="0" smtClean="0"/>
              <a:t>2006) </a:t>
            </a:r>
            <a:endParaRPr lang="en-US" dirty="0"/>
          </a:p>
          <a:p>
            <a:r>
              <a:rPr lang="en-US" dirty="0">
                <a:hlinkClick r:id="rId3"/>
              </a:rPr>
              <a:t>http://www2.ece.ohio-state.edu/~</a:t>
            </a:r>
            <a:r>
              <a:rPr lang="en-US" dirty="0" smtClean="0">
                <a:hlinkClick r:id="rId3"/>
              </a:rPr>
              <a:t>aleix/pami06.pdf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Background on LDA</a:t>
            </a:r>
          </a:p>
          <a:p>
            <a:r>
              <a:rPr lang="en-US" dirty="0" smtClean="0"/>
              <a:t>Book: </a:t>
            </a:r>
            <a:r>
              <a:rPr lang="en-US" b="1" dirty="0" smtClean="0"/>
              <a:t>The elements of statistical learning (Friedman, Hastie, and Tibshirani)</a:t>
            </a:r>
          </a:p>
          <a:p>
            <a:r>
              <a:rPr lang="en-US" b="1" dirty="0"/>
              <a:t>Where are linear feature extraction methods applicable? </a:t>
            </a:r>
            <a:r>
              <a:rPr lang="en-US" b="1" dirty="0" smtClean="0"/>
              <a:t>(Martinez </a:t>
            </a:r>
            <a:r>
              <a:rPr lang="en-US" b="1" dirty="0"/>
              <a:t>and Zhu </a:t>
            </a:r>
            <a:r>
              <a:rPr lang="en-US" b="1" dirty="0" smtClean="0"/>
              <a:t>2005)</a:t>
            </a:r>
          </a:p>
          <a:p>
            <a:r>
              <a:rPr lang="en-US" dirty="0">
                <a:hlinkClick r:id="rId4"/>
              </a:rPr>
              <a:t>http://www2.ece.ohio-state.edu/~</a:t>
            </a:r>
            <a:r>
              <a:rPr lang="en-US" dirty="0" smtClean="0">
                <a:hlinkClick r:id="rId4"/>
              </a:rPr>
              <a:t>aleix/pami05.pdf</a:t>
            </a:r>
            <a:endParaRPr lang="en-US" dirty="0" smtClean="0"/>
          </a:p>
          <a:p>
            <a:r>
              <a:rPr lang="en-US" b="1" dirty="0"/>
              <a:t>A direct LDA algorithm for High-Dimensional Data – with applications to face </a:t>
            </a:r>
            <a:r>
              <a:rPr lang="en-US" b="1" dirty="0" smtClean="0"/>
              <a:t>recognition (Yu and Yang, 2004)</a:t>
            </a:r>
          </a:p>
          <a:p>
            <a:r>
              <a:rPr lang="en-US" dirty="0">
                <a:hlinkClick r:id="rId5"/>
              </a:rPr>
              <a:t>http://www.citeulike.org/group/11724/article/5907405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94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 smtClean="0"/>
              <a:t>Why linear classification?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algn="l" rtl="0"/>
            <a:r>
              <a:rPr lang="en-US" dirty="0" smtClean="0"/>
              <a:t>Linear classification: partition the feature space using linear hyperplanes.</a:t>
            </a:r>
          </a:p>
          <a:p>
            <a:pPr lvl="0" algn="l" rtl="0"/>
            <a:r>
              <a:rPr lang="en-US" dirty="0" smtClean="0"/>
              <a:t>When </a:t>
            </a:r>
            <a:r>
              <a:rPr lang="en-US" dirty="0"/>
              <a:t>the linearity assumption holds, even few samples are enough for classification.</a:t>
            </a:r>
          </a:p>
          <a:p>
            <a:pPr lvl="0" algn="l" rtl="0"/>
            <a:r>
              <a:rPr lang="en-US" dirty="0"/>
              <a:t>Most problems can be formulated in terms of generalized eigen-decomposition problems, for which many solvers are available.</a:t>
            </a:r>
          </a:p>
          <a:p>
            <a:pPr algn="l" rtl="0"/>
            <a:endParaRPr lang="en-US" dirty="0"/>
          </a:p>
        </p:txBody>
      </p:sp>
      <p:pic>
        <p:nvPicPr>
          <p:cNvPr id="3074" name="Picture 2" descr="https://encrypted-tbn1.google.com/images?q=tbn:ANd9GcTtJKZweBFW12bvrMjSHSPs6Z7dAFbKG8FDeTbGyGOOPAV-7JwaW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00600"/>
            <a:ext cx="2581275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25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Supervised data analysis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:r>
                  <a:rPr lang="en-US" dirty="0" smtClean="0"/>
                  <a:t>Classifications algorithms usually give a confident score for classifying a sample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to a class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algn="l" rtl="0"/>
                <a:r>
                  <a:rPr lang="en-US" dirty="0" smtClean="0"/>
                  <a:t>Differential expression methods give a high score to a gene if its expression differs between classes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449" t="-1357" r="-2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http://t3.gstatic.com/images?q=tbn:ANd9GcT9NW3CIwTKjmme3yI1IU3QEULzlOQBXsgaBo6jNVhaML9C9tA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333234"/>
            <a:ext cx="2886075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3.gstatic.com/images?q=tbn:ANd9GcQjY-mZ4RE23alOgqkfYX810Loo8KdxsQCEn486LjelhdphoofN-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8" y="4368491"/>
            <a:ext cx="277177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66837" y="3946132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Differential expression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86386" y="3926007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7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Introduction: Gaussian distributions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Univariate normal distribution</a:t>
            </a:r>
          </a:p>
          <a:p>
            <a:pPr algn="l" rtl="0"/>
            <a:endParaRPr lang="en-US" dirty="0"/>
          </a:p>
          <a:p>
            <a:pPr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Multivariate normal distribution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9700" y="2057400"/>
            <a:ext cx="3238500" cy="118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114800"/>
            <a:ext cx="50006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Probability density function for the normal distribu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2057400"/>
            <a:ext cx="2209800" cy="1414273"/>
          </a:xfrm>
          <a:prstGeom prst="rect">
            <a:avLst/>
          </a:prstGeom>
          <a:noFill/>
        </p:spPr>
      </p:pic>
      <p:pic>
        <p:nvPicPr>
          <p:cNvPr id="15368" name="Picture 8" descr="GaussianScatterPC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3657600"/>
            <a:ext cx="2095500" cy="1962150"/>
          </a:xfrm>
          <a:prstGeom prst="rect">
            <a:avLst/>
          </a:prstGeom>
          <a:noFill/>
        </p:spPr>
      </p:pic>
      <p:cxnSp>
        <p:nvCxnSpPr>
          <p:cNvPr id="11" name="Straight Arrow Connector 10"/>
          <p:cNvCxnSpPr/>
          <p:nvPr/>
        </p:nvCxnSpPr>
        <p:spPr>
          <a:xfrm flipH="1">
            <a:off x="2133600" y="4800600"/>
            <a:ext cx="609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1000" y="5410200"/>
            <a:ext cx="27432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The determinant of the covariance matrix is a generalization of the variance of the points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029200" y="48006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10000" y="5562600"/>
            <a:ext cx="3048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This is called the Mahalanobis distance of 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4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Multivariate normal distribution intuition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Mahalanobis distance measures the distance of a vector from the distribution’s center of mass.</a:t>
            </a:r>
          </a:p>
          <a:p>
            <a:pPr lvl="1" algn="l" rtl="0"/>
            <a:r>
              <a:rPr lang="en-US" dirty="0" smtClean="0"/>
              <a:t>If the covariance matrix is I we get the Euclidean distance.</a:t>
            </a:r>
          </a:p>
          <a:p>
            <a:pPr lvl="1" algn="l" rtl="0"/>
            <a:r>
              <a:rPr lang="en-US" dirty="0" smtClean="0"/>
              <a:t>Along “short” axis we pay a large price for being far.</a:t>
            </a:r>
          </a:p>
          <a:p>
            <a:pPr algn="l" rtl="0"/>
            <a:endParaRPr lang="en-US" dirty="0"/>
          </a:p>
        </p:txBody>
      </p:sp>
      <p:pic>
        <p:nvPicPr>
          <p:cNvPr id="4" name="Picture 8" descr="GaussianScatterPC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143715"/>
            <a:ext cx="2209800" cy="2069176"/>
          </a:xfrm>
          <a:prstGeom prst="rect">
            <a:avLst/>
          </a:prstGeom>
          <a:noFill/>
        </p:spPr>
      </p:pic>
      <p:pic>
        <p:nvPicPr>
          <p:cNvPr id="5122" name="Picture 2" descr="https://encrypted-tbn0.google.com/images?q=tbn:ANd9GcSNjrWwm-9weRE9fL-Lyl7lYxRQKsswUKliE8rdewvCXgwGCdS3n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518" y="4539787"/>
            <a:ext cx="1905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733800" y="4243336"/>
                <a:ext cx="2362200" cy="1869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𝜆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is an eigenvalue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Σ</m:t>
                    </m:r>
                  </m:oMath>
                </a14:m>
                <a:r>
                  <a:rPr lang="en-US" dirty="0" smtClean="0"/>
                  <a:t> then Mahalanobis distances give it a weight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𝜆</m:t>
                        </m:r>
                      </m:den>
                    </m:f>
                  </m:oMath>
                </a14:m>
                <a:r>
                  <a:rPr lang="en-US" dirty="0" smtClean="0"/>
                  <a:t> (we use the inverse of the covariance matrix)</a:t>
                </a:r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4243336"/>
                <a:ext cx="2362200" cy="1869935"/>
              </a:xfrm>
              <a:prstGeom prst="rect">
                <a:avLst/>
              </a:prstGeom>
              <a:blipFill rotWithShape="1">
                <a:blip r:embed="rId4"/>
                <a:stretch>
                  <a:fillRect l="-2326" t="-1629" r="-1550" b="-4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307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Multivariate normal distribution intuition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If we have only one feature we get the univariate normal distribution.</a:t>
            </a:r>
          </a:p>
          <a:p>
            <a:pPr algn="l" rtl="0"/>
            <a:r>
              <a:rPr lang="en-US" dirty="0" smtClean="0"/>
              <a:t>All marginal distributions are normal.</a:t>
            </a:r>
          </a:p>
          <a:p>
            <a:pPr algn="l" rtl="0"/>
            <a:r>
              <a:rPr lang="en-US" dirty="0" smtClean="0"/>
              <a:t>A linear transformation Mx also distributes normally</a:t>
            </a:r>
          </a:p>
          <a:p>
            <a:pPr lvl="1" algn="l" rtl="0"/>
            <a:r>
              <a:rPr lang="en-US" dirty="0" smtClean="0"/>
              <a:t>The new mean is:</a:t>
            </a:r>
          </a:p>
          <a:p>
            <a:pPr lvl="1" algn="l" rtl="0"/>
            <a:r>
              <a:rPr lang="en-US" dirty="0" smtClean="0"/>
              <a:t>The covariance matrix is </a:t>
            </a:r>
          </a:p>
          <a:p>
            <a:pPr lvl="1" algn="l" rtl="0"/>
            <a:r>
              <a:rPr lang="en-US" dirty="0" smtClean="0"/>
              <a:t>Practically:</a:t>
            </a:r>
          </a:p>
          <a:p>
            <a:pPr lvl="2" algn="l" rtl="0"/>
            <a:r>
              <a:rPr lang="en-US" dirty="0" smtClean="0"/>
              <a:t>We can transform the data to orthogonal basis.</a:t>
            </a:r>
            <a:endParaRPr lang="en-US" dirty="0" smtClean="0"/>
          </a:p>
          <a:p>
            <a:pPr lvl="2" algn="l" rtl="0"/>
            <a:r>
              <a:rPr lang="en-US" dirty="0" smtClean="0"/>
              <a:t>We can reduce the dimension of the data to simpler Gaussians.</a:t>
            </a:r>
            <a:endParaRPr lang="en-US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 l="8081" t="15385" r="3030" b="23077"/>
          <a:stretch>
            <a:fillRect/>
          </a:stretch>
        </p:blipFill>
        <p:spPr bwMode="auto">
          <a:xfrm>
            <a:off x="4419600" y="350520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886200"/>
            <a:ext cx="9048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713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Multivariate normal distribution intuition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The determinant gives us a single measurement of the variance of the distribution.</a:t>
            </a:r>
          </a:p>
          <a:p>
            <a:pPr algn="l" rtl="0"/>
            <a:r>
              <a:rPr lang="en-US" dirty="0" smtClean="0"/>
              <a:t>The covariance matrix is non-negative.</a:t>
            </a:r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 largest eigenvector corresponds to the axis with the largest variance, this holds for the second, the third and so on.</a:t>
            </a:r>
            <a:endParaRPr lang="en-US" dirty="0"/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124200"/>
            <a:ext cx="584835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s://encrypted-tbn0.google.com/images?q=tbn:ANd9GcSNjrWwm-9weRE9fL-Lyl7lYxRQKsswUKliE8rdewvCXgwGCdS3n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024" y="3014661"/>
            <a:ext cx="1905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24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Linear Discriminant Analysis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algn="l" rtl="0"/>
                <a:r>
                  <a:rPr lang="en-US" dirty="0" smtClean="0"/>
                  <a:t>We want to learn P(Class| Data).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𝐶𝑙𝑎𝑠𝑠</m:t>
                          </m:r>
                          <m:r>
                            <a:rPr lang="en-US" sz="2000" i="1">
                              <a:latin typeface="Cambria Math"/>
                            </a:rPr>
                            <m:t>=</m:t>
                          </m:r>
                          <m:r>
                            <a:rPr lang="en-US" sz="2000" i="1">
                              <a:latin typeface="Cambria Math"/>
                            </a:rPr>
                            <m:t>𝑘</m:t>
                          </m:r>
                        </m:e>
                        <m:e>
                          <m:r>
                            <a:rPr lang="en-US" sz="2000" i="1">
                              <a:latin typeface="Cambria Math"/>
                            </a:rPr>
                            <m:t>𝑋</m:t>
                          </m:r>
                          <m:r>
                            <a:rPr lang="en-US" sz="2000" i="1">
                              <a:latin typeface="Cambria Math"/>
                            </a:rPr>
                            <m:t>=</m:t>
                          </m:r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𝐾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𝑙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𝑙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sz="2000" dirty="0" smtClean="0"/>
              </a:p>
              <a:p>
                <a:pPr algn="l" rtl="0"/>
                <a:r>
                  <a:rPr lang="en-US" dirty="0" smtClean="0"/>
                  <a:t>In LDA we </a:t>
                </a:r>
                <a:r>
                  <a:rPr lang="en-US" b="1" dirty="0" smtClean="0"/>
                  <a:t>assume</a:t>
                </a:r>
                <a:r>
                  <a:rPr lang="en-US" dirty="0" smtClean="0"/>
                  <a:t>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is a multivariate normal distribution and that the covariance matrices of different classes are equal.</a:t>
                </a:r>
              </a:p>
              <a:p>
                <a:pPr algn="l" rtl="0"/>
                <a:r>
                  <a:rPr lang="en-US" dirty="0" smtClean="0"/>
                  <a:t>When we compare two classes:</a:t>
                </a:r>
              </a:p>
              <a:p>
                <a:pPr marL="365760" lvl="1" indent="0" algn="ctr" rtl="0">
                  <a:buNone/>
                </a:pPr>
                <a:r>
                  <a:rPr lang="en-US" sz="1800" dirty="0" smtClean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𝐺</m:t>
                                </m:r>
                                <m:r>
                                  <a:rPr lang="en-US" sz="1800" i="1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1800" i="1">
                                    <a:latin typeface="Cambria Math"/>
                                  </a:rPr>
                                  <m:t>𝑘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𝑋</m:t>
                                </m:r>
                                <m:r>
                                  <a:rPr lang="en-US" sz="1800" i="1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1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num>
                          <m:den>
                            <m:r>
                              <a:rPr lang="en-US" sz="1800" i="1">
                                <a:latin typeface="Cambria Math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𝐺</m:t>
                                </m:r>
                                <m:r>
                                  <a:rPr lang="en-US" sz="1800" i="1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1800" i="1">
                                    <a:latin typeface="Cambria Math"/>
                                  </a:rPr>
                                  <m:t>𝑙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𝑋</m:t>
                                </m:r>
                                <m:r>
                                  <a:rPr lang="en-US" sz="1800" i="1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1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den>
                        </m:f>
                      </m:e>
                    </m:func>
                    <m:r>
                      <a:rPr lang="en-US" sz="18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18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𝑘</m:t>
                                    </m:r>
                                    <m:d>
                                      <m:dPr>
                                        <m:ctrlPr>
                                          <a:rPr lang="en-US" sz="18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𝑙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</m:den>
                            </m:f>
                          </m:e>
                        </m:d>
                      </m:e>
                    </m:func>
                    <m:r>
                      <a:rPr lang="en-US" sz="1800" i="1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US" sz="18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𝑙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sz="1800" i="1" dirty="0" smtClean="0">
                  <a:latin typeface="Cambria Math"/>
                </a:endParaRPr>
              </a:p>
              <a:p>
                <a:pPr marL="365760" lvl="1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</a:rPr>
                        <m:t>= </m:t>
                      </m:r>
                      <m:func>
                        <m:funcPr>
                          <m:ctrlPr>
                            <a:rPr lang="en-US" sz="1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𝑙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18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1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8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𝑙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1800" i="1">
                              <a:latin typeface="Cambria Math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1800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/>
                            </a:rPr>
                            <m:t>Σ</m:t>
                          </m:r>
                        </m:e>
                        <m:sup>
                          <m:r>
                            <a:rPr lang="en-US" sz="1800" i="1">
                              <a:latin typeface="Cambria Math"/>
                            </a:rPr>
                            <m:t>−</m:t>
                          </m:r>
                          <m:r>
                            <a:rPr lang="en-US" sz="1800" i="1">
                              <a:latin typeface="Cambria Math"/>
                            </a:rPr>
                            <m:t>1</m:t>
                          </m:r>
                        </m:sup>
                      </m:sSup>
                      <m:d>
                        <m:dPr>
                          <m:ctrlPr>
                            <a:rPr lang="en-US" sz="1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18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</m:e>
                      </m:d>
                      <m:r>
                        <a:rPr lang="en-US" sz="1800" i="1">
                          <a:latin typeface="Cambria Math"/>
                        </a:rPr>
                        <m:t>+ </m:t>
                      </m:r>
                      <m:sSup>
                        <m:sSupPr>
                          <m:ctrlPr>
                            <a:rPr lang="en-US" sz="1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800" i="1">
                              <a:latin typeface="Cambria Math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1800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/>
                            </a:rPr>
                            <m:t>Σ</m:t>
                          </m:r>
                        </m:e>
                        <m:sup>
                          <m:r>
                            <a:rPr lang="en-US" sz="1800" i="1">
                              <a:latin typeface="Cambria Math"/>
                            </a:rPr>
                            <m:t>−</m:t>
                          </m:r>
                          <m:r>
                            <a:rPr lang="en-US" sz="1800" i="1">
                              <a:latin typeface="Cambria Math"/>
                            </a:rPr>
                            <m:t>1</m:t>
                          </m:r>
                        </m:sup>
                      </m:sSup>
                      <m:d>
                        <m:dPr>
                          <m:ctrlPr>
                            <a:rPr lang="en-US" sz="1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18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lvl="1" algn="l" rtl="0"/>
                <a:r>
                  <a:rPr lang="en-US" dirty="0" smtClean="0"/>
                  <a:t>Decision boundaries are linear. 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449" t="-2307" b="-25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Another option is to look at the Mahalanobis distance of x from the centers of the distribution, but we won’t get a linear classifier.</a:t>
            </a:r>
          </a:p>
          <a:p>
            <a:pPr algn="l" rtl="0"/>
            <a:r>
              <a:rPr lang="en-US" dirty="0" smtClean="0"/>
              <a:t>PCA vs. LDA objective:</a:t>
            </a:r>
          </a:p>
          <a:p>
            <a:pPr algn="l" rtl="0"/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lum bright="-18000"/>
          </a:blip>
          <a:srcRect/>
          <a:stretch>
            <a:fillRect/>
          </a:stretch>
        </p:blipFill>
        <p:spPr bwMode="auto">
          <a:xfrm>
            <a:off x="2514600" y="3733800"/>
            <a:ext cx="426339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Fisher criterion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algn="l" rtl="0"/>
                <a:r>
                  <a:rPr lang="en-US" dirty="0" smtClean="0"/>
                  <a:t>Fisher defined a simple and intuitive criterion for linear separation: we are looking for a linear transformation of the data V such that:</a:t>
                </a:r>
              </a:p>
              <a:p>
                <a:pPr algn="l" rtl="0"/>
                <a:endParaRPr lang="en-US" dirty="0" smtClean="0"/>
              </a:p>
              <a:p>
                <a:pPr marL="365760" lvl="1" indent="0" algn="ctr" rtl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sz="2000" b="0" i="1" smtClean="0">
                                <a:latin typeface="Cambria Math"/>
                              </a:rPr>
                              <m:t>𝑉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/>
                              </a:rPr>
                              <m:t>|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𝑉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𝑏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/>
                              </a:rPr>
                              <m:t>𝑉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|</m:t>
                            </m:r>
                          </m:num>
                          <m:den>
                            <m:r>
                              <a:rPr lang="en-US" sz="2000" i="1">
                                <a:latin typeface="Cambria Math"/>
                              </a:rPr>
                              <m:t>|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𝑉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𝑤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/>
                              </a:rPr>
                              <m:t>𝑉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|</m:t>
                            </m:r>
                          </m:den>
                        </m:f>
                      </m:e>
                    </m:func>
                    <m:r>
                      <a:rPr lang="en-US" sz="20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0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max</m:t>
                        </m:r>
                      </m:fName>
                      <m:e>
                        <m:f>
                          <m:f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2000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𝑆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𝑏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2000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𝑆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𝑤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func>
                  </m:oMath>
                </a14:m>
                <a:r>
                  <a:rPr lang="en-US" sz="2000" dirty="0" smtClean="0"/>
                  <a:t>      (V usage: Y=VX)</a:t>
                </a:r>
                <a:endParaRPr lang="en-US" sz="2000" dirty="0" smtClean="0"/>
              </a:p>
              <a:p>
                <a:pPr marL="365760" lvl="1" indent="0" algn="l" rtl="0">
                  <a:buNone/>
                </a:pPr>
                <a:endParaRPr lang="en-US" sz="2000" dirty="0" smtClean="0"/>
              </a:p>
              <a:p>
                <a:pPr marL="365760" lvl="1" indent="0" algn="l" rtl="0">
                  <a:buNone/>
                </a:pPr>
                <a:r>
                  <a:rPr lang="en-US" sz="2000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000" dirty="0" smtClean="0"/>
                  <a:t> is the covariance between the means of the classes:</a:t>
                </a:r>
              </a:p>
              <a:p>
                <a:pPr marL="365760" lvl="1" indent="0" algn="ctr" rtl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1800" i="1">
                            <a:latin typeface="Cambria Math"/>
                          </a:rPr>
                          <m:t>𝑐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sz="18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𝜇</m:t>
                            </m:r>
                          </m:e>
                        </m:d>
                        <m:sSup>
                          <m:sSup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sz="18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/>
                                  </a:rPr>
                                  <m:t>𝜇</m:t>
                                </m:r>
                              </m:e>
                            </m:d>
                          </m:e>
                          <m:sup>
                            <m:r>
                              <a:rPr lang="en-US" sz="1800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1800" dirty="0"/>
                  <a:t> </a:t>
                </a:r>
                <a:endParaRPr lang="en-US" sz="1800" dirty="0" smtClean="0"/>
              </a:p>
              <a:p>
                <a:pPr marL="365760" lvl="1" indent="0" algn="l" rtl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en-US" sz="2000" dirty="0" smtClean="0"/>
                  <a:t> is the covariance within the classes:</a:t>
                </a:r>
              </a:p>
              <a:p>
                <a:pPr marL="365760" lvl="1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𝑊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6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1600" i="1">
                              <a:latin typeface="Cambria Math"/>
                            </a:rPr>
                            <m:t>𝑐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1600" i="1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sz="1600" i="1">
                                  <a:latin typeface="Cambria Math"/>
                                </a:rPr>
                                <m:t>𝑐</m:t>
                              </m:r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1600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d>
                              <m:sSup>
                                <m:sSup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6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latin typeface="Cambria Math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1600" i="1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sz="2000" dirty="0" smtClean="0"/>
              </a:p>
              <a:p>
                <a:pPr algn="l" rtl="0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449" t="-2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95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Fisher criterion- theoretical results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800600"/>
              </a:xfrm>
            </p:spPr>
            <p:txBody>
              <a:bodyPr>
                <a:normAutofit lnSpcReduction="10000"/>
              </a:bodyPr>
              <a:lstStyle/>
              <a:p>
                <a:pPr algn="l" rtl="0"/>
                <a:r>
                  <a:rPr lang="en-US" dirty="0" smtClean="0"/>
                  <a:t>Solving the Fisher problem is equivalent to solving a generalized eigen-decomposition problem:</a:t>
                </a:r>
              </a:p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𝑉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𝑊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𝑉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Λ</m:t>
                      </m:r>
                    </m:oMath>
                  </m:oMathPara>
                </a14:m>
                <a:endParaRPr lang="en-US" sz="2400" dirty="0" smtClean="0"/>
              </a:p>
              <a:p>
                <a:pPr lvl="1" algn="l" rt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Λ</m:t>
                    </m:r>
                  </m:oMath>
                </a14:m>
                <a:r>
                  <a:rPr lang="en-US" sz="2200" dirty="0" smtClean="0"/>
                  <a:t> is a diagonal matrix (the eigenvalues).</a:t>
                </a:r>
              </a:p>
              <a:p>
                <a:pPr algn="l" rtl="0"/>
                <a:r>
                  <a:rPr lang="en-US" sz="2800" dirty="0" smtClean="0"/>
                  <a:t>From the above we get </a:t>
                </a:r>
              </a:p>
              <a:p>
                <a:pPr lvl="1" algn="l" rtl="0"/>
                <a14:m>
                  <m:oMath xmlns:m="http://schemas.openxmlformats.org/officeDocument/2006/math">
                    <m:sSup>
                      <m:sSupPr>
                        <m:ctrlPr>
                          <a:rPr lang="en-US" sz="19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900" b="0" i="1" smtClean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sz="1900" i="1">
                            <a:latin typeface="Cambria Math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sz="19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1900" b="0" i="1" smtClean="0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sz="1900" b="0" i="1" smtClean="0">
                        <a:latin typeface="Cambria Math"/>
                      </a:rPr>
                      <m:t>𝑉</m:t>
                    </m:r>
                    <m:r>
                      <a:rPr lang="en-US" sz="19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9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900" b="0" i="1" smtClean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sz="1900" i="1">
                            <a:latin typeface="Cambria Math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sz="19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1900" b="0" i="1" smtClean="0">
                            <a:latin typeface="Cambria Math"/>
                          </a:rPr>
                          <m:t>𝑊</m:t>
                        </m:r>
                      </m:sub>
                    </m:sSub>
                    <m:r>
                      <a:rPr lang="en-US" sz="1900" b="0" i="1" smtClean="0">
                        <a:latin typeface="Cambria Math"/>
                      </a:rPr>
                      <m:t>𝑉</m:t>
                    </m:r>
                    <m:r>
                      <m:rPr>
                        <m:sty m:val="p"/>
                      </m:rPr>
                      <a:rPr lang="en-US" sz="1900">
                        <a:latin typeface="Cambria Math"/>
                      </a:rPr>
                      <m:t>Λ</m:t>
                    </m:r>
                    <m:r>
                      <a:rPr lang="en-US" sz="1900" i="1">
                        <a:latin typeface="Cambria Math"/>
                      </a:rPr>
                      <m:t> ⟹</m:t>
                    </m:r>
                    <m:d>
                      <m:dPr>
                        <m:begChr m:val="|"/>
                        <m:endChr m:val="|"/>
                        <m:ctrlPr>
                          <a:rPr lang="en-US" sz="19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9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900" i="1">
                                <a:latin typeface="Cambria Math"/>
                              </a:rPr>
                              <m:t>𝑉</m:t>
                            </m:r>
                          </m:e>
                          <m:sup>
                            <m:r>
                              <a:rPr lang="en-US" sz="1900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sSub>
                          <m:sSubPr>
                            <m:ctrlPr>
                              <a:rPr lang="en-US" sz="19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9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900" b="0" i="1" smtClean="0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  <m:r>
                          <a:rPr lang="en-US" sz="1900" i="1">
                            <a:latin typeface="Cambria Math"/>
                          </a:rPr>
                          <m:t>𝑉</m:t>
                        </m:r>
                      </m:e>
                    </m:d>
                    <m:r>
                      <a:rPr lang="en-US" sz="1900" i="1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9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9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900" i="1">
                                <a:latin typeface="Cambria Math"/>
                              </a:rPr>
                              <m:t>𝑉</m:t>
                            </m:r>
                          </m:e>
                          <m:sup>
                            <m:r>
                              <a:rPr lang="en-US" sz="1900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sSub>
                          <m:sSubPr>
                            <m:ctrlPr>
                              <a:rPr lang="en-US" sz="19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9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900" b="0" i="1" smtClean="0">
                                <a:latin typeface="Cambria Math"/>
                              </a:rPr>
                              <m:t>𝑊</m:t>
                            </m:r>
                          </m:sub>
                        </m:sSub>
                        <m:r>
                          <a:rPr lang="en-US" sz="1900" i="1">
                            <a:latin typeface="Cambria Math"/>
                          </a:rPr>
                          <m:t>𝑉</m:t>
                        </m:r>
                        <m:r>
                          <m:rPr>
                            <m:sty m:val="p"/>
                          </m:rPr>
                          <a:rPr lang="en-US" sz="1900">
                            <a:latin typeface="Cambria Math"/>
                          </a:rPr>
                          <m:t>Λ</m:t>
                        </m:r>
                      </m:e>
                    </m:d>
                    <m:r>
                      <a:rPr lang="en-US" sz="1900" i="1">
                        <a:latin typeface="Cambria Math"/>
                      </a:rPr>
                      <m:t>= |</m:t>
                    </m:r>
                    <m:sSup>
                      <m:sSupPr>
                        <m:ctrlPr>
                          <a:rPr lang="en-US" sz="19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900" i="1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sz="1900" i="1">
                            <a:latin typeface="Cambria Math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sz="19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1900" b="0" i="1" smtClean="0">
                            <a:latin typeface="Cambria Math"/>
                          </a:rPr>
                          <m:t>𝑊</m:t>
                        </m:r>
                      </m:sub>
                    </m:sSub>
                    <m:r>
                      <a:rPr lang="en-US" sz="1900" i="1">
                        <a:latin typeface="Cambria Math"/>
                      </a:rPr>
                      <m:t>𝑉</m:t>
                    </m:r>
                    <m:r>
                      <a:rPr lang="en-US" sz="1900" i="1">
                        <a:latin typeface="Cambria Math"/>
                      </a:rPr>
                      <m:t>||</m:t>
                    </m:r>
                    <m:r>
                      <m:rPr>
                        <m:sty m:val="p"/>
                      </m:rPr>
                      <a:rPr lang="en-US" sz="1900">
                        <a:latin typeface="Cambria Math"/>
                      </a:rPr>
                      <m:t>Λ</m:t>
                    </m:r>
                    <m:r>
                      <a:rPr lang="en-US" sz="1900">
                        <a:latin typeface="Cambria Math"/>
                      </a:rPr>
                      <m:t>|</m:t>
                    </m:r>
                  </m:oMath>
                </a14:m>
                <a:endParaRPr lang="en-US" dirty="0"/>
              </a:p>
              <a:p>
                <a:pPr lvl="1" algn="l" rtl="0"/>
                <a:r>
                  <a:rPr lang="en-US" sz="2100" dirty="0" smtClean="0"/>
                  <a:t>Hence: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𝑉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/>
                              </a:rPr>
                              <m:t>𝑉</m:t>
                            </m:r>
                          </m:e>
                        </m:d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|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𝑊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𝑉</m:t>
                        </m:r>
                        <m:r>
                          <a:rPr lang="en-US" sz="2400" i="1">
                            <a:latin typeface="Cambria Math"/>
                          </a:rPr>
                          <m:t>|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sz="24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</a:rPr>
                          <m:t>=</m:t>
                        </m:r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2400" dirty="0" smtClean="0"/>
              </a:p>
              <a:p>
                <a:pPr marL="502920" indent="-457200" algn="l" rtl="0">
                  <a:buFont typeface="+mj-lt"/>
                  <a:buAutoNum type="arabicPeriod"/>
                </a:pPr>
                <a:r>
                  <a:rPr lang="en-US" sz="2400" dirty="0" smtClean="0"/>
                  <a:t>To maximize the formula, we shall keep the top eigenvalues (covariance matrices are nonnegative).</a:t>
                </a:r>
              </a:p>
              <a:p>
                <a:pPr marL="502920" indent="-457200" algn="l" rtl="0">
                  <a:buFont typeface="+mj-lt"/>
                  <a:buAutoNum type="arabicPeriod"/>
                </a:pPr>
                <a:r>
                  <a:rPr lang="en-US" sz="2400" dirty="0" smtClean="0"/>
                  <a:t>The dimension of V can be at most C-1 to get only positive eigenvalues (hint: the rank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400" dirty="0" smtClean="0"/>
                  <a:t> is at most C-1).</a:t>
                </a:r>
              </a:p>
              <a:p>
                <a:pPr marL="502920" indent="-457200" algn="l" rtl="0">
                  <a:buFont typeface="+mj-lt"/>
                  <a:buAutoNum type="arabicPeriod"/>
                </a:pPr>
                <a:endParaRPr lang="en-US" sz="2400" dirty="0" smtClean="0"/>
              </a:p>
              <a:p>
                <a:pPr algn="l" rtl="0"/>
                <a:endParaRPr lang="en-US" sz="2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800600"/>
              </a:xfrm>
              <a:blipFill rotWithShape="1">
                <a:blip r:embed="rId2"/>
                <a:stretch>
                  <a:fillRect l="-449" t="-2160" r="-1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682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Theoretical results- interpretation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400" dirty="0" smtClean="0"/>
              <a:t>Generalized eigen-decomposition problems have many solvers.</a:t>
            </a:r>
          </a:p>
          <a:p>
            <a:pPr algn="l" rtl="0"/>
            <a:r>
              <a:rPr lang="en-US" sz="2400" dirty="0" smtClean="0"/>
              <a:t>Fisher criterion is easy to manipulate by defining different covariance matrices e.g., non-parametric approaches.</a:t>
            </a:r>
          </a:p>
          <a:p>
            <a:pPr algn="l" rtl="0"/>
            <a:r>
              <a:rPr lang="en-US" sz="2400" dirty="0" smtClean="0"/>
              <a:t>LDA can be used for classification and dimension reduction.</a:t>
            </a:r>
          </a:p>
          <a:p>
            <a:pPr algn="l" rtl="0"/>
            <a:endParaRPr lang="en-US" sz="2800" dirty="0" smtClean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lum bright="-18000"/>
          </a:blip>
          <a:srcRect/>
          <a:stretch>
            <a:fillRect/>
          </a:stretch>
        </p:blipFill>
        <p:spPr bwMode="auto">
          <a:xfrm>
            <a:off x="2514600" y="3657600"/>
            <a:ext cx="426339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6130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LDA geometric intuition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000" dirty="0" smtClean="0"/>
              <a:t>Assume priors are equal</a:t>
            </a:r>
          </a:p>
          <a:p>
            <a:pPr algn="l" rtl="0"/>
            <a:r>
              <a:rPr lang="en-US" sz="2000" dirty="0" smtClean="0"/>
              <a:t>Standard </a:t>
            </a:r>
            <a:r>
              <a:rPr lang="en-US" sz="2000" dirty="0"/>
              <a:t>LDA can be seen as measuring the distances from the classes means, in the space defined by the shared covariance matrix</a:t>
            </a:r>
            <a:r>
              <a:rPr lang="en-US" sz="2000" dirty="0" smtClean="0"/>
              <a:t>.</a:t>
            </a:r>
          </a:p>
          <a:p>
            <a:pPr algn="l" rtl="0"/>
            <a:r>
              <a:rPr lang="en-US" sz="2000" dirty="0" smtClean="0"/>
              <a:t>Since </a:t>
            </a:r>
            <a:r>
              <a:rPr lang="en-US" sz="2000" dirty="0"/>
              <a:t>the number of means is at most C, we could build an affine subspace of dimension C-1 such that the classification is dependent only in this space. Thus, </a:t>
            </a:r>
            <a:r>
              <a:rPr lang="en-US" sz="2000" dirty="0" smtClean="0"/>
              <a:t>Fisher-LDA with the maximal dimension </a:t>
            </a:r>
            <a:r>
              <a:rPr lang="en-US" sz="2000" dirty="0"/>
              <a:t>is equivalent to standard LDA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lum bright="-18000"/>
          </a:blip>
          <a:srcRect/>
          <a:stretch>
            <a:fillRect/>
          </a:stretch>
        </p:blipFill>
        <p:spPr bwMode="auto">
          <a:xfrm>
            <a:off x="7032008" y="55728"/>
            <a:ext cx="1981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 descr="https://encrypted-tbn3.google.com/images?q=tbn:ANd9GcT5swYbArym7tm1a6ra2JL04f1gZ4E3YvvQb6FFnUUNCqaXY3EV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929418"/>
            <a:ext cx="1876425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blogs.msdn.com/cfs-file.ashx/__key/communityserver-blogs-components-weblogfiles/00-00-01-45-26-metablogapi/3806.image_5F00_3FA5439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761" y="3929418"/>
            <a:ext cx="2946797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Supervised vs. </a:t>
            </a:r>
            <a:r>
              <a:rPr lang="en-US" dirty="0" smtClean="0"/>
              <a:t>Unsupervised class discovery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0352" cy="4724400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Two options:</a:t>
            </a:r>
          </a:p>
          <a:p>
            <a:pPr lvl="1" algn="l" rtl="0"/>
            <a:r>
              <a:rPr lang="en-US" dirty="0" smtClean="0"/>
              <a:t>Check for subclasses in a supervised data.</a:t>
            </a:r>
          </a:p>
          <a:p>
            <a:pPr lvl="1" algn="l" rtl="0"/>
            <a:r>
              <a:rPr lang="en-US" dirty="0" smtClean="0"/>
              <a:t>Detect significant classes in an unsupervised data.</a:t>
            </a:r>
          </a:p>
          <a:p>
            <a:pPr algn="l" rtl="0"/>
            <a:r>
              <a:rPr lang="en-US" dirty="0" smtClean="0"/>
              <a:t>In most disease datasets today we have control samples so the data is supervised.</a:t>
            </a:r>
          </a:p>
          <a:p>
            <a:pPr algn="l" rtl="0"/>
            <a:r>
              <a:rPr lang="en-US" dirty="0" smtClean="0"/>
              <a:t>Our main focus will be on subclass discovery and not general class discovery.</a:t>
            </a:r>
            <a:endParaRPr lang="en-US" dirty="0"/>
          </a:p>
        </p:txBody>
      </p:sp>
      <p:pic>
        <p:nvPicPr>
          <p:cNvPr id="7170" name="Picture 2" descr="https://encrypted-tbn0.google.com/images?q=tbn:ANd9GcSycYVdSLfthnnuRzt1Z7DukAFVY5CiSB2CSZ49aYn5ysapNXB8z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800600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 SDA </a:t>
            </a:r>
            <a:r>
              <a:rPr lang="en-US" dirty="0"/>
              <a:t>(Zhu and Martinez, </a:t>
            </a:r>
            <a:r>
              <a:rPr lang="en-US" dirty="0" smtClean="0"/>
              <a:t>2006)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We can approximate one Gaussian using two Gaussians, but the opposite is not correct.</a:t>
            </a:r>
          </a:p>
          <a:p>
            <a:pPr algn="l" rtl="0"/>
            <a:r>
              <a:rPr lang="en-US" dirty="0" smtClean="0"/>
              <a:t>We can therefore split classes and use linear bounds. Also, the LDA space can be larger now.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81400"/>
            <a:ext cx="596265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 SDA </a:t>
            </a:r>
            <a:r>
              <a:rPr lang="en-US" dirty="0"/>
              <a:t>(Zhu and Martinez, </a:t>
            </a:r>
            <a:r>
              <a:rPr lang="en-US" dirty="0" smtClean="0"/>
              <a:t>2006)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We can approximate one Gaussian using two Gaussians, but the opposite is not correct.</a:t>
            </a:r>
          </a:p>
          <a:p>
            <a:pPr algn="l" rtl="0"/>
            <a:r>
              <a:rPr lang="en-US" dirty="0" smtClean="0"/>
              <a:t>We can therefore split classes and use linear bounds. Also, the LDA space can be larger now.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616762"/>
            <a:ext cx="3028950" cy="314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438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clustering method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/>
              </a:bodyPr>
              <a:lstStyle/>
              <a:p>
                <a:pPr algn="l" rtl="0"/>
                <a:r>
                  <a:rPr lang="en-US" dirty="0" smtClean="0"/>
                  <a:t>Learning mixture of Gaussians is usually done using EM methods or Kmeans.</a:t>
                </a:r>
              </a:p>
              <a:p>
                <a:pPr algn="l" rtl="0"/>
                <a:r>
                  <a:rPr lang="en-US" dirty="0" smtClean="0"/>
                  <a:t>Here they suggest a simple and fast algorithm that they call NN-clustering:</a:t>
                </a:r>
              </a:p>
              <a:p>
                <a:pPr lvl="1" algn="l" rtl="0"/>
                <a:r>
                  <a:rPr lang="en-US" dirty="0"/>
                  <a:t>We start by sorting the sample vectors of class </a:t>
                </a:r>
                <a14:m>
                  <m:oMath xmlns:m="http://schemas.openxmlformats.org/officeDocument/2006/math">
                    <m:r>
                      <a:rPr lang="en-US" i="1"/>
                      <m:t>𝑖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𝑥</m:t>
                        </m:r>
                      </m:e>
                      <m:sub>
                        <m:r>
                          <a:rPr lang="en-US" i="1"/>
                          <m:t>𝑖</m:t>
                        </m:r>
                        <m:r>
                          <a:rPr lang="en-US" i="1"/>
                          <m:t>1</m:t>
                        </m:r>
                      </m:sub>
                    </m:sSub>
                    <m:r>
                      <a:rPr lang="en-US" i="1"/>
                      <m:t>,…,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𝑥</m:t>
                        </m:r>
                      </m:e>
                      <m:sub>
                        <m:r>
                          <a:rPr lang="en-US" i="1"/>
                          <m:t>𝑖𝑛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  <a:endParaRPr lang="en-US" dirty="0" smtClean="0"/>
              </a:p>
              <a:p>
                <a:pPr lvl="1" algn="l" rtl="0"/>
                <a:r>
                  <a:rPr lang="en-US" dirty="0" smtClean="0"/>
                  <a:t>First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𝑥</m:t>
                        </m:r>
                      </m:e>
                      <m:sub>
                        <m:r>
                          <a:rPr lang="en-US" i="1"/>
                          <m:t>𝑖</m:t>
                        </m:r>
                        <m:r>
                          <a:rPr lang="en-US" i="1"/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𝑥</m:t>
                        </m:r>
                      </m:e>
                      <m:sub>
                        <m:r>
                          <a:rPr lang="en-US" i="1"/>
                          <m:t>𝑖𝑛</m:t>
                        </m:r>
                      </m:sub>
                    </m:sSub>
                  </m:oMath>
                </a14:m>
                <a:r>
                  <a:rPr lang="en-US" dirty="0"/>
                  <a:t> are the two farthest vectors. </a:t>
                </a:r>
                <a:endParaRPr lang="en-US" dirty="0" smtClean="0"/>
              </a:p>
              <a:p>
                <a:pPr lvl="1" algn="l" rtl="0"/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𝑥</m:t>
                        </m:r>
                      </m:e>
                      <m:sub>
                        <m:r>
                          <a:rPr lang="en-US" i="1"/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is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𝑗</m:t>
                        </m:r>
                      </m:e>
                      <m:sup>
                        <m:r>
                          <a:rPr lang="en-US" i="1"/>
                          <m:t>𝑡</m:t>
                        </m:r>
                        <m:r>
                          <a:rPr lang="en-US" i="1"/>
                          <m:t>h</m:t>
                        </m:r>
                      </m:sup>
                    </m:sSup>
                  </m:oMath>
                </a14:m>
                <a:r>
                  <a:rPr lang="en-US" dirty="0"/>
                  <a:t> closest vector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𝑥</m:t>
                        </m:r>
                      </m:e>
                      <m:sub>
                        <m:r>
                          <a:rPr lang="en-US" i="1"/>
                          <m:t>𝑖</m:t>
                        </m:r>
                        <m:r>
                          <a:rPr lang="en-US" i="1"/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𝑥</m:t>
                        </m:r>
                      </m:e>
                      <m:sub>
                        <m:r>
                          <a:rPr lang="en-US" i="1"/>
                          <m:t>𝑖</m:t>
                        </m:r>
                        <m:d>
                          <m:dPr>
                            <m:ctrlPr>
                              <a:rPr lang="en-US" i="1"/>
                            </m:ctrlPr>
                          </m:dPr>
                          <m:e>
                            <m:r>
                              <a:rPr lang="en-US" i="1"/>
                              <m:t>𝑛𝑖</m:t>
                            </m:r>
                            <m:r>
                              <a:rPr lang="en-US" i="1"/>
                              <m:t>−</m:t>
                            </m:r>
                            <m:r>
                              <a:rPr lang="en-US" i="1"/>
                              <m:t>𝑗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dirty="0"/>
                  <a:t> is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𝑗</m:t>
                        </m:r>
                      </m:e>
                      <m:sup>
                        <m:r>
                          <a:rPr lang="en-US" i="1"/>
                          <m:t>𝑡</m:t>
                        </m:r>
                        <m:r>
                          <a:rPr lang="en-US" i="1"/>
                          <m:t>h</m:t>
                        </m:r>
                      </m:sup>
                    </m:sSup>
                  </m:oMath>
                </a14:m>
                <a:r>
                  <a:rPr lang="en-US" dirty="0"/>
                  <a:t> closest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𝑥</m:t>
                        </m:r>
                      </m:e>
                      <m:sub>
                        <m:r>
                          <a:rPr lang="en-US" i="1"/>
                          <m:t>𝑖𝑛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  <a:endParaRPr lang="en-US" dirty="0" smtClean="0"/>
              </a:p>
              <a:p>
                <a:pPr lvl="1" algn="l" rtl="0"/>
                <a:r>
                  <a:rPr lang="en-US" dirty="0" smtClean="0"/>
                  <a:t>The </a:t>
                </a:r>
                <a:r>
                  <a:rPr lang="en-US" dirty="0"/>
                  <a:t>ordered set is then partitioned to </a:t>
                </a:r>
                <a14:m>
                  <m:oMath xmlns:m="http://schemas.openxmlformats.org/officeDocument/2006/math">
                    <m:r>
                      <a:rPr lang="en-US" i="1"/>
                      <m:t>h</m:t>
                    </m:r>
                  </m:oMath>
                </a14:m>
                <a:r>
                  <a:rPr lang="en-US" dirty="0"/>
                  <a:t> clusters. </a:t>
                </a:r>
                <a:endParaRPr lang="en-US" dirty="0" smtClean="0"/>
              </a:p>
              <a:p>
                <a:pPr lvl="1" algn="l" rtl="0"/>
                <a:r>
                  <a:rPr lang="en-US" dirty="0" smtClean="0"/>
                  <a:t>In </a:t>
                </a:r>
                <a:r>
                  <a:rPr lang="en-US" dirty="0"/>
                  <a:t>this process assume that each class is equally represented.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374" t="-1221" r="-1795" b="-17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46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SDA first criterion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Use a clustering algorithm to partition each class to t subclasses.</a:t>
            </a:r>
          </a:p>
          <a:p>
            <a:pPr algn="l" rtl="0"/>
            <a:r>
              <a:rPr lang="en-US" dirty="0" smtClean="0"/>
              <a:t>For each t, evaluate the classification accuracy using LOOCV:</a:t>
            </a:r>
          </a:p>
          <a:p>
            <a:pPr lvl="1" algn="l" rtl="0"/>
            <a:r>
              <a:rPr lang="en-US" dirty="0" smtClean="0"/>
              <a:t>Leave one sample out of the data</a:t>
            </a:r>
          </a:p>
          <a:p>
            <a:pPr lvl="1" algn="l" rtl="0"/>
            <a:r>
              <a:rPr lang="en-US" dirty="0" smtClean="0"/>
              <a:t>Partition each class to t clusters</a:t>
            </a:r>
          </a:p>
          <a:p>
            <a:pPr lvl="1" algn="l" rtl="0"/>
            <a:r>
              <a:rPr lang="en-US" dirty="0" smtClean="0"/>
              <a:t>Evaluate the test using LDA</a:t>
            </a:r>
          </a:p>
          <a:p>
            <a:pPr algn="l" rtl="0"/>
            <a:r>
              <a:rPr lang="en-US" dirty="0" smtClean="0"/>
              <a:t>Choose the best t and build the LDA model according to partitioning to t classes.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SDA second criterion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/>
                  <a:t>Define a conflict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en-US" dirty="0" smtClean="0"/>
                  <a:t> as the cases in which the angle between the eigenvector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 smtClean="0"/>
                  <a:t> is low.</a:t>
                </a:r>
              </a:p>
              <a:p>
                <a:pPr algn="l" rtl="0"/>
                <a:r>
                  <a:rPr lang="en-US" dirty="0" smtClean="0"/>
                  <a:t>If the eigenvectors are orthogonal we are in agreement: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449" t="-1357" r="-2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708779"/>
            <a:ext cx="2662237" cy="258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SDA second criterion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24400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If the angle is zero, LDA might fail as a dimension reduction method even if all assumptions hold (!):</a:t>
            </a:r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marL="0" indent="0" algn="l" rtl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966" y="2843212"/>
            <a:ext cx="3068697" cy="310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724400" y="4393406"/>
            <a:ext cx="1524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477000" y="4024881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 and u are the same, the eigenvalue of w is larger.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581400" y="3110481"/>
            <a:ext cx="1752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38800" y="2843212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 is selected instead of 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10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SDA second criterion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/>
                  <a:t>Suppose we divide the data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 smtClean="0"/>
                  <a:t> clusters. For each eigenvector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of the new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 smtClean="0"/>
                  <a:t> measure its angle with the first </a:t>
                </a:r>
                <a:r>
                  <a:rPr lang="en-US" dirty="0" smtClean="0"/>
                  <a:t>i</a:t>
                </a:r>
                <a:r>
                  <a:rPr lang="en-US" dirty="0" smtClean="0"/>
                  <a:t> vectors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en-US" dirty="0" smtClean="0"/>
                  <a:t>. Assume all eigenvectors have a norm 1: </a:t>
                </a:r>
              </a:p>
              <a:p>
                <a:pPr algn="l" rtl="0"/>
                <a:endParaRPr lang="en-US" dirty="0"/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smtClean="0"/>
                  <a:t>Normalize by the number of sub classes, the problem is: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449" t="-1357" r="-2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438400" y="3516573"/>
                <a:ext cx="4336444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𝐾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</m:t>
                          </m:r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=</m:t>
                              </m:r>
                            </m:e>
                          </m:nary>
                        </m:e>
                      </m:nary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</m:t>
                          </m:r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sup>
                                      </m:sSubSup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3516573"/>
                <a:ext cx="4336444" cy="9106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410200"/>
            <a:ext cx="300445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276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SDA- NN clustering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For preventing overfitting, we adjust the between classes covariance to:</a:t>
            </a:r>
          </a:p>
          <a:p>
            <a:pPr algn="l" rtl="0"/>
            <a:endParaRPr lang="en-US" dirty="0"/>
          </a:p>
          <a:p>
            <a:pPr marL="0" indent="0" algn="l" rtl="0">
              <a:buNone/>
            </a:pPr>
            <a:endParaRPr lang="en-US" dirty="0"/>
          </a:p>
          <a:p>
            <a:pPr algn="l" rtl="0"/>
            <a:r>
              <a:rPr lang="en-US" dirty="0" smtClean="0"/>
              <a:t>This measurement promotes separation between subclasses of different classes.</a:t>
            </a:r>
          </a:p>
          <a:p>
            <a:pPr algn="l" rtl="0"/>
            <a:r>
              <a:rPr lang="en-US" dirty="0" smtClean="0"/>
              <a:t>If we have too much classes, the priors are very small and this shrinks the values of the matrix.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581" y="2590800"/>
            <a:ext cx="6410325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059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Validation: </a:t>
            </a:r>
            <a:r>
              <a:rPr lang="en-US" dirty="0"/>
              <a:t> </a:t>
            </a:r>
            <a:r>
              <a:rPr lang="en-US" dirty="0" smtClean="0"/>
              <a:t>ETH-80 dataset:</a:t>
            </a:r>
          </a:p>
          <a:p>
            <a:pPr lvl="1" algn="l" rtl="0"/>
            <a:r>
              <a:rPr lang="en-US" dirty="0" smtClean="0"/>
              <a:t>Images of: </a:t>
            </a:r>
            <a:r>
              <a:rPr lang="en-US" dirty="0"/>
              <a:t>apples, pears, cars, cows, horses, dogs, tomatoes, and </a:t>
            </a:r>
            <a:r>
              <a:rPr lang="en-US" dirty="0" smtClean="0"/>
              <a:t>cups (8).</a:t>
            </a:r>
          </a:p>
          <a:p>
            <a:pPr lvl="1" algn="l" rtl="0"/>
            <a:r>
              <a:rPr lang="en-US" dirty="0" smtClean="0"/>
              <a:t>Each class has 10 objects (80 samples).</a:t>
            </a:r>
          </a:p>
          <a:p>
            <a:pPr lvl="1" algn="l" rtl="0"/>
            <a:r>
              <a:rPr lang="en-US" dirty="0" smtClean="0"/>
              <a:t>Each object has images of 41 orientations (410 images in each class).</a:t>
            </a:r>
          </a:p>
          <a:p>
            <a:pPr lvl="1" algn="l" rtl="0"/>
            <a:r>
              <a:rPr lang="en-US" dirty="0" smtClean="0"/>
              <a:t>Two options to use this dataset:</a:t>
            </a:r>
          </a:p>
          <a:p>
            <a:pPr lvl="2" algn="l" rtl="0"/>
            <a:r>
              <a:rPr lang="en-US" dirty="0" smtClean="0"/>
              <a:t>Feature extraction: use 300 features that measure the distance of a point from the silhouette of the object.</a:t>
            </a:r>
          </a:p>
          <a:p>
            <a:pPr lvl="2" algn="l" rtl="0"/>
            <a:r>
              <a:rPr lang="en-US" dirty="0" smtClean="0"/>
              <a:t>Use the pixels as </a:t>
            </a:r>
            <a:r>
              <a:rPr lang="en-US" dirty="0" smtClean="0"/>
              <a:t>features (750 features).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7245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1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2007429"/>
            <a:ext cx="5105400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621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Automatic subclasses detection in leukemia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32766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Molecular Classification of Cancer: Class Discovery and Class Prediction by Gene </a:t>
            </a:r>
            <a:r>
              <a:rPr lang="en-US" b="1" dirty="0" smtClean="0"/>
              <a:t>Expression. Golub et al. 1999</a:t>
            </a:r>
          </a:p>
          <a:p>
            <a:r>
              <a:rPr lang="en-US" dirty="0">
                <a:hlinkClick r:id="rId2"/>
              </a:rPr>
              <a:t>http://www.broadinstitute.org/cgi-bin/cancer/publications/pub_paper.cgi?mode=view&amp;paper_id=43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53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Results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Face recognition</a:t>
            </a:r>
          </a:p>
          <a:p>
            <a:pPr lvl="1" algn="l" rtl="0"/>
            <a:r>
              <a:rPr lang="en-US" dirty="0" smtClean="0"/>
              <a:t> Over100 persons</a:t>
            </a:r>
          </a:p>
          <a:p>
            <a:pPr lvl="1" algn="l" rtl="0"/>
            <a:r>
              <a:rPr lang="en-US" dirty="0" smtClean="0"/>
              <a:t>Each person has 26 different images.</a:t>
            </a:r>
          </a:p>
          <a:p>
            <a:pPr lvl="1" algn="l" rtl="0"/>
            <a:r>
              <a:rPr lang="en-US" dirty="0" smtClean="0"/>
              <a:t>Use pixels as features.</a:t>
            </a:r>
          </a:p>
          <a:p>
            <a:pPr lvl="1" algn="l" rtl="0"/>
            <a:r>
              <a:rPr lang="en-US" dirty="0" smtClean="0"/>
              <a:t>2-cv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34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Results 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2438400"/>
            <a:ext cx="505777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752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en-US" dirty="0"/>
              <a:t>Clustering based methods</a:t>
            </a:r>
          </a:p>
          <a:p>
            <a:pPr lvl="1" algn="l" rtl="0"/>
            <a:r>
              <a:rPr lang="en-US" dirty="0"/>
              <a:t>Preprocessing: usually use the controls to select differential genes.</a:t>
            </a:r>
          </a:p>
          <a:p>
            <a:pPr lvl="1" algn="l" rtl="0"/>
            <a:r>
              <a:rPr lang="en-US" dirty="0"/>
              <a:t>In most cases the number of clusters is selected manually.</a:t>
            </a:r>
          </a:p>
          <a:p>
            <a:pPr algn="l" rtl="0"/>
            <a:r>
              <a:rPr lang="en-US" dirty="0"/>
              <a:t>Classification based methods</a:t>
            </a:r>
          </a:p>
          <a:p>
            <a:pPr lvl="1" algn="l" rtl="0"/>
            <a:r>
              <a:rPr lang="en-US" dirty="0"/>
              <a:t>When we have a control class.</a:t>
            </a:r>
          </a:p>
          <a:p>
            <a:pPr lvl="1" algn="l" rtl="0"/>
            <a:r>
              <a:rPr lang="en-US" dirty="0"/>
              <a:t>Use tree classifier that dissect the space. Infer the subclasses from the tree structure.</a:t>
            </a:r>
          </a:p>
          <a:p>
            <a:pPr algn="l" rtl="0"/>
            <a:r>
              <a:rPr lang="en-US" dirty="0"/>
              <a:t>How to validate new (sub)classes?</a:t>
            </a:r>
          </a:p>
          <a:p>
            <a:pPr lvl="1" algn="l" rtl="0"/>
            <a:r>
              <a:rPr lang="en-US" dirty="0"/>
              <a:t>Clinical\genetic information.</a:t>
            </a:r>
          </a:p>
          <a:p>
            <a:pPr lvl="1" algn="l" rtl="0"/>
            <a:r>
              <a:rPr lang="en-US" dirty="0"/>
              <a:t>Prediction scores distribution is not random.</a:t>
            </a:r>
          </a:p>
          <a:p>
            <a:pPr lvl="1" algn="l" rtl="0"/>
            <a:r>
              <a:rPr lang="en-US" dirty="0"/>
              <a:t>Classification based on the new classes.</a:t>
            </a:r>
          </a:p>
          <a:p>
            <a:pPr lvl="1" algn="l" rtl="0"/>
            <a:r>
              <a:rPr lang="en-US" dirty="0"/>
              <a:t>Classification improvement.</a:t>
            </a:r>
          </a:p>
        </p:txBody>
      </p:sp>
    </p:spTree>
    <p:extLst>
      <p:ext uri="{BB962C8B-B14F-4D97-AF65-F5344CB8AC3E}">
        <p14:creationId xmlns:p14="http://schemas.microsoft.com/office/powerpoint/2010/main" val="136791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Leukemia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05800" cy="4648200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Cancer of the blood or bone marrow.</a:t>
            </a:r>
          </a:p>
          <a:p>
            <a:pPr algn="l" rtl="0"/>
            <a:r>
              <a:rPr lang="en-US" dirty="0" smtClean="0"/>
              <a:t>Abnormal increase of white blood cells.</a:t>
            </a:r>
          </a:p>
          <a:p>
            <a:pPr algn="l" rtl="0"/>
            <a:r>
              <a:rPr lang="en-US" dirty="0" smtClean="0"/>
              <a:t>Types</a:t>
            </a:r>
          </a:p>
          <a:p>
            <a:pPr lvl="1" algn="l" rtl="0">
              <a:buFont typeface="Wingdings" pitchFamily="2" charset="2"/>
              <a:buChar char="v"/>
            </a:pPr>
            <a:r>
              <a:rPr lang="en-US" dirty="0" smtClean="0"/>
              <a:t>Acute: extreme rapid progression, most common type of children leukemia.</a:t>
            </a:r>
          </a:p>
          <a:p>
            <a:pPr lvl="1" algn="l" rtl="0">
              <a:buFont typeface="Wingdings" pitchFamily="2" charset="2"/>
              <a:buChar char="v"/>
            </a:pPr>
            <a:r>
              <a:rPr lang="en-US" dirty="0" smtClean="0"/>
              <a:t>Chronic: slow progression, allows monitoring to decide the best treatment.</a:t>
            </a:r>
          </a:p>
          <a:p>
            <a:pPr lvl="1" algn="l" rtl="0">
              <a:buFont typeface="Wingdings" pitchFamily="2" charset="2"/>
              <a:buChar char="Ø"/>
            </a:pPr>
            <a:r>
              <a:rPr lang="en-US" dirty="0" smtClean="0"/>
              <a:t>Myeloid: cancer affects cells that are supposed to be red blood counts.</a:t>
            </a:r>
          </a:p>
          <a:p>
            <a:pPr lvl="1" algn="l" rtl="0">
              <a:buFont typeface="Wingdings" pitchFamily="2" charset="2"/>
              <a:buChar char="Ø"/>
            </a:pPr>
            <a:r>
              <a:rPr lang="en-US" dirty="0" smtClean="0"/>
              <a:t>Lymphocytic: cancer affects cells that are supposed to be white blood cells related to inflammation.  </a:t>
            </a:r>
            <a:endParaRPr lang="he-IL" dirty="0"/>
          </a:p>
        </p:txBody>
      </p:sp>
      <p:pic>
        <p:nvPicPr>
          <p:cNvPr id="15362" name="Picture 2" descr="http://upload.wikimedia.org/wikipedia/commons/thumb/0/0e/Acute_leukemia-ALL.jpg/230px-Acute_leukemia-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52400"/>
            <a:ext cx="914400" cy="10416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Leukemia subclasses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Golub et al. (1999) used SOM to cluster gene expression profiles of 38 leukemia patients.</a:t>
            </a:r>
          </a:p>
          <a:p>
            <a:pPr lvl="1" algn="l" rtl="0"/>
            <a:r>
              <a:rPr lang="en-US" dirty="0" smtClean="0"/>
              <a:t>All genes were used.</a:t>
            </a:r>
          </a:p>
          <a:p>
            <a:pPr lvl="1" algn="l" rtl="0"/>
            <a:r>
              <a:rPr lang="en-US" dirty="0" smtClean="0"/>
              <a:t>Using k=2, the clustering differentiates between AML (24/25) and ALL (10/13). </a:t>
            </a:r>
          </a:p>
          <a:p>
            <a:pPr lvl="1" algn="l" rtl="0"/>
            <a:r>
              <a:rPr lang="en-US" dirty="0" smtClean="0"/>
              <a:t>Using K=4, another subclasses were detected.</a:t>
            </a:r>
          </a:p>
          <a:p>
            <a:pPr lvl="1" algn="l" rtl="0"/>
            <a:endParaRPr lang="en-US" dirty="0" smtClean="0"/>
          </a:p>
          <a:p>
            <a:pPr lvl="1" algn="l" rtl="0"/>
            <a:endParaRPr lang="he-IL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4724400"/>
            <a:ext cx="4695825" cy="1714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upload.wikimedia.org/wikipedia/commons/thumb/0/0e/Acute_leukemia-ALL.jpg/230px-Acute_leukemia-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152400"/>
            <a:ext cx="914400" cy="10416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Validation paradigms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00167" y="2895600"/>
            <a:ext cx="86868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Molecular Classification of Cancer: Class Discovery and Class Prediction by Gene Expression. Golub et al. 1999</a:t>
            </a:r>
          </a:p>
          <a:p>
            <a:r>
              <a:rPr lang="en-US" sz="1600" dirty="0">
                <a:hlinkClick r:id="rId2"/>
              </a:rPr>
              <a:t>http://www.broadinstitute.org/cgi-bin/cancer/publications/pub_paper.cgi?mode=view&amp;paper_id=43</a:t>
            </a:r>
            <a:endParaRPr lang="en-US" sz="1600" dirty="0"/>
          </a:p>
          <a:p>
            <a:endParaRPr lang="en-US" sz="1600" dirty="0" smtClean="0"/>
          </a:p>
          <a:p>
            <a:r>
              <a:rPr lang="en-US" sz="1600" b="1" dirty="0"/>
              <a:t>Class discovery in gene expression data (Amir Ben Dor, Nir Friedman, Zohar Yakhini 2001</a:t>
            </a:r>
            <a:r>
              <a:rPr lang="en-US" sz="1600" b="1" dirty="0" smtClean="0"/>
              <a:t>)</a:t>
            </a:r>
          </a:p>
          <a:p>
            <a:r>
              <a:rPr lang="en-US" sz="1600" dirty="0">
                <a:hlinkClick r:id="rId3"/>
              </a:rPr>
              <a:t>http://www.cs.huji.ac.il/~</a:t>
            </a:r>
            <a:r>
              <a:rPr lang="en-US" sz="1600" dirty="0" smtClean="0">
                <a:hlinkClick r:id="rId3"/>
              </a:rPr>
              <a:t>nir/Abstracts/BenDorFriedmanRECOMB2001.html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b="1" dirty="0"/>
              <a:t>Simultaneous Class Discovery and Classification of Microarray Data Using Spectral Analysis (QIU, JCB 2009)</a:t>
            </a:r>
            <a:endParaRPr lang="en-US" sz="1600" dirty="0"/>
          </a:p>
          <a:p>
            <a:r>
              <a:rPr lang="en-US" sz="1600" dirty="0">
                <a:hlinkClick r:id="rId4"/>
              </a:rPr>
              <a:t>http://www.ncbi.nlm.nih.gov/pmc/articles/PMC3148134/?</a:t>
            </a:r>
            <a:r>
              <a:rPr lang="en-US" sz="1600" dirty="0" smtClean="0">
                <a:hlinkClick r:id="rId4"/>
              </a:rPr>
              <a:t>tool=pubmed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b="1" dirty="0"/>
              <a:t>Optimal Subclass Discovery for Discriminant Analysis (</a:t>
            </a:r>
            <a:r>
              <a:rPr lang="en-US" sz="1600" b="1" dirty="0" smtClean="0"/>
              <a:t>Zhu and Martinez 2004) </a:t>
            </a:r>
            <a:endParaRPr lang="en-US" sz="1600" dirty="0"/>
          </a:p>
          <a:p>
            <a:r>
              <a:rPr lang="en-US" sz="1600" dirty="0">
                <a:hlinkClick r:id="rId5"/>
              </a:rPr>
              <a:t>http://ieeexplore.ieee.org/xpl/articleDetails.jsp?reload=true&amp;arnumber=1384891&amp;contentType=Conference+Publications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6111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1408</TotalTime>
  <Words>3399</Words>
  <Application>Microsoft Office PowerPoint</Application>
  <PresentationFormat>On-screen Show (4:3)</PresentationFormat>
  <Paragraphs>379</Paragraphs>
  <Slides>62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4" baseType="lpstr">
      <vt:lpstr>Median</vt:lpstr>
      <vt:lpstr>Equation</vt:lpstr>
      <vt:lpstr>A review on subclass discovery</vt:lpstr>
      <vt:lpstr>Motivation for subclass discovery</vt:lpstr>
      <vt:lpstr>Supervised data</vt:lpstr>
      <vt:lpstr>Supervised data analysis</vt:lpstr>
      <vt:lpstr>Supervised vs. Unsupervised class discovery</vt:lpstr>
      <vt:lpstr>Automatic subclasses detection in leukemia</vt:lpstr>
      <vt:lpstr>Leukemia</vt:lpstr>
      <vt:lpstr>Leukemia subclasses</vt:lpstr>
      <vt:lpstr>Validation paradigms</vt:lpstr>
      <vt:lpstr>How to validate a new class assignment</vt:lpstr>
      <vt:lpstr>How to validate a new class assignment</vt:lpstr>
      <vt:lpstr>How to validate a new class assignment</vt:lpstr>
      <vt:lpstr>Subclasses detection in neuroblastoma</vt:lpstr>
      <vt:lpstr>Introduction: PCA</vt:lpstr>
      <vt:lpstr>Introduction: PCA</vt:lpstr>
      <vt:lpstr>Introduction: PCA</vt:lpstr>
      <vt:lpstr>Neuroblastoma</vt:lpstr>
      <vt:lpstr>Subclass detection in NB</vt:lpstr>
      <vt:lpstr>Subclass detection in NB (Abel et al. 2011, Cancer Cell)</vt:lpstr>
      <vt:lpstr>Datasets used</vt:lpstr>
      <vt:lpstr>Results</vt:lpstr>
      <vt:lpstr>Results</vt:lpstr>
      <vt:lpstr>Survival analysis</vt:lpstr>
      <vt:lpstr>Subclasses refinement</vt:lpstr>
      <vt:lpstr>Wang data</vt:lpstr>
      <vt:lpstr>Wang data</vt:lpstr>
      <vt:lpstr>Gene expression subclasses vs. CNV subclasses</vt:lpstr>
      <vt:lpstr>Analysis based on known NB genes</vt:lpstr>
      <vt:lpstr>Automatic subclasses detection in septic shock</vt:lpstr>
      <vt:lpstr> Pediatric Septic shock</vt:lpstr>
      <vt:lpstr>Subclass detection in Septic shock (Wong et al. 2009, BMC medicine)</vt:lpstr>
      <vt:lpstr>Subclass detection in Septic shock</vt:lpstr>
      <vt:lpstr>Subclass detection in Septic shock</vt:lpstr>
      <vt:lpstr>SPACC: A semi-supervised method</vt:lpstr>
      <vt:lpstr>SPACC (Qiu and Plevritis 2009 JCB)</vt:lpstr>
      <vt:lpstr>SPACC (Qiu and Plevritis 2009 JCB)</vt:lpstr>
      <vt:lpstr>SPACC remarks</vt:lpstr>
      <vt:lpstr>Improving linear classification using subclass detection</vt:lpstr>
      <vt:lpstr>Why linear classification?</vt:lpstr>
      <vt:lpstr>Introduction: Gaussian distributions</vt:lpstr>
      <vt:lpstr>Multivariate normal distribution intuition</vt:lpstr>
      <vt:lpstr>Multivariate normal distribution intuition</vt:lpstr>
      <vt:lpstr>Multivariate normal distribution intuition</vt:lpstr>
      <vt:lpstr>Linear Discriminant Analysis</vt:lpstr>
      <vt:lpstr>LDA</vt:lpstr>
      <vt:lpstr>Fisher criterion</vt:lpstr>
      <vt:lpstr>Fisher criterion- theoretical results</vt:lpstr>
      <vt:lpstr>Theoretical results- interpretation</vt:lpstr>
      <vt:lpstr>LDA geometric intuition</vt:lpstr>
      <vt:lpstr> SDA (Zhu and Martinez, 2006)</vt:lpstr>
      <vt:lpstr> SDA (Zhu and Martinez, 2006)</vt:lpstr>
      <vt:lpstr>The clustering method</vt:lpstr>
      <vt:lpstr>SDA first criterion</vt:lpstr>
      <vt:lpstr>SDA second criterion</vt:lpstr>
      <vt:lpstr>SDA second criterion</vt:lpstr>
      <vt:lpstr>SDA second criterion</vt:lpstr>
      <vt:lpstr>SDA- NN clustering method</vt:lpstr>
      <vt:lpstr>Results 1</vt:lpstr>
      <vt:lpstr>Results 1</vt:lpstr>
      <vt:lpstr>Results 2</vt:lpstr>
      <vt:lpstr>Results 2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review on subclass discovery</dc:title>
  <dc:creator>dd</dc:creator>
  <cp:lastModifiedBy>new_24</cp:lastModifiedBy>
  <cp:revision>258</cp:revision>
  <dcterms:created xsi:type="dcterms:W3CDTF">2006-08-16T00:00:00Z</dcterms:created>
  <dcterms:modified xsi:type="dcterms:W3CDTF">2012-07-18T07:21:58Z</dcterms:modified>
</cp:coreProperties>
</file>