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8" r:id="rId11"/>
    <p:sldId id="269" r:id="rId12"/>
    <p:sldId id="270" r:id="rId13"/>
    <p:sldId id="263" r:id="rId14"/>
    <p:sldId id="264" r:id="rId15"/>
    <p:sldId id="265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hait\Downloads\Ditribution_of_transcrip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hait\Downloads\Ditribution_of_transcrip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/>
              <a:t>Distribution of Transcripts per Gene - Ensembl</a:t>
            </a:r>
          </a:p>
        </c:rich>
      </c:tx>
      <c:layout>
        <c:manualLayout>
          <c:xMode val="edge"/>
          <c:yMode val="edge"/>
          <c:x val="0.30664021893541432"/>
          <c:y val="2.0618539939144774E-2"/>
        </c:manualLayout>
      </c:layout>
    </c:title>
    <c:plotArea>
      <c:layout/>
      <c:barChart>
        <c:barDir val="col"/>
        <c:grouping val="clustered"/>
        <c:ser>
          <c:idx val="0"/>
          <c:order val="0"/>
          <c:cat>
            <c:numRef>
              <c:f>count_refseq!$C$2:$C$53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44</c:v>
                </c:pt>
                <c:pt idx="42">
                  <c:v>46</c:v>
                </c:pt>
                <c:pt idx="43">
                  <c:v>47</c:v>
                </c:pt>
                <c:pt idx="44">
                  <c:v>49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61</c:v>
                </c:pt>
                <c:pt idx="50">
                  <c:v>62</c:v>
                </c:pt>
                <c:pt idx="51">
                  <c:v>82</c:v>
                </c:pt>
              </c:numCache>
            </c:numRef>
          </c:cat>
          <c:val>
            <c:numRef>
              <c:f>count_refseq!$D$2:$D$53</c:f>
              <c:numCache>
                <c:formatCode>General</c:formatCode>
                <c:ptCount val="52"/>
                <c:pt idx="0">
                  <c:v>7187</c:v>
                </c:pt>
                <c:pt idx="1">
                  <c:v>2802</c:v>
                </c:pt>
                <c:pt idx="2">
                  <c:v>2066</c:v>
                </c:pt>
                <c:pt idx="3">
                  <c:v>1700</c:v>
                </c:pt>
                <c:pt idx="4">
                  <c:v>1413</c:v>
                </c:pt>
                <c:pt idx="5">
                  <c:v>1138</c:v>
                </c:pt>
                <c:pt idx="6">
                  <c:v>982</c:v>
                </c:pt>
                <c:pt idx="7">
                  <c:v>784</c:v>
                </c:pt>
                <c:pt idx="8">
                  <c:v>677</c:v>
                </c:pt>
                <c:pt idx="9">
                  <c:v>579</c:v>
                </c:pt>
                <c:pt idx="10">
                  <c:v>483</c:v>
                </c:pt>
                <c:pt idx="11">
                  <c:v>357</c:v>
                </c:pt>
                <c:pt idx="12">
                  <c:v>316</c:v>
                </c:pt>
                <c:pt idx="13">
                  <c:v>251</c:v>
                </c:pt>
                <c:pt idx="14">
                  <c:v>245</c:v>
                </c:pt>
                <c:pt idx="15">
                  <c:v>176</c:v>
                </c:pt>
                <c:pt idx="16">
                  <c:v>156</c:v>
                </c:pt>
                <c:pt idx="17">
                  <c:v>142</c:v>
                </c:pt>
                <c:pt idx="18">
                  <c:v>99</c:v>
                </c:pt>
                <c:pt idx="19">
                  <c:v>82</c:v>
                </c:pt>
                <c:pt idx="20">
                  <c:v>81</c:v>
                </c:pt>
                <c:pt idx="21">
                  <c:v>54</c:v>
                </c:pt>
                <c:pt idx="22">
                  <c:v>48</c:v>
                </c:pt>
                <c:pt idx="23">
                  <c:v>40</c:v>
                </c:pt>
                <c:pt idx="24">
                  <c:v>31</c:v>
                </c:pt>
                <c:pt idx="25">
                  <c:v>20</c:v>
                </c:pt>
                <c:pt idx="26">
                  <c:v>23</c:v>
                </c:pt>
                <c:pt idx="27">
                  <c:v>25</c:v>
                </c:pt>
                <c:pt idx="28">
                  <c:v>17</c:v>
                </c:pt>
                <c:pt idx="29">
                  <c:v>8</c:v>
                </c:pt>
                <c:pt idx="30">
                  <c:v>11</c:v>
                </c:pt>
                <c:pt idx="31">
                  <c:v>6</c:v>
                </c:pt>
                <c:pt idx="32">
                  <c:v>9</c:v>
                </c:pt>
                <c:pt idx="33">
                  <c:v>5</c:v>
                </c:pt>
                <c:pt idx="34">
                  <c:v>4</c:v>
                </c:pt>
                <c:pt idx="35">
                  <c:v>6</c:v>
                </c:pt>
                <c:pt idx="36">
                  <c:v>5</c:v>
                </c:pt>
                <c:pt idx="37">
                  <c:v>2</c:v>
                </c:pt>
                <c:pt idx="38">
                  <c:v>6</c:v>
                </c:pt>
                <c:pt idx="39">
                  <c:v>3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1</c:v>
                </c:pt>
                <c:pt idx="45">
                  <c:v>2</c:v>
                </c:pt>
                <c:pt idx="46">
                  <c:v>1</c:v>
                </c:pt>
                <c:pt idx="47">
                  <c:v>1</c:v>
                </c:pt>
                <c:pt idx="48">
                  <c:v>2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</c:numCache>
            </c:numRef>
          </c:val>
        </c:ser>
        <c:gapWidth val="0"/>
        <c:axId val="53875456"/>
        <c:axId val="56404608"/>
      </c:barChart>
      <c:catAx>
        <c:axId val="53875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 of</a:t>
                </a:r>
                <a:r>
                  <a:rPr lang="en-US" baseline="0"/>
                  <a:t> Transcripts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56404608"/>
        <c:crosses val="autoZero"/>
        <c:auto val="1"/>
        <c:lblAlgn val="ctr"/>
        <c:lblOffset val="100"/>
      </c:catAx>
      <c:valAx>
        <c:axId val="5640460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 of Genes</a:t>
                </a:r>
              </a:p>
            </c:rich>
          </c:tx>
          <c:layout/>
        </c:title>
        <c:numFmt formatCode="General" sourceLinked="1"/>
        <c:tickLblPos val="nextTo"/>
        <c:crossAx val="5387545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title>
      <c:tx>
        <c:rich>
          <a:bodyPr/>
          <a:lstStyle/>
          <a:p>
            <a:pPr>
              <a:defRPr/>
            </a:pPr>
            <a:r>
              <a:rPr lang="en-US"/>
              <a:t>Distribution</a:t>
            </a:r>
            <a:r>
              <a:rPr lang="en-US" baseline="0"/>
              <a:t> of Transcripts per Gene - Refseq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count_refseq!$B$1</c:f>
              <c:strCache>
                <c:ptCount val="1"/>
                <c:pt idx="0">
                  <c:v>Genes</c:v>
                </c:pt>
              </c:strCache>
            </c:strRef>
          </c:tx>
          <c:spPr>
            <a:ln w="28575">
              <a:noFill/>
            </a:ln>
          </c:spPr>
          <c:cat>
            <c:numRef>
              <c:f>count_refseq!$A$2:$A$13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12</c:v>
                </c:pt>
                <c:pt idx="10">
                  <c:v>16</c:v>
                </c:pt>
                <c:pt idx="11">
                  <c:v>23</c:v>
                </c:pt>
              </c:numCache>
            </c:numRef>
          </c:cat>
          <c:val>
            <c:numRef>
              <c:f>count_refseq!$B$2:$B$13</c:f>
              <c:numCache>
                <c:formatCode>General</c:formatCode>
                <c:ptCount val="12"/>
                <c:pt idx="0">
                  <c:v>18166</c:v>
                </c:pt>
                <c:pt idx="1">
                  <c:v>644</c:v>
                </c:pt>
                <c:pt idx="2">
                  <c:v>178</c:v>
                </c:pt>
                <c:pt idx="3">
                  <c:v>68</c:v>
                </c:pt>
                <c:pt idx="4">
                  <c:v>32</c:v>
                </c:pt>
                <c:pt idx="5">
                  <c:v>9</c:v>
                </c:pt>
                <c:pt idx="6">
                  <c:v>5</c:v>
                </c:pt>
                <c:pt idx="7">
                  <c:v>6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axId val="56437376"/>
        <c:axId val="56451840"/>
      </c:barChart>
      <c:catAx>
        <c:axId val="564373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 of Transcripts</a:t>
                </a:r>
              </a:p>
            </c:rich>
          </c:tx>
          <c:layout/>
        </c:title>
        <c:numFmt formatCode="General" sourceLinked="1"/>
        <c:tickLblPos val="nextTo"/>
        <c:crossAx val="56451840"/>
        <c:crosses val="autoZero"/>
        <c:auto val="1"/>
        <c:lblAlgn val="ctr"/>
        <c:lblOffset val="100"/>
      </c:catAx>
      <c:valAx>
        <c:axId val="564518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 of Genes</a:t>
                </a:r>
              </a:p>
            </c:rich>
          </c:tx>
          <c:layout>
            <c:manualLayout>
              <c:xMode val="edge"/>
              <c:yMode val="edge"/>
              <c:x val="2.1652668416447952E-2"/>
              <c:y val="0.31946959755030663"/>
            </c:manualLayout>
          </c:layout>
        </c:title>
        <c:numFmt formatCode="General" sourceLinked="1"/>
        <c:tickLblPos val="nextTo"/>
        <c:crossAx val="5643737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61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855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99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13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968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04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380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40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01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565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93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163E-A6C7-4F69-A83A-892CD538A280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CA6A2-7FF3-4352-A21A-C804ED342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03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Updating Human Promoters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72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Amadeus Output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762000" y="16764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Found a total of 2 motifs.</a:t>
            </a:r>
          </a:p>
          <a:p>
            <a:endParaRPr lang="en-US" dirty="0" smtClean="0"/>
          </a:p>
          <a:p>
            <a:r>
              <a:rPr lang="en-US" dirty="0" smtClean="0"/>
              <a:t>MOTIF #1: </a:t>
            </a:r>
            <a:r>
              <a:rPr lang="en-US" dirty="0" err="1" smtClean="0"/>
              <a:t>PwmMotif</a:t>
            </a:r>
            <a:r>
              <a:rPr lang="en-US" dirty="0" smtClean="0"/>
              <a:t>(116): &lt;Consensus=ATTTGAAATG; Threshold=0.001800847&gt;</a:t>
            </a:r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838200" y="3048000"/>
            <a:ext cx="2206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Total p-value: 1.1E-36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1219200"/>
            <a:ext cx="364157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Ensembl_V53 – With HCC.txt dataset</a:t>
            </a:r>
            <a:endParaRPr lang="he-IL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7338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MOTIF #2: </a:t>
            </a:r>
            <a:r>
              <a:rPr lang="en-US" dirty="0" err="1" smtClean="0"/>
              <a:t>PwmMotif</a:t>
            </a:r>
            <a:r>
              <a:rPr lang="en-US" dirty="0" smtClean="0"/>
              <a:t>(96): &lt;Consensus=GGGCAATCGG; Threshold=0.002489652&gt;</a:t>
            </a:r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914400" y="4648200"/>
            <a:ext cx="2206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Total p-value: 2.6E-21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81000"/>
            <a:ext cx="364157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Ensembl_V68 – With HCC.txt dataset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9144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Found a total of 3 motifs.</a:t>
            </a:r>
          </a:p>
          <a:p>
            <a:endParaRPr lang="en-US" dirty="0" smtClean="0"/>
          </a:p>
          <a:p>
            <a:r>
              <a:rPr lang="en-US" dirty="0" smtClean="0"/>
              <a:t>MOTIF #1: </a:t>
            </a:r>
            <a:r>
              <a:rPr lang="en-US" dirty="0" err="1" smtClean="0"/>
              <a:t>PwmMotif</a:t>
            </a:r>
            <a:r>
              <a:rPr lang="en-US" dirty="0" smtClean="0"/>
              <a:t>(113): &lt;Consensus=AATTCGAATC; Threshold=0.003465992&gt;</a:t>
            </a:r>
            <a:endParaRPr lang="he-IL" dirty="0"/>
          </a:p>
        </p:txBody>
      </p:sp>
      <p:sp>
        <p:nvSpPr>
          <p:cNvPr id="6" name="Rectangle 5"/>
          <p:cNvSpPr/>
          <p:nvPr/>
        </p:nvSpPr>
        <p:spPr>
          <a:xfrm>
            <a:off x="304800" y="22860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Total p-value: 3.9E-21</a:t>
            </a: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304800" y="29718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MOTIF #2: </a:t>
            </a:r>
            <a:r>
              <a:rPr lang="en-US" dirty="0" err="1" smtClean="0"/>
              <a:t>PwmMotif</a:t>
            </a:r>
            <a:r>
              <a:rPr lang="en-US" dirty="0" smtClean="0"/>
              <a:t>(99): &lt;Consensus=AGCCAATAGG; Threshold=0.001575591&gt;</a:t>
            </a:r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381000" y="3657600"/>
            <a:ext cx="236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Total p-value: 5.4E-18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381000" y="42672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MOTIF #3: </a:t>
            </a:r>
            <a:r>
              <a:rPr lang="en-US" dirty="0" err="1" smtClean="0"/>
              <a:t>PwmMotif</a:t>
            </a:r>
            <a:r>
              <a:rPr lang="en-US" dirty="0" smtClean="0"/>
              <a:t>(70): &lt;Consensus=ACGAATCACC; Threshold=0.002440623&gt;</a:t>
            </a:r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381000" y="5105400"/>
            <a:ext cx="2206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Total p-value: 8.5E-16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533400"/>
            <a:ext cx="365619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Refseq_genes</a:t>
            </a:r>
            <a:r>
              <a:rPr lang="en-US" dirty="0" smtClean="0">
                <a:solidFill>
                  <a:schemeClr val="tx2"/>
                </a:solidFill>
              </a:rPr>
              <a:t> – With HCC.txt dataset</a:t>
            </a:r>
            <a:endParaRPr lang="he-IL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Found a total of 3 motifs.</a:t>
            </a:r>
          </a:p>
          <a:p>
            <a:endParaRPr lang="en-US" dirty="0" smtClean="0"/>
          </a:p>
          <a:p>
            <a:r>
              <a:rPr lang="en-US" dirty="0" smtClean="0"/>
              <a:t>MOTIF #1: </a:t>
            </a:r>
            <a:r>
              <a:rPr lang="en-US" dirty="0" err="1" smtClean="0"/>
              <a:t>PwmMotif</a:t>
            </a:r>
            <a:r>
              <a:rPr lang="en-US" dirty="0" smtClean="0"/>
              <a:t>(103): &lt;Consensus=AGTTCGAAAC; Threshold=0.003017029&gt;</a:t>
            </a:r>
            <a:endParaRPr lang="he-IL" dirty="0"/>
          </a:p>
        </p:txBody>
      </p:sp>
      <p:sp>
        <p:nvSpPr>
          <p:cNvPr id="6" name="Rectangle 5"/>
          <p:cNvSpPr/>
          <p:nvPr/>
        </p:nvSpPr>
        <p:spPr>
          <a:xfrm>
            <a:off x="228600" y="2286000"/>
            <a:ext cx="236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Total p-value: 1.3E-23</a:t>
            </a: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228600" y="2967335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MOTIF #2: </a:t>
            </a:r>
            <a:r>
              <a:rPr lang="en-US" dirty="0" err="1" smtClean="0"/>
              <a:t>PwmMotif</a:t>
            </a:r>
            <a:r>
              <a:rPr lang="en-US" dirty="0" smtClean="0"/>
              <a:t>(120): &lt;Consensus=GGCCAATCGG; Threshold=0.001822137&gt;</a:t>
            </a:r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304800" y="3581400"/>
            <a:ext cx="2206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Total p-value: 1.1E-15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152400" y="41910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MOTIF #3: </a:t>
            </a:r>
            <a:r>
              <a:rPr lang="en-US" dirty="0" err="1" smtClean="0"/>
              <a:t>PwmMotif</a:t>
            </a:r>
            <a:r>
              <a:rPr lang="en-US" dirty="0" smtClean="0"/>
              <a:t>(25): &lt;Consensus=GAGAAAACAA; Threshold=0.010772911&gt;</a:t>
            </a:r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304800" y="4876800"/>
            <a:ext cx="2206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Total p-value: 1.7E-13</a:t>
            </a:r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Expander output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805534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36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7391400" cy="662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3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39233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84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organisms the number of promoters in V68 was reduced in almost a half from the older v53/56, for example:</a:t>
            </a:r>
          </a:p>
          <a:p>
            <a:pPr marL="514350" indent="-514350">
              <a:buAutoNum type="arabicParenR"/>
            </a:pPr>
            <a:r>
              <a:rPr lang="en-US" dirty="0" smtClean="0"/>
              <a:t>Rat – v56:22934, v68:10376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C.elegans</a:t>
            </a:r>
            <a:r>
              <a:rPr lang="en-US" dirty="0" smtClean="0"/>
              <a:t> – v56:20151, v68:12450</a:t>
            </a:r>
          </a:p>
          <a:p>
            <a:pPr marL="514350" indent="-514350">
              <a:buAutoNum type="arabicParenR"/>
            </a:pPr>
            <a:r>
              <a:rPr lang="en-US" dirty="0" smtClean="0"/>
              <a:t>Chicken – v56:16730, v68:8533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protein coding gene there is a 5UTR promoter.</a:t>
            </a:r>
          </a:p>
          <a:p>
            <a:r>
              <a:rPr lang="en-US" dirty="0" smtClean="0"/>
              <a:t>For each 5UTR promoter we have a start location – Transcript Start Site (TSS) and an End site before the coding sequence (CDS)</a:t>
            </a:r>
          </a:p>
          <a:p>
            <a:pPr>
              <a:buNone/>
            </a:pPr>
            <a:endParaRPr lang="he-I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724400"/>
            <a:ext cx="75057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1219200" y="5715000"/>
            <a:ext cx="381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76400" y="6172200"/>
            <a:ext cx="5073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TSS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In Human genome – for each 5UTR promoter there might be a couple of TSS’s with a different start locations</a:t>
            </a:r>
          </a:p>
          <a:p>
            <a:r>
              <a:rPr lang="en-US" dirty="0" smtClean="0"/>
              <a:t>Which one should we choose?</a:t>
            </a:r>
          </a:p>
          <a:p>
            <a:r>
              <a:rPr lang="en-US" dirty="0" smtClean="0"/>
              <a:t>Expander choose randomly 1 TSS</a:t>
            </a:r>
          </a:p>
          <a:p>
            <a:r>
              <a:rPr lang="en-US" dirty="0" smtClean="0"/>
              <a:t>What happens if the Promoter that was chosen by Expander is a promoter of a transcript from the brain while the Dataset is from the Liver?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Promoters building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 5UTR + 3000 upstream and Transcript flank + 3000 upstream protein coding </a:t>
            </a:r>
            <a:r>
              <a:rPr lang="en-US" dirty="0" err="1" smtClean="0"/>
              <a:t>fasta</a:t>
            </a:r>
            <a:r>
              <a:rPr lang="en-US" dirty="0" smtClean="0"/>
              <a:t> sequences from </a:t>
            </a:r>
            <a:r>
              <a:rPr lang="en-US" dirty="0" err="1" smtClean="0"/>
              <a:t>ensembl</a:t>
            </a:r>
            <a:r>
              <a:rPr lang="en-US" dirty="0" smtClean="0"/>
              <a:t> </a:t>
            </a:r>
            <a:r>
              <a:rPr lang="en-US" dirty="0" err="1" smtClean="0"/>
              <a:t>biomart</a:t>
            </a:r>
            <a:endParaRPr lang="en-US" dirty="0" smtClean="0"/>
          </a:p>
          <a:p>
            <a:r>
              <a:rPr lang="en-US" dirty="0" smtClean="0"/>
              <a:t>Running scripts on the sequences in order to get the promoters:</a:t>
            </a:r>
          </a:p>
          <a:p>
            <a:pPr marL="514350" indent="-514350">
              <a:buAutoNum type="arabicParenR"/>
            </a:pPr>
            <a:r>
              <a:rPr lang="en-US" dirty="0" smtClean="0"/>
              <a:t>fasta_filter.py – filter the known chromosomes of the organism</a:t>
            </a:r>
          </a:p>
          <a:p>
            <a:pPr marL="514350" indent="-514350">
              <a:buAutoNum type="arabicParenR"/>
            </a:pPr>
            <a:r>
              <a:rPr lang="en-US" dirty="0" smtClean="0"/>
              <a:t>Preprocesspromoters.pl – </a:t>
            </a:r>
            <a:r>
              <a:rPr lang="en-US" dirty="0" smtClean="0"/>
              <a:t>compares </a:t>
            </a:r>
            <a:r>
              <a:rPr lang="en-US" dirty="0" smtClean="0"/>
              <a:t>the 5UTR promoters </a:t>
            </a:r>
            <a:r>
              <a:rPr lang="en-US" dirty="0" smtClean="0"/>
              <a:t>to </a:t>
            </a:r>
            <a:r>
              <a:rPr lang="en-US" dirty="0" smtClean="0"/>
              <a:t>Transcript flank file.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6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3) fetchSeqsFromFasta.pl – gets a file in Expander format</a:t>
            </a:r>
          </a:p>
          <a:p>
            <a:pPr marL="0" indent="0">
              <a:buNone/>
            </a:pPr>
            <a:r>
              <a:rPr lang="en-US" dirty="0" smtClean="0"/>
              <a:t>4) addLLids.pl – adds </a:t>
            </a:r>
            <a:r>
              <a:rPr lang="en-US" dirty="0" err="1" smtClean="0"/>
              <a:t>LLids</a:t>
            </a:r>
            <a:r>
              <a:rPr lang="en-US" dirty="0" smtClean="0"/>
              <a:t> to the promoters</a:t>
            </a:r>
          </a:p>
          <a:p>
            <a:pPr marL="0" indent="0">
              <a:buNone/>
            </a:pPr>
            <a:r>
              <a:rPr lang="en-US" dirty="0" smtClean="0"/>
              <a:t>5)Prepare a list of BG gene list file</a:t>
            </a:r>
          </a:p>
          <a:p>
            <a:pPr marL="0" indent="0">
              <a:buNone/>
            </a:pPr>
            <a:r>
              <a:rPr lang="en-US" dirty="0" smtClean="0"/>
              <a:t>6) Save non masked version – </a:t>
            </a:r>
            <a:r>
              <a:rPr lang="en-US" dirty="0" err="1" smtClean="0"/>
              <a:t>e.g</a:t>
            </a:r>
            <a:r>
              <a:rPr lang="en-US" dirty="0" smtClean="0"/>
              <a:t> Hs_Proms_v50.protein_mirna.19329.txt“</a:t>
            </a:r>
          </a:p>
          <a:p>
            <a:pPr marL="0" indent="0">
              <a:buNone/>
            </a:pPr>
            <a:r>
              <a:rPr lang="en-US" dirty="0" smtClean="0"/>
              <a:t>7) Prepare masked version using </a:t>
            </a:r>
            <a:r>
              <a:rPr lang="en-US" dirty="0" err="1" smtClean="0"/>
              <a:t>RepeatMasker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8) Updating TF fingerprints using checkProfiles_5.3.pl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81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are 2 versions of promoters:</a:t>
            </a:r>
          </a:p>
          <a:p>
            <a:pPr marL="0" indent="0">
              <a:buNone/>
            </a:pPr>
            <a:r>
              <a:rPr lang="en-US" dirty="0" smtClean="0"/>
              <a:t>The old  – V53</a:t>
            </a:r>
          </a:p>
          <a:p>
            <a:pPr marL="0" indent="0">
              <a:buNone/>
            </a:pPr>
            <a:r>
              <a:rPr lang="en-US" dirty="0" smtClean="0"/>
              <a:t>The new – v68</a:t>
            </a:r>
          </a:p>
          <a:p>
            <a:pPr marL="0" indent="0">
              <a:buNone/>
            </a:pPr>
            <a:r>
              <a:rPr lang="en-US" dirty="0" smtClean="0"/>
              <a:t>With v68 we have the problem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also checked </a:t>
            </a:r>
            <a:r>
              <a:rPr lang="en-US" dirty="0" err="1" smtClean="0"/>
              <a:t>refseq</a:t>
            </a:r>
            <a:r>
              <a:rPr lang="en-US" dirty="0" smtClean="0"/>
              <a:t> genes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24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promoters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Chaim</a:t>
            </a:r>
            <a:r>
              <a:rPr lang="en-US" dirty="0" smtClean="0"/>
              <a:t> and Rani instructed me to check the new promoters using Amadeus and Expander.</a:t>
            </a:r>
          </a:p>
          <a:p>
            <a:r>
              <a:rPr lang="en-US" dirty="0" smtClean="0"/>
              <a:t>Ron and Rani requested to know what is the distribution of TSS’s per gene.</a:t>
            </a:r>
          </a:p>
          <a:p>
            <a:r>
              <a:rPr lang="en-US" dirty="0" smtClean="0"/>
              <a:t>Rani also wanted me to check the </a:t>
            </a:r>
            <a:r>
              <a:rPr lang="en-US" dirty="0" err="1" smtClean="0"/>
              <a:t>Refseq</a:t>
            </a:r>
            <a:r>
              <a:rPr lang="en-US" dirty="0" smtClean="0"/>
              <a:t> genes compare to </a:t>
            </a:r>
            <a:r>
              <a:rPr lang="en-US" dirty="0" err="1" smtClean="0"/>
              <a:t>Ensembl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56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TSS’s per gene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52400" y="1371600"/>
          <a:ext cx="8296274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0902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TSS’s per gene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28600" y="1295400"/>
          <a:ext cx="85534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487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518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Prima</vt:lpstr>
      <vt:lpstr>What is the problem?</vt:lpstr>
      <vt:lpstr>Slide 3</vt:lpstr>
      <vt:lpstr>Promoters building process</vt:lpstr>
      <vt:lpstr>Slide 5</vt:lpstr>
      <vt:lpstr>Slide 6</vt:lpstr>
      <vt:lpstr>Checking the promoters</vt:lpstr>
      <vt:lpstr>Distribution of TSS’s per gene</vt:lpstr>
      <vt:lpstr>Distribution of TSS’s per gene</vt:lpstr>
      <vt:lpstr>Amadeus Output</vt:lpstr>
      <vt:lpstr>Slide 11</vt:lpstr>
      <vt:lpstr>Slide 12</vt:lpstr>
      <vt:lpstr>Expander output</vt:lpstr>
      <vt:lpstr>Slide 14</vt:lpstr>
      <vt:lpstr>Slide 15</vt:lpstr>
      <vt:lpstr>Additional Problem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</dc:title>
  <dc:creator>Tom</dc:creator>
  <cp:lastModifiedBy>tomhait</cp:lastModifiedBy>
  <cp:revision>32</cp:revision>
  <dcterms:created xsi:type="dcterms:W3CDTF">2012-10-16T08:30:19Z</dcterms:created>
  <dcterms:modified xsi:type="dcterms:W3CDTF">2012-10-24T07:01:00Z</dcterms:modified>
</cp:coreProperties>
</file>