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0" r:id="rId5"/>
    <p:sldId id="263" r:id="rId6"/>
    <p:sldId id="280" r:id="rId7"/>
    <p:sldId id="266" r:id="rId8"/>
    <p:sldId id="264" r:id="rId9"/>
    <p:sldId id="270" r:id="rId10"/>
    <p:sldId id="267" r:id="rId11"/>
    <p:sldId id="261" r:id="rId12"/>
    <p:sldId id="262" r:id="rId13"/>
    <p:sldId id="275" r:id="rId14"/>
    <p:sldId id="265" r:id="rId15"/>
    <p:sldId id="271" r:id="rId16"/>
    <p:sldId id="273"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789" autoAdjust="0"/>
  </p:normalViewPr>
  <p:slideViewPr>
    <p:cSldViewPr>
      <p:cViewPr varScale="1">
        <p:scale>
          <a:sx n="61" d="100"/>
          <a:sy n="61" d="100"/>
        </p:scale>
        <p:origin x="-153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FF846-CD87-4D6A-91CE-39E900C5D164}" type="datetimeFigureOut">
              <a:rPr lang="en-US" smtClean="0"/>
              <a:t>8/15/2012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105EDF-90A2-4183-A27E-7B6EE48EEF4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105EDF-90A2-4183-A27E-7B6EE48EEF44}" type="slidenum">
              <a:rPr lang="en-US" smtClean="0"/>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to example Huffman encoding here</a:t>
            </a:r>
          </a:p>
          <a:p>
            <a:r>
              <a:rPr lang="en-US" dirty="0" smtClean="0"/>
              <a:t>Mention going left</a:t>
            </a:r>
            <a:r>
              <a:rPr lang="en-US" baseline="0" dirty="0" smtClean="0"/>
              <a:t> is 0, right is 1</a:t>
            </a:r>
            <a:endParaRPr lang="en-US" dirty="0"/>
          </a:p>
        </p:txBody>
      </p:sp>
      <p:sp>
        <p:nvSpPr>
          <p:cNvPr id="4" name="Slide Number Placeholder 3"/>
          <p:cNvSpPr>
            <a:spLocks noGrp="1"/>
          </p:cNvSpPr>
          <p:nvPr>
            <p:ph type="sldNum" sz="quarter" idx="10"/>
          </p:nvPr>
        </p:nvSpPr>
        <p:spPr/>
        <p:txBody>
          <a:bodyPr/>
          <a:lstStyle/>
          <a:p>
            <a:fld id="{CB105EDF-90A2-4183-A27E-7B6EE48EEF44}" type="slidenum">
              <a:rPr lang="en-US" smtClean="0"/>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quick example – consider removing formula</a:t>
            </a:r>
          </a:p>
        </p:txBody>
      </p:sp>
      <p:sp>
        <p:nvSpPr>
          <p:cNvPr id="4" name="Slide Number Placeholder 3"/>
          <p:cNvSpPr>
            <a:spLocks noGrp="1"/>
          </p:cNvSpPr>
          <p:nvPr>
            <p:ph type="sldNum" sz="quarter" idx="10"/>
          </p:nvPr>
        </p:nvSpPr>
        <p:spPr/>
        <p:txBody>
          <a:bodyPr/>
          <a:lstStyle/>
          <a:p>
            <a:fld id="{CB105EDF-90A2-4183-A27E-7B6EE48EEF44}" type="slidenum">
              <a:rPr lang="en-US" smtClean="0"/>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Simulation – p0 is </a:t>
            </a:r>
            <a:r>
              <a:rPr lang="en-US" dirty="0" err="1" smtClean="0"/>
              <a:t>prob</a:t>
            </a:r>
            <a:r>
              <a:rPr lang="en-US" dirty="0" smtClean="0"/>
              <a:t> of zero errors</a:t>
            </a:r>
            <a:r>
              <a:rPr lang="en-US" baseline="0" dirty="0" smtClean="0"/>
              <a:t> in each case, p1-p10 were tallied on real data, p0 is varied and rest are shifted to sum to one</a:t>
            </a:r>
          </a:p>
          <a:p>
            <a:r>
              <a:rPr lang="en-US" baseline="0" dirty="0" smtClean="0"/>
              <a:t>Fragments of length 100 from </a:t>
            </a:r>
            <a:r>
              <a:rPr lang="en-US" baseline="0" dirty="0" err="1" smtClean="0"/>
              <a:t>chrom</a:t>
            </a:r>
            <a:r>
              <a:rPr lang="en-US" baseline="0" dirty="0" smtClean="0"/>
              <a:t> 20</a:t>
            </a:r>
          </a:p>
          <a:p>
            <a:endParaRPr lang="en-US" dirty="0"/>
          </a:p>
        </p:txBody>
      </p:sp>
      <p:sp>
        <p:nvSpPr>
          <p:cNvPr id="4" name="Slide Number Placeholder 3"/>
          <p:cNvSpPr>
            <a:spLocks noGrp="1"/>
          </p:cNvSpPr>
          <p:nvPr>
            <p:ph type="sldNum" sz="quarter" idx="10"/>
          </p:nvPr>
        </p:nvSpPr>
        <p:spPr/>
        <p:txBody>
          <a:bodyPr/>
          <a:lstStyle/>
          <a:p>
            <a:fld id="{CB105EDF-90A2-4183-A27E-7B6EE48EEF44}" type="slidenum">
              <a:rPr lang="en-US" smtClean="0"/>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Mix</a:t>
            </a:r>
            <a:r>
              <a:rPr lang="en-US" baseline="0" dirty="0" smtClean="0"/>
              <a:t> of coding tricks, not too many details given</a:t>
            </a:r>
            <a:endParaRPr lang="en-US" dirty="0"/>
          </a:p>
        </p:txBody>
      </p:sp>
      <p:sp>
        <p:nvSpPr>
          <p:cNvPr id="4" name="Slide Number Placeholder 3"/>
          <p:cNvSpPr>
            <a:spLocks noGrp="1"/>
          </p:cNvSpPr>
          <p:nvPr>
            <p:ph type="sldNum" sz="quarter" idx="10"/>
          </p:nvPr>
        </p:nvSpPr>
        <p:spPr/>
        <p:txBody>
          <a:bodyPr/>
          <a:lstStyle/>
          <a:p>
            <a:fld id="{CB105EDF-90A2-4183-A27E-7B6EE48EEF44}" type="slidenum">
              <a:rPr lang="en-US" smtClean="0"/>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Columns</a:t>
            </a:r>
            <a:r>
              <a:rPr lang="en-US" baseline="0" dirty="0" smtClean="0"/>
              <a:t> are different error rates, paired or unpaired reads</a:t>
            </a:r>
            <a:endParaRPr lang="en-US" dirty="0"/>
          </a:p>
        </p:txBody>
      </p:sp>
      <p:sp>
        <p:nvSpPr>
          <p:cNvPr id="4" name="Slide Number Placeholder 3"/>
          <p:cNvSpPr>
            <a:spLocks noGrp="1"/>
          </p:cNvSpPr>
          <p:nvPr>
            <p:ph type="sldNum" sz="quarter" idx="10"/>
          </p:nvPr>
        </p:nvSpPr>
        <p:spPr/>
        <p:txBody>
          <a:bodyPr/>
          <a:lstStyle/>
          <a:p>
            <a:fld id="{CB105EDF-90A2-4183-A27E-7B6EE48EEF44}" type="slidenum">
              <a:rPr lang="en-US" smtClean="0"/>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Develop probabilistic</a:t>
            </a:r>
            <a:r>
              <a:rPr lang="en-US" baseline="0" dirty="0" smtClean="0"/>
              <a:t> model for lossless, see too much space still used</a:t>
            </a:r>
          </a:p>
        </p:txBody>
      </p:sp>
      <p:sp>
        <p:nvSpPr>
          <p:cNvPr id="4" name="Slide Number Placeholder 3"/>
          <p:cNvSpPr>
            <a:spLocks noGrp="1"/>
          </p:cNvSpPr>
          <p:nvPr>
            <p:ph type="sldNum" sz="quarter" idx="10"/>
          </p:nvPr>
        </p:nvSpPr>
        <p:spPr/>
        <p:txBody>
          <a:bodyPr/>
          <a:lstStyle/>
          <a:p>
            <a:fld id="{CB105EDF-90A2-4183-A27E-7B6EE48EEF44}" type="slidenum">
              <a:rPr lang="en-US" smtClean="0"/>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6724C4-F6BB-4A84-A7A2-A5A05F965092}" type="datetimeFigureOut">
              <a:rPr lang="en-US" smtClean="0"/>
              <a:t>8/14/2012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7BAF3-4B81-4E37-BE31-9C6F2E20238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6724C4-F6BB-4A84-A7A2-A5A05F965092}" type="datetimeFigureOut">
              <a:rPr lang="en-US" smtClean="0"/>
              <a:t>8/14/2012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7BAF3-4B81-4E37-BE31-9C6F2E20238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6724C4-F6BB-4A84-A7A2-A5A05F965092}" type="datetimeFigureOut">
              <a:rPr lang="en-US" smtClean="0"/>
              <a:t>8/14/2012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7BAF3-4B81-4E37-BE31-9C6F2E20238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6724C4-F6BB-4A84-A7A2-A5A05F965092}" type="datetimeFigureOut">
              <a:rPr lang="en-US" smtClean="0"/>
              <a:t>8/14/2012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7BAF3-4B81-4E37-BE31-9C6F2E20238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6724C4-F6BB-4A84-A7A2-A5A05F965092}" type="datetimeFigureOut">
              <a:rPr lang="en-US" smtClean="0"/>
              <a:t>8/14/2012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7BAF3-4B81-4E37-BE31-9C6F2E20238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6724C4-F6BB-4A84-A7A2-A5A05F965092}" type="datetimeFigureOut">
              <a:rPr lang="en-US" smtClean="0"/>
              <a:t>8/14/2012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7BAF3-4B81-4E37-BE31-9C6F2E20238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6724C4-F6BB-4A84-A7A2-A5A05F965092}" type="datetimeFigureOut">
              <a:rPr lang="en-US" smtClean="0"/>
              <a:t>8/14/2012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77BAF3-4B81-4E37-BE31-9C6F2E20238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6724C4-F6BB-4A84-A7A2-A5A05F965092}" type="datetimeFigureOut">
              <a:rPr lang="en-US" smtClean="0"/>
              <a:t>8/14/2012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77BAF3-4B81-4E37-BE31-9C6F2E20238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724C4-F6BB-4A84-A7A2-A5A05F965092}" type="datetimeFigureOut">
              <a:rPr lang="en-US" smtClean="0"/>
              <a:t>8/14/2012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77BAF3-4B81-4E37-BE31-9C6F2E20238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6724C4-F6BB-4A84-A7A2-A5A05F965092}" type="datetimeFigureOut">
              <a:rPr lang="en-US" smtClean="0"/>
              <a:t>8/14/2012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7BAF3-4B81-4E37-BE31-9C6F2E20238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6724C4-F6BB-4A84-A7A2-A5A05F965092}" type="datetimeFigureOut">
              <a:rPr lang="en-US" smtClean="0"/>
              <a:t>8/14/2012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7BAF3-4B81-4E37-BE31-9C6F2E20238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724C4-F6BB-4A84-A7A2-A5A05F965092}" type="datetimeFigureOut">
              <a:rPr lang="en-US" smtClean="0"/>
              <a:t>8/14/2012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77BAF3-4B81-4E37-BE31-9C6F2E2023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a:normAutofit/>
          </a:bodyPr>
          <a:lstStyle/>
          <a:p>
            <a:r>
              <a:rPr lang="en-US" dirty="0" smtClean="0"/>
              <a:t>Compression by Reference</a:t>
            </a:r>
            <a:endParaRPr lang="en-US" dirty="0"/>
          </a:p>
        </p:txBody>
      </p:sp>
      <p:sp>
        <p:nvSpPr>
          <p:cNvPr id="3" name="Subtitle 2"/>
          <p:cNvSpPr>
            <a:spLocks noGrp="1"/>
          </p:cNvSpPr>
          <p:nvPr>
            <p:ph type="subTitle" idx="1"/>
          </p:nvPr>
        </p:nvSpPr>
        <p:spPr>
          <a:xfrm>
            <a:off x="1371600" y="1828800"/>
            <a:ext cx="6400800" cy="838200"/>
          </a:xfrm>
        </p:spPr>
        <p:txBody>
          <a:bodyPr/>
          <a:lstStyle/>
          <a:p>
            <a:r>
              <a:rPr lang="en-US" dirty="0" smtClean="0"/>
              <a:t>Shamir lab meeting 15/8/12</a:t>
            </a:r>
            <a:endParaRPr lang="en-US" dirty="0"/>
          </a:p>
        </p:txBody>
      </p:sp>
      <p:grpSp>
        <p:nvGrpSpPr>
          <p:cNvPr id="8" name="Group 7"/>
          <p:cNvGrpSpPr/>
          <p:nvPr/>
        </p:nvGrpSpPr>
        <p:grpSpPr>
          <a:xfrm>
            <a:off x="533400" y="2590800"/>
            <a:ext cx="7620000" cy="4114800"/>
            <a:chOff x="533400" y="2590800"/>
            <a:chExt cx="7620000" cy="4114800"/>
          </a:xfrm>
        </p:grpSpPr>
        <p:pic>
          <p:nvPicPr>
            <p:cNvPr id="5122" name="Picture 2"/>
            <p:cNvPicPr>
              <a:picLocks noChangeAspect="1" noChangeArrowheads="1"/>
            </p:cNvPicPr>
            <p:nvPr/>
          </p:nvPicPr>
          <p:blipFill>
            <a:blip r:embed="rId2" cstate="print"/>
            <a:srcRect l="21428" t="8381" r="21429" b="1714"/>
            <a:stretch>
              <a:fillRect/>
            </a:stretch>
          </p:blipFill>
          <p:spPr bwMode="auto">
            <a:xfrm>
              <a:off x="4343400" y="3048000"/>
              <a:ext cx="3200400" cy="314706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6857" t="6734" r="50000"/>
            <a:stretch>
              <a:fillRect/>
            </a:stretch>
          </p:blipFill>
          <p:spPr bwMode="auto">
            <a:xfrm>
              <a:off x="1066800" y="2819400"/>
              <a:ext cx="2547700" cy="3442244"/>
            </a:xfrm>
            <a:prstGeom prst="rect">
              <a:avLst/>
            </a:prstGeom>
            <a:noFill/>
            <a:ln w="9525">
              <a:noFill/>
              <a:miter lim="800000"/>
              <a:headEnd/>
              <a:tailEnd/>
            </a:ln>
          </p:spPr>
        </p:pic>
        <p:sp>
          <p:nvSpPr>
            <p:cNvPr id="7" name="Rounded Rectangle 6"/>
            <p:cNvSpPr/>
            <p:nvPr/>
          </p:nvSpPr>
          <p:spPr>
            <a:xfrm>
              <a:off x="533400" y="2590800"/>
              <a:ext cx="7620000" cy="411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Golomb</a:t>
            </a:r>
            <a:r>
              <a:rPr lang="en-US" dirty="0" smtClean="0"/>
              <a:t> Code</a:t>
            </a:r>
            <a:endParaRPr lang="en-US" dirty="0"/>
          </a:p>
        </p:txBody>
      </p:sp>
      <p:sp>
        <p:nvSpPr>
          <p:cNvPr id="3" name="Content Placeholder 2"/>
          <p:cNvSpPr>
            <a:spLocks noGrp="1"/>
          </p:cNvSpPr>
          <p:nvPr>
            <p:ph idx="1"/>
          </p:nvPr>
        </p:nvSpPr>
        <p:spPr/>
        <p:txBody>
          <a:bodyPr>
            <a:normAutofit lnSpcReduction="10000"/>
          </a:bodyPr>
          <a:lstStyle/>
          <a:p>
            <a:r>
              <a:rPr lang="en-US" dirty="0"/>
              <a:t> </a:t>
            </a:r>
            <a:r>
              <a:rPr lang="en-US" dirty="0" smtClean="0"/>
              <a:t>Geometric distribution, or occurrence </a:t>
            </a:r>
            <a:r>
              <a:rPr lang="en-US" dirty="0"/>
              <a:t>of small values in the input stream is significantly more likely than large </a:t>
            </a:r>
            <a:r>
              <a:rPr lang="en-US" dirty="0" smtClean="0"/>
              <a:t>values</a:t>
            </a:r>
          </a:p>
          <a:p>
            <a:r>
              <a:rPr lang="en-US" dirty="0" smtClean="0"/>
              <a:t>Tunable parameter M divides input into quotient q and remainder r</a:t>
            </a:r>
          </a:p>
          <a:p>
            <a:r>
              <a:rPr lang="en-US" dirty="0" smtClean="0"/>
              <a:t>Quotient coded as unary (n 1s followed by 0 or vice versa) and remainder in truncated binary encoding, each of these parts is also a prefix code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mzip</a:t>
            </a:r>
            <a:endParaRPr lang="en-US" dirty="0"/>
          </a:p>
        </p:txBody>
      </p:sp>
      <p:sp>
        <p:nvSpPr>
          <p:cNvPr id="6" name="Content Placeholder 5"/>
          <p:cNvSpPr>
            <a:spLocks noGrp="1"/>
          </p:cNvSpPr>
          <p:nvPr>
            <p:ph idx="1"/>
          </p:nvPr>
        </p:nvSpPr>
        <p:spPr>
          <a:xfrm>
            <a:off x="533400" y="1524000"/>
            <a:ext cx="8229600" cy="4525963"/>
          </a:xfrm>
        </p:spPr>
        <p:txBody>
          <a:bodyPr>
            <a:noAutofit/>
          </a:bodyPr>
          <a:lstStyle/>
          <a:p>
            <a:pPr marL="514350" indent="-514350">
              <a:buNone/>
            </a:pPr>
            <a:r>
              <a:rPr lang="en-US" sz="1600" dirty="0" smtClean="0"/>
              <a:t>1. We store the lookup position of each read on the reference sequence as the integer position on this compression framework. The lengths of reads are compressed using Huffman coding (Huffman 1952). For constant read length across a file, we store the length once.</a:t>
            </a:r>
          </a:p>
          <a:p>
            <a:pPr>
              <a:buNone/>
            </a:pPr>
            <a:r>
              <a:rPr lang="en-US" sz="1600" dirty="0" smtClean="0"/>
              <a:t>2. We assume that read order does not have any meaning for any given data set and reorder the reads with respect to the integer position determined in (1), allowing efficient relative encoding of the positions by storing the differences between successive values instead of the absolute values. Given coverage and read length, a </a:t>
            </a:r>
            <a:r>
              <a:rPr lang="en-US" sz="1600" dirty="0" err="1" smtClean="0"/>
              <a:t>Golomb</a:t>
            </a:r>
            <a:r>
              <a:rPr lang="en-US" sz="1600" dirty="0" smtClean="0"/>
              <a:t> code is chosen that is parameterized on the expected distance between reads. </a:t>
            </a:r>
          </a:p>
          <a:p>
            <a:pPr>
              <a:buNone/>
            </a:pPr>
            <a:r>
              <a:rPr lang="en-US" sz="1600" dirty="0" smtClean="0"/>
              <a:t>3. </a:t>
            </a:r>
            <a:r>
              <a:rPr lang="en-US" sz="1600" dirty="0" smtClean="0"/>
              <a:t>Any variation from the reference is stored as an offset relative to the integer position from (1), along with the base identities (for substitutions and insertions) or the length (for deletions). Offset values, again, are assigned a </a:t>
            </a:r>
            <a:r>
              <a:rPr lang="en-US" sz="1600" dirty="0" err="1" smtClean="0"/>
              <a:t>Golomb</a:t>
            </a:r>
            <a:r>
              <a:rPr lang="en-US" sz="1600" dirty="0" smtClean="0"/>
              <a:t> code parameterized on the distance between successive variation positions.</a:t>
            </a:r>
          </a:p>
          <a:p>
            <a:pPr>
              <a:buNone/>
            </a:pPr>
            <a:r>
              <a:rPr lang="en-US" sz="1600" dirty="0" smtClean="0"/>
              <a:t>4. The read pair information is stored as an unsigned rank offset from the </a:t>
            </a:r>
            <a:r>
              <a:rPr lang="en-US" sz="1600" dirty="0" err="1" smtClean="0"/>
              <a:t>positionally</a:t>
            </a:r>
            <a:r>
              <a:rPr lang="en-US" sz="1600" dirty="0" smtClean="0"/>
              <a:t> lower read to the </a:t>
            </a:r>
            <a:r>
              <a:rPr lang="en-US" sz="1600" dirty="0" err="1" smtClean="0"/>
              <a:t>positionally</a:t>
            </a:r>
            <a:r>
              <a:rPr lang="en-US" sz="1600" dirty="0" smtClean="0"/>
              <a:t> higher read, with three bits present to indicate relative orientation of reads and the strands from which they were sequenced. Again, </a:t>
            </a:r>
            <a:r>
              <a:rPr lang="en-US" sz="1600" dirty="0" err="1" smtClean="0"/>
              <a:t>Golomb</a:t>
            </a:r>
            <a:r>
              <a:rPr lang="en-US" sz="1600" dirty="0" smtClean="0"/>
              <a:t> encoding, parameterized on expected rank offsets, is</a:t>
            </a:r>
          </a:p>
          <a:p>
            <a:pPr>
              <a:buNone/>
            </a:pPr>
            <a:r>
              <a:rPr lang="en-US" sz="1600" dirty="0" smtClean="0"/>
              <a:t>used.</a:t>
            </a:r>
          </a:p>
          <a:p>
            <a:pPr marL="514350" indent="-514350">
              <a:buNone/>
            </a:pPr>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l="6857" t="6734" r="50000"/>
          <a:stretch>
            <a:fillRect/>
          </a:stretch>
        </p:blipFill>
        <p:spPr bwMode="auto">
          <a:xfrm>
            <a:off x="1981200" y="533400"/>
            <a:ext cx="4800600" cy="6181378"/>
          </a:xfrm>
          <a:prstGeom prst="rect">
            <a:avLst/>
          </a:prstGeom>
          <a:noFill/>
          <a:ln w="9525">
            <a:noFill/>
            <a:miter lim="800000"/>
            <a:headEnd/>
            <a:tailEnd/>
          </a:ln>
        </p:spPr>
      </p:pic>
      <p:sp>
        <p:nvSpPr>
          <p:cNvPr id="5" name="TextBox 4"/>
          <p:cNvSpPr txBox="1"/>
          <p:nvPr/>
        </p:nvSpPr>
        <p:spPr>
          <a:xfrm>
            <a:off x="2514600" y="152400"/>
            <a:ext cx="986167" cy="584775"/>
          </a:xfrm>
          <a:prstGeom prst="rect">
            <a:avLst/>
          </a:prstGeom>
          <a:noFill/>
        </p:spPr>
        <p:txBody>
          <a:bodyPr wrap="none" rtlCol="0">
            <a:spAutoFit/>
          </a:bodyPr>
          <a:lstStyle/>
          <a:p>
            <a:r>
              <a:rPr lang="en-US" sz="3200" dirty="0" err="1" smtClean="0"/>
              <a:t>mzip</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Parameter dependencies</a:t>
            </a:r>
            <a:endParaRPr lang="en-US" dirty="0"/>
          </a:p>
        </p:txBody>
      </p:sp>
      <p:pic>
        <p:nvPicPr>
          <p:cNvPr id="4" name="Picture 2"/>
          <p:cNvPicPr>
            <a:picLocks noGrp="1" noChangeAspect="1" noChangeArrowheads="1"/>
          </p:cNvPicPr>
          <p:nvPr>
            <p:ph idx="1"/>
          </p:nvPr>
        </p:nvPicPr>
        <p:blipFill>
          <a:blip r:embed="rId3" cstate="print"/>
          <a:srcRect l="21428" t="8381" r="21429" b="1714"/>
          <a:stretch>
            <a:fillRect/>
          </a:stretch>
        </p:blipFill>
        <p:spPr bwMode="auto">
          <a:xfrm>
            <a:off x="1752600" y="838200"/>
            <a:ext cx="5952560" cy="58542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values: are they needed?</a:t>
            </a:r>
            <a:endParaRPr lang="en-US" dirty="0"/>
          </a:p>
        </p:txBody>
      </p:sp>
      <p:sp>
        <p:nvSpPr>
          <p:cNvPr id="3" name="Content Placeholder 2"/>
          <p:cNvSpPr>
            <a:spLocks noGrp="1"/>
          </p:cNvSpPr>
          <p:nvPr>
            <p:ph idx="1"/>
          </p:nvPr>
        </p:nvSpPr>
        <p:spPr/>
        <p:txBody>
          <a:bodyPr>
            <a:normAutofit lnSpcReduction="10000"/>
          </a:bodyPr>
          <a:lstStyle/>
          <a:p>
            <a:r>
              <a:rPr lang="en-US" dirty="0" smtClean="0"/>
              <a:t>Different attitudes towards them</a:t>
            </a:r>
          </a:p>
          <a:p>
            <a:r>
              <a:rPr lang="en-US" dirty="0" smtClean="0"/>
              <a:t>Needed for individual SNP calling on individual</a:t>
            </a:r>
          </a:p>
          <a:p>
            <a:r>
              <a:rPr lang="en-US" dirty="0" smtClean="0"/>
              <a:t>SNPs also inferred, necessity should be based on how they impact results </a:t>
            </a:r>
          </a:p>
          <a:p>
            <a:r>
              <a:rPr lang="en-US" dirty="0" smtClean="0"/>
              <a:t>Errors on SNPs mitigated by looking at population</a:t>
            </a:r>
          </a:p>
          <a:p>
            <a:r>
              <a:rPr lang="en-US" dirty="0" smtClean="0"/>
              <a:t>Two papers present different </a:t>
            </a:r>
            <a:r>
              <a:rPr lang="en-US" dirty="0" err="1" smtClean="0"/>
              <a:t>lossy</a:t>
            </a:r>
            <a:r>
              <a:rPr lang="en-US" dirty="0" smtClean="0"/>
              <a:t> approaches – limit possible values of quality, versus only store subset of values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SlimGene</a:t>
            </a:r>
            <a:r>
              <a:rPr lang="en-US" dirty="0" smtClean="0"/>
              <a:t> Quality values</a:t>
            </a:r>
            <a:endParaRPr lang="en-US" dirty="0"/>
          </a:p>
        </p:txBody>
      </p:sp>
      <p:pic>
        <p:nvPicPr>
          <p:cNvPr id="7170" name="Picture 2"/>
          <p:cNvPicPr>
            <a:picLocks noGrp="1" noChangeAspect="1" noChangeArrowheads="1"/>
          </p:cNvPicPr>
          <p:nvPr>
            <p:ph idx="1"/>
          </p:nvPr>
        </p:nvPicPr>
        <p:blipFill>
          <a:blip r:embed="rId3" cstate="print"/>
          <a:srcRect l="6857" t="15153" r="28745" b="9084"/>
          <a:stretch>
            <a:fillRect/>
          </a:stretch>
        </p:blipFill>
        <p:spPr bwMode="auto">
          <a:xfrm>
            <a:off x="762000" y="1295400"/>
            <a:ext cx="7467600" cy="54908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SlimGene</a:t>
            </a:r>
            <a:r>
              <a:rPr lang="en-US" dirty="0" smtClean="0"/>
              <a:t> results</a:t>
            </a:r>
            <a:endParaRPr lang="en-US" dirty="0"/>
          </a:p>
        </p:txBody>
      </p:sp>
      <p:pic>
        <p:nvPicPr>
          <p:cNvPr id="8194" name="Picture 2"/>
          <p:cNvPicPr>
            <a:picLocks noGrp="1" noChangeAspect="1" noChangeArrowheads="1"/>
          </p:cNvPicPr>
          <p:nvPr>
            <p:ph idx="1"/>
          </p:nvPr>
        </p:nvPicPr>
        <p:blipFill>
          <a:blip r:embed="rId2" cstate="print"/>
          <a:srcRect l="6314" t="8418" r="3192" b="41073"/>
          <a:stretch>
            <a:fillRect/>
          </a:stretch>
        </p:blipFill>
        <p:spPr bwMode="auto">
          <a:xfrm>
            <a:off x="0" y="2209799"/>
            <a:ext cx="8991600" cy="313660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mzip</a:t>
            </a:r>
            <a:r>
              <a:rPr lang="en-US" dirty="0" smtClean="0"/>
              <a:t> results</a:t>
            </a:r>
            <a:endParaRPr lang="en-US" dirty="0"/>
          </a:p>
        </p:txBody>
      </p:sp>
      <p:pic>
        <p:nvPicPr>
          <p:cNvPr id="9218" name="Picture 2"/>
          <p:cNvPicPr>
            <a:picLocks noGrp="1" noChangeAspect="1" noChangeArrowheads="1"/>
          </p:cNvPicPr>
          <p:nvPr>
            <p:ph idx="1"/>
          </p:nvPr>
        </p:nvPicPr>
        <p:blipFill>
          <a:blip r:embed="rId2" cstate="print"/>
          <a:srcRect l="37373" t="6734" r="7909" b="10768"/>
          <a:stretch>
            <a:fillRect/>
          </a:stretch>
        </p:blipFill>
        <p:spPr bwMode="auto">
          <a:xfrm>
            <a:off x="1524000" y="1371600"/>
            <a:ext cx="5638800" cy="531348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DNA compression needed?</a:t>
            </a:r>
            <a:endParaRPr lang="en-US" dirty="0"/>
          </a:p>
        </p:txBody>
      </p:sp>
      <p:sp>
        <p:nvSpPr>
          <p:cNvPr id="3" name="Content Placeholder 2"/>
          <p:cNvSpPr>
            <a:spLocks noGrp="1"/>
          </p:cNvSpPr>
          <p:nvPr>
            <p:ph idx="1"/>
          </p:nvPr>
        </p:nvSpPr>
        <p:spPr/>
        <p:txBody>
          <a:bodyPr/>
          <a:lstStyle/>
          <a:p>
            <a:r>
              <a:rPr lang="en-US" dirty="0" smtClean="0"/>
              <a:t>Foreseeable that each person will have genome sequenced in the future</a:t>
            </a:r>
          </a:p>
          <a:p>
            <a:r>
              <a:rPr lang="en-US" dirty="0" smtClean="0"/>
              <a:t>Sequencing price dropping, output growing</a:t>
            </a:r>
          </a:p>
          <a:p>
            <a:r>
              <a:rPr lang="en-US" dirty="0" smtClean="0"/>
              <a:t>Output growth outpaces storage growth rate</a:t>
            </a:r>
          </a:p>
          <a:p>
            <a:r>
              <a:rPr lang="en-US" dirty="0" smtClean="0"/>
              <a:t>In some cases storing is more expensive than sequencing sample again</a:t>
            </a:r>
          </a:p>
          <a:p>
            <a:r>
              <a:rPr lang="en-US" dirty="0" smtClean="0"/>
              <a:t>Want to reduce amount stored for cost and (transfer) time savings</a:t>
            </a:r>
          </a:p>
          <a:p>
            <a:pPr>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compression background</a:t>
            </a:r>
            <a:endParaRPr lang="en-US" dirty="0"/>
          </a:p>
        </p:txBody>
      </p:sp>
      <p:sp>
        <p:nvSpPr>
          <p:cNvPr id="3" name="Content Placeholder 2"/>
          <p:cNvSpPr>
            <a:spLocks noGrp="1"/>
          </p:cNvSpPr>
          <p:nvPr>
            <p:ph idx="1"/>
          </p:nvPr>
        </p:nvSpPr>
        <p:spPr/>
        <p:txBody>
          <a:bodyPr>
            <a:normAutofit fontScale="92500"/>
          </a:bodyPr>
          <a:lstStyle/>
          <a:p>
            <a:r>
              <a:rPr lang="en-US" dirty="0" smtClean="0"/>
              <a:t>Can compress on trace (images), reads, or assembled sequence</a:t>
            </a:r>
          </a:p>
          <a:p>
            <a:r>
              <a:rPr lang="en-US" dirty="0" smtClean="0"/>
              <a:t>Sequence assembly challenging in itself, focus on compression of reads</a:t>
            </a:r>
          </a:p>
          <a:p>
            <a:r>
              <a:rPr lang="en-US" dirty="0" smtClean="0"/>
              <a:t>General compression methods can be applied, but want to do better by using reference, and fact that sequence of reads are largely identical to reference sequence at defined locations</a:t>
            </a:r>
          </a:p>
          <a:p>
            <a:r>
              <a:rPr lang="en-US" dirty="0" smtClean="0"/>
              <a:t>Want to handle differences/errors efficiently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SlimGene</a:t>
            </a:r>
            <a:r>
              <a:rPr lang="en-US" dirty="0" smtClean="0"/>
              <a:t> Compression</a:t>
            </a:r>
            <a:endParaRPr lang="en-US" dirty="0"/>
          </a:p>
        </p:txBody>
      </p:sp>
      <p:pic>
        <p:nvPicPr>
          <p:cNvPr id="1026" name="Picture 2"/>
          <p:cNvPicPr>
            <a:picLocks noGrp="1" noChangeAspect="1" noChangeArrowheads="1"/>
          </p:cNvPicPr>
          <p:nvPr>
            <p:ph idx="1"/>
          </p:nvPr>
        </p:nvPicPr>
        <p:blipFill>
          <a:blip r:embed="rId2" cstate="print"/>
          <a:srcRect l="1596" t="6734" r="23693" b="5717"/>
          <a:stretch>
            <a:fillRect/>
          </a:stretch>
        </p:blipFill>
        <p:spPr bwMode="auto">
          <a:xfrm>
            <a:off x="1524000" y="1828800"/>
            <a:ext cx="54102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REFINEMENT</a:t>
            </a:r>
            <a:br>
              <a:rPr lang="en-US" dirty="0" smtClean="0"/>
            </a:br>
            <a:endParaRPr lang="en-US" dirty="0"/>
          </a:p>
        </p:txBody>
      </p:sp>
      <p:pic>
        <p:nvPicPr>
          <p:cNvPr id="4" name="Picture 2"/>
          <p:cNvPicPr>
            <a:picLocks noGrp="1" noChangeAspect="1" noChangeArrowheads="1"/>
          </p:cNvPicPr>
          <p:nvPr>
            <p:ph idx="1"/>
          </p:nvPr>
        </p:nvPicPr>
        <p:blipFill>
          <a:blip r:embed="rId2" cstate="print"/>
          <a:srcRect l="1596" t="48006" r="23693" b="5717"/>
          <a:stretch>
            <a:fillRect/>
          </a:stretch>
        </p:blipFill>
        <p:spPr bwMode="auto">
          <a:xfrm>
            <a:off x="1295400" y="1219200"/>
            <a:ext cx="6179657" cy="2392363"/>
          </a:xfrm>
          <a:prstGeom prst="rect">
            <a:avLst/>
          </a:prstGeom>
          <a:noFill/>
          <a:ln w="9525">
            <a:noFill/>
            <a:miter lim="800000"/>
            <a:headEnd/>
            <a:tailEnd/>
          </a:ln>
        </p:spPr>
      </p:pic>
      <p:sp>
        <p:nvSpPr>
          <p:cNvPr id="5" name="TextBox 4"/>
          <p:cNvSpPr txBox="1"/>
          <p:nvPr/>
        </p:nvSpPr>
        <p:spPr>
          <a:xfrm>
            <a:off x="1219200" y="3657600"/>
            <a:ext cx="6858000" cy="1938992"/>
          </a:xfrm>
          <a:prstGeom prst="rect">
            <a:avLst/>
          </a:prstGeom>
          <a:noFill/>
        </p:spPr>
        <p:txBody>
          <a:bodyPr wrap="square" rtlCol="0">
            <a:spAutoFit/>
          </a:bodyPr>
          <a:lstStyle/>
          <a:p>
            <a:pPr>
              <a:buFont typeface="Arial" pitchFamily="34" charset="0"/>
              <a:buChar char="•"/>
            </a:pPr>
            <a:r>
              <a:rPr lang="en-US" sz="2400" dirty="0" smtClean="0"/>
              <a:t>Fragments ordered by genomic position</a:t>
            </a:r>
          </a:p>
          <a:p>
            <a:pPr>
              <a:buFont typeface="Arial" pitchFamily="34" charset="0"/>
              <a:buChar char="•"/>
            </a:pPr>
            <a:r>
              <a:rPr lang="en-US" sz="2400" dirty="0" smtClean="0"/>
              <a:t>Fragments corresponding to same position appear consecutively with error information</a:t>
            </a:r>
          </a:p>
          <a:p>
            <a:pPr>
              <a:buFont typeface="Arial" pitchFamily="34" charset="0"/>
              <a:buChar char="•"/>
            </a:pPr>
            <a:r>
              <a:rPr lang="en-US" sz="2400" dirty="0" smtClean="0"/>
              <a:t>Errors indicated with relative </a:t>
            </a:r>
            <a:r>
              <a:rPr lang="en-US" sz="2400" dirty="0" smtClean="0"/>
              <a:t>offset</a:t>
            </a:r>
            <a:endParaRPr lang="en-US" sz="2400" dirty="0" smtClean="0"/>
          </a:p>
          <a:p>
            <a:pPr>
              <a:buFont typeface="Arial" pitchFamily="34" charset="0"/>
              <a:buChar char="•"/>
            </a:pPr>
            <a:r>
              <a:rPr lang="en-US" sz="2400" dirty="0" err="1" smtClean="0"/>
              <a:t>OpCode</a:t>
            </a:r>
            <a:r>
              <a:rPr lang="en-US" sz="2400" dirty="0" smtClean="0"/>
              <a:t> describes type of error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Huffman </a:t>
            </a:r>
            <a:r>
              <a:rPr lang="en-US" dirty="0" err="1" smtClean="0"/>
              <a:t>OpCode</a:t>
            </a:r>
            <a:endParaRPr lang="en-US" dirty="0"/>
          </a:p>
        </p:txBody>
      </p:sp>
      <p:pic>
        <p:nvPicPr>
          <p:cNvPr id="11266" name="Picture 2"/>
          <p:cNvPicPr>
            <a:picLocks noGrp="1" noChangeAspect="1" noChangeArrowheads="1"/>
          </p:cNvPicPr>
          <p:nvPr>
            <p:ph idx="1"/>
          </p:nvPr>
        </p:nvPicPr>
        <p:blipFill>
          <a:blip r:embed="rId3" cstate="print"/>
          <a:srcRect l="21589" t="11785" r="27902" b="2350"/>
          <a:stretch>
            <a:fillRect/>
          </a:stretch>
        </p:blipFill>
        <p:spPr bwMode="auto">
          <a:xfrm>
            <a:off x="0" y="1352550"/>
            <a:ext cx="5181600" cy="5505450"/>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l="19048" t="46476" r="46667" b="45905"/>
          <a:stretch>
            <a:fillRect/>
          </a:stretch>
        </p:blipFill>
        <p:spPr bwMode="auto">
          <a:xfrm>
            <a:off x="4572000" y="2438400"/>
            <a:ext cx="4343400" cy="60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Huffman code</a:t>
            </a:r>
            <a:endParaRPr lang="en-US" dirty="0"/>
          </a:p>
        </p:txBody>
      </p:sp>
      <p:sp>
        <p:nvSpPr>
          <p:cNvPr id="3" name="Content Placeholder 2"/>
          <p:cNvSpPr>
            <a:spLocks noGrp="1"/>
          </p:cNvSpPr>
          <p:nvPr>
            <p:ph idx="1"/>
          </p:nvPr>
        </p:nvSpPr>
        <p:spPr/>
        <p:txBody>
          <a:bodyPr>
            <a:normAutofit/>
          </a:bodyPr>
          <a:lstStyle/>
          <a:p>
            <a:r>
              <a:rPr lang="en-US" dirty="0" smtClean="0"/>
              <a:t>Prefix code: there is no codeword that is a valid prefix of any other codeword</a:t>
            </a:r>
          </a:p>
          <a:p>
            <a:r>
              <a:rPr lang="en-US" dirty="0" smtClean="0"/>
              <a:t>Intuition: given alphabet of symbols and their frequencies code symbols such that most commonly used symbols get shortest encoding</a:t>
            </a:r>
          </a:p>
          <a:p>
            <a:r>
              <a:rPr lang="en-US" dirty="0" err="1" smtClean="0"/>
              <a:t>SlimGene</a:t>
            </a:r>
            <a:r>
              <a:rPr lang="en-US" dirty="0" smtClean="0"/>
              <a:t> close to theoretical limit calculated with by entropy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Compact offset encoding</a:t>
            </a:r>
            <a:endParaRPr lang="en-US" dirty="0"/>
          </a:p>
        </p:txBody>
      </p:sp>
      <p:sp>
        <p:nvSpPr>
          <p:cNvPr id="5" name="TextBox 4"/>
          <p:cNvSpPr txBox="1"/>
          <p:nvPr/>
        </p:nvSpPr>
        <p:spPr>
          <a:xfrm>
            <a:off x="381000" y="1447800"/>
            <a:ext cx="8534400" cy="3108543"/>
          </a:xfrm>
          <a:prstGeom prst="rect">
            <a:avLst/>
          </a:prstGeom>
          <a:noFill/>
        </p:spPr>
        <p:txBody>
          <a:bodyPr wrap="square" rtlCol="0">
            <a:spAutoFit/>
          </a:bodyPr>
          <a:lstStyle/>
          <a:p>
            <a:pPr lvl="1">
              <a:buFont typeface="Arial" pitchFamily="34" charset="0"/>
              <a:buChar char="•"/>
            </a:pPr>
            <a:r>
              <a:rPr lang="en-US" sz="2800" dirty="0" smtClean="0"/>
              <a:t>Store error position vector with length of genome</a:t>
            </a:r>
          </a:p>
          <a:p>
            <a:pPr lvl="1">
              <a:buFont typeface="Arial" pitchFamily="34" charset="0"/>
              <a:buChar char="•"/>
            </a:pPr>
            <a:r>
              <a:rPr lang="en-US" sz="2800" dirty="0" smtClean="0"/>
              <a:t>Store offset to correct error (‘1’ on error vector) – “bits to skip” </a:t>
            </a:r>
          </a:p>
          <a:p>
            <a:pPr lvl="1">
              <a:buFont typeface="Arial" pitchFamily="34" charset="0"/>
              <a:buChar char="•"/>
            </a:pPr>
            <a:r>
              <a:rPr lang="en-US" sz="2800" dirty="0" smtClean="0"/>
              <a:t>Store offset relative to end, as most errors tend to be at end of read</a:t>
            </a:r>
          </a:p>
          <a:p>
            <a:pPr lvl="1">
              <a:buFont typeface="Arial" pitchFamily="34" charset="0"/>
              <a:buChar char="•"/>
            </a:pPr>
            <a:r>
              <a:rPr lang="en-US" sz="2800" dirty="0" smtClean="0"/>
              <a:t>Per nucleotide requirement: </a:t>
            </a:r>
            <a:endParaRPr lang="en-US" sz="2800" dirty="0" smtClean="0"/>
          </a:p>
          <a:p>
            <a:pPr lvl="1"/>
            <a:endParaRPr lang="en-US" sz="2800" dirty="0"/>
          </a:p>
        </p:txBody>
      </p:sp>
      <p:pic>
        <p:nvPicPr>
          <p:cNvPr id="6" name="Picture 2"/>
          <p:cNvPicPr>
            <a:picLocks noChangeAspect="1" noChangeArrowheads="1"/>
          </p:cNvPicPr>
          <p:nvPr/>
        </p:nvPicPr>
        <p:blipFill>
          <a:blip r:embed="rId3" cstate="print"/>
          <a:srcRect l="52039" t="40407" r="8962" b="46124"/>
          <a:stretch>
            <a:fillRect/>
          </a:stretch>
        </p:blipFill>
        <p:spPr bwMode="auto">
          <a:xfrm>
            <a:off x="1066800" y="4114800"/>
            <a:ext cx="3883185"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on simulated data</a:t>
            </a:r>
            <a:endParaRPr lang="en-US" dirty="0"/>
          </a:p>
        </p:txBody>
      </p:sp>
      <p:pic>
        <p:nvPicPr>
          <p:cNvPr id="6146" name="Picture 2"/>
          <p:cNvPicPr>
            <a:picLocks noGrp="1" noChangeAspect="1" noChangeArrowheads="1"/>
          </p:cNvPicPr>
          <p:nvPr>
            <p:ph idx="1"/>
          </p:nvPr>
        </p:nvPicPr>
        <p:blipFill>
          <a:blip r:embed="rId3" cstate="print"/>
          <a:srcRect l="3700" t="11785" r="1596" b="24237"/>
          <a:stretch>
            <a:fillRect/>
          </a:stretch>
        </p:blipFill>
        <p:spPr bwMode="auto">
          <a:xfrm>
            <a:off x="0" y="1828800"/>
            <a:ext cx="91440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2024</TotalTime>
  <Words>659</Words>
  <Application>Microsoft Office PowerPoint</Application>
  <PresentationFormat>On-screen Show (4:3)</PresentationFormat>
  <Paragraphs>66</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Compression by Reference</vt:lpstr>
      <vt:lpstr>Why is DNA compression needed?</vt:lpstr>
      <vt:lpstr>DNA compression background</vt:lpstr>
      <vt:lpstr>SlimGene Compression</vt:lpstr>
      <vt:lpstr>REFINEMENT </vt:lpstr>
      <vt:lpstr>Huffman OpCode</vt:lpstr>
      <vt:lpstr>Huffman code</vt:lpstr>
      <vt:lpstr>Compact offset encoding</vt:lpstr>
      <vt:lpstr>Results on simulated data</vt:lpstr>
      <vt:lpstr>Golomb Code</vt:lpstr>
      <vt:lpstr>mzip</vt:lpstr>
      <vt:lpstr>Slide 12</vt:lpstr>
      <vt:lpstr>Parameter dependencies</vt:lpstr>
      <vt:lpstr>Quality values: are they needed?</vt:lpstr>
      <vt:lpstr>SlimGene Quality values</vt:lpstr>
      <vt:lpstr>SlimGene results</vt:lpstr>
      <vt:lpstr>mzip results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Roye</dc:creator>
  <cp:lastModifiedBy>Roye</cp:lastModifiedBy>
  <cp:revision>49</cp:revision>
  <dcterms:created xsi:type="dcterms:W3CDTF">2012-08-13T22:24:05Z</dcterms:created>
  <dcterms:modified xsi:type="dcterms:W3CDTF">2012-08-15T08:09:00Z</dcterms:modified>
</cp:coreProperties>
</file>