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2" r:id="rId5"/>
    <p:sldId id="259" r:id="rId6"/>
    <p:sldId id="28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4" r:id="rId20"/>
    <p:sldId id="278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3" autoAdjust="0"/>
    <p:restoredTop sz="76897" autoAdjust="0"/>
  </p:normalViewPr>
  <p:slideViewPr>
    <p:cSldViewPr>
      <p:cViewPr varScale="1">
        <p:scale>
          <a:sx n="89" d="100"/>
          <a:sy n="89" d="100"/>
        </p:scale>
        <p:origin x="-24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091E07-10C4-4898-95CD-8E8D8A351CCF}" type="datetimeFigureOut">
              <a:rPr lang="he-IL" smtClean="0"/>
              <a:pPr/>
              <a:t>ט'/סיון/תשע"ב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A35FFF5-40F7-404C-91D6-D9CDAB8DC1F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60012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aseline="0" dirty="0" smtClean="0">
                <a:latin typeface="AdvTimes"/>
              </a:rPr>
              <a:t>Modularity is a benefit function that quantifies how well</a:t>
            </a:r>
          </a:p>
          <a:p>
            <a:pPr algn="l"/>
            <a:r>
              <a:rPr lang="en-US" sz="1200" baseline="0" dirty="0" smtClean="0">
                <a:latin typeface="AdvTimes"/>
              </a:rPr>
              <a:t>a network is divided into modules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 reveals an inherent trade-off: to maximize the first term, many edges should be contained in clusters,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whereas the minimization of the second term is achieved by splitting the graph into many clusters with small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total degrees. Note that the first term |E(C)|/m is also known as coverage [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FFF5-40F7-404C-91D6-D9CDAB8DC1F7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there is an</a:t>
            </a:r>
          </a:p>
          <a:p>
            <a:pPr algn="l" rtl="0"/>
            <a:r>
              <a:rPr lang="en-US" dirty="0" smtClean="0"/>
              <a:t>inherent resolution limit in the modularity function,</a:t>
            </a:r>
          </a:p>
          <a:p>
            <a:pPr algn="l" rtl="0"/>
            <a:r>
              <a:rPr lang="en-US" dirty="0" smtClean="0"/>
              <a:t>making it difficult to detect smaller communities by</a:t>
            </a:r>
          </a:p>
          <a:p>
            <a:pPr algn="l" rtl="0"/>
            <a:r>
              <a:rPr lang="en-US" dirty="0" smtClean="0"/>
              <a:t>maximizing modularity.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FFF5-40F7-404C-91D6-D9CDAB8DC1F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67836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MSG is a greedy method. Compared with traditional</a:t>
            </a:r>
          </a:p>
          <a:p>
            <a:pPr algn="l" rtl="0"/>
            <a:r>
              <a:rPr lang="en-US" dirty="0" smtClean="0"/>
              <a:t>greedy methods that iteratively merge two communities</a:t>
            </a:r>
          </a:p>
          <a:p>
            <a:pPr algn="l" rtl="0"/>
            <a:r>
              <a:rPr lang="en-US" dirty="0" smtClean="0"/>
              <a:t>contributing the most to modularity maximization,</a:t>
            </a:r>
          </a:p>
          <a:p>
            <a:pPr algn="l" rtl="0"/>
            <a:r>
              <a:rPr lang="en-US" dirty="0" smtClean="0"/>
              <a:t>MSG optimizes modularity by merging multiple pairs</a:t>
            </a:r>
          </a:p>
          <a:p>
            <a:pPr algn="l" rtl="0"/>
            <a:r>
              <a:rPr lang="en-US" dirty="0" smtClean="0"/>
              <a:t>of communities at each step of iteration. In addition,</a:t>
            </a:r>
          </a:p>
          <a:p>
            <a:pPr algn="l" rtl="0"/>
            <a:r>
              <a:rPr lang="en-US" dirty="0" smtClean="0"/>
              <a:t>a Vertex Mover algorithm is implemented after the convergence</a:t>
            </a:r>
          </a:p>
          <a:p>
            <a:pPr algn="l" rtl="0"/>
            <a:r>
              <a:rPr lang="en-US" dirty="0" smtClean="0"/>
              <a:t>of modularity maximization to adjust the</a:t>
            </a:r>
          </a:p>
          <a:p>
            <a:pPr algn="l" rtl="0"/>
            <a:r>
              <a:rPr lang="en-US" dirty="0" smtClean="0"/>
              <a:t>‘misplaced’ vertices to neighboring communities in order</a:t>
            </a:r>
          </a:p>
          <a:p>
            <a:pPr algn="l" rtl="0"/>
            <a:r>
              <a:rPr lang="en-US" dirty="0" smtClean="0"/>
              <a:t>to further improve the modularity. MSG is highly computationally</a:t>
            </a:r>
          </a:p>
          <a:p>
            <a:pPr algn="l" rtl="0"/>
            <a:r>
              <a:rPr lang="en-US" dirty="0" smtClean="0"/>
              <a:t>efficient, with a complexity of approximately</a:t>
            </a:r>
          </a:p>
          <a:p>
            <a:pPr algn="l" rtl="0"/>
            <a:r>
              <a:rPr lang="en-US" dirty="0" smtClean="0"/>
              <a:t>O (Nlog2N) for sparse networks, where N is the number</a:t>
            </a:r>
          </a:p>
          <a:p>
            <a:pPr algn="l" rtl="0"/>
            <a:r>
              <a:rPr lang="en-US" dirty="0" smtClean="0"/>
              <a:t>of nodes in the network.</a:t>
            </a:r>
          </a:p>
          <a:p>
            <a:pPr algn="l" rtl="0"/>
            <a:r>
              <a:rPr lang="en-US" dirty="0" smtClean="0"/>
              <a:t>SC is a spectral approach-based clustering method.</a:t>
            </a:r>
          </a:p>
          <a:p>
            <a:pPr algn="l" rtl="0"/>
            <a:r>
              <a:rPr lang="en-US" dirty="0" smtClean="0"/>
              <a:t>It involves mapping of the similarity matrix in a </a:t>
            </a:r>
            <a:r>
              <a:rPr lang="en-US" dirty="0" err="1" smtClean="0"/>
              <a:t>highdimensional</a:t>
            </a:r>
            <a:endParaRPr lang="en-US" dirty="0" smtClean="0"/>
          </a:p>
          <a:p>
            <a:pPr algn="l" rtl="0"/>
            <a:r>
              <a:rPr lang="en-US" dirty="0" smtClean="0"/>
              <a:t>space to a low-dimensional space, clustering</a:t>
            </a:r>
          </a:p>
          <a:p>
            <a:pPr algn="l" rtl="0"/>
            <a:r>
              <a:rPr lang="en-US" dirty="0" smtClean="0"/>
              <a:t>the nodes by k-means, and selecting the best ‘k’ that gives</a:t>
            </a:r>
          </a:p>
          <a:p>
            <a:pPr algn="l" rtl="0"/>
            <a:r>
              <a:rPr lang="en-US" dirty="0" smtClean="0"/>
              <a:t>the maximum modularity value (24). It is currently one of</a:t>
            </a:r>
          </a:p>
          <a:p>
            <a:pPr algn="l" rtl="0"/>
            <a:r>
              <a:rPr lang="en-US" dirty="0" smtClean="0"/>
              <a:t>the most popular network partition algorithms.</a:t>
            </a:r>
          </a:p>
          <a:p>
            <a:pPr algn="l" rtl="0"/>
            <a:r>
              <a:rPr lang="en-US" dirty="0" err="1" smtClean="0"/>
              <a:t>Qcut</a:t>
            </a:r>
            <a:r>
              <a:rPr lang="en-US" dirty="0" smtClean="0"/>
              <a:t> is a graph partitioning algorithm. Compared with</a:t>
            </a:r>
          </a:p>
          <a:p>
            <a:pPr algn="l" rtl="0"/>
            <a:r>
              <a:rPr lang="en-US" dirty="0" smtClean="0"/>
              <a:t>other graph partitioning algorithms, </a:t>
            </a:r>
            <a:r>
              <a:rPr lang="en-US" dirty="0" err="1" smtClean="0"/>
              <a:t>Qcut</a:t>
            </a:r>
            <a:r>
              <a:rPr lang="en-US" dirty="0" smtClean="0"/>
              <a:t> uses modularity</a:t>
            </a:r>
          </a:p>
          <a:p>
            <a:pPr algn="l" rtl="0"/>
            <a:r>
              <a:rPr lang="en-US" dirty="0" smtClean="0"/>
              <a:t>to automatically determine the optimal partitioning</a:t>
            </a:r>
          </a:p>
          <a:p>
            <a:pPr algn="l" rtl="0"/>
            <a:r>
              <a:rPr lang="en-US" dirty="0" smtClean="0"/>
              <a:t>and the number of partitions, and is parameter free. In</a:t>
            </a:r>
          </a:p>
          <a:p>
            <a:pPr algn="l" rtl="0"/>
            <a:r>
              <a:rPr lang="en-US" dirty="0" smtClean="0"/>
              <a:t>addition, </a:t>
            </a:r>
            <a:r>
              <a:rPr lang="en-US" dirty="0" err="1" smtClean="0"/>
              <a:t>Qcut</a:t>
            </a:r>
            <a:r>
              <a:rPr lang="en-US" dirty="0" smtClean="0"/>
              <a:t> also combines spectral graph partitioning</a:t>
            </a:r>
          </a:p>
          <a:p>
            <a:pPr algn="l" rtl="0"/>
            <a:r>
              <a:rPr lang="en-US" dirty="0" smtClean="0"/>
              <a:t>with local search to optimize modularity, making it an</a:t>
            </a:r>
          </a:p>
          <a:p>
            <a:pPr algn="l" rtl="0"/>
            <a:r>
              <a:rPr lang="en-US" dirty="0" smtClean="0"/>
              <a:t>efficient heuristic algorithm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FFF5-40F7-404C-91D6-D9CDAB8DC1F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03415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Complicated</a:t>
            </a:r>
            <a:r>
              <a:rPr lang="en-US" baseline="0" dirty="0" smtClean="0"/>
              <a:t> model</a:t>
            </a:r>
          </a:p>
          <a:p>
            <a:pPr algn="l" rtl="0"/>
            <a:r>
              <a:rPr lang="en-US" baseline="0" dirty="0" smtClean="0"/>
              <a:t>Modules about the same size</a:t>
            </a:r>
          </a:p>
          <a:p>
            <a:pPr algn="l" rtl="0"/>
            <a:r>
              <a:rPr lang="en-US" baseline="0" dirty="0" smtClean="0"/>
              <a:t>Sparse networks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FFF5-40F7-404C-91D6-D9CDAB8DC1F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471902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Despite the resolution limitation, modularity preserves the</a:t>
            </a:r>
          </a:p>
          <a:p>
            <a:pPr algn="l" rtl="0"/>
            <a:r>
              <a:rPr lang="en-US" dirty="0" smtClean="0"/>
              <a:t>primary network structure of undetected dense modules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FFF5-40F7-404C-91D6-D9CDAB8DC1F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375735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Such network is considered 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have the scale free property. Based on this measure,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chose the network constructed from the top 0.1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FFF5-40F7-404C-91D6-D9CDAB8DC1F7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where </a:t>
            </a:r>
            <a:r>
              <a:rPr lang="en-US" dirty="0" err="1" smtClean="0"/>
              <a:t>i</a:t>
            </a:r>
            <a:endParaRPr lang="en-US" dirty="0" smtClean="0"/>
          </a:p>
          <a:p>
            <a:pPr algn="l" rtl="0"/>
            <a:r>
              <a:rPr lang="en-US" dirty="0" smtClean="0"/>
              <a:t>refers to the </a:t>
            </a:r>
            <a:r>
              <a:rPr lang="en-US" dirty="0" err="1" smtClean="0"/>
              <a:t>ith</a:t>
            </a:r>
            <a:r>
              <a:rPr lang="en-US" dirty="0" smtClean="0"/>
              <a:t> partitioned module, N is the total</a:t>
            </a:r>
          </a:p>
          <a:p>
            <a:pPr algn="l" rtl="0"/>
            <a:r>
              <a:rPr lang="en-US" dirty="0" smtClean="0"/>
              <a:t>number of partitioned module, </a:t>
            </a:r>
            <a:r>
              <a:rPr lang="en-US" dirty="0" err="1" smtClean="0"/>
              <a:t>funsimavg,i</a:t>
            </a:r>
            <a:r>
              <a:rPr lang="en-US" dirty="0" smtClean="0"/>
              <a:t> is the</a:t>
            </a:r>
          </a:p>
          <a:p>
            <a:pPr algn="l" rtl="0"/>
            <a:r>
              <a:rPr lang="en-US" dirty="0" smtClean="0"/>
              <a:t>averaged </a:t>
            </a:r>
            <a:r>
              <a:rPr lang="en-US" dirty="0" err="1" smtClean="0"/>
              <a:t>funsim</a:t>
            </a:r>
            <a:r>
              <a:rPr lang="en-US" dirty="0" smtClean="0"/>
              <a:t> scores of all gene pairs in the </a:t>
            </a:r>
            <a:r>
              <a:rPr lang="en-US" dirty="0" err="1" smtClean="0"/>
              <a:t>i-th</a:t>
            </a:r>
            <a:r>
              <a:rPr lang="en-US" dirty="0" smtClean="0"/>
              <a:t> partitioned</a:t>
            </a:r>
          </a:p>
          <a:p>
            <a:pPr algn="l" rtl="0"/>
            <a:r>
              <a:rPr lang="en-US" dirty="0" smtClean="0"/>
              <a:t>module, and </a:t>
            </a:r>
            <a:r>
              <a:rPr lang="en-US" dirty="0" err="1" smtClean="0"/>
              <a:t>funsimrand</a:t>
            </a:r>
            <a:r>
              <a:rPr lang="en-US" dirty="0" smtClean="0"/>
              <a:t> is the random </a:t>
            </a:r>
            <a:r>
              <a:rPr lang="en-US" dirty="0" err="1" smtClean="0"/>
              <a:t>funsim</a:t>
            </a:r>
            <a:r>
              <a:rPr lang="en-US" dirty="0" smtClean="0"/>
              <a:t> score</a:t>
            </a:r>
          </a:p>
          <a:p>
            <a:pPr algn="l" rtl="0"/>
            <a:r>
              <a:rPr lang="en-US" dirty="0" smtClean="0"/>
              <a:t>of a pair of genes in the genome</a:t>
            </a: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5FFF5-40F7-404C-91D6-D9CDAB8DC1F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32468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86868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An iterative network partition algorithm for accurate</a:t>
            </a:r>
            <a:br>
              <a:rPr lang="en-US" dirty="0" smtClean="0"/>
            </a:br>
            <a:r>
              <a:rPr lang="en-US" dirty="0" smtClean="0"/>
              <a:t>identification of dense network modules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562600"/>
            <a:ext cx="6400800" cy="1752600"/>
          </a:xfrm>
        </p:spPr>
        <p:txBody>
          <a:bodyPr/>
          <a:lstStyle/>
          <a:p>
            <a:r>
              <a:rPr lang="en-US" dirty="0" smtClean="0"/>
              <a:t>Ron </a:t>
            </a:r>
            <a:r>
              <a:rPr lang="en-US" dirty="0" err="1" smtClean="0"/>
              <a:t>Zeira</a:t>
            </a:r>
            <a:endParaRPr lang="en-US" dirty="0" smtClean="0"/>
          </a:p>
          <a:p>
            <a:r>
              <a:rPr lang="en-US" dirty="0" smtClean="0"/>
              <a:t>AGCT 30.5.12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3200400"/>
            <a:ext cx="66294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err="1" smtClean="0"/>
              <a:t>Siqi</a:t>
            </a:r>
            <a:r>
              <a:rPr lang="en-US" b="1" dirty="0" smtClean="0"/>
              <a:t> Sun, </a:t>
            </a:r>
            <a:r>
              <a:rPr lang="en-US" b="1" dirty="0" err="1" smtClean="0"/>
              <a:t>Xinran</a:t>
            </a:r>
            <a:r>
              <a:rPr lang="en-US" b="1" dirty="0" smtClean="0"/>
              <a:t> Dong, Yao Fu and </a:t>
            </a:r>
            <a:r>
              <a:rPr lang="en-US" b="1" dirty="0" err="1" smtClean="0"/>
              <a:t>Weidong</a:t>
            </a:r>
            <a:r>
              <a:rPr lang="en-US" b="1" dirty="0" smtClean="0"/>
              <a:t> </a:t>
            </a:r>
            <a:r>
              <a:rPr lang="en-US" b="1" dirty="0" err="1" smtClean="0"/>
              <a:t>Tian</a:t>
            </a:r>
            <a:endParaRPr lang="en-US" b="1" dirty="0" smtClean="0"/>
          </a:p>
          <a:p>
            <a:pPr algn="ctr"/>
            <a:r>
              <a:rPr lang="en-US" dirty="0" smtClean="0"/>
              <a:t>State Key Laboratory of Genetic Engineering,</a:t>
            </a:r>
          </a:p>
          <a:p>
            <a:pPr algn="ctr"/>
            <a:r>
              <a:rPr lang="en-US" dirty="0" smtClean="0"/>
              <a:t> Institute of Biostatistics,</a:t>
            </a:r>
          </a:p>
          <a:p>
            <a:pPr algn="ctr"/>
            <a:r>
              <a:rPr lang="en-US" dirty="0" smtClean="0"/>
              <a:t> School of Life Sciences,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Fudan</a:t>
            </a:r>
            <a:r>
              <a:rPr lang="en-US" dirty="0" smtClean="0"/>
              <a:t> University,</a:t>
            </a:r>
          </a:p>
          <a:p>
            <a:pPr algn="ctr"/>
            <a:r>
              <a:rPr lang="en-US" dirty="0" smtClean="0"/>
              <a:t> Shanghai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Nucleic Acids Research, 2012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on simulated networks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6*4*3*9=648 networks with 1000 nodes</a:t>
            </a:r>
          </a:p>
          <a:p>
            <a:r>
              <a:rPr lang="en-US" dirty="0" smtClean="0"/>
              <a:t>6 mean community sizes 25 to 150</a:t>
            </a:r>
          </a:p>
          <a:p>
            <a:r>
              <a:rPr lang="en-US" dirty="0" smtClean="0"/>
              <a:t>4 community size variances 10% to 40%</a:t>
            </a:r>
          </a:p>
          <a:p>
            <a:r>
              <a:rPr lang="en-US" dirty="0"/>
              <a:t>The </a:t>
            </a:r>
            <a:r>
              <a:rPr lang="en-US" dirty="0" smtClean="0"/>
              <a:t>in-out-degree; number </a:t>
            </a:r>
            <a:r>
              <a:rPr lang="en-US" dirty="0"/>
              <a:t>of links </a:t>
            </a:r>
            <a:r>
              <a:rPr lang="en-US" dirty="0" smtClean="0"/>
              <a:t>node </a:t>
            </a:r>
            <a:r>
              <a:rPr lang="en-US" dirty="0"/>
              <a:t>has in the module to that in the </a:t>
            </a:r>
            <a:r>
              <a:rPr lang="en-US" dirty="0" smtClean="0"/>
              <a:t>network.</a:t>
            </a:r>
          </a:p>
          <a:p>
            <a:r>
              <a:rPr lang="en-US" dirty="0"/>
              <a:t>in-out-degree </a:t>
            </a:r>
            <a:r>
              <a:rPr lang="en-US" dirty="0" smtClean="0"/>
              <a:t>ratio mean: 0.5,0.6,0.8 and variance 0.2.</a:t>
            </a:r>
          </a:p>
          <a:p>
            <a:r>
              <a:rPr lang="en-US" dirty="0" smtClean="0"/>
              <a:t>9 networks each.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21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Jaccard</a:t>
            </a:r>
            <a:r>
              <a:rPr lang="en-US" dirty="0"/>
              <a:t> accuracy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partitioned modules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 and an originally defined </a:t>
            </a:r>
            <a:r>
              <a:rPr lang="en-US" dirty="0" err="1" smtClean="0"/>
              <a:t>moduls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33" y="2895600"/>
            <a:ext cx="495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33" y="3886200"/>
            <a:ext cx="34480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2" y="4638675"/>
            <a:ext cx="86677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347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iNP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3905250" cy="4525963"/>
          </a:xfrm>
        </p:spPr>
        <p:txBody>
          <a:bodyPr/>
          <a:lstStyle/>
          <a:p>
            <a:r>
              <a:rPr lang="en-US" dirty="0" smtClean="0"/>
              <a:t>Similar modularity in all methods.</a:t>
            </a:r>
          </a:p>
          <a:p>
            <a:r>
              <a:rPr lang="en-US" dirty="0" smtClean="0"/>
              <a:t>MSG is 20 times quicker than SC and </a:t>
            </a:r>
            <a:r>
              <a:rPr lang="en-US" dirty="0" err="1" smtClean="0"/>
              <a:t>Qcut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557867"/>
            <a:ext cx="47815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3246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177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4080933" cy="4525963"/>
          </a:xfrm>
        </p:spPr>
        <p:txBody>
          <a:bodyPr/>
          <a:lstStyle/>
          <a:p>
            <a:r>
              <a:rPr lang="en-US" dirty="0" smtClean="0"/>
              <a:t>MSG has significantly worse </a:t>
            </a:r>
            <a:r>
              <a:rPr lang="en-US" dirty="0" err="1" smtClean="0"/>
              <a:t>Jaccard</a:t>
            </a:r>
            <a:r>
              <a:rPr lang="en-US" dirty="0" smtClean="0"/>
              <a:t> coefficients.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133" y="1600200"/>
            <a:ext cx="44672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58" y="6434667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61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Over-aggressive/over-conservative?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Methods discover less modules.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7148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9867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08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Over-aggressive/over-conservative?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/>
              <a:t>defined module is considered </a:t>
            </a:r>
            <a:r>
              <a:rPr lang="en-US" dirty="0" smtClean="0"/>
              <a:t>preserved </a:t>
            </a:r>
            <a:r>
              <a:rPr lang="en-US" dirty="0"/>
              <a:t>if 80% of </a:t>
            </a:r>
            <a:r>
              <a:rPr lang="en-US" dirty="0" smtClean="0"/>
              <a:t>its nodes </a:t>
            </a:r>
            <a:r>
              <a:rPr lang="en-US" dirty="0"/>
              <a:t>are kept in the same module after a network partition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Tendency to merge dense modules into large ones.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29867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29809"/>
            <a:ext cx="4495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73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</a:t>
            </a:r>
            <a:r>
              <a:rPr lang="en-US" dirty="0" smtClean="0"/>
              <a:t> improves?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34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46" y="4876800"/>
            <a:ext cx="17049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1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iNP</a:t>
            </a:r>
            <a:r>
              <a:rPr lang="en-US" dirty="0"/>
              <a:t> improves?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iNP</a:t>
            </a:r>
            <a:r>
              <a:rPr lang="en-US" dirty="0" smtClean="0"/>
              <a:t>-MSG is comparable with other methods while still very efficient.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599" cy="360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091" y="3429000"/>
            <a:ext cx="9429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79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data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Protein complex interaction network from Yu et al 08; 1622 genes, 9070 interactions (average degree ~11, 0.7% of possible edges)</a:t>
            </a:r>
          </a:p>
          <a:p>
            <a:r>
              <a:rPr lang="en-US" dirty="0" smtClean="0"/>
              <a:t>Breast cancer expression data from GEO.</a:t>
            </a:r>
          </a:p>
          <a:p>
            <a:pPr lvl="1"/>
            <a:r>
              <a:rPr lang="en-US" dirty="0" smtClean="0"/>
              <a:t>Normalized data</a:t>
            </a:r>
          </a:p>
          <a:p>
            <a:pPr lvl="1"/>
            <a:r>
              <a:rPr lang="en-US" dirty="0" smtClean="0"/>
              <a:t>Followed Zhang et </a:t>
            </a:r>
            <a:r>
              <a:rPr lang="en-US" dirty="0" err="1" smtClean="0"/>
              <a:t>al’s</a:t>
            </a:r>
            <a:r>
              <a:rPr lang="en-US" dirty="0" smtClean="0"/>
              <a:t> method of construction.</a:t>
            </a:r>
          </a:p>
          <a:p>
            <a:pPr lvl="1"/>
            <a:r>
              <a:rPr lang="en-US" dirty="0" smtClean="0"/>
              <a:t>Ended with 9112 genes  and 244928 edges (average degree of ~54, 0.6% of possible edges)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21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Co-expression graph construction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185 (143,43?) samples. 21561 genes.</a:t>
            </a:r>
          </a:p>
          <a:p>
            <a:r>
              <a:rPr lang="en-US" dirty="0" smtClean="0"/>
              <a:t>Filter lowest 30% probes.</a:t>
            </a:r>
          </a:p>
          <a:p>
            <a:r>
              <a:rPr lang="en-US" dirty="0" smtClean="0"/>
              <a:t>Calculate log2 of gene expression’s median.</a:t>
            </a:r>
          </a:p>
          <a:p>
            <a:r>
              <a:rPr lang="en-US" dirty="0" smtClean="0"/>
              <a:t>Impute missing values with KNN.</a:t>
            </a:r>
          </a:p>
          <a:p>
            <a:r>
              <a:rPr lang="en-US" dirty="0" err="1" smtClean="0"/>
              <a:t>Quantile</a:t>
            </a:r>
            <a:r>
              <a:rPr lang="en-US" dirty="0" smtClean="0"/>
              <a:t> normalization in each sample.</a:t>
            </a:r>
          </a:p>
          <a:p>
            <a:r>
              <a:rPr lang="en-US" dirty="0" smtClean="0"/>
              <a:t>Remove correlated samples &gt; 0.99.</a:t>
            </a:r>
          </a:p>
          <a:p>
            <a:r>
              <a:rPr lang="en-US" dirty="0" smtClean="0"/>
              <a:t>Select the top X% correlated gene pairs </a:t>
            </a:r>
            <a:r>
              <a:rPr lang="en-US" dirty="0" err="1" smtClean="0"/>
              <a:t>s.t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Linear regression coefficient between the log10 transformed degree k and the frequency of k gives the best correlation. (scale free property)</a:t>
            </a:r>
          </a:p>
          <a:p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network provides a convenient platform for modeling, displaying and visualizing the complex relationships.</a:t>
            </a:r>
          </a:p>
          <a:p>
            <a:r>
              <a:rPr lang="en-US" dirty="0" smtClean="0"/>
              <a:t>For example: protein–protein interaction, gene co-expression network, etc…</a:t>
            </a:r>
          </a:p>
          <a:p>
            <a:r>
              <a:rPr lang="en-US" dirty="0" smtClean="0"/>
              <a:t>It is often necessary to partition a network into modules to generate biologically meaningful hypothesis.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co-expression modules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a group of genes (module);</a:t>
            </a:r>
          </a:p>
          <a:p>
            <a:r>
              <a:rPr lang="en-US" dirty="0" smtClean="0"/>
              <a:t>Compute gene expression median.</a:t>
            </a:r>
          </a:p>
          <a:p>
            <a:r>
              <a:rPr lang="en-US" dirty="0" smtClean="0"/>
              <a:t>Plot ROC curve to classify samples using median expression.</a:t>
            </a:r>
          </a:p>
          <a:p>
            <a:r>
              <a:rPr lang="en-US" dirty="0" smtClean="0"/>
              <a:t>If AUC &gt; 0.8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up-regulated gene module.</a:t>
            </a:r>
          </a:p>
          <a:p>
            <a:r>
              <a:rPr lang="en-US" dirty="0" smtClean="0"/>
              <a:t>If AUC &lt; 0.2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down-regulated </a:t>
            </a:r>
            <a:r>
              <a:rPr lang="en-US" dirty="0"/>
              <a:t>gene module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48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Functional </a:t>
            </a:r>
            <a:r>
              <a:rPr lang="en-US" dirty="0"/>
              <a:t>linkage enrichment (FLE)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more functionally related genes are </a:t>
            </a:r>
            <a:r>
              <a:rPr lang="en-US" dirty="0" smtClean="0"/>
              <a:t>in a </a:t>
            </a:r>
            <a:r>
              <a:rPr lang="en-US" dirty="0"/>
              <a:t>module, the more biologically meaningful it </a:t>
            </a:r>
            <a:r>
              <a:rPr lang="en-US" dirty="0" smtClean="0"/>
              <a:t>is.</a:t>
            </a:r>
          </a:p>
          <a:p>
            <a:r>
              <a:rPr lang="en-US" dirty="0" smtClean="0"/>
              <a:t>Use </a:t>
            </a:r>
            <a:r>
              <a:rPr lang="en-US" i="1" dirty="0" err="1" smtClean="0"/>
              <a:t>funsim</a:t>
            </a:r>
            <a:r>
              <a:rPr lang="en-US" dirty="0" smtClean="0"/>
              <a:t> score of </a:t>
            </a:r>
            <a:r>
              <a:rPr lang="en-US" dirty="0" err="1"/>
              <a:t>Schlicker</a:t>
            </a:r>
            <a:r>
              <a:rPr lang="en-US" dirty="0"/>
              <a:t> et </a:t>
            </a:r>
            <a:r>
              <a:rPr lang="en-US" dirty="0" smtClean="0"/>
              <a:t>al. </a:t>
            </a:r>
            <a:r>
              <a:rPr lang="en-US" i="1" dirty="0" err="1" smtClean="0"/>
              <a:t>funsim</a:t>
            </a:r>
            <a:r>
              <a:rPr lang="en-US" dirty="0" smtClean="0"/>
              <a:t> considers all associated GO terms of 2 genes, as well as their specificity. </a:t>
            </a:r>
          </a:p>
          <a:p>
            <a:r>
              <a:rPr lang="en-US" dirty="0" smtClean="0"/>
              <a:t>Given a partition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i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96933"/>
            <a:ext cx="753978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61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 may be biased to networks </a:t>
            </a:r>
            <a:r>
              <a:rPr lang="en-US" dirty="0" smtClean="0"/>
              <a:t>with more </a:t>
            </a:r>
            <a:r>
              <a:rPr lang="en-US" dirty="0"/>
              <a:t>number of </a:t>
            </a:r>
            <a:r>
              <a:rPr lang="en-US" dirty="0" smtClean="0"/>
              <a:t>modules.</a:t>
            </a:r>
          </a:p>
          <a:p>
            <a:r>
              <a:rPr lang="en-US" dirty="0"/>
              <a:t>This may be especially a problem </a:t>
            </a:r>
            <a:r>
              <a:rPr lang="en-US" dirty="0" smtClean="0"/>
              <a:t>for iterative partitioning. </a:t>
            </a:r>
          </a:p>
          <a:p>
            <a:r>
              <a:rPr lang="en-US" dirty="0" smtClean="0"/>
              <a:t>Functional </a:t>
            </a:r>
            <a:r>
              <a:rPr lang="en-US" dirty="0"/>
              <a:t>cohesiveness score (FCS</a:t>
            </a:r>
            <a:r>
              <a:rPr lang="en-US" dirty="0" smtClean="0"/>
              <a:t>); </a:t>
            </a:r>
            <a:r>
              <a:rPr lang="en-US" dirty="0"/>
              <a:t>Suppose </a:t>
            </a:r>
            <a:r>
              <a:rPr lang="en-US" dirty="0" smtClean="0"/>
              <a:t>a module </a:t>
            </a:r>
            <a:r>
              <a:rPr lang="en-US" dirty="0"/>
              <a:t>m was </a:t>
            </a:r>
            <a:r>
              <a:rPr lang="en-US" dirty="0" smtClean="0"/>
              <a:t>partitioned into N modules: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708942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51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FCS/FDS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</a:t>
            </a:r>
            <a:r>
              <a:rPr lang="en-US" dirty="0"/>
              <a:t>distinctiveness score (FDS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random module partitioning FCS=FDS=1</a:t>
            </a:r>
          </a:p>
          <a:p>
            <a:r>
              <a:rPr lang="en-US" dirty="0" smtClean="0"/>
              <a:t>If further partitioning is more </a:t>
            </a:r>
            <a:r>
              <a:rPr lang="en-US" dirty="0" err="1" smtClean="0"/>
              <a:t>bioligically</a:t>
            </a:r>
            <a:r>
              <a:rPr lang="en-US" dirty="0" smtClean="0"/>
              <a:t> relevant both scores &gt;1</a:t>
            </a:r>
          </a:p>
          <a:p>
            <a:r>
              <a:rPr lang="en-US" dirty="0" smtClean="0"/>
              <a:t>If, however, partition destroys the structure &lt;1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0275"/>
            <a:ext cx="848411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64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5400" dirty="0" smtClean="0"/>
              <a:t>PPI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092158"/>
            <a:ext cx="8229600" cy="20340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FLE </a:t>
            </a:r>
            <a:r>
              <a:rPr lang="en-US" dirty="0" smtClean="0">
                <a:sym typeface="Wingdings" pitchFamily="2" charset="2"/>
              </a:rPr>
              <a:t> biologically meaningful</a:t>
            </a:r>
          </a:p>
          <a:p>
            <a:r>
              <a:rPr lang="en-US" dirty="0" smtClean="0"/>
              <a:t>FCS,FDS&gt;1 </a:t>
            </a:r>
            <a:r>
              <a:rPr lang="en-US" dirty="0" smtClean="0">
                <a:sym typeface="Wingdings" pitchFamily="2" charset="2"/>
              </a:rPr>
              <a:t> all partitioning provided meaningful results.</a:t>
            </a:r>
          </a:p>
          <a:p>
            <a:r>
              <a:rPr lang="en-US" dirty="0" smtClean="0">
                <a:sym typeface="Wingdings" pitchFamily="2" charset="2"/>
              </a:rPr>
              <a:t>Modularity is about the same.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066800"/>
            <a:ext cx="9169400" cy="302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1009650" cy="71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838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75667" y="986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FCS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99460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FDS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39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3981450"/>
            <a:ext cx="8229600" cy="2144713"/>
          </a:xfrm>
        </p:spPr>
        <p:txBody>
          <a:bodyPr/>
          <a:lstStyle/>
          <a:p>
            <a:r>
              <a:rPr lang="en-US" dirty="0" smtClean="0"/>
              <a:t>MSG merged all genes together while </a:t>
            </a:r>
            <a:r>
              <a:rPr lang="en-US" dirty="0" err="1" smtClean="0"/>
              <a:t>iNP</a:t>
            </a:r>
            <a:r>
              <a:rPr lang="en-US" dirty="0" smtClean="0"/>
              <a:t>-MSG partitioned complexes apart.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52400"/>
            <a:ext cx="62103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66800" cy="1143000"/>
          </a:xfrm>
        </p:spPr>
        <p:txBody>
          <a:bodyPr/>
          <a:lstStyle/>
          <a:p>
            <a:r>
              <a:rPr lang="en-US" dirty="0" smtClean="0"/>
              <a:t>PPI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04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 GE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052888"/>
            <a:ext cx="8229600" cy="20732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FLE </a:t>
            </a:r>
            <a:r>
              <a:rPr lang="en-US" dirty="0">
                <a:sym typeface="Wingdings" pitchFamily="2" charset="2"/>
              </a:rPr>
              <a:t> biologically meaningful</a:t>
            </a:r>
          </a:p>
          <a:p>
            <a:r>
              <a:rPr lang="en-US" dirty="0"/>
              <a:t>FCS,FDS&gt;1 </a:t>
            </a:r>
            <a:r>
              <a:rPr lang="en-US" dirty="0">
                <a:sym typeface="Wingdings" pitchFamily="2" charset="2"/>
              </a:rPr>
              <a:t> all partitioning provided meaningful results.</a:t>
            </a:r>
            <a:endParaRPr lang="en-US" dirty="0"/>
          </a:p>
          <a:p>
            <a:r>
              <a:rPr lang="en-US" dirty="0" smtClean="0"/>
              <a:t>Top four largest modules consist of a large portion of the network.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7961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40" y="1901296"/>
            <a:ext cx="8667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55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3143250"/>
            <a:ext cx="8229600" cy="3562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MSG up-regulated module AUC=0.91.</a:t>
            </a:r>
          </a:p>
          <a:p>
            <a:r>
              <a:rPr lang="en-US" dirty="0" err="1" smtClean="0"/>
              <a:t>iNP</a:t>
            </a:r>
            <a:r>
              <a:rPr lang="en-US" dirty="0" smtClean="0"/>
              <a:t>-MSG divided to 65 modules, 21 with AUC &gt;0.8.</a:t>
            </a:r>
          </a:p>
          <a:p>
            <a:r>
              <a:rPr lang="en-US" dirty="0" smtClean="0"/>
              <a:t>Most significantly up-regulated has AUC=0.98.</a:t>
            </a:r>
          </a:p>
          <a:p>
            <a:r>
              <a:rPr lang="en-US" dirty="0" smtClean="0"/>
              <a:t>The most significant GO tern is </a:t>
            </a:r>
            <a:r>
              <a:rPr lang="en-US" dirty="0"/>
              <a:t>‘chromosome segregation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This module also include notorious genes such as BRCA1.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76200"/>
            <a:ext cx="574357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19125"/>
            <a:ext cx="12573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428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Further partition revealed up-regulated modules inside the larger down-regulated one.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0"/>
            <a:ext cx="62579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5667"/>
            <a:ext cx="12573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09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(My) Conclusions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Ups:</a:t>
            </a:r>
          </a:p>
          <a:p>
            <a:r>
              <a:rPr lang="en-US" dirty="0" smtClean="0"/>
              <a:t>Fast (&lt; 2 minutes on breast cancer).</a:t>
            </a:r>
          </a:p>
          <a:p>
            <a:r>
              <a:rPr lang="en-US" dirty="0" smtClean="0"/>
              <a:t>Accurate.</a:t>
            </a:r>
          </a:p>
          <a:p>
            <a:r>
              <a:rPr lang="en-US" dirty="0" smtClean="0"/>
              <a:t>Adaptable.</a:t>
            </a:r>
          </a:p>
          <a:p>
            <a:r>
              <a:rPr lang="en-US" dirty="0" smtClean="0"/>
              <a:t>Introduce new scores.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Downs:</a:t>
            </a:r>
          </a:p>
          <a:p>
            <a:r>
              <a:rPr lang="en-US" dirty="0" smtClean="0"/>
              <a:t>Modularity function is disappointing.</a:t>
            </a:r>
          </a:p>
          <a:p>
            <a:r>
              <a:rPr lang="en-US" dirty="0" smtClean="0"/>
              <a:t>Non standard scores.</a:t>
            </a:r>
          </a:p>
          <a:p>
            <a:r>
              <a:rPr lang="en-US" dirty="0" smtClean="0"/>
              <a:t>*Works on sparse networks.</a:t>
            </a:r>
          </a:p>
          <a:p>
            <a:r>
              <a:rPr lang="en-US" dirty="0" smtClean="0"/>
              <a:t>*Too heuristic.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49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Given an undirected graph G=(V,E) and a partition of the vertices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/>
              <a:t>. We define modularity: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 m=|E|, E(C) is the edges in cluster C and deg(v) is the (global) degree of node v.</a:t>
            </a:r>
          </a:p>
          <a:p>
            <a:r>
              <a:rPr lang="en-US" dirty="0" smtClean="0"/>
              <a:t>-1/2≤q(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dirty="0" smtClean="0"/>
              <a:t>)≤1</a:t>
            </a:r>
          </a:p>
          <a:p>
            <a:r>
              <a:rPr lang="en-US" dirty="0" smtClean="0"/>
              <a:t>Max modularity is NP-hard, even for fixed k.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109696"/>
            <a:ext cx="6248400" cy="123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36964" y="6444734"/>
            <a:ext cx="697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Finding Graph </a:t>
            </a:r>
            <a:r>
              <a:rPr lang="en-US" dirty="0" err="1"/>
              <a:t>Clusterings</a:t>
            </a:r>
            <a:r>
              <a:rPr lang="en-US" dirty="0"/>
              <a:t> with Maximum </a:t>
            </a:r>
            <a:r>
              <a:rPr lang="en-US" dirty="0" smtClean="0"/>
              <a:t>Modularity – </a:t>
            </a:r>
            <a:r>
              <a:rPr lang="en-US" dirty="0" err="1" smtClean="0"/>
              <a:t>Brandes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"/>
            <a:ext cx="3581400" cy="70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modularity facts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Isolated nodes have no impact on modularity.</a:t>
            </a:r>
          </a:p>
          <a:p>
            <a:r>
              <a:rPr lang="en-US" dirty="0" smtClean="0"/>
              <a:t>A clustering with maximum modularity has no cluster that consists of a single node with degree 1.</a:t>
            </a:r>
          </a:p>
          <a:p>
            <a:r>
              <a:rPr lang="en-US" dirty="0" smtClean="0"/>
              <a:t>There is always a clustering with maximum modularity, in which each cluster consists of a connected subgraph.</a:t>
            </a:r>
          </a:p>
          <a:p>
            <a:r>
              <a:rPr lang="en-US" dirty="0" smtClean="0"/>
              <a:t>A clustering of maximum modularity does not include disconnected clusters.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236964" y="6444734"/>
            <a:ext cx="697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Finding Graph </a:t>
            </a:r>
            <a:r>
              <a:rPr lang="en-US" dirty="0" err="1"/>
              <a:t>Clusterings</a:t>
            </a:r>
            <a:r>
              <a:rPr lang="en-US" dirty="0"/>
              <a:t> with Maximum </a:t>
            </a:r>
            <a:r>
              <a:rPr lang="en-US" dirty="0" smtClean="0"/>
              <a:t>Modularity – </a:t>
            </a:r>
            <a:r>
              <a:rPr lang="en-US" dirty="0" err="1" smtClean="0"/>
              <a:t>Brandes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"/>
            <a:ext cx="3581400" cy="70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 impairments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Counterintuitive Behavior:</a:t>
            </a:r>
          </a:p>
          <a:p>
            <a:pPr lvl="1"/>
            <a:r>
              <a:rPr lang="en-US" dirty="0" smtClean="0"/>
              <a:t>Non-Locality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Sensitivity </a:t>
            </a:r>
            <a:r>
              <a:rPr lang="en-US" dirty="0"/>
              <a:t>to </a:t>
            </a:r>
            <a:r>
              <a:rPr lang="en-US" dirty="0" smtClean="0"/>
              <a:t>Satellites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Scaling Behavior</a:t>
            </a:r>
          </a:p>
          <a:p>
            <a:pPr lvl="1"/>
            <a:endParaRPr lang="en-US" dirty="0"/>
          </a:p>
          <a:p>
            <a:r>
              <a:rPr lang="en-US" dirty="0" smtClean="0"/>
              <a:t>Algorithm resolution limit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057400"/>
            <a:ext cx="4324350" cy="153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00"/>
            <a:ext cx="3876675" cy="155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6964" y="6444734"/>
            <a:ext cx="697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Finding Graph </a:t>
            </a:r>
            <a:r>
              <a:rPr lang="en-US" dirty="0" err="1"/>
              <a:t>Clusterings</a:t>
            </a:r>
            <a:r>
              <a:rPr lang="en-US" dirty="0"/>
              <a:t> with Maximum </a:t>
            </a:r>
            <a:r>
              <a:rPr lang="en-US" dirty="0" smtClean="0"/>
              <a:t>Modularity – </a:t>
            </a:r>
            <a:r>
              <a:rPr lang="en-US" dirty="0" err="1" smtClean="0"/>
              <a:t>Brandes</a:t>
            </a:r>
            <a:r>
              <a:rPr lang="en-US" dirty="0" smtClean="0"/>
              <a:t> et al.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486400" y="3657600"/>
            <a:ext cx="3276600" cy="1143000"/>
            <a:chOff x="5486400" y="3657600"/>
            <a:chExt cx="3276600" cy="1143000"/>
          </a:xfrm>
        </p:grpSpPr>
        <p:sp>
          <p:nvSpPr>
            <p:cNvPr id="7" name="Oval 6"/>
            <p:cNvSpPr/>
            <p:nvPr/>
          </p:nvSpPr>
          <p:spPr>
            <a:xfrm>
              <a:off x="6019800" y="3657600"/>
              <a:ext cx="1143000" cy="1066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n clique</a:t>
              </a:r>
              <a:endParaRPr lang="he-IL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86400" y="3810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4191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Oval 9"/>
            <p:cNvSpPr/>
            <p:nvPr/>
          </p:nvSpPr>
          <p:spPr>
            <a:xfrm>
              <a:off x="5715000" y="4572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Oval 10"/>
            <p:cNvSpPr/>
            <p:nvPr/>
          </p:nvSpPr>
          <p:spPr>
            <a:xfrm>
              <a:off x="7467600" y="3810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>
              <a:off x="7467600" y="4267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648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5" name="Straight Connector 14"/>
            <p:cNvCxnSpPr>
              <a:stCxn id="8" idx="6"/>
            </p:cNvCxnSpPr>
            <p:nvPr/>
          </p:nvCxnSpPr>
          <p:spPr>
            <a:xfrm>
              <a:off x="5638800" y="3886200"/>
              <a:ext cx="381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6"/>
            </p:cNvCxnSpPr>
            <p:nvPr/>
          </p:nvCxnSpPr>
          <p:spPr>
            <a:xfrm>
              <a:off x="5638800" y="4267200"/>
              <a:ext cx="3810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7" idx="3"/>
            </p:cNvCxnSpPr>
            <p:nvPr/>
          </p:nvCxnSpPr>
          <p:spPr>
            <a:xfrm flipV="1">
              <a:off x="5791200" y="4568171"/>
              <a:ext cx="395989" cy="80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1" idx="2"/>
            </p:cNvCxnSpPr>
            <p:nvPr/>
          </p:nvCxnSpPr>
          <p:spPr>
            <a:xfrm flipV="1">
              <a:off x="7086600" y="3886200"/>
              <a:ext cx="3810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12" idx="2"/>
            </p:cNvCxnSpPr>
            <p:nvPr/>
          </p:nvCxnSpPr>
          <p:spPr>
            <a:xfrm>
              <a:off x="7162800" y="4267200"/>
              <a:ext cx="3048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10400" y="4572000"/>
              <a:ext cx="3810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620000" y="4114800"/>
              <a:ext cx="1143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n vertices</a:t>
              </a:r>
              <a:endParaRPr lang="he-IL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"/>
            <a:ext cx="3581400" cy="70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formulation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decision variables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uv</a:t>
            </a:r>
            <a:r>
              <a:rPr lang="en-US" dirty="0" smtClean="0"/>
              <a:t> in {0,1}.</a:t>
            </a:r>
          </a:p>
          <a:p>
            <a:r>
              <a:rPr lang="en-US" dirty="0" smtClean="0"/>
              <a:t>Let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uv</a:t>
            </a:r>
            <a:r>
              <a:rPr lang="en-US" dirty="0" smtClean="0"/>
              <a:t> = 1 for a (</a:t>
            </a:r>
            <a:r>
              <a:rPr lang="en-US" dirty="0" err="1" smtClean="0"/>
              <a:t>u,v</a:t>
            </a:r>
            <a:r>
              <a:rPr lang="en-US" dirty="0" smtClean="0"/>
              <a:t>) edge and 0 </a:t>
            </a:r>
            <a:r>
              <a:rPr lang="en-US" dirty="0" err="1" smtClean="0"/>
              <a:t>o.w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want to maximize:</a:t>
            </a:r>
          </a:p>
          <a:p>
            <a:endParaRPr lang="en-US" dirty="0" smtClean="0"/>
          </a:p>
          <a:p>
            <a:r>
              <a:rPr lang="en-US" dirty="0" smtClean="0"/>
              <a:t>To form a clustering,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uv</a:t>
            </a:r>
            <a:r>
              <a:rPr lang="en-US" dirty="0" smtClean="0"/>
              <a:t> should be an equivalence relation:</a:t>
            </a:r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43200"/>
            <a:ext cx="4572000" cy="86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5415" y="4876800"/>
            <a:ext cx="5568585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6199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 Finding Graph </a:t>
            </a:r>
            <a:r>
              <a:rPr lang="en-US" sz="1600" dirty="0" err="1"/>
              <a:t>Clusterings</a:t>
            </a:r>
            <a:r>
              <a:rPr lang="en-US" sz="1600" dirty="0"/>
              <a:t> with Maximum </a:t>
            </a:r>
            <a:r>
              <a:rPr lang="en-US" sz="1600" dirty="0" smtClean="0"/>
              <a:t>Modularity – </a:t>
            </a:r>
            <a:r>
              <a:rPr lang="en-US" sz="1600" dirty="0" err="1" smtClean="0"/>
              <a:t>Brandes</a:t>
            </a:r>
            <a:r>
              <a:rPr lang="en-US" sz="1600" dirty="0" smtClean="0"/>
              <a:t> et al.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modularity heuristics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Multi-Step Greedy (MSG</a:t>
            </a:r>
            <a:r>
              <a:rPr lang="en-US" dirty="0" smtClean="0"/>
              <a:t>) – merge 2 communities maximizing modularity.</a:t>
            </a:r>
          </a:p>
          <a:p>
            <a:r>
              <a:rPr lang="en-US" dirty="0" smtClean="0"/>
              <a:t>Spectral clustering (SC) – mapping similarity matrix to different dimension and use k-means.</a:t>
            </a:r>
          </a:p>
          <a:p>
            <a:r>
              <a:rPr lang="en-US" dirty="0" err="1" smtClean="0"/>
              <a:t>Qcut</a:t>
            </a:r>
            <a:r>
              <a:rPr lang="en-US" dirty="0" smtClean="0"/>
              <a:t> – uses modularity to determine </a:t>
            </a:r>
            <a:r>
              <a:rPr lang="en-US" dirty="0" err="1" smtClean="0"/>
              <a:t>partioning</a:t>
            </a:r>
            <a:r>
              <a:rPr lang="en-US" dirty="0" smtClean="0"/>
              <a:t> and combines spectral and local search methods.</a:t>
            </a:r>
          </a:p>
          <a:p>
            <a:r>
              <a:rPr lang="en-US" dirty="0" smtClean="0"/>
              <a:t>Other: simulated annealing…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74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iNP</a:t>
            </a:r>
            <a:r>
              <a:rPr lang="en-US" dirty="0"/>
              <a:t> algorithm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Input: G – graph, A – clustering algorithm</a:t>
            </a:r>
          </a:p>
          <a:p>
            <a:r>
              <a:rPr lang="en-US" dirty="0" smtClean="0"/>
              <a:t>Apply A to partition G.</a:t>
            </a:r>
          </a:p>
          <a:p>
            <a:r>
              <a:rPr lang="en-US" dirty="0" smtClean="0"/>
              <a:t>Apply A on each module to discover smaller modules.</a:t>
            </a:r>
          </a:p>
          <a:p>
            <a:r>
              <a:rPr lang="en-US" dirty="0" smtClean="0"/>
              <a:t>Determine whether </a:t>
            </a:r>
            <a:r>
              <a:rPr lang="en-US" dirty="0"/>
              <a:t>to stop or continue partitioning on a </a:t>
            </a:r>
            <a:r>
              <a:rPr lang="en-US" dirty="0" smtClean="0"/>
              <a:t>pre-partitioned module</a:t>
            </a:r>
            <a:r>
              <a:rPr lang="en-US" dirty="0"/>
              <a:t> </a:t>
            </a:r>
            <a:r>
              <a:rPr lang="en-US" dirty="0" smtClean="0"/>
              <a:t>according to the modularity compared to random.</a:t>
            </a:r>
          </a:p>
        </p:txBody>
      </p:sp>
    </p:spTree>
    <p:extLst>
      <p:ext uri="{BB962C8B-B14F-4D97-AF65-F5344CB8AC3E}">
        <p14:creationId xmlns="" xmlns:p14="http://schemas.microsoft.com/office/powerpoint/2010/main" val="22082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criteria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Simulate random graphs with similar degree distribution.</a:t>
            </a:r>
          </a:p>
          <a:p>
            <a:r>
              <a:rPr lang="en-US" dirty="0" smtClean="0"/>
              <a:t>Partition each graphs with MSG and obtain modularity of random graphs.</a:t>
            </a:r>
          </a:p>
          <a:p>
            <a:r>
              <a:rPr lang="en-US" dirty="0" smtClean="0"/>
              <a:t>Start with 10 graphs:</a:t>
            </a:r>
          </a:p>
          <a:p>
            <a:pPr lvl="1"/>
            <a:r>
              <a:rPr lang="en-US" dirty="0" smtClean="0"/>
              <a:t>S&gt;=1 </a:t>
            </a:r>
            <a:r>
              <a:rPr lang="en-US" dirty="0" smtClean="0">
                <a:sym typeface="Wingdings" pitchFamily="2" charset="2"/>
              </a:rPr>
              <a:t> continue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S&lt;=0.2  stop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Else  50 more graphs, Z-score of M-values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If Z&gt;=2 continue else stop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2331102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23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1490</Words>
  <Application>Microsoft Office PowerPoint</Application>
  <PresentationFormat>On-screen Show (4:3)</PresentationFormat>
  <Paragraphs>212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 iterative network partition algorithm for accurate identification of dense network modules</vt:lpstr>
      <vt:lpstr>Motivation</vt:lpstr>
      <vt:lpstr>Modularity</vt:lpstr>
      <vt:lpstr>Max modularity facts</vt:lpstr>
      <vt:lpstr>Modularity impairments</vt:lpstr>
      <vt:lpstr>ILP formulation</vt:lpstr>
      <vt:lpstr>Max modularity heuristics</vt:lpstr>
      <vt:lpstr>The iNP algorithm</vt:lpstr>
      <vt:lpstr>Stop criteria</vt:lpstr>
      <vt:lpstr>Validation on simulated networks</vt:lpstr>
      <vt:lpstr>Jaccard accuracy</vt:lpstr>
      <vt:lpstr>Why iNP?</vt:lpstr>
      <vt:lpstr>But…</vt:lpstr>
      <vt:lpstr>Over-aggressive/over-conservative?</vt:lpstr>
      <vt:lpstr>Over-aggressive/over-conservative?</vt:lpstr>
      <vt:lpstr>iNP improves?</vt:lpstr>
      <vt:lpstr>iNP improves?</vt:lpstr>
      <vt:lpstr>Biological data</vt:lpstr>
      <vt:lpstr>Co-expression graph construction</vt:lpstr>
      <vt:lpstr>Gene co-expression modules</vt:lpstr>
      <vt:lpstr>Functional linkage enrichment (FLE)</vt:lpstr>
      <vt:lpstr>However…</vt:lpstr>
      <vt:lpstr>FCS/FDS</vt:lpstr>
      <vt:lpstr>PPI</vt:lpstr>
      <vt:lpstr>PPI</vt:lpstr>
      <vt:lpstr>Breast cancer GE</vt:lpstr>
      <vt:lpstr>Slide 27</vt:lpstr>
      <vt:lpstr>Slide 28</vt:lpstr>
      <vt:lpstr>(My) 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iterative network partition algorithm for accurate identification of dense network modules</dc:title>
  <dc:creator>Ron Zeira</dc:creator>
  <cp:lastModifiedBy>ronzeira</cp:lastModifiedBy>
  <cp:revision>141</cp:revision>
  <dcterms:created xsi:type="dcterms:W3CDTF">2006-08-16T00:00:00Z</dcterms:created>
  <dcterms:modified xsi:type="dcterms:W3CDTF">2012-05-30T07:27:10Z</dcterms:modified>
</cp:coreProperties>
</file>