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76"/>
  </p:notesMasterIdLst>
  <p:sldIdLst>
    <p:sldId id="306" r:id="rId3"/>
    <p:sldId id="341" r:id="rId4"/>
    <p:sldId id="256" r:id="rId5"/>
    <p:sldId id="300" r:id="rId6"/>
    <p:sldId id="258" r:id="rId7"/>
    <p:sldId id="336" r:id="rId8"/>
    <p:sldId id="337" r:id="rId9"/>
    <p:sldId id="307" r:id="rId10"/>
    <p:sldId id="264" r:id="rId11"/>
    <p:sldId id="285" r:id="rId12"/>
    <p:sldId id="265" r:id="rId13"/>
    <p:sldId id="286" r:id="rId14"/>
    <p:sldId id="262" r:id="rId15"/>
    <p:sldId id="289" r:id="rId16"/>
    <p:sldId id="290" r:id="rId17"/>
    <p:sldId id="294" r:id="rId18"/>
    <p:sldId id="266" r:id="rId19"/>
    <p:sldId id="295" r:id="rId20"/>
    <p:sldId id="268" r:id="rId21"/>
    <p:sldId id="296" r:id="rId22"/>
    <p:sldId id="291" r:id="rId23"/>
    <p:sldId id="338" r:id="rId24"/>
    <p:sldId id="297" r:id="rId25"/>
    <p:sldId id="298" r:id="rId26"/>
    <p:sldId id="305" r:id="rId27"/>
    <p:sldId id="292" r:id="rId28"/>
    <p:sldId id="304" r:id="rId29"/>
    <p:sldId id="293" r:id="rId30"/>
    <p:sldId id="308" r:id="rId31"/>
    <p:sldId id="342" r:id="rId32"/>
    <p:sldId id="315" r:id="rId33"/>
    <p:sldId id="271" r:id="rId34"/>
    <p:sldId id="351" r:id="rId35"/>
    <p:sldId id="272" r:id="rId36"/>
    <p:sldId id="273" r:id="rId37"/>
    <p:sldId id="350" r:id="rId38"/>
    <p:sldId id="282" r:id="rId39"/>
    <p:sldId id="316" r:id="rId40"/>
    <p:sldId id="283" r:id="rId41"/>
    <p:sldId id="284" r:id="rId42"/>
    <p:sldId id="317" r:id="rId43"/>
    <p:sldId id="334" r:id="rId44"/>
    <p:sldId id="321" r:id="rId45"/>
    <p:sldId id="333" r:id="rId46"/>
    <p:sldId id="322" r:id="rId47"/>
    <p:sldId id="328" r:id="rId48"/>
    <p:sldId id="352" r:id="rId49"/>
    <p:sldId id="329" r:id="rId50"/>
    <p:sldId id="330" r:id="rId51"/>
    <p:sldId id="331" r:id="rId52"/>
    <p:sldId id="326" r:id="rId53"/>
    <p:sldId id="332" r:id="rId54"/>
    <p:sldId id="327" r:id="rId55"/>
    <p:sldId id="310" r:id="rId56"/>
    <p:sldId id="309" r:id="rId57"/>
    <p:sldId id="261" r:id="rId58"/>
    <p:sldId id="279" r:id="rId59"/>
    <p:sldId id="278" r:id="rId60"/>
    <p:sldId id="356" r:id="rId61"/>
    <p:sldId id="280" r:id="rId62"/>
    <p:sldId id="357" r:id="rId63"/>
    <p:sldId id="281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3" r:id="rId72"/>
    <p:sldId id="354" r:id="rId73"/>
    <p:sldId id="320" r:id="rId74"/>
    <p:sldId id="355" r:id="rId7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TRIREME\time_calibration\EC_rma_calibration_analysis_log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ATF3 Induction </a:t>
            </a:r>
            <a:endParaRPr lang="en-US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ATF3</c:v>
          </c:tx>
          <c:marker>
            <c:symbol val="none"/>
          </c:marker>
          <c:cat>
            <c:strRef>
              <c:f>Sheet1!$C$1:$M$1</c:f>
              <c:strCache>
                <c:ptCount val="11"/>
                <c:pt idx="0">
                  <c:v>0h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4h</c:v>
                </c:pt>
                <c:pt idx="5">
                  <c:v>6h</c:v>
                </c:pt>
                <c:pt idx="6">
                  <c:v>8h</c:v>
                </c:pt>
                <c:pt idx="7">
                  <c:v>10h</c:v>
                </c:pt>
                <c:pt idx="8">
                  <c:v>12h</c:v>
                </c:pt>
                <c:pt idx="9">
                  <c:v>16h</c:v>
                </c:pt>
                <c:pt idx="10">
                  <c:v>24h</c:v>
                </c:pt>
              </c:strCache>
            </c:strRef>
          </c:cat>
          <c:val>
            <c:numRef>
              <c:f>Sheet1!$C$3:$M$3</c:f>
              <c:numCache>
                <c:formatCode>General</c:formatCode>
                <c:ptCount val="11"/>
                <c:pt idx="0">
                  <c:v>0</c:v>
                </c:pt>
                <c:pt idx="1">
                  <c:v>0.21000000000000021</c:v>
                </c:pt>
                <c:pt idx="2">
                  <c:v>0.33000000000000235</c:v>
                </c:pt>
                <c:pt idx="3">
                  <c:v>0.19000000000000014</c:v>
                </c:pt>
                <c:pt idx="4">
                  <c:v>0.56000000000000005</c:v>
                </c:pt>
                <c:pt idx="5">
                  <c:v>0.69000000000000128</c:v>
                </c:pt>
                <c:pt idx="6">
                  <c:v>0.36000000000000032</c:v>
                </c:pt>
                <c:pt idx="7">
                  <c:v>0.26</c:v>
                </c:pt>
                <c:pt idx="8">
                  <c:v>1.0000000000000016E-2</c:v>
                </c:pt>
                <c:pt idx="9">
                  <c:v>5.0000000000000044E-2</c:v>
                </c:pt>
                <c:pt idx="10">
                  <c:v>0.12000000000000002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24064"/>
        <c:axId val="83980672"/>
      </c:lineChart>
      <c:catAx>
        <c:axId val="4682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3980672"/>
        <c:crosses val="autoZero"/>
        <c:auto val="1"/>
        <c:lblAlgn val="ctr"/>
        <c:lblOffset val="100"/>
        <c:noMultiLvlLbl val="0"/>
      </c:catAx>
      <c:valAx>
        <c:axId val="8398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240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62BD1B-2A6C-42E7-9E0F-8BC9A8D37C7C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CF99B1-B4D5-4532-A464-F1A6AECEF02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68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99B1-B4D5-4532-A464-F1A6AECEF024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99B1-B4D5-4532-A464-F1A6AECEF024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99B1-B4D5-4532-A464-F1A6AECEF024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99B1-B4D5-4532-A464-F1A6AECEF024}" type="slidenum">
              <a:rPr lang="he-IL" smtClean="0"/>
              <a:pPr/>
              <a:t>45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99B1-B4D5-4532-A464-F1A6AECEF024}" type="slidenum">
              <a:rPr lang="he-IL" smtClean="0"/>
              <a:pPr/>
              <a:t>49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6845-32F5-4028-A246-20C2EC56499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7DEEF-A982-428D-BB1E-576C9F0BDC0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D9AC-48CF-42BE-A467-E810746E4C9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5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CA15E-EB14-4E8E-81CB-66B8B20EB37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FC56-1044-485C-87F6-2E8E87484A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2002-A3FA-45FF-8834-C4F70125249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9F629-1EC2-41BD-BF74-BCC0472BFFB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0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ED75B-DC2D-4BB1-922A-4D2886120D1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31C8-D7E8-475D-AAA2-C8995A3F9D3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7FE19-50C4-4B19-9AC5-A197677087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5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56FD-B156-46AC-BA45-31900143D04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92F30-4911-454B-90C8-295854E7977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6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6EF63C-0A57-4EC4-95B2-6847CDBB96D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6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BF72-48AF-445F-9E3C-F447CDB81A45}" type="datetimeFigureOut">
              <a:rPr lang="he-IL" smtClean="0"/>
              <a:pPr/>
              <a:t>כ"א/כסלו/תשע"ג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1F1B-2659-4A67-AA01-33A75D83BDE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6E7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50FC9D5-50E9-4BFF-9FB7-A12D6B1EA133}" type="slidenum">
              <a:rPr lang="ar-SA" smtClean="0">
                <a:solidFill>
                  <a:srgbClr val="000000"/>
                </a:solidFill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99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99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99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9933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q"/>
        <a:defRPr sz="2800">
          <a:solidFill>
            <a:srgbClr val="336699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sz="2400">
          <a:solidFill>
            <a:srgbClr val="3366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336699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3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3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3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3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3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cgt.cs.tau.ac.il/amadeus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hyperlink" Target="http://acgt.cs.tau.ac.il/amadeu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Comprehensive Multi-layer Exploration of the Transcriptional Responses to ionizing radiation (IR) Using Deep-sequencing Technologies</a:t>
            </a:r>
            <a:r>
              <a:rPr lang="he-IL" sz="2800" dirty="0" smtClean="0">
                <a:solidFill>
                  <a:srgbClr val="002060"/>
                </a:solidFill>
              </a:rPr>
              <a:t/>
            </a:r>
            <a:br>
              <a:rPr lang="he-IL" sz="2800" dirty="0" smtClean="0">
                <a:solidFill>
                  <a:srgbClr val="002060"/>
                </a:solidFill>
              </a:rPr>
            </a:br>
            <a:endParaRPr lang="he-I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5968752" cy="17526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TRIREME Project; WP3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TAU: Yossi, Ron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MPI-Berlin: ML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Yaspo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3933056"/>
            <a:ext cx="3816424" cy="2597837"/>
            <a:chOff x="5292080" y="1983291"/>
            <a:chExt cx="3816424" cy="2597837"/>
          </a:xfrm>
        </p:grpSpPr>
        <p:pic>
          <p:nvPicPr>
            <p:cNvPr id="4" name="Picture 2" descr="http://www.pedbraintumor.org/icgcpedbrain/images/stories/icgc-yaspo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00" y="1983292"/>
              <a:ext cx="1421123" cy="1837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92080" y="3842178"/>
              <a:ext cx="2203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Marie-Laure </a:t>
              </a:r>
              <a:b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Yaspo</a:t>
              </a:r>
              <a:endParaRPr lang="en-US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05007" y="3873242"/>
              <a:ext cx="2203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Hans-</a:t>
              </a: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Jörg</a:t>
              </a:r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b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Warnatz</a:t>
              </a:r>
              <a:endParaRPr lang="en-US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3" descr="6B110D87-E56D-4D02-B316-3CFE5752BF9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4" t="5090" r="12037" b="15541"/>
            <a:stretch/>
          </p:blipFill>
          <p:spPr bwMode="auto">
            <a:xfrm>
              <a:off x="7382693" y="1983291"/>
              <a:ext cx="1295560" cy="1858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8543"/>
            <a:ext cx="1474523" cy="13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5315709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Sharon </a:t>
            </a:r>
          </a:p>
          <a:p>
            <a:pPr algn="ctr" rtl="0"/>
            <a:r>
              <a:rPr lang="en-US" sz="20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35" y="3938543"/>
            <a:ext cx="1523346" cy="14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6815" y="5301208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Yuliya</a:t>
            </a:r>
          </a:p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Karzov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27909"/>
            <a:ext cx="1440160" cy="14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60991" y="5301208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</a:t>
            </a:r>
          </a:p>
          <a:p>
            <a:pPr algn="ctr" rtl="0"/>
            <a:r>
              <a:rPr lang="en-US" sz="20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Kupershtein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IR-Responsive Genes</a:t>
            </a:r>
            <a:endParaRPr lang="he-IL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5656" y="908720"/>
            <a:ext cx="6409247" cy="5520627"/>
            <a:chOff x="1475656" y="908720"/>
            <a:chExt cx="6409247" cy="5520627"/>
          </a:xfrm>
        </p:grpSpPr>
        <p:pic>
          <p:nvPicPr>
            <p:cNvPr id="3" name="Picture 2" descr="MvA_IR4h.b.jpeg"/>
            <p:cNvPicPr>
              <a:picLocks noChangeAspect="1"/>
            </p:cNvPicPr>
            <p:nvPr/>
          </p:nvPicPr>
          <p:blipFill>
            <a:blip r:embed="rId2" cstate="print"/>
            <a:srcRect t="7531"/>
            <a:stretch>
              <a:fillRect/>
            </a:stretch>
          </p:blipFill>
          <p:spPr>
            <a:xfrm>
              <a:off x="1619672" y="1124744"/>
              <a:ext cx="6265231" cy="53046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688214" y="3280338"/>
              <a:ext cx="19442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Fold-change (log2)</a:t>
              </a:r>
              <a:endParaRPr lang="he-IL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6011996"/>
              <a:ext cx="23762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Expression level (log2)</a:t>
              </a:r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908720"/>
              <a:ext cx="381642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Irradiated vs. untreated sample (4h)</a:t>
              </a:r>
              <a:endParaRPr lang="he-IL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48064" y="4653136"/>
            <a:ext cx="2304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Fold-change threshold is adjusted to noise (expression level)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293096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FC-threshold: 2.5*SD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648072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/>
              <a:t>Number of responding genes</a:t>
            </a:r>
            <a:endParaRPr lang="he-IL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8869-0F22-4B0C-9103-8A7E061A193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187624" y="980728"/>
          <a:ext cx="7272807" cy="42626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106565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Repressed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Induced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400" dirty="0"/>
                    </a:p>
                  </a:txBody>
                  <a:tcPr/>
                </a:tc>
              </a:tr>
              <a:tr h="106565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74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299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4 hrs</a:t>
                      </a:r>
                      <a:endParaRPr lang="he-IL" sz="2400" dirty="0"/>
                    </a:p>
                  </a:txBody>
                  <a:tcPr/>
                </a:tc>
              </a:tr>
              <a:tr h="106565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32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382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8 hrs</a:t>
                      </a:r>
                      <a:endParaRPr lang="he-IL" sz="2400" dirty="0"/>
                    </a:p>
                  </a:txBody>
                  <a:tcPr/>
                </a:tc>
              </a:tr>
              <a:tr h="106565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103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484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(unique)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5805264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FC-threshold: 2.5*SD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Kinetics of the Response - Induction</a:t>
            </a:r>
            <a:endParaRPr lang="he-IL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1772816"/>
            <a:ext cx="8316416" cy="3011116"/>
            <a:chOff x="539552" y="1772816"/>
            <a:chExt cx="8316416" cy="3011116"/>
          </a:xfrm>
        </p:grpSpPr>
        <p:pic>
          <p:nvPicPr>
            <p:cNvPr id="5" name="Picture 4" descr="Mean patterns_DE_genes_logR.jpg"/>
            <p:cNvPicPr>
              <a:picLocks noChangeAspect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>
            <a:xfrm>
              <a:off x="539552" y="1772816"/>
              <a:ext cx="8316416" cy="30111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3568" y="2060848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4603" y="3545833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88024" y="2060843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79347" y="3509973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8640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GO Functional Enrichment – Induced Genes</a:t>
            </a:r>
            <a:endParaRPr lang="he-IL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5610" r="4715"/>
          <a:stretch>
            <a:fillRect/>
          </a:stretch>
        </p:blipFill>
        <p:spPr bwMode="auto">
          <a:xfrm>
            <a:off x="611560" y="1052736"/>
            <a:ext cx="7632848" cy="27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034355" y="3861048"/>
            <a:ext cx="4254352" cy="2781300"/>
            <a:chOff x="1034355" y="3861048"/>
            <a:chExt cx="4254352" cy="27813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861048"/>
              <a:ext cx="4029075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043608" y="398684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34355" y="4697961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34643" y="5274313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034638" y="612886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404664"/>
            <a:ext cx="3672408" cy="2781300"/>
            <a:chOff x="1034355" y="3861048"/>
            <a:chExt cx="3672408" cy="27813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14444"/>
            <a:stretch>
              <a:fillRect/>
            </a:stretch>
          </p:blipFill>
          <p:spPr bwMode="auto">
            <a:xfrm>
              <a:off x="1259632" y="3861048"/>
              <a:ext cx="3447131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043608" y="398684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034355" y="4697961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034643" y="499524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034643" y="5274313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34638" y="612886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68753" y="1166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Apoptosis</a:t>
            </a:r>
            <a:endParaRPr lang="he-IL" dirty="0"/>
          </a:p>
        </p:txBody>
      </p:sp>
      <p:grpSp>
        <p:nvGrpSpPr>
          <p:cNvPr id="22" name="Group 21"/>
          <p:cNvGrpSpPr/>
          <p:nvPr/>
        </p:nvGrpSpPr>
        <p:grpSpPr>
          <a:xfrm>
            <a:off x="4139952" y="548680"/>
            <a:ext cx="836155" cy="5899026"/>
            <a:chOff x="4139952" y="548680"/>
            <a:chExt cx="836155" cy="5899026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548680"/>
              <a:ext cx="836155" cy="58990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4701833" y="593793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4698086" y="746193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4707051" y="1052736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4707051" y="1772528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4693156" y="4401252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4859451" y="4869160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4860032" y="5021560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4860032" y="5157192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4860032" y="5301208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4860032" y="5445224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4716016" y="2636912"/>
              <a:ext cx="9486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876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220072" y="332656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Regulation of </a:t>
            </a:r>
          </a:p>
          <a:p>
            <a:pPr algn="ctr" rtl="0"/>
            <a:r>
              <a:rPr lang="en-US" dirty="0" smtClean="0"/>
              <a:t>cellular proliferation</a:t>
            </a:r>
            <a:endParaRPr lang="he-IL" dirty="0"/>
          </a:p>
        </p:txBody>
      </p:sp>
      <p:sp>
        <p:nvSpPr>
          <p:cNvPr id="27" name="Oval 26"/>
          <p:cNvSpPr/>
          <p:nvPr/>
        </p:nvSpPr>
        <p:spPr>
          <a:xfrm>
            <a:off x="6565364" y="108859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6565364" y="124099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6570294" y="139339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6565364" y="154579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6561041" y="3068960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565364" y="5202017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6565652" y="351922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Kinetics of the Response - Repression</a:t>
            </a:r>
            <a:endParaRPr lang="he-IL" sz="4000" dirty="0"/>
          </a:p>
        </p:txBody>
      </p:sp>
      <p:grpSp>
        <p:nvGrpSpPr>
          <p:cNvPr id="2" name="Group 9"/>
          <p:cNvGrpSpPr/>
          <p:nvPr/>
        </p:nvGrpSpPr>
        <p:grpSpPr>
          <a:xfrm>
            <a:off x="323528" y="1412776"/>
            <a:ext cx="8604448" cy="3115403"/>
            <a:chOff x="323528" y="1412776"/>
            <a:chExt cx="8604448" cy="3115403"/>
          </a:xfrm>
        </p:grpSpPr>
        <p:pic>
          <p:nvPicPr>
            <p:cNvPr id="6" name="Picture 5" descr="Mean patterns_DE_genes_logR.jpg"/>
            <p:cNvPicPr>
              <a:picLocks noChangeAspect="1"/>
            </p:cNvPicPr>
            <p:nvPr/>
          </p:nvPicPr>
          <p:blipFill>
            <a:blip r:embed="rId2" cstate="print"/>
            <a:srcRect t="50000"/>
            <a:stretch>
              <a:fillRect/>
            </a:stretch>
          </p:blipFill>
          <p:spPr>
            <a:xfrm>
              <a:off x="323528" y="1412776"/>
              <a:ext cx="8604448" cy="311540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16016" y="1700808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1628800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3212976"/>
              <a:ext cx="2160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7848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GO Functional Enrichment – Repressed Genes</a:t>
            </a:r>
            <a:endParaRPr lang="he-I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876300" cy="458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6092522" cy="35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394478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236296" y="1484784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7236296" y="177281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7236296" y="2088031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7236296" y="2996664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7236296" y="3915126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7236296" y="4077072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7236296" y="4824047"/>
            <a:ext cx="9486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3_0501_2012.png"/>
          <p:cNvPicPr>
            <a:picLocks noChangeAspect="1"/>
          </p:cNvPicPr>
          <p:nvPr/>
        </p:nvPicPr>
        <p:blipFill>
          <a:blip r:embed="rId2" cstate="print"/>
          <a:srcRect t="4889"/>
          <a:stretch>
            <a:fillRect/>
          </a:stretch>
        </p:blipFill>
        <p:spPr>
          <a:xfrm>
            <a:off x="0" y="1196051"/>
            <a:ext cx="9144000" cy="56173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rtl="0"/>
            <a:r>
              <a:rPr lang="he-IL" sz="3600" dirty="0" smtClean="0"/>
              <a:t> </a:t>
            </a:r>
            <a:r>
              <a:rPr lang="en-US" sz="3600" dirty="0" smtClean="0"/>
              <a:t>Enriched Signaling Pathways (SPIKE)</a:t>
            </a:r>
            <a:endParaRPr lang="he-IL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1340768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 = 5.8E-13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43761" cy="48965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630932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dirty="0" smtClean="0"/>
              <a:t>KEGG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-M.png"/>
          <p:cNvPicPr>
            <a:picLocks noChangeAspect="1"/>
          </p:cNvPicPr>
          <p:nvPr/>
        </p:nvPicPr>
        <p:blipFill>
          <a:blip r:embed="rId2" cstate="print"/>
          <a:srcRect l="4326" t="7585" r="44488" b="9216"/>
          <a:stretch>
            <a:fillRect/>
          </a:stretch>
        </p:blipFill>
        <p:spPr>
          <a:xfrm>
            <a:off x="1691680" y="1340768"/>
            <a:ext cx="6336704" cy="4971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G2-M phase 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340768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 = 1.56E-14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524500" y="1325563"/>
            <a:ext cx="487363" cy="374650"/>
            <a:chOff x="3725" y="826"/>
            <a:chExt cx="307" cy="236"/>
          </a:xfrm>
        </p:grpSpPr>
        <p:sp>
          <p:nvSpPr>
            <p:cNvPr id="55299" name="Line 3"/>
            <p:cNvSpPr>
              <a:spLocks noChangeShapeType="1"/>
            </p:cNvSpPr>
            <p:nvPr/>
          </p:nvSpPr>
          <p:spPr bwMode="auto">
            <a:xfrm flipH="1">
              <a:off x="3725" y="877"/>
              <a:ext cx="147" cy="185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3872" y="877"/>
              <a:ext cx="19" cy="12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V="1">
              <a:off x="3891" y="826"/>
              <a:ext cx="141" cy="179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5302" name="Group 6"/>
          <p:cNvGrpSpPr>
            <a:grpSpLocks/>
          </p:cNvGrpSpPr>
          <p:nvPr/>
        </p:nvGrpSpPr>
        <p:grpSpPr bwMode="auto">
          <a:xfrm rot="-1381046">
            <a:off x="4160838" y="1325563"/>
            <a:ext cx="487362" cy="374650"/>
            <a:chOff x="3725" y="826"/>
            <a:chExt cx="307" cy="236"/>
          </a:xfrm>
        </p:grpSpPr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 flipH="1">
              <a:off x="3725" y="877"/>
              <a:ext cx="147" cy="18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3872" y="877"/>
              <a:ext cx="19" cy="1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 flipV="1">
              <a:off x="3891" y="826"/>
              <a:ext cx="141" cy="1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051050" y="620713"/>
            <a:ext cx="1095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DNA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turnover</a:t>
            </a:r>
            <a:endParaRPr lang="en-US" sz="3600" b="1" smtClean="0">
              <a:solidFill>
                <a:srgbClr val="0066CC"/>
              </a:solidFill>
              <a:latin typeface="Times New Roman (Hebrew)" pitchFamily="18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779838" y="620713"/>
            <a:ext cx="14462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Endogenous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agents</a:t>
            </a:r>
            <a:endParaRPr lang="en-US" sz="3600" b="1" smtClean="0">
              <a:solidFill>
                <a:srgbClr val="0066CC"/>
              </a:solidFill>
              <a:latin typeface="Times New Roman (Hebrew)" pitchFamily="18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508625" y="620713"/>
            <a:ext cx="12969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Exogenous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0066CC"/>
                </a:solidFill>
                <a:latin typeface="Times New Roman" pitchFamily="18" charset="0"/>
              </a:rPr>
              <a:t>agents</a:t>
            </a:r>
            <a:endParaRPr lang="en-US" sz="3600" b="1" smtClean="0">
              <a:solidFill>
                <a:srgbClr val="0066CC"/>
              </a:solidFill>
              <a:latin typeface="Times New Roman (Hebrew)" pitchFamily="18" charset="0"/>
            </a:endParaRPr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 flipH="1">
            <a:off x="2484438" y="1300163"/>
            <a:ext cx="487362" cy="374650"/>
            <a:chOff x="3725" y="826"/>
            <a:chExt cx="307" cy="236"/>
          </a:xfrm>
        </p:grpSpPr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H="1">
              <a:off x="3725" y="877"/>
              <a:ext cx="147" cy="18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>
              <a:off x="3872" y="877"/>
              <a:ext cx="19" cy="12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 flipV="1">
              <a:off x="3891" y="826"/>
              <a:ext cx="141" cy="17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284663" y="3932238"/>
            <a:ext cx="0" cy="576262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3529013" y="4335463"/>
            <a:ext cx="4643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66CC"/>
                </a:solidFill>
                <a:latin typeface="Times New Roman" pitchFamily="18" charset="0"/>
              </a:rPr>
              <a:t>Effectors</a:t>
            </a:r>
            <a:endParaRPr lang="en-US" sz="2400" b="1" smtClean="0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248150" y="4805363"/>
            <a:ext cx="0" cy="360362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4248150" y="5165725"/>
            <a:ext cx="1944688" cy="1042988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H="1">
            <a:off x="3600450" y="5165725"/>
            <a:ext cx="647700" cy="144463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3600450" y="5310188"/>
            <a:ext cx="1008063" cy="792162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3600450" y="5310188"/>
            <a:ext cx="0" cy="792162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H="1">
            <a:off x="2519363" y="5310188"/>
            <a:ext cx="1081087" cy="792162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159000" y="6281738"/>
            <a:ext cx="86518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DNA</a:t>
            </a:r>
          </a:p>
          <a:p>
            <a:pPr algn="l" rtl="0" fontAlgn="base">
              <a:lnSpc>
                <a:spcPct val="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repair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2952750" y="6227763"/>
            <a:ext cx="122396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Cell cycle</a:t>
            </a:r>
          </a:p>
          <a:p>
            <a:pPr algn="ctr" rtl="0" fontAlgn="base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arrest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960813" y="6227763"/>
            <a:ext cx="14414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Stress</a:t>
            </a:r>
          </a:p>
          <a:p>
            <a:pPr algn="ctr" rtl="0" fontAlgn="base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996600"/>
                </a:solidFill>
                <a:latin typeface="Times New Roman" pitchFamily="18" charset="0"/>
              </a:rPr>
              <a:t>responses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5616575" y="6095286"/>
            <a:ext cx="1691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6600"/>
                </a:solidFill>
                <a:latin typeface="Times New Roman" pitchFamily="18" charset="0"/>
              </a:rPr>
              <a:t>Apoptosis and others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 rot="-2224936">
            <a:off x="2519363" y="5056188"/>
            <a:ext cx="1235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66CC"/>
                </a:solidFill>
                <a:latin typeface="Times New Roman" pitchFamily="18" charset="0"/>
              </a:rPr>
              <a:t>Survival</a:t>
            </a:r>
          </a:p>
          <a:p>
            <a:pPr algn="l" rtl="0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66CC"/>
                </a:solidFill>
                <a:latin typeface="Times New Roman" pitchFamily="18" charset="0"/>
              </a:rPr>
              <a:t>pathways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 rot="1770293">
            <a:off x="4824413" y="520065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66CC"/>
                </a:solidFill>
                <a:latin typeface="Times New Roman" pitchFamily="18" charset="0"/>
              </a:rPr>
              <a:t>Cell death pathways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3600450" y="25654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66CC"/>
                </a:solidFill>
                <a:latin typeface="Times New Roman" pitchFamily="18" charset="0"/>
              </a:rPr>
              <a:t>Sensors</a:t>
            </a: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4283075" y="2309813"/>
            <a:ext cx="0" cy="4318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3635375" y="3429000"/>
            <a:ext cx="1223963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66CC"/>
                </a:solidFill>
                <a:latin typeface="Times New Roman" pitchFamily="18" charset="0"/>
              </a:rPr>
              <a:t> ATM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4284663" y="2997200"/>
            <a:ext cx="0" cy="43180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68313" y="1628775"/>
            <a:ext cx="1830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imes New Roman" pitchFamily="18" charset="0"/>
              </a:rPr>
              <a:t>Double strand breaks</a:t>
            </a:r>
          </a:p>
        </p:txBody>
      </p:sp>
      <p:pic>
        <p:nvPicPr>
          <p:cNvPr id="55332" name="Picture 36" descr="dn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73238"/>
            <a:ext cx="3810000" cy="411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4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21" grpId="0"/>
      <p:bldP spid="55322" grpId="0"/>
      <p:bldP spid="55323" grpId="0"/>
      <p:bldP spid="55324" grpId="0"/>
      <p:bldP spid="55325" grpId="0"/>
      <p:bldP spid="55326" grpId="0"/>
      <p:bldP spid="55327" grpId="0"/>
      <p:bldP spid="55328" grpId="0" animBg="1"/>
      <p:bldP spid="55329" grpId="0" animBg="1"/>
      <p:bldP spid="553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000099"/>
                </a:solidFill>
              </a:rPr>
              <a:t>Dissection of the p53-dependent transcriptional response</a:t>
            </a:r>
            <a:endParaRPr lang="he-IL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applied RNA-</a:t>
            </a:r>
            <a:r>
              <a:rPr lang="en-US" dirty="0" err="1" smtClean="0"/>
              <a:t>seq</a:t>
            </a:r>
            <a:r>
              <a:rPr lang="en-US" dirty="0" smtClean="0"/>
              <a:t> to samples knocked-down for p53 (same dose (5 </a:t>
            </a:r>
            <a:r>
              <a:rPr lang="en-US" dirty="0" err="1" smtClean="0"/>
              <a:t>Gy</a:t>
            </a:r>
            <a:r>
              <a:rPr lang="en-US" dirty="0" smtClean="0"/>
              <a:t>) and time-points (0, 4 hr and 8 hr))</a:t>
            </a:r>
          </a:p>
          <a:p>
            <a:pPr lvl="1" algn="l" rtl="0"/>
            <a:r>
              <a:rPr lang="en-US" sz="2400" dirty="0" smtClean="0"/>
              <a:t>Efficient repression of p53 expression: p53-kd resulted in &gt;10-fold decrease in p53 transcript level</a:t>
            </a:r>
            <a:endParaRPr lang="he-IL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3728" y="4005064"/>
            <a:ext cx="4824536" cy="937062"/>
            <a:chOff x="2411760" y="3645024"/>
            <a:chExt cx="5544616" cy="13330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3645024"/>
              <a:ext cx="392043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16216" y="3645024"/>
              <a:ext cx="1440160" cy="4816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dirty="0" smtClean="0"/>
                <a:t>TP53 mRNA</a:t>
              </a:r>
              <a:endParaRPr lang="he-IL" sz="16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555776" y="4221088"/>
              <a:ext cx="17281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499992" y="4221088"/>
              <a:ext cx="17281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15816" y="4365104"/>
              <a:ext cx="1080120" cy="6129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100" dirty="0" smtClean="0"/>
                <a:t>“WT” samples</a:t>
              </a:r>
              <a:endParaRPr lang="he-IL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2040" y="4365105"/>
              <a:ext cx="1080120" cy="6129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100" dirty="0" smtClean="0"/>
                <a:t>p53kd samples</a:t>
              </a:r>
              <a:endParaRPr lang="he-IL" sz="11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99" y="5622451"/>
            <a:ext cx="6172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0" y="4874354"/>
            <a:ext cx="70675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482284" cy="4049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70609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 smtClean="0"/>
              <a:t>p53-kd effect on gene induction in response to IR</a:t>
            </a:r>
            <a:endParaRPr lang="he-IL" sz="3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23528" y="1556792"/>
            <a:ext cx="8640960" cy="4419671"/>
            <a:chOff x="323528" y="1556792"/>
            <a:chExt cx="8640960" cy="4419671"/>
          </a:xfrm>
        </p:grpSpPr>
        <p:grpSp>
          <p:nvGrpSpPr>
            <p:cNvPr id="39" name="Group 38"/>
            <p:cNvGrpSpPr/>
            <p:nvPr/>
          </p:nvGrpSpPr>
          <p:grpSpPr>
            <a:xfrm>
              <a:off x="323528" y="1556792"/>
              <a:ext cx="8640960" cy="4239507"/>
              <a:chOff x="323528" y="1556792"/>
              <a:chExt cx="8640960" cy="423950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23528" y="1556792"/>
                <a:ext cx="8640960" cy="4239507"/>
                <a:chOff x="323528" y="1556792"/>
                <a:chExt cx="8640960" cy="423950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23528" y="1556792"/>
                  <a:ext cx="0" cy="40324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23528" y="1556792"/>
                  <a:ext cx="86409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endCxn id="2" idx="3"/>
                </p:cNvCxnSpPr>
                <p:nvPr/>
              </p:nvCxnSpPr>
              <p:spPr>
                <a:xfrm flipH="1">
                  <a:off x="8949828" y="1556792"/>
                  <a:ext cx="14660" cy="2024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50423" y="5589240"/>
                  <a:ext cx="433841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769806" y="3573592"/>
                  <a:ext cx="417646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707051" y="3564051"/>
                  <a:ext cx="0" cy="22322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4716016" y="3573016"/>
                <a:ext cx="1440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4499992" y="5616423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67544" y="5805264"/>
            <a:ext cx="7056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&gt; 90% of the response is p53-dependent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Functional Annotation of p53-Dependent Genes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81"/>
          <a:stretch/>
        </p:blipFill>
        <p:spPr bwMode="auto">
          <a:xfrm>
            <a:off x="0" y="1393673"/>
            <a:ext cx="9144000" cy="54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6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482284" cy="4049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70609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 smtClean="0"/>
              <a:t>p53-independent gene induction in response to IR</a:t>
            </a:r>
            <a:endParaRPr lang="he-IL" sz="3600" dirty="0"/>
          </a:p>
        </p:txBody>
      </p:sp>
      <p:sp>
        <p:nvSpPr>
          <p:cNvPr id="16" name="Rectangle 15"/>
          <p:cNvSpPr/>
          <p:nvPr/>
        </p:nvSpPr>
        <p:spPr>
          <a:xfrm>
            <a:off x="4707051" y="3564051"/>
            <a:ext cx="4248472" cy="20162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Left Brace 16"/>
          <p:cNvSpPr/>
          <p:nvPr/>
        </p:nvSpPr>
        <p:spPr>
          <a:xfrm rot="16200000">
            <a:off x="6624228" y="3897052"/>
            <a:ext cx="432048" cy="39604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5148064" y="6165304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p53-independent response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1010022" cy="485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0099"/>
                </a:solidFill>
              </a:rPr>
              <a:t>ATM-dependent Transcriptional Activation</a:t>
            </a:r>
            <a:endParaRPr lang="he-IL" sz="3600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41379"/>
          </a:xfrm>
        </p:spPr>
        <p:txBody>
          <a:bodyPr/>
          <a:lstStyle/>
          <a:p>
            <a:pPr algn="l" rtl="0"/>
            <a:r>
              <a:rPr lang="en-US" sz="2800" dirty="0" smtClean="0"/>
              <a:t>Gene expression profiles were recorded under the same conditions (5 </a:t>
            </a:r>
            <a:r>
              <a:rPr lang="en-US" sz="2800" dirty="0" err="1" smtClean="0"/>
              <a:t>Gy</a:t>
            </a:r>
            <a:r>
              <a:rPr lang="en-US" sz="2800" dirty="0" smtClean="0"/>
              <a:t>, 0, 4 and 8 hrs) using </a:t>
            </a:r>
            <a:r>
              <a:rPr lang="en-US" sz="2800" dirty="0" smtClean="0">
                <a:solidFill>
                  <a:srgbClr val="000099"/>
                </a:solidFill>
              </a:rPr>
              <a:t>expression arrays </a:t>
            </a:r>
            <a:r>
              <a:rPr lang="en-US" sz="2800" dirty="0" smtClean="0"/>
              <a:t>(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bead-chips, 48K probes)</a:t>
            </a:r>
          </a:p>
          <a:p>
            <a:pPr algn="l" rtl="0"/>
            <a:r>
              <a:rPr lang="en-US" sz="2800" dirty="0" smtClean="0"/>
              <a:t>Samples: Control, p53kd, </a:t>
            </a:r>
            <a:r>
              <a:rPr lang="en-US" sz="2800" dirty="0" err="1" smtClean="0"/>
              <a:t>ATMi</a:t>
            </a:r>
            <a:r>
              <a:rPr lang="en-US" sz="2800" dirty="0" smtClean="0"/>
              <a:t> and </a:t>
            </a:r>
            <a:r>
              <a:rPr lang="en-US" sz="2800" dirty="0" err="1" smtClean="0"/>
              <a:t>siGFP</a:t>
            </a:r>
            <a:endParaRPr lang="en-US" sz="2800" dirty="0" smtClean="0"/>
          </a:p>
          <a:p>
            <a:pPr algn="l" rtl="0"/>
            <a:r>
              <a:rPr lang="en-US" sz="2800" dirty="0" smtClean="0"/>
              <a:t>Triplicates</a:t>
            </a:r>
          </a:p>
          <a:p>
            <a:pPr algn="l" rtl="0"/>
            <a:r>
              <a:rPr lang="en-US" sz="2800" dirty="0" smtClean="0"/>
              <a:t>112 genes were significantly induced (p&lt;0.05) in the Control cells at 4 hr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11760" y="1008112"/>
            <a:ext cx="3884132" cy="5589240"/>
            <a:chOff x="2987824" y="404664"/>
            <a:chExt cx="3884132" cy="5589240"/>
          </a:xfrm>
        </p:grpSpPr>
        <p:grpSp>
          <p:nvGrpSpPr>
            <p:cNvPr id="6" name="Group 5"/>
            <p:cNvGrpSpPr/>
            <p:nvPr/>
          </p:nvGrpSpPr>
          <p:grpSpPr>
            <a:xfrm>
              <a:off x="2987824" y="404664"/>
              <a:ext cx="3884132" cy="5589240"/>
              <a:chOff x="2987824" y="404664"/>
              <a:chExt cx="3884132" cy="5589240"/>
            </a:xfrm>
          </p:grpSpPr>
          <p:pic>
            <p:nvPicPr>
              <p:cNvPr id="4" name="Picture 3" descr="boxplots_IR_response_4hrs_ATMi_p53kd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31840" y="404664"/>
                <a:ext cx="3740116" cy="558924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2092370" y="2884294"/>
                <a:ext cx="216024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dirty="0" smtClean="0"/>
                  <a:t>Fold-change (log2)</a:t>
                </a:r>
                <a:endParaRPr lang="he-IL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761694" y="4005064"/>
              <a:ext cx="2808312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95936" y="2420888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/>
              <a:t>p=E-29</a:t>
            </a:r>
            <a:endParaRPr lang="he-IL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988840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/>
              <a:t>p=E-20</a:t>
            </a:r>
            <a:endParaRPr lang="he-I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88640"/>
            <a:ext cx="6624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ATM inhibition effect (Array data)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plot_ATMku_effect_on_IR_up_4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31221"/>
            <a:ext cx="4282129" cy="4275757"/>
          </a:xfrm>
          <a:prstGeom prst="rect">
            <a:avLst/>
          </a:prstGeom>
        </p:spPr>
      </p:pic>
      <p:pic>
        <p:nvPicPr>
          <p:cNvPr id="3" name="Picture 2" descr="boxplot_ATMku_effect_on_IR_up_8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968" y="1531221"/>
            <a:ext cx="4352528" cy="4346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0" y="980728"/>
            <a:ext cx="8964488" cy="5832648"/>
            <a:chOff x="0" y="980728"/>
            <a:chExt cx="8964488" cy="5832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95536" y="980728"/>
              <a:ext cx="8568952" cy="5832648"/>
              <a:chOff x="724" y="607"/>
              <a:chExt cx="14476" cy="11233"/>
            </a:xfrm>
          </p:grpSpPr>
          <p:cxnSp>
            <p:nvCxnSpPr>
              <p:cNvPr id="3075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724" y="645"/>
                <a:ext cx="1" cy="105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6" name="AutoShape 4"/>
              <p:cNvCxnSpPr>
                <a:cxnSpLocks noChangeShapeType="1"/>
              </p:cNvCxnSpPr>
              <p:nvPr/>
            </p:nvCxnSpPr>
            <p:spPr bwMode="auto">
              <a:xfrm>
                <a:off x="725" y="11244"/>
                <a:ext cx="1445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7" name="AutoShape 5"/>
              <p:cNvCxnSpPr>
                <a:cxnSpLocks noChangeShapeType="1"/>
              </p:cNvCxnSpPr>
              <p:nvPr/>
            </p:nvCxnSpPr>
            <p:spPr bwMode="auto">
              <a:xfrm>
                <a:off x="1343" y="5193"/>
                <a:ext cx="10" cy="49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70" y="11389"/>
                <a:ext cx="2458" cy="451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786" y="607"/>
                <a:ext cx="14414" cy="10438"/>
                <a:chOff x="786" y="607"/>
                <a:chExt cx="14414" cy="10438"/>
              </a:xfrm>
            </p:grpSpPr>
            <p:pic>
              <p:nvPicPr>
                <p:cNvPr id="308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949" y="3291"/>
                  <a:ext cx="3677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523" y="612"/>
                  <a:ext cx="3677" cy="247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2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4" y="629"/>
                  <a:ext cx="3648" cy="234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3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15" y="630"/>
                  <a:ext cx="3696" cy="247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4" name="Picture 1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86" y="3233"/>
                  <a:ext cx="3696" cy="247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5" name="Picture 1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56" y="3253"/>
                  <a:ext cx="3677" cy="24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6" name="Picture 1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03" y="5845"/>
                  <a:ext cx="3677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7" name="Picture 1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286" y="5836"/>
                  <a:ext cx="3639" cy="2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8" name="Picture 16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953" y="5859"/>
                  <a:ext cx="3677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9" name="Picture 17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815" y="8371"/>
                  <a:ext cx="3677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90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1477" y="3276"/>
                  <a:ext cx="3696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91" name="Picture 19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1491" y="5869"/>
                  <a:ext cx="3696" cy="24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92" name="Picture 20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955" y="607"/>
                  <a:ext cx="3687" cy="247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12294" y="8569"/>
                  <a:ext cx="2179" cy="2476"/>
                  <a:chOff x="12294" y="8569"/>
                  <a:chExt cx="2179" cy="2476"/>
                </a:xfrm>
              </p:grpSpPr>
              <p:pic>
                <p:nvPicPr>
                  <p:cNvPr id="309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12294" y="8569"/>
                    <a:ext cx="2179" cy="247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09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52" y="8809"/>
                    <a:ext cx="1344" cy="7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WT</a:t>
                    </a:r>
                    <a:endParaRPr kumimoji="0" lang="he-IL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2114550"/>
              <a:ext cx="407988" cy="2243138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2195736" y="116632"/>
            <a:ext cx="48965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/>
              <a:t>Validations (RT-PCR)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/>
              <a:t>IR-induced long-</a:t>
            </a:r>
            <a:r>
              <a:rPr lang="en-US" sz="4000" dirty="0" err="1" smtClean="0"/>
              <a:t>nc</a:t>
            </a:r>
            <a:r>
              <a:rPr lang="en-US" sz="4000" dirty="0" smtClean="0"/>
              <a:t> RNAs (RNA-</a:t>
            </a:r>
            <a:r>
              <a:rPr lang="en-US" sz="4000" dirty="0" err="1" smtClean="0"/>
              <a:t>Seq</a:t>
            </a:r>
            <a:r>
              <a:rPr lang="en-US" sz="4000" dirty="0" smtClean="0"/>
              <a:t>)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91264" cy="49294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Long </a:t>
            </a:r>
            <a:r>
              <a:rPr lang="en-US" sz="2400" dirty="0" err="1" smtClean="0"/>
              <a:t>intergenic</a:t>
            </a:r>
            <a:r>
              <a:rPr lang="en-US" sz="2400" dirty="0" smtClean="0"/>
              <a:t> non-coding RNAs (</a:t>
            </a:r>
            <a:r>
              <a:rPr lang="en-US" sz="2400" dirty="0" err="1" smtClean="0"/>
              <a:t>linc</a:t>
            </a:r>
            <a:r>
              <a:rPr lang="en-US" sz="2400" dirty="0" smtClean="0"/>
              <a:t> RNAs) is a novel family of transcripts</a:t>
            </a:r>
          </a:p>
          <a:p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significantly enhances their detection (typically, very lowly expressed)</a:t>
            </a:r>
          </a:p>
          <a:p>
            <a:r>
              <a:rPr lang="en-US" sz="2400" dirty="0" smtClean="0"/>
              <a:t>Current number in the human genome ~ 7K </a:t>
            </a:r>
            <a:r>
              <a:rPr lang="en-US" sz="2400" dirty="0" err="1" smtClean="0"/>
              <a:t>linc</a:t>
            </a:r>
            <a:r>
              <a:rPr lang="en-US" sz="2400" dirty="0" smtClean="0"/>
              <a:t>-RNA genes. </a:t>
            </a:r>
          </a:p>
          <a:p>
            <a:r>
              <a:rPr lang="en-US" sz="2400" dirty="0" smtClean="0"/>
              <a:t>Only  ~100 </a:t>
            </a:r>
            <a:r>
              <a:rPr lang="en-US" sz="2400" dirty="0" err="1" smtClean="0"/>
              <a:t>linc</a:t>
            </a:r>
            <a:r>
              <a:rPr lang="en-US" sz="2400" dirty="0" smtClean="0"/>
              <a:t>-RNAs have been functionally annotated to date; documented roles in:</a:t>
            </a:r>
          </a:p>
          <a:p>
            <a:pPr lvl="1"/>
            <a:r>
              <a:rPr lang="en-US" sz="2000" dirty="0" smtClean="0"/>
              <a:t>Transcriptional regulation</a:t>
            </a:r>
          </a:p>
          <a:p>
            <a:pPr lvl="1"/>
            <a:r>
              <a:rPr lang="en-US" sz="2000" dirty="0" smtClean="0"/>
              <a:t>Epigenetic regulation</a:t>
            </a:r>
          </a:p>
          <a:p>
            <a:pPr lvl="1"/>
            <a:r>
              <a:rPr lang="en-US" sz="2000" dirty="0" smtClean="0"/>
              <a:t>Splicing</a:t>
            </a:r>
          </a:p>
          <a:p>
            <a:pPr lvl="1"/>
            <a:r>
              <a:rPr lang="en-US" sz="2000" dirty="0" smtClean="0"/>
              <a:t>Stem cells and differentiation </a:t>
            </a:r>
          </a:p>
          <a:p>
            <a:r>
              <a:rPr lang="en-US" dirty="0" smtClean="0"/>
              <a:t>So far, one </a:t>
            </a:r>
            <a:r>
              <a:rPr lang="en-US" dirty="0" err="1" smtClean="0"/>
              <a:t>linc</a:t>
            </a:r>
            <a:r>
              <a:rPr lang="en-US" dirty="0" smtClean="0"/>
              <a:t>-RNA was functionally linked to the DNA damage response (linc-p21)</a:t>
            </a:r>
          </a:p>
          <a:p>
            <a:endParaRPr lang="he-IL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6229350" cy="278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/>
              <a:t>IR-induced long-</a:t>
            </a:r>
            <a:r>
              <a:rPr lang="en-US" sz="4000" dirty="0" err="1" smtClean="0"/>
              <a:t>nc</a:t>
            </a:r>
            <a:r>
              <a:rPr lang="en-US" sz="4000" dirty="0" smtClean="0"/>
              <a:t> RNAs (RNA-</a:t>
            </a:r>
            <a:r>
              <a:rPr lang="en-US" sz="4000" dirty="0" err="1" smtClean="0"/>
              <a:t>Seq</a:t>
            </a:r>
            <a:r>
              <a:rPr lang="en-US" sz="4000" dirty="0" smtClean="0"/>
              <a:t>)</a:t>
            </a:r>
            <a:endParaRPr lang="he-IL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2088232"/>
          </a:xfrm>
        </p:spPr>
        <p:txBody>
          <a:bodyPr/>
          <a:lstStyle/>
          <a:p>
            <a:r>
              <a:rPr lang="en-US" sz="2800" dirty="0" smtClean="0"/>
              <a:t>We identified 8 </a:t>
            </a:r>
            <a:r>
              <a:rPr lang="en-US" sz="2800" dirty="0" err="1" smtClean="0"/>
              <a:t>linc</a:t>
            </a:r>
            <a:r>
              <a:rPr lang="en-US" sz="2800" dirty="0" smtClean="0"/>
              <a:t>-RNAs that were significantly induced in response to </a:t>
            </a:r>
            <a:r>
              <a:rPr lang="en-US" sz="2400" dirty="0" smtClean="0"/>
              <a:t>IR (all are very lowly expressed)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8028384" cy="18058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39552" y="5805264"/>
            <a:ext cx="8229600" cy="9634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induction was p53-dependent (Their induction was significantly attenuated in the p53kd samples)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b="45275"/>
          <a:stretch>
            <a:fillRect/>
          </a:stretch>
        </p:blipFill>
        <p:spPr bwMode="auto">
          <a:xfrm>
            <a:off x="683568" y="3861048"/>
            <a:ext cx="8064896" cy="17862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7544" y="116632"/>
            <a:ext cx="8280920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Multi-layer Exploration of the Transcriptional </a:t>
            </a:r>
            <a:r>
              <a:rPr lang="en-US" sz="3600" dirty="0">
                <a:solidFill>
                  <a:srgbClr val="002060"/>
                </a:solidFill>
              </a:rPr>
              <a:t>R</a:t>
            </a:r>
            <a:r>
              <a:rPr lang="en-US" sz="3600" dirty="0" smtClean="0">
                <a:solidFill>
                  <a:srgbClr val="002060"/>
                </a:solidFill>
              </a:rPr>
              <a:t>esponse to IR Using NGS Technologies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71600" y="2852936"/>
            <a:ext cx="648072" cy="11521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51520" y="4221088"/>
            <a:ext cx="201622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mRNA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(RNA-</a:t>
            </a:r>
            <a:r>
              <a:rPr lang="en-US" sz="2400" dirty="0" err="1" smtClean="0">
                <a:solidFill>
                  <a:schemeClr val="tx1"/>
                </a:solidFill>
              </a:rPr>
              <a:t>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03848" y="2861320"/>
            <a:ext cx="648072" cy="115212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Down Arrow 7"/>
          <p:cNvSpPr/>
          <p:nvPr/>
        </p:nvSpPr>
        <p:spPr>
          <a:xfrm>
            <a:off x="5454314" y="2861320"/>
            <a:ext cx="648072" cy="1152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>
            <a:off x="7668344" y="2861320"/>
            <a:ext cx="648072" cy="115212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483768" y="4221088"/>
            <a:ext cx="201622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err="1" smtClean="0">
                <a:solidFill>
                  <a:schemeClr val="tx1"/>
                </a:solidFill>
              </a:rPr>
              <a:t>microRNA</a:t>
            </a:r>
            <a:r>
              <a:rPr lang="en-US" sz="2400" dirty="0" smtClean="0">
                <a:solidFill>
                  <a:schemeClr val="tx1"/>
                </a:solidFill>
              </a:rPr>
              <a:t>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miR-seq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1129" y="4221088"/>
            <a:ext cx="201622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TF DNA-binding Profile 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221088"/>
            <a:ext cx="201622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Chromatin Modulation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7" y="260648"/>
            <a:ext cx="3994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IR-induced </a:t>
            </a:r>
            <a:r>
              <a:rPr lang="en-US" sz="2800" dirty="0" err="1" smtClean="0"/>
              <a:t>linc</a:t>
            </a:r>
            <a:r>
              <a:rPr lang="en-US" sz="2800" dirty="0" smtClean="0"/>
              <a:t>-RNAs </a:t>
            </a:r>
            <a:r>
              <a:rPr lang="en-US" sz="2800" dirty="0" smtClean="0"/>
              <a:t>- Validations</a:t>
            </a:r>
            <a:endParaRPr lang="en-US" sz="28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671206" cy="22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85033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32448" cy="21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482284" cy="4049332"/>
          </a:xfrm>
          <a:prstGeom prst="rect">
            <a:avLst/>
          </a:prstGeom>
        </p:spPr>
      </p:pic>
      <p:grpSp>
        <p:nvGrpSpPr>
          <p:cNvPr id="4" name="Group 39"/>
          <p:cNvGrpSpPr/>
          <p:nvPr/>
        </p:nvGrpSpPr>
        <p:grpSpPr>
          <a:xfrm>
            <a:off x="323528" y="1105086"/>
            <a:ext cx="8640960" cy="4439329"/>
            <a:chOff x="323528" y="1537134"/>
            <a:chExt cx="8640960" cy="4439329"/>
          </a:xfrm>
        </p:grpSpPr>
        <p:grpSp>
          <p:nvGrpSpPr>
            <p:cNvPr id="6" name="Group 38"/>
            <p:cNvGrpSpPr/>
            <p:nvPr/>
          </p:nvGrpSpPr>
          <p:grpSpPr>
            <a:xfrm>
              <a:off x="323528" y="1537134"/>
              <a:ext cx="8640960" cy="4259165"/>
              <a:chOff x="323528" y="1537134"/>
              <a:chExt cx="8640960" cy="4259165"/>
            </a:xfrm>
          </p:grpSpPr>
          <p:grpSp>
            <p:nvGrpSpPr>
              <p:cNvPr id="8" name="Group 37"/>
              <p:cNvGrpSpPr/>
              <p:nvPr/>
            </p:nvGrpSpPr>
            <p:grpSpPr>
              <a:xfrm>
                <a:off x="323528" y="1537134"/>
                <a:ext cx="8640960" cy="4259165"/>
                <a:chOff x="323528" y="1537134"/>
                <a:chExt cx="8640960" cy="4259165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23528" y="1556792"/>
                  <a:ext cx="0" cy="40324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23528" y="1556792"/>
                  <a:ext cx="86409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8949828" y="1537134"/>
                  <a:ext cx="14660" cy="2024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50423" y="5589240"/>
                  <a:ext cx="433841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769806" y="3573592"/>
                  <a:ext cx="417646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707051" y="3564051"/>
                  <a:ext cx="0" cy="223224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4716016" y="3573016"/>
                <a:ext cx="1440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4499992" y="5616423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/>
              <a:t>&gt; 90% of the response is p53-dependent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373216"/>
            <a:ext cx="8136904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This p53-dependent response contains both direct and secondary p53 target genes </a:t>
            </a:r>
            <a:r>
              <a:rPr lang="en-US" sz="2800" dirty="0" smtClean="0">
                <a:sym typeface="Wingdings" pitchFamily="2" charset="2"/>
              </a:rPr>
              <a:t> we applied </a:t>
            </a:r>
            <a:r>
              <a:rPr lang="en-US" sz="2800" i="1" dirty="0" err="1" smtClean="0">
                <a:solidFill>
                  <a:srgbClr val="000099"/>
                </a:solidFill>
                <a:sym typeface="Wingdings" pitchFamily="2" charset="2"/>
              </a:rPr>
              <a:t>ChIP-seq</a:t>
            </a:r>
            <a:r>
              <a:rPr lang="en-US" sz="2800" dirty="0" smtClean="0">
                <a:sym typeface="Wingdings" pitchFamily="2" charset="2"/>
              </a:rPr>
              <a:t> to identify p53 direct targets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53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ChIP-Seq</a:t>
            </a:r>
            <a:endParaRPr lang="he-IL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357"/>
            <a:ext cx="8291264" cy="4525963"/>
          </a:xfrm>
        </p:spPr>
        <p:txBody>
          <a:bodyPr/>
          <a:lstStyle/>
          <a:p>
            <a:pPr algn="l" rtl="0"/>
            <a:r>
              <a:rPr lang="en-US" dirty="0" smtClean="0"/>
              <a:t>p53 binding profiles were recorded at 0, 1h and 2h after IR (5 </a:t>
            </a:r>
            <a:r>
              <a:rPr lang="en-US" dirty="0" err="1" smtClean="0"/>
              <a:t>Gy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Results:</a:t>
            </a:r>
          </a:p>
          <a:p>
            <a:pPr lvl="1" algn="l" rtl="0"/>
            <a:r>
              <a:rPr lang="en-US" dirty="0" smtClean="0">
                <a:solidFill>
                  <a:srgbClr val="002060"/>
                </a:solidFill>
              </a:rPr>
              <a:t>1,830 genomic sites </a:t>
            </a:r>
            <a:r>
              <a:rPr lang="en-US" dirty="0" smtClean="0"/>
              <a:t>showed significantly </a:t>
            </a:r>
            <a:r>
              <a:rPr lang="en-US" dirty="0" smtClean="0"/>
              <a:t>induced </a:t>
            </a:r>
            <a:r>
              <a:rPr lang="en-US" dirty="0" smtClean="0"/>
              <a:t>p53 binding following IR (</a:t>
            </a:r>
            <a:r>
              <a:rPr lang="en-US" dirty="0" err="1" smtClean="0">
                <a:solidFill>
                  <a:srgbClr val="000099"/>
                </a:solidFill>
              </a:rPr>
              <a:t>CisGenome</a:t>
            </a:r>
            <a:r>
              <a:rPr lang="en-US" dirty="0" smtClean="0"/>
              <a:t>; FDR=5</a:t>
            </a:r>
            <a:r>
              <a:rPr lang="en-US" dirty="0" smtClean="0"/>
              <a:t>%; 2h)</a:t>
            </a:r>
            <a:endParaRPr lang="en-US" dirty="0" smtClean="0"/>
          </a:p>
          <a:p>
            <a:pPr lvl="1" algn="l" rtl="0"/>
            <a:r>
              <a:rPr lang="en-US" dirty="0" smtClean="0"/>
              <a:t>These sites are associated with </a:t>
            </a:r>
            <a:r>
              <a:rPr lang="en-US" dirty="0" smtClean="0">
                <a:solidFill>
                  <a:srgbClr val="002060"/>
                </a:solidFill>
              </a:rPr>
              <a:t>1,080 genes </a:t>
            </a:r>
            <a:r>
              <a:rPr lang="en-US" dirty="0" smtClean="0"/>
              <a:t>(from 15 kb upstream of gene start down to gene end)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254111" cy="52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004048" y="2492896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6" descr="small_amade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75" y="5599113"/>
            <a:ext cx="18891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79712" y="3789040"/>
            <a:ext cx="460851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195736" y="3068960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1403648" y="4432466"/>
            <a:ext cx="5976664" cy="1233428"/>
            <a:chOff x="1475656" y="3501008"/>
            <a:chExt cx="5976664" cy="1233428"/>
          </a:xfrm>
        </p:grpSpPr>
        <p:sp>
          <p:nvSpPr>
            <p:cNvPr id="11" name="Rectangle 10"/>
            <p:cNvSpPr/>
            <p:nvPr/>
          </p:nvSpPr>
          <p:spPr>
            <a:xfrm>
              <a:off x="3491880" y="3501008"/>
              <a:ext cx="1944216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peak</a:t>
              </a:r>
              <a:endParaRPr lang="he-IL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8104" y="3501008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75656" y="3501008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4319972" y="3176972"/>
              <a:ext cx="360040" cy="187220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19872" y="4365104"/>
              <a:ext cx="20882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~ 250 – 300 </a:t>
              </a:r>
              <a:r>
                <a:rPr lang="en-US" dirty="0" err="1" smtClean="0"/>
                <a:t>bp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2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88"/>
          <a:stretch>
            <a:fillRect/>
          </a:stretch>
        </p:blipFill>
        <p:spPr bwMode="auto">
          <a:xfrm>
            <a:off x="323528" y="2132857"/>
            <a:ext cx="8641086" cy="31857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65527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2060"/>
                </a:solidFill>
              </a:rPr>
              <a:t>Integrated analysis of RNA-</a:t>
            </a:r>
            <a:r>
              <a:rPr lang="en-US" sz="3200" b="0" dirty="0" err="1" smtClean="0">
                <a:solidFill>
                  <a:srgbClr val="002060"/>
                </a:solidFill>
              </a:rPr>
              <a:t>seq</a:t>
            </a:r>
            <a:r>
              <a:rPr lang="en-US" sz="3200" b="0" dirty="0" smtClean="0">
                <a:solidFill>
                  <a:srgbClr val="002060"/>
                </a:solidFill>
              </a:rPr>
              <a:t> and </a:t>
            </a:r>
            <a:r>
              <a:rPr lang="en-US" sz="3200" b="0" dirty="0" err="1" smtClean="0">
                <a:solidFill>
                  <a:srgbClr val="002060"/>
                </a:solidFill>
              </a:rPr>
              <a:t>ChIP-seq</a:t>
            </a:r>
            <a:r>
              <a:rPr lang="en-US" sz="3200" b="0" dirty="0" smtClean="0">
                <a:solidFill>
                  <a:srgbClr val="002060"/>
                </a:solidFill>
              </a:rPr>
              <a:t> datasets</a:t>
            </a:r>
            <a:endParaRPr lang="he-IL" sz="3200" b="0" dirty="0">
              <a:solidFill>
                <a:srgbClr val="002060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124869" y="2204864"/>
            <a:ext cx="1286891" cy="1440160"/>
            <a:chOff x="1124869" y="2204864"/>
            <a:chExt cx="1286891" cy="1440160"/>
          </a:xfrm>
        </p:grpSpPr>
        <p:sp>
          <p:nvSpPr>
            <p:cNvPr id="4" name="Left Brace 3"/>
            <p:cNvSpPr/>
            <p:nvPr/>
          </p:nvSpPr>
          <p:spPr bwMode="auto">
            <a:xfrm>
              <a:off x="2051720" y="2204864"/>
              <a:ext cx="360040" cy="144016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r" defTabSz="914400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AutoNum type="arabicPeriod"/>
                <a:tabLst/>
              </a:pPr>
              <a:endParaRPr kumimoji="0" lang="he-IL" sz="3200" b="0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Microsoft Sans Serif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24869" y="2574157"/>
              <a:ext cx="10801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 smtClean="0"/>
                <a:t>RNA-</a:t>
              </a:r>
              <a:r>
                <a:rPr lang="en-US" dirty="0" err="1" smtClean="0"/>
                <a:t>seq</a:t>
              </a:r>
              <a:endParaRPr lang="he-IL" dirty="0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187624" y="4077072"/>
            <a:ext cx="1296144" cy="1152128"/>
            <a:chOff x="1187624" y="2204864"/>
            <a:chExt cx="1224136" cy="1440160"/>
          </a:xfrm>
          <a:solidFill>
            <a:schemeClr val="bg1"/>
          </a:solidFill>
        </p:grpSpPr>
        <p:sp>
          <p:nvSpPr>
            <p:cNvPr id="9" name="Left Brace 8"/>
            <p:cNvSpPr/>
            <p:nvPr/>
          </p:nvSpPr>
          <p:spPr bwMode="auto">
            <a:xfrm>
              <a:off x="2051720" y="2204864"/>
              <a:ext cx="360040" cy="1440160"/>
            </a:xfrm>
            <a:prstGeom prst="leftBrac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r" defTabSz="914400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AutoNum type="arabicPeriod"/>
                <a:tabLst/>
              </a:pPr>
              <a:endParaRPr kumimoji="0" lang="he-IL" sz="3200" b="0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Microsoft Sans Serif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624" y="2636912"/>
              <a:ext cx="792088" cy="646331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dirty="0" err="1" smtClean="0"/>
                <a:t>ChIP-seq</a:t>
              </a:r>
              <a:endParaRPr lang="he-IL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28861" y="3933826"/>
            <a:ext cx="8626102" cy="13769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AutoNum type="arabicPeriod"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Microsoft Sans Serif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52320" y="2348880"/>
            <a:ext cx="648072" cy="945396"/>
            <a:chOff x="7092280" y="836712"/>
            <a:chExt cx="648072" cy="945396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7236296" y="836712"/>
              <a:ext cx="288032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2280" y="141277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&gt;10x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3448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2060"/>
                </a:solidFill>
              </a:rPr>
              <a:t>Integrated analysis of RNA-</a:t>
            </a:r>
            <a:r>
              <a:rPr lang="en-US" sz="3200" b="0" dirty="0" err="1" smtClean="0">
                <a:solidFill>
                  <a:srgbClr val="002060"/>
                </a:solidFill>
              </a:rPr>
              <a:t>seq</a:t>
            </a:r>
            <a:r>
              <a:rPr lang="en-US" sz="3200" b="0" dirty="0" smtClean="0">
                <a:solidFill>
                  <a:srgbClr val="002060"/>
                </a:solidFill>
              </a:rPr>
              <a:t> and </a:t>
            </a:r>
            <a:r>
              <a:rPr lang="en-US" sz="3200" b="0" dirty="0" err="1" smtClean="0">
                <a:solidFill>
                  <a:srgbClr val="002060"/>
                </a:solidFill>
              </a:rPr>
              <a:t>ChIP-seq</a:t>
            </a:r>
            <a:r>
              <a:rPr lang="en-US" sz="3200" b="0" dirty="0" smtClean="0">
                <a:solidFill>
                  <a:srgbClr val="002060"/>
                </a:solidFill>
              </a:rPr>
              <a:t> datasets</a:t>
            </a:r>
            <a:endParaRPr lang="he-IL" sz="3200" b="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60432" cy="32874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52103" y="3790949"/>
            <a:ext cx="8424936" cy="1337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AutoNum type="arabicPeriod"/>
              <a:tabLst/>
            </a:pPr>
            <a:endParaRPr kumimoji="0" lang="he-IL" sz="3200" b="0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Microsoft Sans Serif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72399" cy="33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188640"/>
            <a:ext cx="6482101" cy="6130627"/>
            <a:chOff x="611560" y="332656"/>
            <a:chExt cx="6482101" cy="6130627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692696"/>
              <a:ext cx="6482101" cy="5770587"/>
              <a:chOff x="1394355" y="620688"/>
              <a:chExt cx="6482101" cy="5770587"/>
            </a:xfrm>
          </p:grpSpPr>
          <p:pic>
            <p:nvPicPr>
              <p:cNvPr id="2" name="Picture 1" descr="MvA_IR4h.b_p53tars.jpeg"/>
              <p:cNvPicPr>
                <a:picLocks noChangeAspect="1"/>
              </p:cNvPicPr>
              <p:nvPr/>
            </p:nvPicPr>
            <p:blipFill>
              <a:blip r:embed="rId2" cstate="print"/>
              <a:srcRect t="9711"/>
              <a:stretch>
                <a:fillRect/>
              </a:stretch>
            </p:blipFill>
            <p:spPr>
              <a:xfrm>
                <a:off x="1475656" y="620688"/>
                <a:ext cx="6400800" cy="577058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 rot="16200000">
                <a:off x="210869" y="3172326"/>
                <a:ext cx="27363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Fold-change 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47864" y="5867980"/>
                <a:ext cx="27363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Expression level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75656" y="332656"/>
              <a:ext cx="46085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p53 target genes; IR 4h</a:t>
              </a:r>
              <a:endParaRPr lang="he-IL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5004048" y="1340768"/>
            <a:ext cx="1224136" cy="2304256"/>
            <a:chOff x="5436096" y="1196752"/>
            <a:chExt cx="1224136" cy="2304256"/>
          </a:xfrm>
        </p:grpSpPr>
        <p:sp>
          <p:nvSpPr>
            <p:cNvPr id="8" name="Down Arrow 7"/>
            <p:cNvSpPr/>
            <p:nvPr/>
          </p:nvSpPr>
          <p:spPr>
            <a:xfrm rot="10800000">
              <a:off x="5724128" y="1844824"/>
              <a:ext cx="360040" cy="16561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60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Induced genes</a:t>
              </a:r>
              <a:endParaRPr lang="he-IL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44208" y="692696"/>
            <a:ext cx="2448272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* Total number of expressed genes = ~18K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* Total number of p53 target genes (among expressed ones) = 807 (</a:t>
            </a:r>
            <a:r>
              <a:rPr lang="en-US" sz="1600" dirty="0" smtClean="0">
                <a:solidFill>
                  <a:srgbClr val="0070C0"/>
                </a:solidFill>
              </a:rPr>
              <a:t>4.7%</a:t>
            </a:r>
            <a:r>
              <a:rPr lang="en-US" sz="1600" dirty="0" smtClean="0"/>
              <a:t>)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* Number of induced genes (4h) = 299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* Number of p53 targets among the induced genes = 138 (</a:t>
            </a:r>
            <a:r>
              <a:rPr lang="en-US" sz="1600" b="1" dirty="0" smtClean="0">
                <a:solidFill>
                  <a:srgbClr val="0070C0"/>
                </a:solidFill>
              </a:rPr>
              <a:t>46%</a:t>
            </a:r>
            <a:r>
              <a:rPr lang="en-US" sz="1600" dirty="0" smtClean="0"/>
              <a:t>)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(p-</a:t>
            </a:r>
            <a:r>
              <a:rPr lang="en-US" sz="1600" dirty="0" err="1" smtClean="0"/>
              <a:t>val</a:t>
            </a:r>
            <a:r>
              <a:rPr lang="en-US" sz="1600" dirty="0" smtClean="0"/>
              <a:t> &lt; E-99)</a:t>
            </a:r>
          </a:p>
          <a:p>
            <a:pPr algn="l" rtl="0"/>
            <a:r>
              <a:rPr lang="en-US" sz="1600" dirty="0" smtClean="0"/>
              <a:t> 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179513" y="548680"/>
            <a:ext cx="5328592" cy="5122515"/>
            <a:chOff x="611560" y="332656"/>
            <a:chExt cx="6482101" cy="6130627"/>
          </a:xfrm>
        </p:grpSpPr>
        <p:grpSp>
          <p:nvGrpSpPr>
            <p:cNvPr id="7" name="Group 4"/>
            <p:cNvGrpSpPr/>
            <p:nvPr/>
          </p:nvGrpSpPr>
          <p:grpSpPr>
            <a:xfrm>
              <a:off x="611560" y="692696"/>
              <a:ext cx="6482101" cy="5770587"/>
              <a:chOff x="1394355" y="620688"/>
              <a:chExt cx="6482101" cy="5770587"/>
            </a:xfrm>
          </p:grpSpPr>
          <p:pic>
            <p:nvPicPr>
              <p:cNvPr id="2" name="Picture 1" descr="MvA_IR4h.b_p53tars.jpeg"/>
              <p:cNvPicPr>
                <a:picLocks noChangeAspect="1"/>
              </p:cNvPicPr>
              <p:nvPr/>
            </p:nvPicPr>
            <p:blipFill>
              <a:blip r:embed="rId2" cstate="print"/>
              <a:srcRect t="9711"/>
              <a:stretch>
                <a:fillRect/>
              </a:stretch>
            </p:blipFill>
            <p:spPr>
              <a:xfrm>
                <a:off x="1475656" y="620688"/>
                <a:ext cx="6400800" cy="577058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 rot="16200000">
                <a:off x="210869" y="3172326"/>
                <a:ext cx="27363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Fold-change 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47864" y="5867980"/>
                <a:ext cx="3302248" cy="4420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Expression level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75656" y="332656"/>
              <a:ext cx="46085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p53 target genes; IR 4h</a:t>
              </a:r>
              <a:endParaRPr lang="he-IL" dirty="0"/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5292080" y="980728"/>
            <a:ext cx="3635896" cy="4095304"/>
          </a:xfrm>
        </p:spPr>
        <p:txBody>
          <a:bodyPr/>
          <a:lstStyle/>
          <a:p>
            <a:pPr algn="l" rtl="0"/>
            <a:r>
              <a:rPr lang="en-US" dirty="0" smtClean="0"/>
              <a:t>The IR-induced genes are strikingly enriched for p53 direct targets</a:t>
            </a:r>
          </a:p>
          <a:p>
            <a:pPr algn="l" rtl="0"/>
            <a:r>
              <a:rPr lang="en-US" dirty="0" smtClean="0"/>
              <a:t>Yet, many (most) of the p53 targets identified by </a:t>
            </a:r>
            <a:r>
              <a:rPr lang="en-US" dirty="0" err="1" smtClean="0"/>
              <a:t>ChIP-Seq</a:t>
            </a:r>
            <a:r>
              <a:rPr lang="en-US" dirty="0" smtClean="0"/>
              <a:t> do not respond to IR</a:t>
            </a:r>
          </a:p>
          <a:p>
            <a:pPr algn="l" rtl="0"/>
            <a:r>
              <a:rPr lang="en-US" dirty="0" smtClean="0">
                <a:solidFill>
                  <a:srgbClr val="000099"/>
                </a:solidFill>
              </a:rPr>
              <a:t>Which factors determine the response of p53 targets? </a:t>
            </a:r>
            <a:endParaRPr lang="he-I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plot_p53_tars_response_vs_peak_intensity_IR8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627" y="1241475"/>
            <a:ext cx="3640781" cy="4995837"/>
          </a:xfrm>
          <a:prstGeom prst="rect">
            <a:avLst/>
          </a:prstGeom>
        </p:spPr>
      </p:pic>
      <p:pic>
        <p:nvPicPr>
          <p:cNvPr id="6" name="Picture 5" descr="boxplot_p53_tars_response_vs_peak_intensity_IR4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41475"/>
            <a:ext cx="3640781" cy="4995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889547"/>
            <a:ext cx="9361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p=3.4E-20</a:t>
            </a:r>
            <a:endParaRPr lang="he-I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869802"/>
            <a:ext cx="9361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p=1.2E-20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16632"/>
            <a:ext cx="7560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Effect of the strength of p53 binding sites on the responsiveness of the target genes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6769100" cy="1143001"/>
          </a:xfrm>
        </p:spPr>
        <p:txBody>
          <a:bodyPr/>
          <a:lstStyle/>
          <a:p>
            <a:pPr rtl="0">
              <a:defRPr/>
            </a:pPr>
            <a:r>
              <a:rPr lang="en-US" sz="4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of </a:t>
            </a:r>
            <a:r>
              <a:rPr lang="en-US" sz="4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Cell </a:t>
            </a:r>
            <a:r>
              <a:rPr lang="en-US" sz="4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</a:p>
        </p:txBody>
      </p:sp>
      <p:sp>
        <p:nvSpPr>
          <p:cNvPr id="30464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 dirty="0">
                <a:solidFill>
                  <a:srgbClr val="333399"/>
                </a:solidFill>
              </a:rPr>
              <a:t>CAL51 </a:t>
            </a:r>
            <a:r>
              <a:rPr lang="en-US" sz="2800" dirty="0" smtClean="0">
                <a:solidFill>
                  <a:srgbClr val="333399"/>
                </a:solidFill>
              </a:rPr>
              <a:t>- metastatic </a:t>
            </a:r>
            <a:r>
              <a:rPr lang="en-US" sz="2800" dirty="0">
                <a:solidFill>
                  <a:srgbClr val="333399"/>
                </a:solidFill>
              </a:rPr>
              <a:t>breast </a:t>
            </a:r>
            <a:r>
              <a:rPr lang="en-US" sz="2800" dirty="0" smtClean="0">
                <a:solidFill>
                  <a:srgbClr val="333399"/>
                </a:solidFill>
              </a:rPr>
              <a:t>cancer</a:t>
            </a:r>
            <a:endParaRPr lang="en-US" sz="2800" dirty="0">
              <a:solidFill>
                <a:srgbClr val="333399"/>
              </a:solidFill>
            </a:endParaRP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sz="2400" dirty="0">
                <a:solidFill>
                  <a:srgbClr val="333399"/>
                </a:solidFill>
              </a:rPr>
              <a:t>Highly malignant in nude mice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Normal diploid Karyotype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Presence of key DDR players (e.g., functional p53)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sz="2400" dirty="0" smtClean="0">
                <a:solidFill>
                  <a:srgbClr val="333399"/>
                </a:solidFill>
              </a:rPr>
              <a:t>Proper activation of the DDR (</a:t>
            </a:r>
            <a:r>
              <a:rPr lang="en-US" sz="2400" dirty="0" err="1" smtClean="0">
                <a:solidFill>
                  <a:srgbClr val="333399"/>
                </a:solidFill>
              </a:rPr>
              <a:t>e.g</a:t>
            </a:r>
            <a:r>
              <a:rPr lang="en-US" sz="2400" dirty="0" smtClean="0">
                <a:solidFill>
                  <a:srgbClr val="333399"/>
                </a:solidFill>
              </a:rPr>
              <a:t>, cell-cycle checkpoints) </a:t>
            </a:r>
          </a:p>
        </p:txBody>
      </p:sp>
      <p:pic>
        <p:nvPicPr>
          <p:cNvPr id="4101" name="Picture 5" descr="Cancer_cell,%20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070475"/>
            <a:ext cx="2266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EE4-BC56-4D04-812D-527F532BD64D}" type="slidenum">
              <a:rPr lang="he-IL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188640"/>
            <a:ext cx="5648672" cy="5211861"/>
            <a:chOff x="1371600" y="836712"/>
            <a:chExt cx="6400800" cy="5787925"/>
          </a:xfrm>
        </p:grpSpPr>
        <p:pic>
          <p:nvPicPr>
            <p:cNvPr id="3" name="Picture 2" descr="MvA_IR4h.b_p53tars_strong_vs_weak.jpeg"/>
            <p:cNvPicPr>
              <a:picLocks noChangeAspect="1"/>
            </p:cNvPicPr>
            <p:nvPr/>
          </p:nvPicPr>
          <p:blipFill>
            <a:blip r:embed="rId2" cstate="print"/>
            <a:srcRect t="9440"/>
            <a:stretch>
              <a:fillRect/>
            </a:stretch>
          </p:blipFill>
          <p:spPr>
            <a:xfrm>
              <a:off x="1371600" y="836712"/>
              <a:ext cx="6400800" cy="57879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412277" y="3340251"/>
              <a:ext cx="2286350" cy="303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Fold-change  (log2)</a:t>
              </a:r>
              <a:endParaRPr lang="he-IL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6093296"/>
              <a:ext cx="2714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Expression level (log2)</a:t>
              </a:r>
              <a:endParaRPr lang="he-IL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8" name="Content Placeholder 16"/>
          <p:cNvSpPr txBox="1">
            <a:spLocks/>
          </p:cNvSpPr>
          <p:nvPr/>
        </p:nvSpPr>
        <p:spPr>
          <a:xfrm>
            <a:off x="5580112" y="332656"/>
            <a:ext cx="3347864" cy="40953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strength of the binding site has a great 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It’s not the only factor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Location of the binding site (peak) relative to TSS?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plot_p53_tars_response_vs_peak_distance2TSS_IR4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918" y="1169467"/>
            <a:ext cx="3543090" cy="5427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4624"/>
            <a:ext cx="7560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Effect of the location of p53 binding sites on the responsiveness of the target genes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033563"/>
            <a:ext cx="9361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p=9.3E-18</a:t>
            </a:r>
            <a:endParaRPr lang="he-IL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01318" y="1124744"/>
            <a:ext cx="3543090" cy="5427885"/>
            <a:chOff x="4499992" y="1124744"/>
            <a:chExt cx="3543090" cy="5427885"/>
          </a:xfrm>
        </p:grpSpPr>
        <p:pic>
          <p:nvPicPr>
            <p:cNvPr id="9" name="Picture 8" descr="boxplot_p53_tars_response_vs_peak_distance2TSS_IR8h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1124744"/>
              <a:ext cx="3543090" cy="54278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16216" y="1988840"/>
              <a:ext cx="93610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p=1.0E-17</a:t>
              </a:r>
              <a:endParaRPr lang="he-I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99592" y="44624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Effect of the location of p53 binding sites (peaks) on the responsiveness of the target genes</a:t>
            </a:r>
            <a:endParaRPr lang="he-IL" sz="2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15616" y="1032991"/>
            <a:ext cx="6984776" cy="2684041"/>
            <a:chOff x="1115616" y="3913311"/>
            <a:chExt cx="6984776" cy="2684041"/>
          </a:xfrm>
        </p:grpSpPr>
        <p:grpSp>
          <p:nvGrpSpPr>
            <p:cNvPr id="35" name="Group 34"/>
            <p:cNvGrpSpPr/>
            <p:nvPr/>
          </p:nvGrpSpPr>
          <p:grpSpPr>
            <a:xfrm>
              <a:off x="1115616" y="3913311"/>
              <a:ext cx="6984776" cy="2684041"/>
              <a:chOff x="1043608" y="3645024"/>
              <a:chExt cx="6984776" cy="268404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283968" y="5517232"/>
                <a:ext cx="72008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1400" dirty="0" err="1" smtClean="0"/>
                  <a:t>Exon</a:t>
                </a:r>
                <a:r>
                  <a:rPr lang="en-US" sz="1400" dirty="0" smtClean="0"/>
                  <a:t> 1</a:t>
                </a:r>
                <a:endParaRPr lang="he-IL" sz="1400" dirty="0"/>
              </a:p>
            </p:txBody>
          </p:sp>
          <p:cxnSp>
            <p:nvCxnSpPr>
              <p:cNvPr id="7" name="Straight Connector 6"/>
              <p:cNvCxnSpPr>
                <a:endCxn id="2" idx="1"/>
              </p:cNvCxnSpPr>
              <p:nvPr/>
            </p:nvCxnSpPr>
            <p:spPr>
              <a:xfrm>
                <a:off x="1619672" y="5697252"/>
                <a:ext cx="2664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4283968" y="5301208"/>
                <a:ext cx="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4266038" y="5301208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067944" y="6021288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b="1" dirty="0" smtClean="0"/>
                  <a:t>TSS</a:t>
                </a:r>
                <a:endParaRPr lang="he-IL" sz="1400" b="1" dirty="0"/>
              </a:p>
            </p:txBody>
          </p:sp>
          <p:cxnSp>
            <p:nvCxnSpPr>
              <p:cNvPr id="19" name="Straight Connector 18"/>
              <p:cNvCxnSpPr>
                <a:stCxn id="2" idx="3"/>
              </p:cNvCxnSpPr>
              <p:nvPr/>
            </p:nvCxnSpPr>
            <p:spPr>
              <a:xfrm>
                <a:off x="5004048" y="5697252"/>
                <a:ext cx="2664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39996" y="4221088"/>
                <a:ext cx="0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266038" y="4221088"/>
                <a:ext cx="0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64088" y="4221088"/>
                <a:ext cx="0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ight Brace 25"/>
              <p:cNvSpPr/>
              <p:nvPr/>
            </p:nvSpPr>
            <p:spPr>
              <a:xfrm rot="16200000">
                <a:off x="1871700" y="3176972"/>
                <a:ext cx="432048" cy="2088232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45470" y="364502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dirty="0" smtClean="0"/>
                  <a:t>-15k&lt;</a:t>
                </a:r>
                <a:r>
                  <a:rPr lang="en-US" sz="1400" dirty="0" err="1" smtClean="0"/>
                  <a:t>Dis</a:t>
                </a:r>
                <a:r>
                  <a:rPr lang="en-US" sz="1400" dirty="0" smtClean="0"/>
                  <a:t> &lt; -2.5k</a:t>
                </a:r>
                <a:endParaRPr lang="he-IL" sz="1400" dirty="0"/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16200000">
                <a:off x="3545670" y="3789040"/>
                <a:ext cx="432048" cy="86409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Right Brace 28"/>
              <p:cNvSpPr/>
              <p:nvPr/>
            </p:nvSpPr>
            <p:spPr>
              <a:xfrm rot="16200000">
                <a:off x="4617113" y="3789040"/>
                <a:ext cx="432048" cy="86409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rot="16200000">
                <a:off x="6480212" y="3032956"/>
                <a:ext cx="432048" cy="237626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59832" y="3645024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dirty="0" smtClean="0"/>
                  <a:t>-2.5k&lt;</a:t>
                </a:r>
                <a:r>
                  <a:rPr lang="en-US" sz="1400" dirty="0" err="1" smtClean="0"/>
                  <a:t>Dis</a:t>
                </a:r>
                <a:r>
                  <a:rPr lang="en-US" sz="1400" dirty="0" smtClean="0"/>
                  <a:t> &lt; 0</a:t>
                </a:r>
                <a:endParaRPr lang="he-IL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283968" y="3645024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1400" dirty="0" smtClean="0"/>
                  <a:t>0&lt;</a:t>
                </a:r>
                <a:r>
                  <a:rPr lang="en-US" sz="1400" dirty="0" err="1" smtClean="0"/>
                  <a:t>Dis</a:t>
                </a:r>
                <a:r>
                  <a:rPr lang="en-US" sz="1400" dirty="0" smtClean="0"/>
                  <a:t> &lt; 2.5k</a:t>
                </a:r>
                <a:endParaRPr lang="he-IL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00192" y="364502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dirty="0" smtClean="0"/>
                  <a:t>2.5k&lt;</a:t>
                </a:r>
                <a:r>
                  <a:rPr lang="en-US" sz="1400" dirty="0" err="1" smtClean="0"/>
                  <a:t>Dis</a:t>
                </a:r>
                <a:r>
                  <a:rPr lang="en-US" sz="1400" dirty="0" smtClean="0"/>
                  <a:t> &lt; Gene End</a:t>
                </a:r>
                <a:endParaRPr lang="he-IL" sz="1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619672" y="4797152"/>
              <a:ext cx="108012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Region #1</a:t>
              </a:r>
            </a:p>
            <a:p>
              <a:pPr algn="l" rtl="0"/>
              <a:r>
                <a:rPr lang="en-US" sz="1400" dirty="0" smtClean="0"/>
                <a:t>(111 peaks)</a:t>
              </a:r>
              <a:endParaRPr lang="he-IL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47864" y="4797152"/>
              <a:ext cx="108012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Region #2</a:t>
              </a:r>
            </a:p>
            <a:p>
              <a:pPr algn="l" rtl="0"/>
              <a:r>
                <a:rPr lang="en-US" sz="1400" dirty="0" smtClean="0"/>
                <a:t>(119 peaks)</a:t>
              </a:r>
              <a:endParaRPr lang="he-IL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27984" y="4797152"/>
              <a:ext cx="108012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Region #3</a:t>
              </a:r>
            </a:p>
            <a:p>
              <a:pPr algn="l" rtl="0"/>
              <a:r>
                <a:rPr lang="en-US" sz="1400" dirty="0" smtClean="0"/>
                <a:t>(170 peaks)</a:t>
              </a:r>
              <a:endParaRPr lang="he-IL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00192" y="4797152"/>
              <a:ext cx="108012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Region #4</a:t>
              </a:r>
            </a:p>
            <a:p>
              <a:pPr algn="l" rtl="0"/>
              <a:r>
                <a:rPr lang="en-US" sz="1400" dirty="0" smtClean="0"/>
                <a:t>(397 peaks)</a:t>
              </a:r>
              <a:endParaRPr lang="he-IL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512" y="836712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err="1" smtClean="0"/>
              <a:t>Dis</a:t>
            </a:r>
            <a:r>
              <a:rPr lang="en-US" sz="1400" dirty="0" smtClean="0"/>
              <a:t> = Distance of p53 peak to TSS</a:t>
            </a:r>
            <a:endParaRPr lang="he-IL" sz="1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07704" y="3789040"/>
            <a:ext cx="4927848" cy="3002850"/>
            <a:chOff x="1907704" y="3789040"/>
            <a:chExt cx="4927848" cy="3002850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3861048"/>
              <a:ext cx="44958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3923928" y="6453336"/>
              <a:ext cx="194421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/>
                <a:t>p53 peak region</a:t>
              </a:r>
              <a:endParaRPr lang="he-IL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816841" y="4879903"/>
              <a:ext cx="252028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/>
                <a:t>% of responsive p53 targets </a:t>
              </a:r>
              <a:endParaRPr lang="he-IL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1691680" y="1340768"/>
            <a:ext cx="5328592" cy="5122515"/>
            <a:chOff x="611560" y="332656"/>
            <a:chExt cx="6482101" cy="6130627"/>
          </a:xfrm>
        </p:grpSpPr>
        <p:grpSp>
          <p:nvGrpSpPr>
            <p:cNvPr id="7" name="Group 4"/>
            <p:cNvGrpSpPr/>
            <p:nvPr/>
          </p:nvGrpSpPr>
          <p:grpSpPr>
            <a:xfrm>
              <a:off x="611560" y="692696"/>
              <a:ext cx="6482101" cy="5770587"/>
              <a:chOff x="1394355" y="620688"/>
              <a:chExt cx="6482101" cy="5770587"/>
            </a:xfrm>
          </p:grpSpPr>
          <p:pic>
            <p:nvPicPr>
              <p:cNvPr id="2" name="Picture 1" descr="MvA_IR4h.b_p53tars.jpeg"/>
              <p:cNvPicPr>
                <a:picLocks noChangeAspect="1"/>
              </p:cNvPicPr>
              <p:nvPr/>
            </p:nvPicPr>
            <p:blipFill>
              <a:blip r:embed="rId2" cstate="print"/>
              <a:srcRect t="9711"/>
              <a:stretch>
                <a:fillRect/>
              </a:stretch>
            </p:blipFill>
            <p:spPr>
              <a:xfrm>
                <a:off x="1475656" y="620688"/>
                <a:ext cx="6400800" cy="5770587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 rot="16200000">
                <a:off x="210869" y="3172326"/>
                <a:ext cx="27363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Fold-change 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347864" y="5867980"/>
                <a:ext cx="3302248" cy="4420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Expression level (log2)</a:t>
                </a:r>
                <a:endParaRPr lang="he-IL" b="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75656" y="332656"/>
              <a:ext cx="46085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p53 target genes; IR 4h</a:t>
              </a:r>
              <a:endParaRPr lang="he-IL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3200" dirty="0" smtClean="0"/>
              <a:t>Identification of secondary TFs which mediate the p53-dependent response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4624"/>
            <a:ext cx="56886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Secondary TFs induced by IR in </a:t>
            </a:r>
          </a:p>
          <a:p>
            <a:pPr algn="ctr" rtl="0"/>
            <a:r>
              <a:rPr lang="en-US" sz="2400" dirty="0" smtClean="0"/>
              <a:t>p53-dependent manner: FOSL1 and E2F7</a:t>
            </a:r>
            <a:endParaRPr lang="he-IL" sz="2400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99592" y="3717032"/>
            <a:ext cx="1800258" cy="3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66CC"/>
                </a:solidFill>
              </a:rPr>
              <a:t>Protein levels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3859" y="3573016"/>
            <a:ext cx="5364260" cy="3068637"/>
            <a:chOff x="2843859" y="3573016"/>
            <a:chExt cx="5364260" cy="3068637"/>
          </a:xfrm>
        </p:grpSpPr>
        <p:pic>
          <p:nvPicPr>
            <p:cNvPr id="6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8722" t="7420" b="5380"/>
            <a:stretch>
              <a:fillRect/>
            </a:stretch>
          </p:blipFill>
          <p:spPr bwMode="auto">
            <a:xfrm>
              <a:off x="2843859" y="3573016"/>
              <a:ext cx="5364260" cy="306863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915816" y="5040359"/>
              <a:ext cx="10081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FOSL1</a:t>
              </a:r>
              <a:endParaRPr lang="he-IL" sz="2400" dirty="0"/>
            </a:p>
          </p:txBody>
        </p: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43730" y="1019520"/>
            <a:ext cx="1800258" cy="3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rgbClr val="0066CC"/>
                </a:solidFill>
              </a:rPr>
              <a:t>mRNA </a:t>
            </a:r>
            <a:r>
              <a:rPr lang="en-US" b="0" dirty="0">
                <a:solidFill>
                  <a:srgbClr val="0066CC"/>
                </a:solidFill>
              </a:rPr>
              <a:t>levels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786593" y="908720"/>
            <a:ext cx="4313799" cy="2438707"/>
            <a:chOff x="430" y="1570"/>
            <a:chExt cx="3493" cy="222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570"/>
              <a:ext cx="3493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15" y="1882"/>
              <a:ext cx="291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/>
                <a:t>Fosl1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409" y="1671"/>
              <a:ext cx="29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Fosl1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482284" cy="4049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70609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/>
              <a:t>p53-independent Response </a:t>
            </a:r>
            <a:endParaRPr lang="he-IL" sz="3600" dirty="0"/>
          </a:p>
        </p:txBody>
      </p:sp>
      <p:sp>
        <p:nvSpPr>
          <p:cNvPr id="16" name="Rectangle 15"/>
          <p:cNvSpPr/>
          <p:nvPr/>
        </p:nvSpPr>
        <p:spPr>
          <a:xfrm>
            <a:off x="4707051" y="3564051"/>
            <a:ext cx="4248472" cy="20162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Left Brace 16"/>
          <p:cNvSpPr/>
          <p:nvPr/>
        </p:nvSpPr>
        <p:spPr>
          <a:xfrm rot="16200000">
            <a:off x="6624228" y="3897052"/>
            <a:ext cx="432048" cy="39604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5148064" y="6165304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p53-independent response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1010022" cy="485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err="1" smtClean="0">
                <a:solidFill>
                  <a:srgbClr val="002060"/>
                </a:solidFill>
                <a:effectLst/>
              </a:rPr>
              <a:t>NFkB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ChIP-Seq</a:t>
            </a:r>
            <a:endParaRPr lang="he-IL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algn="l" rtl="0"/>
            <a:r>
              <a:rPr lang="en-US" dirty="0" err="1" smtClean="0"/>
              <a:t>Rel</a:t>
            </a:r>
            <a:r>
              <a:rPr lang="en-US" dirty="0" smtClean="0"/>
              <a:t>-A </a:t>
            </a:r>
            <a:r>
              <a:rPr lang="en-US" dirty="0" err="1" smtClean="0"/>
              <a:t>NFkB</a:t>
            </a:r>
            <a:r>
              <a:rPr lang="en-US" dirty="0" smtClean="0"/>
              <a:t> subunit binding profiles were recorded at 0, 1h and 2h after IR (5 </a:t>
            </a:r>
            <a:r>
              <a:rPr lang="en-US" dirty="0" err="1" smtClean="0"/>
              <a:t>Gy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Results:</a:t>
            </a:r>
          </a:p>
          <a:p>
            <a:pPr lvl="1" algn="l" rtl="0"/>
            <a:r>
              <a:rPr lang="en-US" dirty="0" smtClean="0">
                <a:solidFill>
                  <a:srgbClr val="002060"/>
                </a:solidFill>
              </a:rPr>
              <a:t>1,088 genomic sites </a:t>
            </a:r>
            <a:r>
              <a:rPr lang="en-US" dirty="0" smtClean="0"/>
              <a:t>showed significantly enhanced </a:t>
            </a:r>
            <a:r>
              <a:rPr lang="en-US" dirty="0" err="1" smtClean="0"/>
              <a:t>Rel</a:t>
            </a:r>
            <a:r>
              <a:rPr lang="en-US" dirty="0" smtClean="0"/>
              <a:t>-A binding following IR (FDR=5%)</a:t>
            </a:r>
          </a:p>
          <a:p>
            <a:pPr lvl="1" algn="l" rtl="0"/>
            <a:r>
              <a:rPr lang="en-US" dirty="0" smtClean="0"/>
              <a:t>These sites are associated with </a:t>
            </a:r>
            <a:r>
              <a:rPr lang="en-US" dirty="0" smtClean="0">
                <a:solidFill>
                  <a:srgbClr val="002060"/>
                </a:solidFill>
              </a:rPr>
              <a:t>906 genes </a:t>
            </a:r>
            <a:r>
              <a:rPr lang="en-US" dirty="0" smtClean="0"/>
              <a:t>(from 15 kb upstream of gene start down to gene end)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321514" cy="36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1445196"/>
            <a:ext cx="3888432" cy="8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8637" y="130714"/>
            <a:ext cx="72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Motif found on </a:t>
            </a:r>
            <a:r>
              <a:rPr lang="en-US" sz="3200" dirty="0" err="1" smtClean="0"/>
              <a:t>Rel</a:t>
            </a:r>
            <a:r>
              <a:rPr lang="en-US" sz="3200" dirty="0" smtClean="0"/>
              <a:t>-A peaks</a:t>
            </a:r>
            <a:endParaRPr lang="he-IL" sz="3200" dirty="0"/>
          </a:p>
        </p:txBody>
      </p:sp>
      <p:sp>
        <p:nvSpPr>
          <p:cNvPr id="8" name="Oval 7"/>
          <p:cNvSpPr/>
          <p:nvPr/>
        </p:nvSpPr>
        <p:spPr>
          <a:xfrm>
            <a:off x="5220072" y="2852936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6" descr="small_amade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75" y="5599113"/>
            <a:ext cx="18891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9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9435" y="260648"/>
            <a:ext cx="4322565" cy="4202249"/>
            <a:chOff x="249435" y="1052736"/>
            <a:chExt cx="4322565" cy="4202249"/>
          </a:xfrm>
        </p:grpSpPr>
        <p:pic>
          <p:nvPicPr>
            <p:cNvPr id="4" name="Picture 3" descr="MvA_IR4h.b_relAtars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88" y="1052736"/>
              <a:ext cx="4208512" cy="4202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739851" y="2762102"/>
              <a:ext cx="22863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Fold-change  (log2)</a:t>
              </a:r>
              <a:endParaRPr lang="he-IL" sz="1400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616" y="4941168"/>
              <a:ext cx="27146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Expression level (log2)</a:t>
              </a:r>
              <a:endParaRPr lang="he-IL" sz="1400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624" y="1124744"/>
              <a:ext cx="2714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-A</a:t>
              </a:r>
              <a:r>
                <a:rPr lang="en-US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targets (IR4h)</a:t>
              </a:r>
              <a:endParaRPr lang="he-IL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26347" y="260648"/>
            <a:ext cx="4338141" cy="4203749"/>
            <a:chOff x="4626347" y="1052736"/>
            <a:chExt cx="4338141" cy="4203749"/>
          </a:xfrm>
        </p:grpSpPr>
        <p:pic>
          <p:nvPicPr>
            <p:cNvPr id="5" name="Picture 4" descr="MvA_IR4h.b_p53tars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475" y="1052736"/>
              <a:ext cx="4210013" cy="42037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3637061" y="2762102"/>
              <a:ext cx="22863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Fold-change  (log2)</a:t>
              </a:r>
              <a:endParaRPr lang="he-IL" sz="1400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3821" y="4941168"/>
              <a:ext cx="27146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Expression level (log2)</a:t>
              </a:r>
              <a:endParaRPr lang="he-IL" sz="1400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5829" y="1124744"/>
              <a:ext cx="2714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53 targets (IR4h)</a:t>
              </a:r>
              <a:endParaRPr lang="he-IL" b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9552" y="4759984"/>
            <a:ext cx="3888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0033CC"/>
                </a:solidFill>
              </a:rPr>
              <a:t>Rel</a:t>
            </a:r>
            <a:r>
              <a:rPr lang="en-US" u="sng" dirty="0" smtClean="0">
                <a:solidFill>
                  <a:srgbClr val="0033CC"/>
                </a:solidFill>
              </a:rPr>
              <a:t>-A targets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Expressed genes: ~ 18k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Among them </a:t>
            </a:r>
            <a:r>
              <a:rPr lang="en-US" dirty="0" err="1" smtClean="0"/>
              <a:t>Rel</a:t>
            </a:r>
            <a:r>
              <a:rPr lang="en-US" dirty="0" smtClean="0"/>
              <a:t>-A targets: 807 (4.5%)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Induced genes (IR, 4h): 299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Among them </a:t>
            </a:r>
            <a:r>
              <a:rPr lang="en-US" dirty="0" err="1" smtClean="0"/>
              <a:t>Rel</a:t>
            </a:r>
            <a:r>
              <a:rPr lang="en-US" dirty="0" smtClean="0"/>
              <a:t>-A targets: </a:t>
            </a:r>
            <a:r>
              <a:rPr lang="en-US" dirty="0" smtClean="0">
                <a:solidFill>
                  <a:srgbClr val="C00000"/>
                </a:solidFill>
              </a:rPr>
              <a:t>37</a:t>
            </a:r>
            <a:r>
              <a:rPr lang="en-US" dirty="0" smtClean="0"/>
              <a:t> (12.4%)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p-value=2.25E-8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4759984"/>
            <a:ext cx="410445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u="sng" dirty="0" smtClean="0">
                <a:solidFill>
                  <a:srgbClr val="0033CC"/>
                </a:solidFill>
              </a:rPr>
              <a:t>p53 targets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Expressed genes: ~ 18k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Among them </a:t>
            </a:r>
            <a:r>
              <a:rPr lang="en-US" dirty="0" smtClean="0"/>
              <a:t>p53 </a:t>
            </a:r>
            <a:r>
              <a:rPr lang="en-US" dirty="0" smtClean="0"/>
              <a:t>targets: 807 (4.5%)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Induced genes (IR, 4h): 299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Among them </a:t>
            </a:r>
            <a:r>
              <a:rPr lang="en-US" dirty="0" smtClean="0"/>
              <a:t>p53 </a:t>
            </a:r>
            <a:r>
              <a:rPr lang="en-US" dirty="0" smtClean="0"/>
              <a:t>targets: </a:t>
            </a:r>
            <a:r>
              <a:rPr lang="en-US" b="1" dirty="0" smtClean="0">
                <a:solidFill>
                  <a:srgbClr val="C00000"/>
                </a:solidFill>
              </a:rPr>
              <a:t>138</a:t>
            </a:r>
            <a:r>
              <a:rPr lang="en-US" dirty="0" smtClean="0"/>
              <a:t> (46%)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p-value &lt; E-99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482284" cy="4049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706090"/>
          </a:xfrm>
        </p:spPr>
        <p:txBody>
          <a:bodyPr>
            <a:normAutofit/>
          </a:bodyPr>
          <a:lstStyle/>
          <a:p>
            <a:pPr rtl="0"/>
            <a:r>
              <a:rPr lang="en-US" sz="3600" dirty="0" err="1" smtClean="0"/>
              <a:t>NFkB</a:t>
            </a:r>
            <a:r>
              <a:rPr lang="en-US" sz="3600" dirty="0" smtClean="0"/>
              <a:t> Targets’ Response </a:t>
            </a:r>
            <a:endParaRPr lang="he-IL" sz="3600" dirty="0"/>
          </a:p>
        </p:txBody>
      </p:sp>
      <p:sp>
        <p:nvSpPr>
          <p:cNvPr id="16" name="Rectangle 15"/>
          <p:cNvSpPr/>
          <p:nvPr/>
        </p:nvSpPr>
        <p:spPr>
          <a:xfrm>
            <a:off x="4707051" y="3564051"/>
            <a:ext cx="4248472" cy="20162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Left Brace 16"/>
          <p:cNvSpPr/>
          <p:nvPr/>
        </p:nvSpPr>
        <p:spPr>
          <a:xfrm rot="16200000">
            <a:off x="6624228" y="3897052"/>
            <a:ext cx="432048" cy="39604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5148064" y="6165304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p53-independent response</a:t>
            </a:r>
            <a:endParaRPr lang="he-IL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870768" cy="40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260648"/>
            <a:ext cx="7776864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Comprehensive Exploration of the Transcriptional </a:t>
            </a:r>
            <a:r>
              <a:rPr lang="en-US" sz="3600" dirty="0">
                <a:solidFill>
                  <a:srgbClr val="002060"/>
                </a:solidFill>
              </a:rPr>
              <a:t>R</a:t>
            </a:r>
            <a:r>
              <a:rPr lang="en-US" sz="3600" dirty="0" smtClean="0">
                <a:solidFill>
                  <a:srgbClr val="002060"/>
                </a:solidFill>
              </a:rPr>
              <a:t>esponse to IR (CAL51)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71600" y="2852936"/>
            <a:ext cx="648072" cy="11521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51520" y="4221088"/>
            <a:ext cx="201622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mRNA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(RNA-</a:t>
            </a:r>
            <a:r>
              <a:rPr lang="en-US" sz="2400" dirty="0" err="1" smtClean="0">
                <a:solidFill>
                  <a:schemeClr val="tx1"/>
                </a:solidFill>
              </a:rPr>
              <a:t>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03848" y="2861320"/>
            <a:ext cx="648072" cy="115212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Down Arrow 7"/>
          <p:cNvSpPr/>
          <p:nvPr/>
        </p:nvSpPr>
        <p:spPr>
          <a:xfrm>
            <a:off x="5454314" y="2861320"/>
            <a:ext cx="648072" cy="1152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>
            <a:off x="7668344" y="2861320"/>
            <a:ext cx="648072" cy="115212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483768" y="4221088"/>
            <a:ext cx="201622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err="1" smtClean="0">
                <a:solidFill>
                  <a:schemeClr val="tx1"/>
                </a:solidFill>
              </a:rPr>
              <a:t>microRNA</a:t>
            </a:r>
            <a:r>
              <a:rPr lang="en-US" sz="2400" dirty="0" smtClean="0">
                <a:solidFill>
                  <a:schemeClr val="tx1"/>
                </a:solidFill>
              </a:rPr>
              <a:t>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miR-seq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1129" y="4221088"/>
            <a:ext cx="201622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TF DNA-binding Profile 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221088"/>
            <a:ext cx="201622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Chromatin Modulation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n patterns_DE_genes_logR_UP_with_p53k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82284" cy="4049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5331" y="2267907"/>
            <a:ext cx="4248472" cy="20162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437112"/>
            <a:ext cx="58492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05270" cy="26906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7200800" cy="2842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 patterns_DE_genes_logR_UP_with_p53kd.jpg"/>
          <p:cNvPicPr>
            <a:picLocks noChangeAspect="1"/>
          </p:cNvPicPr>
          <p:nvPr/>
        </p:nvPicPr>
        <p:blipFill>
          <a:blip r:embed="rId2" cstate="print"/>
          <a:srcRect l="50086" t="49792"/>
          <a:stretch>
            <a:fillRect/>
          </a:stretch>
        </p:blipFill>
        <p:spPr>
          <a:xfrm>
            <a:off x="251520" y="116632"/>
            <a:ext cx="3748797" cy="18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09081"/>
            <a:ext cx="38884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Which factor(s) mediate the rapid attenuation of the expression of </a:t>
            </a:r>
            <a:r>
              <a:rPr lang="en-US" sz="2000" dirty="0" err="1" smtClean="0"/>
              <a:t>NFkB</a:t>
            </a:r>
            <a:r>
              <a:rPr lang="en-US" sz="2000" dirty="0" smtClean="0"/>
              <a:t> targets?  </a:t>
            </a:r>
            <a:endParaRPr lang="he-IL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55776" y="3645024"/>
            <a:ext cx="2880320" cy="2751956"/>
            <a:chOff x="4067944" y="2852936"/>
            <a:chExt cx="3980337" cy="3256012"/>
          </a:xfrm>
        </p:grpSpPr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2852936"/>
              <a:ext cx="3980337" cy="32560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211960" y="2996952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816424" cy="1512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5580112" y="2492896"/>
            <a:ext cx="3295924" cy="3976122"/>
            <a:chOff x="5580112" y="2492896"/>
            <a:chExt cx="3295924" cy="3976122"/>
          </a:xfrm>
        </p:grpSpPr>
        <p:sp>
          <p:nvSpPr>
            <p:cNvPr id="12" name="Rectangle 11"/>
            <p:cNvSpPr/>
            <p:nvPr/>
          </p:nvSpPr>
          <p:spPr>
            <a:xfrm>
              <a:off x="5868144" y="4653136"/>
              <a:ext cx="284380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400" b="1" u="sng" dirty="0" smtClean="0">
                  <a:solidFill>
                    <a:srgbClr val="000099"/>
                  </a:solidFill>
                </a:rPr>
                <a:t>TF binding (</a:t>
              </a:r>
              <a:r>
                <a:rPr lang="en-US" sz="1400" b="1" u="sng" dirty="0" err="1" smtClean="0">
                  <a:solidFill>
                    <a:srgbClr val="000099"/>
                  </a:solidFill>
                </a:rPr>
                <a:t>ChIP</a:t>
              </a:r>
              <a:r>
                <a:rPr lang="en-US" sz="1400" b="1" u="sng" dirty="0" smtClean="0">
                  <a:solidFill>
                    <a:srgbClr val="000099"/>
                  </a:solidFill>
                </a:rPr>
                <a:t>): </a:t>
              </a:r>
            </a:p>
            <a:p>
              <a:pPr algn="l" rtl="0"/>
              <a:r>
                <a:rPr lang="en-US" sz="1400" b="1" dirty="0" err="1" smtClean="0"/>
                <a:t>RelA</a:t>
              </a:r>
              <a:r>
                <a:rPr lang="en-US" sz="1400" dirty="0" smtClean="0"/>
                <a:t> - </a:t>
              </a:r>
              <a:r>
                <a:rPr lang="en-US" sz="1400" dirty="0" smtClean="0">
                  <a:solidFill>
                    <a:srgbClr val="7030A0"/>
                  </a:solidFill>
                </a:rPr>
                <a:t>dotted purple </a:t>
              </a:r>
            </a:p>
            <a:p>
              <a:pPr algn="l" rtl="0"/>
              <a:r>
                <a:rPr lang="en-US" sz="1400" b="1" dirty="0" smtClean="0"/>
                <a:t>ATF3</a:t>
              </a:r>
              <a:r>
                <a:rPr lang="en-US" sz="1400" dirty="0" smtClean="0"/>
                <a:t> - </a:t>
              </a:r>
              <a:r>
                <a:rPr lang="en-US" sz="1400" dirty="0" smtClean="0">
                  <a:solidFill>
                    <a:srgbClr val="7030A0"/>
                  </a:solidFill>
                </a:rPr>
                <a:t>dashed purple </a:t>
              </a:r>
            </a:p>
            <a:p>
              <a:pPr algn="l" rtl="0"/>
              <a:r>
                <a:rPr lang="en-US" sz="1400" b="1" u="sng" dirty="0" smtClean="0">
                  <a:solidFill>
                    <a:srgbClr val="000099"/>
                  </a:solidFill>
                </a:rPr>
                <a:t>IL6 mRNA level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:</a:t>
              </a:r>
            </a:p>
            <a:p>
              <a:pPr algn="l" rtl="0"/>
              <a:r>
                <a:rPr lang="en-US" sz="1400" dirty="0" err="1" smtClean="0"/>
                <a:t>Rt</a:t>
              </a:r>
              <a:r>
                <a:rPr lang="en-US" sz="1400" dirty="0" smtClean="0"/>
                <a:t>-PCR - </a:t>
              </a:r>
              <a:r>
                <a:rPr lang="en-US" sz="1400" dirty="0" smtClean="0">
                  <a:solidFill>
                    <a:srgbClr val="0033CC"/>
                  </a:solidFill>
                </a:rPr>
                <a:t>blue solid </a:t>
              </a:r>
            </a:p>
            <a:p>
              <a:pPr algn="l" rtl="0"/>
              <a:r>
                <a:rPr lang="en-US" sz="1400" dirty="0" err="1" smtClean="0"/>
                <a:t>Rt</a:t>
              </a:r>
              <a:r>
                <a:rPr lang="en-US" sz="1400" dirty="0" smtClean="0"/>
                <a:t>-PCR in </a:t>
              </a:r>
              <a:r>
                <a:rPr lang="en-US" sz="1400" b="1" dirty="0" smtClean="0"/>
                <a:t>Atf3-KO</a:t>
              </a:r>
              <a:r>
                <a:rPr lang="en-US" sz="1400" dirty="0" smtClean="0"/>
                <a:t> cells - </a:t>
              </a:r>
              <a:r>
                <a:rPr lang="en-US" sz="1400" dirty="0" smtClean="0">
                  <a:solidFill>
                    <a:srgbClr val="FF0000"/>
                  </a:solidFill>
                </a:rPr>
                <a:t>red solid </a:t>
              </a:r>
            </a:p>
            <a:p>
              <a:pPr algn="l" rtl="0"/>
              <a:r>
                <a:rPr lang="en-US" sz="1400" dirty="0" smtClean="0"/>
                <a:t>Mathematical model prediction - </a:t>
              </a:r>
              <a:r>
                <a:rPr lang="en-US" sz="1400" dirty="0" smtClean="0">
                  <a:solidFill>
                    <a:srgbClr val="00B050"/>
                  </a:solidFill>
                </a:rPr>
                <a:t>green solid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80112" y="2492896"/>
              <a:ext cx="3295924" cy="2094285"/>
              <a:chOff x="5580112" y="2492896"/>
              <a:chExt cx="3295924" cy="2094285"/>
            </a:xfrm>
          </p:grpSpPr>
          <p:pic>
            <p:nvPicPr>
              <p:cNvPr id="9011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80112" y="2492896"/>
                <a:ext cx="3295924" cy="2094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228184" y="2780928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dirty="0" smtClean="0"/>
                  <a:t>IL6</a:t>
                </a:r>
                <a:endParaRPr lang="he-IL" sz="14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724128" y="980728"/>
            <a:ext cx="3024336" cy="1520751"/>
            <a:chOff x="5724128" y="980728"/>
            <a:chExt cx="3024336" cy="1520751"/>
          </a:xfrm>
        </p:grpSpPr>
        <p:grpSp>
          <p:nvGrpSpPr>
            <p:cNvPr id="11" name="Group 10"/>
            <p:cNvGrpSpPr/>
            <p:nvPr/>
          </p:nvGrpSpPr>
          <p:grpSpPr>
            <a:xfrm>
              <a:off x="5724128" y="1196752"/>
              <a:ext cx="2626509" cy="1304727"/>
              <a:chOff x="539552" y="2204864"/>
              <a:chExt cx="2626509" cy="1304727"/>
            </a:xfrm>
          </p:grpSpPr>
          <p:pic>
            <p:nvPicPr>
              <p:cNvPr id="9011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9552" y="2204864"/>
                <a:ext cx="2626509" cy="1304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2204864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940152" y="980728"/>
              <a:ext cx="280831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/>
                <a:t>TF Binding to IL6 promoter</a:t>
              </a:r>
              <a:endParaRPr lang="he-IL" sz="16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7504" y="3645024"/>
            <a:ext cx="230425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1400" dirty="0" smtClean="0"/>
              <a:t> This study identified a cluster of rapidly induced and repressed genes in response to LPS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400" dirty="0" smtClean="0"/>
              <a:t> They demonstrated that activation is mediated by </a:t>
            </a:r>
            <a:r>
              <a:rPr lang="en-US" sz="1400" dirty="0" err="1" smtClean="0"/>
              <a:t>NFkB</a:t>
            </a:r>
            <a:r>
              <a:rPr lang="en-US" sz="1400" dirty="0" smtClean="0"/>
              <a:t> and repression is mediated by </a:t>
            </a:r>
            <a:r>
              <a:rPr lang="en-US" sz="1400" b="1" dirty="0" smtClean="0"/>
              <a:t>ATF3</a:t>
            </a:r>
            <a:r>
              <a:rPr lang="en-US" sz="1400" dirty="0" smtClean="0"/>
              <a:t>.  </a:t>
            </a:r>
          </a:p>
          <a:p>
            <a:pPr algn="l" rtl="0"/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6632"/>
            <a:ext cx="6120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ATF3 Induction in Response to IR</a:t>
            </a:r>
            <a:endParaRPr lang="he-IL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560" y="908720"/>
            <a:ext cx="3463689" cy="1322437"/>
            <a:chOff x="2771800" y="836712"/>
            <a:chExt cx="3463689" cy="1322437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1800" y="1124744"/>
              <a:ext cx="3463689" cy="103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771800" y="836712"/>
              <a:ext cx="26642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dirty="0" smtClean="0"/>
                <a:t>ATF3 Induction (RNA-</a:t>
              </a:r>
              <a:r>
                <a:rPr lang="en-US" sz="1600" dirty="0" err="1" smtClean="0"/>
                <a:t>seq</a:t>
              </a:r>
              <a:r>
                <a:rPr lang="en-US" sz="1600" dirty="0" smtClean="0"/>
                <a:t>)</a:t>
              </a:r>
              <a:endParaRPr lang="he-IL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16016" y="980728"/>
            <a:ext cx="3658830" cy="1921085"/>
            <a:chOff x="4716016" y="1052736"/>
            <a:chExt cx="3658830" cy="1921085"/>
          </a:xfrm>
        </p:grpSpPr>
        <p:grpSp>
          <p:nvGrpSpPr>
            <p:cNvPr id="17" name="Group 16"/>
            <p:cNvGrpSpPr/>
            <p:nvPr/>
          </p:nvGrpSpPr>
          <p:grpSpPr>
            <a:xfrm>
              <a:off x="4788024" y="1052736"/>
              <a:ext cx="3586822" cy="1921085"/>
              <a:chOff x="4788024" y="1052736"/>
              <a:chExt cx="3586822" cy="1921085"/>
            </a:xfrm>
          </p:grpSpPr>
          <p:graphicFrame>
            <p:nvGraphicFramePr>
              <p:cNvPr id="16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1758881987"/>
                  </p:ext>
                </p:extLst>
              </p:nvPr>
            </p:nvGraphicFramePr>
            <p:xfrm>
              <a:off x="4788024" y="1052736"/>
              <a:ext cx="3586822" cy="19210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4823884" y="1340768"/>
                <a:ext cx="288032" cy="1512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16016" y="1323126"/>
              <a:ext cx="50405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200" dirty="0" smtClean="0"/>
                <a:t>2.0</a:t>
              </a:r>
              <a:endParaRPr lang="he-IL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6016" y="2564904"/>
              <a:ext cx="50405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200" dirty="0" smtClean="0"/>
                <a:t>1.0</a:t>
              </a:r>
              <a:endParaRPr lang="he-IL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981" y="1919188"/>
              <a:ext cx="50405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200" dirty="0" smtClean="0"/>
                <a:t>1.5</a:t>
              </a:r>
              <a:endParaRPr lang="he-IL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03648" y="3356992"/>
            <a:ext cx="7128792" cy="3148772"/>
            <a:chOff x="1403648" y="3356992"/>
            <a:chExt cx="7128792" cy="3148772"/>
          </a:xfrm>
        </p:grpSpPr>
        <p:sp>
          <p:nvSpPr>
            <p:cNvPr id="6" name="Right Arrow 5"/>
            <p:cNvSpPr/>
            <p:nvPr/>
          </p:nvSpPr>
          <p:spPr>
            <a:xfrm rot="20575746">
              <a:off x="2595004" y="3706469"/>
              <a:ext cx="553995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47864" y="3356992"/>
              <a:ext cx="144016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err="1" smtClean="0"/>
                <a:t>NFkB</a:t>
              </a:r>
              <a:endParaRPr lang="he-IL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928" y="4437112"/>
              <a:ext cx="144016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/>
                <a:t>ATF3</a:t>
              </a:r>
              <a:endParaRPr lang="he-IL" dirty="0"/>
            </a:p>
          </p:txBody>
        </p:sp>
        <p:sp>
          <p:nvSpPr>
            <p:cNvPr id="24" name="Right Arrow 23"/>
            <p:cNvSpPr/>
            <p:nvPr/>
          </p:nvSpPr>
          <p:spPr>
            <a:xfrm rot="1336896">
              <a:off x="2565727" y="4521197"/>
              <a:ext cx="1274097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403648" y="3717032"/>
              <a:ext cx="936104" cy="86409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IR</a:t>
              </a:r>
              <a:endParaRPr lang="he-IL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084168" y="3789040"/>
              <a:ext cx="1512168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Target genes</a:t>
              </a:r>
              <a:endParaRPr lang="he-IL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860032" y="3573016"/>
              <a:ext cx="1440160" cy="288032"/>
              <a:chOff x="5220072" y="4437112"/>
              <a:chExt cx="1440160" cy="28803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220072" y="4437112"/>
                <a:ext cx="115212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72200" y="4437112"/>
                <a:ext cx="288032" cy="28803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436096" y="4581128"/>
              <a:ext cx="864096" cy="288032"/>
              <a:chOff x="5796136" y="5445224"/>
              <a:chExt cx="864096" cy="2880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796136" y="5733256"/>
                <a:ext cx="57606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6372200" y="5517232"/>
                <a:ext cx="216024" cy="21602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516216" y="5445224"/>
                <a:ext cx="144016" cy="14401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Mean patterns_DE_genes_logR_UP_with_p53kd.jpg"/>
            <p:cNvPicPr>
              <a:picLocks noChangeAspect="1"/>
            </p:cNvPicPr>
            <p:nvPr/>
          </p:nvPicPr>
          <p:blipFill>
            <a:blip r:embed="rId4" cstate="print"/>
            <a:srcRect l="50086" t="49792"/>
            <a:stretch>
              <a:fillRect/>
            </a:stretch>
          </p:blipFill>
          <p:spPr>
            <a:xfrm>
              <a:off x="5724128" y="5157192"/>
              <a:ext cx="2808312" cy="1348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59777" cy="31411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 smtClean="0"/>
              <a:t>IR-induced p53 target </a:t>
            </a:r>
            <a:r>
              <a:rPr lang="en-US" sz="4000" dirty="0" err="1" smtClean="0"/>
              <a:t>linc</a:t>
            </a:r>
            <a:r>
              <a:rPr lang="en-US" sz="4000" dirty="0" smtClean="0"/>
              <a:t>-RNAS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84776" cy="2687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4412" r="-1786" b="-1481"/>
          <a:stretch>
            <a:fillRect/>
          </a:stretch>
        </p:blipFill>
        <p:spPr bwMode="auto">
          <a:xfrm>
            <a:off x="1115616" y="3501008"/>
            <a:ext cx="6912768" cy="26680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260648"/>
            <a:ext cx="7776864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Comprehensive Exploration of the Transcriptional </a:t>
            </a:r>
            <a:r>
              <a:rPr lang="en-US" sz="3600" dirty="0">
                <a:solidFill>
                  <a:srgbClr val="002060"/>
                </a:solidFill>
              </a:rPr>
              <a:t>R</a:t>
            </a:r>
            <a:r>
              <a:rPr lang="en-US" sz="3600" dirty="0" smtClean="0">
                <a:solidFill>
                  <a:srgbClr val="002060"/>
                </a:solidFill>
              </a:rPr>
              <a:t>esponse to IR (CAL51)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71600" y="2852936"/>
            <a:ext cx="648072" cy="11521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51520" y="4221088"/>
            <a:ext cx="201622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mRNA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(RNA-</a:t>
            </a:r>
            <a:r>
              <a:rPr lang="en-US" sz="2400" dirty="0" err="1" smtClean="0">
                <a:solidFill>
                  <a:schemeClr val="tx1"/>
                </a:solidFill>
              </a:rPr>
              <a:t>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03848" y="2861320"/>
            <a:ext cx="648072" cy="115212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Down Arrow 7"/>
          <p:cNvSpPr/>
          <p:nvPr/>
        </p:nvSpPr>
        <p:spPr>
          <a:xfrm>
            <a:off x="5454314" y="2861320"/>
            <a:ext cx="648072" cy="1152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>
            <a:off x="7668344" y="2861320"/>
            <a:ext cx="648072" cy="115212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483768" y="4221088"/>
            <a:ext cx="201622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err="1" smtClean="0">
                <a:solidFill>
                  <a:schemeClr val="tx1"/>
                </a:solidFill>
              </a:rPr>
              <a:t>microRNA</a:t>
            </a:r>
            <a:r>
              <a:rPr lang="en-US" sz="2400" dirty="0" smtClean="0">
                <a:solidFill>
                  <a:schemeClr val="tx1"/>
                </a:solidFill>
              </a:rPr>
              <a:t>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miR-seq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1129" y="4221088"/>
            <a:ext cx="201622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TF DNA-binding Profile 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221088"/>
            <a:ext cx="201622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Chromatin Modulation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/>
              <a:t>Modulation of chromatin in response to IR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IR-induced modulation of two </a:t>
            </a:r>
            <a:r>
              <a:rPr lang="en-US" dirty="0" err="1" smtClean="0"/>
              <a:t>Histone</a:t>
            </a:r>
            <a:r>
              <a:rPr lang="en-US" dirty="0" smtClean="0"/>
              <a:t> markers was examined:</a:t>
            </a:r>
          </a:p>
          <a:p>
            <a:pPr lvl="1" algn="l" rtl="0"/>
            <a:r>
              <a:rPr lang="en-US" i="1" dirty="0" smtClean="0">
                <a:solidFill>
                  <a:srgbClr val="000099"/>
                </a:solidFill>
              </a:rPr>
              <a:t>H3K4me3</a:t>
            </a:r>
            <a:r>
              <a:rPr lang="en-US" dirty="0" smtClean="0"/>
              <a:t>: a marker of active promoters</a:t>
            </a:r>
          </a:p>
          <a:p>
            <a:pPr lvl="1" algn="l" rtl="0"/>
            <a:r>
              <a:rPr lang="en-US" i="1" dirty="0" smtClean="0">
                <a:solidFill>
                  <a:srgbClr val="000099"/>
                </a:solidFill>
              </a:rPr>
              <a:t>H3K4me1</a:t>
            </a:r>
            <a:r>
              <a:rPr lang="en-US" dirty="0" smtClean="0"/>
              <a:t>: a marker of active enhancers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K4me3_C_vs_exp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020" y="1700807"/>
            <a:ext cx="5425284" cy="44644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89CE-DE12-42F1-9A39-D85C8B1D768C}" type="slidenum">
              <a:rPr lang="he-IL" smtClean="0"/>
              <a:pPr/>
              <a:t>58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619672" y="188640"/>
            <a:ext cx="65527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/>
              <a:t>H3K4me3 level correlates with promoters transcriptional activity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K4me3_C_vs_exprs_boxplot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703330" cy="522512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051720" y="5517232"/>
            <a:ext cx="49685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3563888" y="587727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Expression level</a:t>
            </a:r>
            <a:endParaRPr lang="he-IL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971600" y="1628800"/>
            <a:ext cx="288032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23954" y="2992307"/>
            <a:ext cx="2952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H3K4me3 level in promoter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89CE-DE12-42F1-9A39-D85C8B1D768C}" type="slidenum">
              <a:rPr lang="he-IL" smtClean="0"/>
              <a:pPr/>
              <a:t>59</a:t>
            </a:fld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52400" y="6432376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Supplementary Fig 6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1"/>
          <p:cNvGrpSpPr>
            <a:grpSpLocks/>
          </p:cNvGrpSpPr>
          <p:nvPr/>
        </p:nvGrpSpPr>
        <p:grpSpPr bwMode="auto">
          <a:xfrm>
            <a:off x="827088" y="1196975"/>
            <a:ext cx="7129462" cy="3455988"/>
            <a:chOff x="521" y="754"/>
            <a:chExt cx="4491" cy="2177"/>
          </a:xfrm>
        </p:grpSpPr>
        <p:grpSp>
          <p:nvGrpSpPr>
            <p:cNvPr id="12299" name="Group 14"/>
            <p:cNvGrpSpPr>
              <a:grpSpLocks/>
            </p:cNvGrpSpPr>
            <p:nvPr/>
          </p:nvGrpSpPr>
          <p:grpSpPr bwMode="auto">
            <a:xfrm>
              <a:off x="521" y="754"/>
              <a:ext cx="4491" cy="2177"/>
              <a:chOff x="158" y="1616"/>
              <a:chExt cx="4966" cy="2454"/>
            </a:xfrm>
          </p:grpSpPr>
          <p:grpSp>
            <p:nvGrpSpPr>
              <p:cNvPr id="12302" name="Group 4"/>
              <p:cNvGrpSpPr>
                <a:grpSpLocks/>
              </p:cNvGrpSpPr>
              <p:nvPr/>
            </p:nvGrpSpPr>
            <p:grpSpPr bwMode="auto">
              <a:xfrm>
                <a:off x="793" y="1661"/>
                <a:ext cx="4331" cy="2409"/>
                <a:chOff x="4914" y="7794"/>
                <a:chExt cx="6120" cy="4860"/>
              </a:xfrm>
            </p:grpSpPr>
            <p:grpSp>
              <p:nvGrpSpPr>
                <p:cNvPr id="12305" name="Group 5"/>
                <p:cNvGrpSpPr>
                  <a:grpSpLocks/>
                </p:cNvGrpSpPr>
                <p:nvPr/>
              </p:nvGrpSpPr>
              <p:grpSpPr bwMode="auto">
                <a:xfrm>
                  <a:off x="5058" y="7974"/>
                  <a:ext cx="5806" cy="4549"/>
                  <a:chOff x="5058" y="7974"/>
                  <a:chExt cx="5806" cy="4549"/>
                </a:xfrm>
              </p:grpSpPr>
              <p:pic>
                <p:nvPicPr>
                  <p:cNvPr id="1230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58" y="10314"/>
                    <a:ext cx="5806" cy="2209"/>
                  </a:xfrm>
                  <a:prstGeom prst="rect">
                    <a:avLst/>
                  </a:prstGeom>
                  <a:noFill/>
                  <a:ln w="254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08" name="Picture 7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58" y="7974"/>
                    <a:ext cx="5806" cy="2209"/>
                  </a:xfrm>
                  <a:prstGeom prst="rect">
                    <a:avLst/>
                  </a:prstGeom>
                  <a:noFill/>
                  <a:ln w="254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06" name="Rectangle 8"/>
                <p:cNvSpPr>
                  <a:spLocks noChangeArrowheads="1"/>
                </p:cNvSpPr>
                <p:nvPr/>
              </p:nvSpPr>
              <p:spPr bwMode="auto">
                <a:xfrm>
                  <a:off x="4914" y="7794"/>
                  <a:ext cx="6120" cy="486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2303" name="Rectangle 12"/>
              <p:cNvSpPr>
                <a:spLocks noChangeArrowheads="1"/>
              </p:cNvSpPr>
              <p:nvPr/>
            </p:nvSpPr>
            <p:spPr bwMode="auto">
              <a:xfrm>
                <a:off x="158" y="1616"/>
                <a:ext cx="57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Early-up</a:t>
                </a:r>
              </a:p>
            </p:txBody>
          </p:sp>
          <p:sp>
            <p:nvSpPr>
              <p:cNvPr id="12304" name="Rectangle 13"/>
              <p:cNvSpPr>
                <a:spLocks noChangeArrowheads="1"/>
              </p:cNvSpPr>
              <p:nvPr/>
            </p:nvSpPr>
            <p:spPr bwMode="auto">
              <a:xfrm>
                <a:off x="158" y="2931"/>
                <a:ext cx="57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Late-up</a:t>
                </a:r>
              </a:p>
            </p:txBody>
          </p:sp>
        </p:grpSp>
        <p:sp>
          <p:nvSpPr>
            <p:cNvPr id="12300" name="Rectangle 19"/>
            <p:cNvSpPr>
              <a:spLocks noChangeArrowheads="1"/>
            </p:cNvSpPr>
            <p:nvPr/>
          </p:nvSpPr>
          <p:spPr bwMode="auto">
            <a:xfrm>
              <a:off x="1202" y="1026"/>
              <a:ext cx="227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1" name="Rectangle 20"/>
            <p:cNvSpPr>
              <a:spLocks noChangeArrowheads="1"/>
            </p:cNvSpPr>
            <p:nvPr/>
          </p:nvSpPr>
          <p:spPr bwMode="auto">
            <a:xfrm>
              <a:off x="1202" y="2069"/>
              <a:ext cx="182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4572000" y="2060575"/>
            <a:ext cx="63500" cy="2540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5254625" y="3503613"/>
            <a:ext cx="195263" cy="446087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56100" y="2349500"/>
            <a:ext cx="576263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5292725" y="3933825"/>
            <a:ext cx="576263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475879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000099"/>
                </a:solidFill>
              </a:rPr>
              <a:t>Preliminary experiment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using arrays </a:t>
            </a:r>
          </a:p>
          <a:p>
            <a:pPr algn="ctr" rtl="0"/>
            <a:r>
              <a:rPr lang="en-US" sz="2400" dirty="0" smtClean="0">
                <a:solidFill>
                  <a:srgbClr val="000099"/>
                </a:solidFill>
              </a:rPr>
              <a:t>Goal: determine time-points for RNA-</a:t>
            </a:r>
            <a:r>
              <a:rPr lang="en-US" sz="2400" dirty="0" err="1" smtClean="0">
                <a:solidFill>
                  <a:srgbClr val="000099"/>
                </a:solidFill>
              </a:rPr>
              <a:t>seq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K4me3_IRinduced_top50_gen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23577"/>
            <a:ext cx="3847091" cy="3160588"/>
          </a:xfrm>
          <a:prstGeom prst="rect">
            <a:avLst/>
          </a:prstGeom>
        </p:spPr>
      </p:pic>
      <p:pic>
        <p:nvPicPr>
          <p:cNvPr id="3" name="Picture 2" descr="H3K4me3_IRinduced_ATMi_top50_gen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95585"/>
            <a:ext cx="3932964" cy="3089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89CE-DE12-42F1-9A39-D85C8B1D768C}" type="slidenum">
              <a:rPr lang="he-IL" smtClean="0"/>
              <a:pPr/>
              <a:t>60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77048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H3K4me3 level is induced in an ATM-dependent manner at IR-induced promoters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K4me1_C_vs_exp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996" y="836712"/>
            <a:ext cx="5400600" cy="53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89CE-DE12-42F1-9A39-D85C8B1D768C}" type="slidenum">
              <a:rPr lang="he-IL" smtClean="0"/>
              <a:pPr/>
              <a:t>62</a:t>
            </a:fld>
            <a:endParaRPr lang="he-IL"/>
          </a:p>
        </p:txBody>
      </p:sp>
      <p:pic>
        <p:nvPicPr>
          <p:cNvPr id="3" name="Picture 2" descr="H3K4me1_wrt_p53peak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75666"/>
            <a:ext cx="3630945" cy="3625542"/>
          </a:xfrm>
          <a:prstGeom prst="rect">
            <a:avLst/>
          </a:prstGeom>
        </p:spPr>
      </p:pic>
      <p:pic>
        <p:nvPicPr>
          <p:cNvPr id="4" name="Picture 3" descr="H3K4me1_wrt_p53peaks_ATM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2836"/>
            <a:ext cx="3561620" cy="355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85689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/>
              <a:t>H3K4me1 level is modulated in an ATM-dependent manner at IR-induced p53 binding sites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260648"/>
            <a:ext cx="7776864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Comprehensive Exploration of the Transcriptional </a:t>
            </a:r>
            <a:r>
              <a:rPr lang="en-US" sz="3600" dirty="0">
                <a:solidFill>
                  <a:srgbClr val="002060"/>
                </a:solidFill>
              </a:rPr>
              <a:t>R</a:t>
            </a:r>
            <a:r>
              <a:rPr lang="en-US" sz="3600" dirty="0" smtClean="0">
                <a:solidFill>
                  <a:srgbClr val="002060"/>
                </a:solidFill>
              </a:rPr>
              <a:t>esponse to IR (CAL51)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71600" y="2852936"/>
            <a:ext cx="648072" cy="11521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51520" y="4221088"/>
            <a:ext cx="201622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mRNA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(RNA-</a:t>
            </a:r>
            <a:r>
              <a:rPr lang="en-US" sz="2400" dirty="0" err="1" smtClean="0">
                <a:solidFill>
                  <a:schemeClr val="tx1"/>
                </a:solidFill>
              </a:rPr>
              <a:t>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203848" y="2861320"/>
            <a:ext cx="648072" cy="115212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Down Arrow 7"/>
          <p:cNvSpPr/>
          <p:nvPr/>
        </p:nvSpPr>
        <p:spPr>
          <a:xfrm>
            <a:off x="5454314" y="2861320"/>
            <a:ext cx="648072" cy="1152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>
            <a:off x="7668344" y="2861320"/>
            <a:ext cx="648072" cy="115212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483768" y="4221088"/>
            <a:ext cx="201622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err="1" smtClean="0">
                <a:solidFill>
                  <a:schemeClr val="tx1"/>
                </a:solidFill>
              </a:rPr>
              <a:t>microRNA</a:t>
            </a:r>
            <a:r>
              <a:rPr lang="en-US" sz="2400" dirty="0" smtClean="0">
                <a:solidFill>
                  <a:schemeClr val="tx1"/>
                </a:solidFill>
              </a:rPr>
              <a:t> Response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miR-seq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1129" y="4221088"/>
            <a:ext cx="2016224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TF DNA-binding Profile 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4221088"/>
            <a:ext cx="201622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Chromatin Modulation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ChIP-seq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Global Exploration of IR-Responsive    </a:t>
            </a:r>
            <a:r>
              <a:rPr lang="en-US" sz="3600" dirty="0" err="1" smtClean="0">
                <a:solidFill>
                  <a:srgbClr val="000099"/>
                </a:solidFill>
              </a:rPr>
              <a:t>microRNAs</a:t>
            </a:r>
            <a:r>
              <a:rPr lang="en-US" sz="3600" dirty="0" smtClean="0">
                <a:solidFill>
                  <a:srgbClr val="000099"/>
                </a:solidFill>
              </a:rPr>
              <a:t> (miRs)</a:t>
            </a:r>
            <a:endParaRPr lang="he-IL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4929411"/>
          </a:xfrm>
        </p:spPr>
        <p:txBody>
          <a:bodyPr/>
          <a:lstStyle/>
          <a:p>
            <a:r>
              <a:rPr lang="en-US" dirty="0" smtClean="0"/>
              <a:t>Standard RNA-</a:t>
            </a:r>
            <a:r>
              <a:rPr lang="en-US" dirty="0" err="1" smtClean="0"/>
              <a:t>Seq</a:t>
            </a:r>
            <a:r>
              <a:rPr lang="en-US" dirty="0" smtClean="0"/>
              <a:t> protocols measure only long transcripts (longer than ~ 150-200 nt)</a:t>
            </a:r>
          </a:p>
          <a:p>
            <a:r>
              <a:rPr lang="en-US" dirty="0" smtClean="0"/>
              <a:t>A different protocol (“</a:t>
            </a:r>
            <a:r>
              <a:rPr lang="en-US" dirty="0" err="1" smtClean="0"/>
              <a:t>miR-Seq</a:t>
            </a:r>
            <a:r>
              <a:rPr lang="en-US" dirty="0" smtClean="0"/>
              <a:t>”) is used to measure small RNAs such miRs (mature length is ~ 22 nt)</a:t>
            </a:r>
          </a:p>
          <a:p>
            <a:r>
              <a:rPr lang="en-US" dirty="0" smtClean="0"/>
              <a:t>Interestingly, our RNA-</a:t>
            </a:r>
            <a:r>
              <a:rPr lang="en-US" dirty="0" err="1" smtClean="0"/>
              <a:t>Seq</a:t>
            </a:r>
            <a:r>
              <a:rPr lang="en-US" dirty="0" smtClean="0"/>
              <a:t> data detected pre-</a:t>
            </a:r>
            <a:r>
              <a:rPr lang="en-US" dirty="0" err="1" smtClean="0"/>
              <a:t>miR</a:t>
            </a:r>
            <a:r>
              <a:rPr lang="en-US" dirty="0" smtClean="0"/>
              <a:t> transcripts (from which the mature miRs are processed)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27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20880" cy="3411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339752" y="1691516"/>
            <a:ext cx="4392488" cy="765376"/>
            <a:chOff x="2339752" y="1691516"/>
            <a:chExt cx="4392488" cy="765376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4373978" y="98630"/>
              <a:ext cx="324036" cy="439248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1800" y="1691516"/>
              <a:ext cx="34563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miR-34a primary transcript</a:t>
              </a:r>
              <a:endParaRPr lang="he-IL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627784" y="2060848"/>
              <a:ext cx="38884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35696" y="3212976"/>
            <a:ext cx="648072" cy="945396"/>
            <a:chOff x="7092280" y="836712"/>
            <a:chExt cx="648072" cy="945396"/>
          </a:xfrm>
        </p:grpSpPr>
        <p:sp>
          <p:nvSpPr>
            <p:cNvPr id="11" name="Down Arrow 10"/>
            <p:cNvSpPr/>
            <p:nvPr/>
          </p:nvSpPr>
          <p:spPr>
            <a:xfrm rot="10800000">
              <a:off x="7236296" y="836712"/>
              <a:ext cx="288032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2280" y="141277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&gt;5x</a:t>
              </a:r>
              <a:endParaRPr lang="he-IL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3808" y="2636912"/>
            <a:ext cx="2232248" cy="307777"/>
            <a:chOff x="2843808" y="2636912"/>
            <a:chExt cx="2232248" cy="307777"/>
          </a:xfrm>
        </p:grpSpPr>
        <p:sp>
          <p:nvSpPr>
            <p:cNvPr id="13" name="Oval 12"/>
            <p:cNvSpPr/>
            <p:nvPr/>
          </p:nvSpPr>
          <p:spPr>
            <a:xfrm>
              <a:off x="2843808" y="2636912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7824" y="2636912"/>
              <a:ext cx="20882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dirty="0" smtClean="0"/>
                <a:t>mature miR-34a</a:t>
              </a:r>
              <a:endParaRPr lang="he-IL" sz="1400" dirty="0"/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95536" y="4519017"/>
            <a:ext cx="8496944" cy="1934319"/>
            <a:chOff x="395536" y="4653136"/>
            <a:chExt cx="8496944" cy="193431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653136"/>
              <a:ext cx="8496944" cy="157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30442"/>
            <a:stretch>
              <a:fillRect/>
            </a:stretch>
          </p:blipFill>
          <p:spPr bwMode="auto">
            <a:xfrm>
              <a:off x="3203848" y="6165304"/>
              <a:ext cx="5688632" cy="42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5940152" y="692696"/>
            <a:ext cx="2664296" cy="2457564"/>
            <a:chOff x="5940152" y="692696"/>
            <a:chExt cx="2664296" cy="2457564"/>
          </a:xfrm>
        </p:grpSpPr>
        <p:sp>
          <p:nvSpPr>
            <p:cNvPr id="19" name="Oval 18"/>
            <p:cNvSpPr/>
            <p:nvPr/>
          </p:nvSpPr>
          <p:spPr>
            <a:xfrm>
              <a:off x="5940152" y="692696"/>
              <a:ext cx="2520280" cy="20162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72200" y="2780928"/>
              <a:ext cx="223224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IR-induced </a:t>
              </a:r>
              <a:r>
                <a:rPr lang="en-US" dirty="0" err="1" smtClean="0"/>
                <a:t>linc</a:t>
              </a:r>
              <a:r>
                <a:rPr lang="en-US" dirty="0" smtClean="0"/>
                <a:t>-RNA</a:t>
              </a:r>
              <a:endParaRPr lang="he-IL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444208" y="2780928"/>
              <a:ext cx="19442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23528" y="116632"/>
            <a:ext cx="540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Detection of pre-miRs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994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0099"/>
                </a:solidFill>
              </a:rPr>
              <a:t>IR-Responsive </a:t>
            </a:r>
            <a:r>
              <a:rPr lang="en-US" dirty="0" err="1" smtClean="0">
                <a:solidFill>
                  <a:srgbClr val="000099"/>
                </a:solidFill>
              </a:rPr>
              <a:t>microRNA</a:t>
            </a:r>
            <a:endParaRPr lang="he-IL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miR-seq</a:t>
            </a:r>
            <a:r>
              <a:rPr lang="en-US" dirty="0" smtClean="0"/>
              <a:t> was applied to the same samples subjected to RNA-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 smtClean="0"/>
              <a:t>Control and p53kd samples</a:t>
            </a:r>
          </a:p>
          <a:p>
            <a:pPr lvl="1"/>
            <a:r>
              <a:rPr lang="en-US" dirty="0" smtClean="0"/>
              <a:t>IR: 5 </a:t>
            </a:r>
            <a:r>
              <a:rPr lang="en-US" dirty="0" err="1" smtClean="0"/>
              <a:t>Gy</a:t>
            </a:r>
            <a:r>
              <a:rPr lang="en-US" dirty="0" smtClean="0"/>
              <a:t>; </a:t>
            </a:r>
            <a:r>
              <a:rPr lang="en-US" dirty="0" err="1" smtClean="0"/>
              <a:t>timepoints</a:t>
            </a:r>
            <a:r>
              <a:rPr lang="en-US" dirty="0" smtClean="0"/>
              <a:t>: 0, 4h and 8h. </a:t>
            </a:r>
          </a:p>
        </p:txBody>
      </p:sp>
    </p:spTree>
    <p:extLst>
      <p:ext uri="{BB962C8B-B14F-4D97-AF65-F5344CB8AC3E}">
        <p14:creationId xmlns:p14="http://schemas.microsoft.com/office/powerpoint/2010/main" val="1171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1600" y="737419"/>
            <a:ext cx="6440760" cy="5787925"/>
            <a:chOff x="1331640" y="836712"/>
            <a:chExt cx="6440760" cy="5787925"/>
          </a:xfrm>
        </p:grpSpPr>
        <p:pic>
          <p:nvPicPr>
            <p:cNvPr id="4" name="Picture 3" descr="MvA_IR4h.jpeg"/>
            <p:cNvPicPr>
              <a:picLocks noChangeAspect="1"/>
            </p:cNvPicPr>
            <p:nvPr/>
          </p:nvPicPr>
          <p:blipFill>
            <a:blip r:embed="rId2" cstate="print"/>
            <a:srcRect t="9440"/>
            <a:stretch>
              <a:fillRect/>
            </a:stretch>
          </p:blipFill>
          <p:spPr>
            <a:xfrm>
              <a:off x="1371600" y="836712"/>
              <a:ext cx="6400800" cy="57879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44198" y="3208330"/>
              <a:ext cx="19442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Fold-change (log2)</a:t>
              </a:r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6093296"/>
              <a:ext cx="26642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dirty="0" smtClean="0"/>
                <a:t>Expression level (log2)</a:t>
              </a:r>
              <a:endParaRPr lang="he-IL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1800" y="404664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IR4h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2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90" y="1124744"/>
            <a:ext cx="41532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0120"/>
            <a:ext cx="393493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err="1" smtClean="0"/>
              <a:t>miR-seq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8052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Another indication for noisy measurements:  The overlap between </a:t>
            </a:r>
            <a:r>
              <a:rPr lang="en-US" dirty="0" err="1" smtClean="0"/>
              <a:t>miRs</a:t>
            </a:r>
            <a:r>
              <a:rPr lang="en-US" dirty="0" smtClean="0"/>
              <a:t> responding at 4h and 8h was minimal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36898"/>
          <a:stretch>
            <a:fillRect/>
          </a:stretch>
        </p:blipFill>
        <p:spPr bwMode="auto">
          <a:xfrm>
            <a:off x="539552" y="2492896"/>
            <a:ext cx="8437307" cy="24828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miR-486</a:t>
            </a:r>
            <a:endParaRPr lang="he-I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368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top scoring miRs was miR-486</a:t>
            </a:r>
          </a:p>
          <a:p>
            <a:r>
              <a:rPr lang="en-US" sz="2400" dirty="0" smtClean="0"/>
              <a:t>It was induced by IR by more than 2-fold in both 4h and 8h</a:t>
            </a:r>
            <a:endParaRPr lang="he-IL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1560" y="515719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encoded within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hosting gene - ANK1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ANK1 itself is one of the IR-induced mRNAs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92733" y="470721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2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RNA-</a:t>
            </a:r>
            <a:r>
              <a:rPr lang="en-US" dirty="0" err="1" smtClean="0">
                <a:solidFill>
                  <a:srgbClr val="000099"/>
                </a:solidFill>
              </a:rPr>
              <a:t>Seq</a:t>
            </a:r>
            <a:r>
              <a:rPr lang="en-US" dirty="0" smtClean="0">
                <a:solidFill>
                  <a:srgbClr val="000099"/>
                </a:solidFill>
              </a:rPr>
              <a:t> experiment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Five samples:</a:t>
            </a:r>
          </a:p>
          <a:p>
            <a:pPr lvl="1"/>
            <a:r>
              <a:rPr lang="en-US" sz="2400" dirty="0" smtClean="0"/>
              <a:t>C0, C4, IR4, C8, IR8</a:t>
            </a:r>
          </a:p>
          <a:p>
            <a:pPr lvl="1"/>
            <a:r>
              <a:rPr lang="en-US" sz="2400" dirty="0" smtClean="0"/>
              <a:t>Dose: 5 </a:t>
            </a:r>
            <a:r>
              <a:rPr lang="en-US" sz="2400" dirty="0" err="1" smtClean="0"/>
              <a:t>Gy</a:t>
            </a:r>
            <a:endParaRPr lang="en-US" sz="2400" dirty="0" smtClean="0"/>
          </a:p>
          <a:p>
            <a:r>
              <a:rPr lang="en-US" dirty="0" smtClean="0"/>
              <a:t>Platform:</a:t>
            </a:r>
          </a:p>
          <a:p>
            <a:pPr lvl="1"/>
            <a:r>
              <a:rPr lang="en-US" dirty="0" err="1" smtClean="0"/>
              <a:t>Illumina</a:t>
            </a:r>
            <a:r>
              <a:rPr lang="en-US" dirty="0" smtClean="0"/>
              <a:t> GAII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Paired-end</a:t>
            </a:r>
          </a:p>
          <a:p>
            <a:pPr lvl="1"/>
            <a:r>
              <a:rPr lang="en-US" dirty="0" smtClean="0"/>
              <a:t>Reads length=50 bases</a:t>
            </a:r>
          </a:p>
          <a:p>
            <a:pPr lvl="1"/>
            <a:r>
              <a:rPr lang="en-US" dirty="0" smtClean="0"/>
              <a:t>Protocol preserves transcript’s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9474"/>
            <a:ext cx="7884368" cy="301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6001487">
            <a:off x="3336445" y="3430420"/>
            <a:ext cx="166856" cy="555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he-IL" b="0" smtClea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3" y="3649675"/>
            <a:ext cx="100811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miR-34a</a:t>
            </a:r>
            <a:endParaRPr lang="he-IL" sz="1600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436096" y="1921482"/>
            <a:ext cx="375042" cy="13681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8"/>
          <p:cNvGrpSpPr/>
          <p:nvPr/>
        </p:nvGrpSpPr>
        <p:grpSpPr>
          <a:xfrm>
            <a:off x="7020272" y="3649674"/>
            <a:ext cx="1584176" cy="1152128"/>
            <a:chOff x="6156176" y="3429000"/>
            <a:chExt cx="1584176" cy="1152128"/>
          </a:xfrm>
        </p:grpSpPr>
        <p:sp>
          <p:nvSpPr>
            <p:cNvPr id="10" name="Right Brace 9"/>
            <p:cNvSpPr/>
            <p:nvPr/>
          </p:nvSpPr>
          <p:spPr>
            <a:xfrm>
              <a:off x="6156176" y="3429000"/>
              <a:ext cx="216024" cy="115212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6216" y="3779748"/>
              <a:ext cx="12241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/>
                <a:t>p</a:t>
              </a:r>
              <a:r>
                <a:rPr lang="en-US" b="0" dirty="0" smtClean="0"/>
                <a:t>53 </a:t>
              </a:r>
              <a:r>
                <a:rPr lang="en-US" b="0" dirty="0" err="1" smtClean="0"/>
                <a:t>ChIP-seq</a:t>
              </a:r>
              <a:endParaRPr lang="he-IL" b="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3608" y="620688"/>
            <a:ext cx="7344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0" dirty="0" smtClean="0">
                <a:solidFill>
                  <a:srgbClr val="002060"/>
                </a:solidFill>
              </a:rPr>
              <a:t>IR-induced p53 target </a:t>
            </a:r>
            <a:r>
              <a:rPr lang="en-US" sz="4000" b="0" dirty="0" err="1" smtClean="0">
                <a:solidFill>
                  <a:srgbClr val="002060"/>
                </a:solidFill>
              </a:rPr>
              <a:t>microRNAs</a:t>
            </a:r>
            <a:endParaRPr lang="he-IL" sz="4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056784" cy="35447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6001487">
            <a:off x="2328332" y="3137737"/>
            <a:ext cx="166856" cy="5555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endParaRPr lang="he-IL" b="0" smtClean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356992"/>
            <a:ext cx="100811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miR-486</a:t>
            </a:r>
            <a:endParaRPr lang="he-IL" sz="1600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292080" y="1196752"/>
            <a:ext cx="1728192" cy="1368152"/>
            <a:chOff x="5292080" y="1196752"/>
            <a:chExt cx="1728192" cy="1368152"/>
          </a:xfrm>
        </p:grpSpPr>
        <p:sp>
          <p:nvSpPr>
            <p:cNvPr id="7" name="Right Brace 6"/>
            <p:cNvSpPr/>
            <p:nvPr/>
          </p:nvSpPr>
          <p:spPr>
            <a:xfrm>
              <a:off x="5292080" y="1196752"/>
              <a:ext cx="360040" cy="136815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6136" y="1628800"/>
              <a:ext cx="12241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0" dirty="0" smtClean="0"/>
                <a:t>RNA-</a:t>
              </a:r>
              <a:r>
                <a:rPr lang="en-US" b="0" dirty="0" err="1" smtClean="0"/>
                <a:t>seq</a:t>
              </a:r>
              <a:endParaRPr lang="he-IL" b="0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156176" y="3429000"/>
            <a:ext cx="1584176" cy="1152128"/>
            <a:chOff x="6156176" y="3429000"/>
            <a:chExt cx="1584176" cy="1152128"/>
          </a:xfrm>
        </p:grpSpPr>
        <p:sp>
          <p:nvSpPr>
            <p:cNvPr id="9" name="Right Brace 8"/>
            <p:cNvSpPr/>
            <p:nvPr/>
          </p:nvSpPr>
          <p:spPr>
            <a:xfrm>
              <a:off x="6156176" y="3429000"/>
              <a:ext cx="216024" cy="115212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3779748"/>
              <a:ext cx="12241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/>
                <a:t>p</a:t>
              </a:r>
              <a:r>
                <a:rPr lang="en-US" b="0" dirty="0" smtClean="0"/>
                <a:t>53 </a:t>
              </a:r>
              <a:r>
                <a:rPr lang="en-US" b="0" dirty="0" err="1" smtClean="0"/>
                <a:t>ChIP-seq</a:t>
              </a:r>
              <a:endParaRPr lang="he-IL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IR modulation of Alternative splicing (?)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Comprehensive Multi-layer Exploration of the Transcriptional Responses to ionizing radiation (IR) Using Deep-sequencing Technologies</a:t>
            </a:r>
            <a:r>
              <a:rPr lang="he-IL" sz="2800" dirty="0" smtClean="0">
                <a:solidFill>
                  <a:srgbClr val="002060"/>
                </a:solidFill>
              </a:rPr>
              <a:t/>
            </a:r>
            <a:br>
              <a:rPr lang="he-IL" sz="2800" dirty="0" smtClean="0">
                <a:solidFill>
                  <a:srgbClr val="002060"/>
                </a:solidFill>
              </a:rPr>
            </a:br>
            <a:endParaRPr lang="he-I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5968752" cy="17526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TRIREME Project; WP3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TAU: Yossi, Ron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MPI-Berlin: ML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Yaspo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3933056"/>
            <a:ext cx="3816424" cy="2597837"/>
            <a:chOff x="5292080" y="1983291"/>
            <a:chExt cx="3816424" cy="2597837"/>
          </a:xfrm>
        </p:grpSpPr>
        <p:pic>
          <p:nvPicPr>
            <p:cNvPr id="4" name="Picture 2" descr="http://www.pedbraintumor.org/icgcpedbrain/images/stories/icgc-yaspo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00" y="1983292"/>
              <a:ext cx="1421123" cy="1837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92080" y="3842178"/>
              <a:ext cx="2203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Marie-Laure </a:t>
              </a:r>
              <a:b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Yaspo</a:t>
              </a:r>
              <a:endParaRPr lang="en-US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05007" y="3873242"/>
              <a:ext cx="2203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Hans-</a:t>
              </a: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Jörg</a:t>
              </a:r>
              <a: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br>
                <a:rPr lang="en-US" sz="2000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err="1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Warnatz</a:t>
              </a:r>
              <a:endParaRPr lang="en-US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3" descr="6B110D87-E56D-4D02-B316-3CFE5752BF9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4" t="5090" r="12037" b="15541"/>
            <a:stretch/>
          </p:blipFill>
          <p:spPr bwMode="auto">
            <a:xfrm>
              <a:off x="7382693" y="1983291"/>
              <a:ext cx="1295560" cy="1858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8543"/>
            <a:ext cx="1474523" cy="13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5315709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Sharon </a:t>
            </a:r>
          </a:p>
          <a:p>
            <a:pPr algn="ctr" rtl="0"/>
            <a:r>
              <a:rPr lang="en-US" sz="20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35" y="3938543"/>
            <a:ext cx="1523346" cy="14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6815" y="5301208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Yuliya</a:t>
            </a:r>
          </a:p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Karzov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27909"/>
            <a:ext cx="1440160" cy="14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60991" y="5301208"/>
            <a:ext cx="205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</a:t>
            </a:r>
          </a:p>
          <a:p>
            <a:pPr algn="ctr" rtl="0"/>
            <a:r>
              <a:rPr lang="en-US" sz="20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Kupershtein</a:t>
            </a:r>
            <a:endParaRPr lang="en-US" sz="2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6131024" cy="1162050"/>
          </a:xfrm>
        </p:spPr>
        <p:txBody>
          <a:bodyPr anchor="ctr">
            <a:normAutofit/>
          </a:bodyPr>
          <a:lstStyle/>
          <a:p>
            <a:pPr algn="ctr" rtl="0"/>
            <a:r>
              <a:rPr lang="en-US" sz="3600" b="0" dirty="0" smtClean="0"/>
              <a:t>RNA-</a:t>
            </a:r>
            <a:r>
              <a:rPr lang="en-US" sz="3600" b="0" dirty="0" err="1" smtClean="0"/>
              <a:t>Seq</a:t>
            </a:r>
            <a:r>
              <a:rPr lang="en-US" sz="3600" b="0" dirty="0" smtClean="0"/>
              <a:t> Data Analysis</a:t>
            </a:r>
            <a:endParaRPr lang="he-IL" sz="36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6016" y="1484784"/>
          <a:ext cx="4176044" cy="44500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03188"/>
                <a:gridCol w="1972856"/>
              </a:tblGrid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Uniquely Mapped Reads</a:t>
                      </a:r>
                      <a:endParaRPr lang="he-IL" sz="2000" dirty="0"/>
                    </a:p>
                  </a:txBody>
                  <a:tcPr marL="116424" marR="11642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Sample</a:t>
                      </a:r>
                      <a:endParaRPr lang="he-IL" sz="2000" dirty="0"/>
                    </a:p>
                  </a:txBody>
                  <a:tcPr marL="116424" marR="116424"/>
                </a:tc>
              </a:tr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61.4 M</a:t>
                      </a:r>
                      <a:endParaRPr lang="he-IL" sz="2400" dirty="0"/>
                    </a:p>
                  </a:txBody>
                  <a:tcPr marL="116424" marR="116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C.0h</a:t>
                      </a:r>
                      <a:endParaRPr lang="he-IL" sz="2400" dirty="0"/>
                    </a:p>
                  </a:txBody>
                  <a:tcPr marL="116424" marR="116424" anchor="ctr"/>
                </a:tc>
              </a:tr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82.3 M</a:t>
                      </a:r>
                      <a:endParaRPr lang="he-IL" sz="2400" dirty="0"/>
                    </a:p>
                  </a:txBody>
                  <a:tcPr marL="116424" marR="116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C.4h</a:t>
                      </a:r>
                      <a:endParaRPr lang="he-IL" sz="2400" dirty="0"/>
                    </a:p>
                  </a:txBody>
                  <a:tcPr marL="116424" marR="116424" anchor="ctr"/>
                </a:tc>
              </a:tr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77.4 M</a:t>
                      </a:r>
                      <a:endParaRPr lang="he-IL" sz="2400" dirty="0"/>
                    </a:p>
                  </a:txBody>
                  <a:tcPr marL="116424" marR="116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IR.4h</a:t>
                      </a:r>
                      <a:endParaRPr lang="he-IL" sz="2400" dirty="0"/>
                    </a:p>
                  </a:txBody>
                  <a:tcPr marL="116424" marR="116424" anchor="ctr"/>
                </a:tc>
              </a:tr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87.2 M</a:t>
                      </a:r>
                      <a:endParaRPr lang="he-IL" sz="2400" dirty="0"/>
                    </a:p>
                  </a:txBody>
                  <a:tcPr marL="116424" marR="116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C.8h</a:t>
                      </a:r>
                      <a:endParaRPr lang="he-IL" sz="2400" dirty="0"/>
                    </a:p>
                  </a:txBody>
                  <a:tcPr marL="116424" marR="116424" anchor="ctr"/>
                </a:tc>
              </a:tr>
              <a:tr h="68884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67.0 M</a:t>
                      </a:r>
                      <a:endParaRPr lang="he-IL" sz="2400" dirty="0"/>
                    </a:p>
                  </a:txBody>
                  <a:tcPr marL="116424" marR="116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IR.8h</a:t>
                      </a:r>
                      <a:endParaRPr lang="he-IL" sz="2400" dirty="0"/>
                    </a:p>
                  </a:txBody>
                  <a:tcPr marL="116424" marR="116424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4320480" cy="46910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Initial steps: </a:t>
            </a:r>
          </a:p>
          <a:p>
            <a:pPr marL="457200" indent="-457200" algn="l" rtl="0">
              <a:buAutoNum type="arabicPeriod"/>
            </a:pPr>
            <a:r>
              <a:rPr lang="en-US" sz="2400" dirty="0" smtClean="0"/>
              <a:t>Alignment of the reads to the human genome (</a:t>
            </a:r>
            <a:r>
              <a:rPr lang="en-US" sz="2400" dirty="0" err="1" smtClean="0">
                <a:solidFill>
                  <a:srgbClr val="000099"/>
                </a:solidFill>
              </a:rPr>
              <a:t>TopHat</a:t>
            </a:r>
            <a:r>
              <a:rPr lang="en-US" sz="2400" dirty="0" smtClean="0"/>
              <a:t>)</a:t>
            </a:r>
          </a:p>
          <a:p>
            <a:pPr marL="457200" indent="-457200" algn="l" rtl="0">
              <a:buAutoNum type="arabicPeriod"/>
            </a:pPr>
            <a:r>
              <a:rPr lang="en-US" sz="2400" dirty="0" smtClean="0"/>
              <a:t>Counting the number of reads which map to each gene in each sample (</a:t>
            </a:r>
            <a:r>
              <a:rPr lang="en-US" sz="2400" dirty="0" err="1" smtClean="0">
                <a:solidFill>
                  <a:srgbClr val="000099"/>
                </a:solidFill>
              </a:rPr>
              <a:t>HTSeq</a:t>
            </a:r>
            <a:r>
              <a:rPr lang="en-US" sz="2400" dirty="0" smtClean="0">
                <a:solidFill>
                  <a:srgbClr val="000099"/>
                </a:solidFill>
              </a:rPr>
              <a:t>; annotations: </a:t>
            </a:r>
            <a:r>
              <a:rPr lang="en-US" sz="2400" dirty="0" err="1" smtClean="0">
                <a:solidFill>
                  <a:srgbClr val="000099"/>
                </a:solidFill>
              </a:rPr>
              <a:t>Ensembl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indent="-457200" algn="l" rtl="0">
              <a:buAutoNum type="arabicPeriod"/>
            </a:pPr>
            <a:r>
              <a:rPr lang="en-US" sz="2400" dirty="0" smtClean="0"/>
              <a:t>Normalization of the counts to derive estimates of expression levels (</a:t>
            </a:r>
            <a:r>
              <a:rPr lang="en-US" sz="2400" dirty="0" err="1" smtClean="0">
                <a:solidFill>
                  <a:srgbClr val="000099"/>
                </a:solidFill>
              </a:rPr>
              <a:t>quantile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388" y="332656"/>
            <a:ext cx="694398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6925964" cy="292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4"/>
          <p:cNvGrpSpPr/>
          <p:nvPr/>
        </p:nvGrpSpPr>
        <p:grpSpPr>
          <a:xfrm>
            <a:off x="3059832" y="2852936"/>
            <a:ext cx="3528392" cy="842610"/>
            <a:chOff x="3059832" y="2852936"/>
            <a:chExt cx="3528392" cy="842610"/>
          </a:xfrm>
        </p:grpSpPr>
        <p:sp>
          <p:nvSpPr>
            <p:cNvPr id="4" name="TextBox 3"/>
            <p:cNvSpPr txBox="1"/>
            <p:nvPr/>
          </p:nvSpPr>
          <p:spPr>
            <a:xfrm>
              <a:off x="4067944" y="3356992"/>
              <a:ext cx="100811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 smtClean="0"/>
                <a:t>Exons</a:t>
              </a:r>
              <a:endParaRPr lang="he-IL" sz="1600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3059832" y="2852936"/>
              <a:ext cx="1080120" cy="50405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4788024" y="2852936"/>
              <a:ext cx="720080" cy="43204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220072" y="2852936"/>
              <a:ext cx="1368152" cy="5760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FF36-92E7-4085-BCB2-0A810DCDFD4B}" type="slidenum">
              <a:rPr lang="he-IL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699792" y="1556792"/>
            <a:ext cx="144016" cy="93610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Left Brace 11"/>
          <p:cNvSpPr/>
          <p:nvPr/>
        </p:nvSpPr>
        <p:spPr>
          <a:xfrm>
            <a:off x="2699792" y="746486"/>
            <a:ext cx="144016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051720" y="1799711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/>
              <a:t>Control samples</a:t>
            </a:r>
            <a:endParaRPr lang="he-IL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43852" y="85220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/>
              <a:t>Irradiated samples</a:t>
            </a:r>
            <a:endParaRPr lang="he-IL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249289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p21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557994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BAX</a:t>
            </a:r>
            <a:endParaRPr lang="he-IL" dirty="0"/>
          </a:p>
        </p:txBody>
      </p:sp>
      <p:grpSp>
        <p:nvGrpSpPr>
          <p:cNvPr id="20" name="Group 19"/>
          <p:cNvGrpSpPr/>
          <p:nvPr/>
        </p:nvGrpSpPr>
        <p:grpSpPr>
          <a:xfrm>
            <a:off x="7092280" y="836712"/>
            <a:ext cx="648072" cy="945396"/>
            <a:chOff x="7092280" y="836712"/>
            <a:chExt cx="648072" cy="945396"/>
          </a:xfrm>
        </p:grpSpPr>
        <p:sp>
          <p:nvSpPr>
            <p:cNvPr id="18" name="Down Arrow 17"/>
            <p:cNvSpPr/>
            <p:nvPr/>
          </p:nvSpPr>
          <p:spPr>
            <a:xfrm rot="10800000">
              <a:off x="7236296" y="836712"/>
              <a:ext cx="288032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2280" y="141277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&gt;50x</a:t>
              </a:r>
              <a:endParaRPr lang="he-IL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08304" y="3501008"/>
            <a:ext cx="648072" cy="945396"/>
            <a:chOff x="7092280" y="836712"/>
            <a:chExt cx="648072" cy="945396"/>
          </a:xfrm>
        </p:grpSpPr>
        <p:sp>
          <p:nvSpPr>
            <p:cNvPr id="22" name="Down Arrow 21"/>
            <p:cNvSpPr/>
            <p:nvPr/>
          </p:nvSpPr>
          <p:spPr>
            <a:xfrm rot="10800000">
              <a:off x="7236296" y="836712"/>
              <a:ext cx="288032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280" y="141277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&gt;2x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ossi1">
  <a:themeElements>
    <a:clrScheme name="1_Yossi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Yossi1">
      <a:majorFont>
        <a:latin typeface="Microsoft Sans Serif"/>
        <a:ea typeface=""/>
        <a:cs typeface="Arial"/>
      </a:majorFont>
      <a:minorFont>
        <a:latin typeface="Microsoft Sans Serif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Yoss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oss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oss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oss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oss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oss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oss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1779</Words>
  <Application>Microsoft Office PowerPoint</Application>
  <PresentationFormat>On-screen Show (4:3)</PresentationFormat>
  <Paragraphs>369</Paragraphs>
  <Slides>73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Office Theme</vt:lpstr>
      <vt:lpstr>1_Yossi1</vt:lpstr>
      <vt:lpstr>Comprehensive Multi-layer Exploration of the Transcriptional Responses to ionizing radiation (IR) Using Deep-sequencing Technologies </vt:lpstr>
      <vt:lpstr>PowerPoint Presentation</vt:lpstr>
      <vt:lpstr>PowerPoint Presentation</vt:lpstr>
      <vt:lpstr>Choice of Model Cell Line</vt:lpstr>
      <vt:lpstr>PowerPoint Presentation</vt:lpstr>
      <vt:lpstr>PowerPoint Presentation</vt:lpstr>
      <vt:lpstr>RNA-Seq experiment</vt:lpstr>
      <vt:lpstr>RNA-Seq Data Analysis</vt:lpstr>
      <vt:lpstr>PowerPoint Presentation</vt:lpstr>
      <vt:lpstr>IR-Responsive Genes</vt:lpstr>
      <vt:lpstr>Number of responding genes</vt:lpstr>
      <vt:lpstr>Kinetics of the Response - Induction</vt:lpstr>
      <vt:lpstr>PowerPoint Presentation</vt:lpstr>
      <vt:lpstr>PowerPoint Presentation</vt:lpstr>
      <vt:lpstr>Kinetics of the Response - Repression</vt:lpstr>
      <vt:lpstr>PowerPoint Presentation</vt:lpstr>
      <vt:lpstr> Enriched Signaling Pathways (SPIKE)</vt:lpstr>
      <vt:lpstr>PowerPoint Presentation</vt:lpstr>
      <vt:lpstr>PowerPoint Presentation</vt:lpstr>
      <vt:lpstr>Dissection of the p53-dependent transcriptional response</vt:lpstr>
      <vt:lpstr>p53-kd effect on gene induction in response to IR</vt:lpstr>
      <vt:lpstr>Functional Annotation of p53-Dependent Genes</vt:lpstr>
      <vt:lpstr>p53-independent gene induction in response to IR</vt:lpstr>
      <vt:lpstr>ATM-dependent Transcriptional Activation</vt:lpstr>
      <vt:lpstr>PowerPoint Presentation</vt:lpstr>
      <vt:lpstr>PowerPoint Presentation</vt:lpstr>
      <vt:lpstr>PowerPoint Presentation</vt:lpstr>
      <vt:lpstr>IR-induced long-nc RNAs (RNA-Seq)</vt:lpstr>
      <vt:lpstr>IR-induced long-nc RNAs (RNA-Seq)</vt:lpstr>
      <vt:lpstr>PowerPoint Presentation</vt:lpstr>
      <vt:lpstr>&gt; 90% of the response is p53-dependent</vt:lpstr>
      <vt:lpstr>p53 ChIP-Seq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Identification of secondary TFs which mediate the p53-dependent response</vt:lpstr>
      <vt:lpstr>PowerPoint Presentation</vt:lpstr>
      <vt:lpstr>p53-independent Response </vt:lpstr>
      <vt:lpstr>NFkB ChIP-Seq</vt:lpstr>
      <vt:lpstr>PowerPoint Presentation</vt:lpstr>
      <vt:lpstr>PowerPoint Presentation</vt:lpstr>
      <vt:lpstr>NFkB Targets’ Response </vt:lpstr>
      <vt:lpstr>PowerPoint Presentation</vt:lpstr>
      <vt:lpstr>PowerPoint Presentation</vt:lpstr>
      <vt:lpstr>PowerPoint Presentation</vt:lpstr>
      <vt:lpstr>PowerPoint Presentation</vt:lpstr>
      <vt:lpstr>IR-induced p53 target linc-RNAS</vt:lpstr>
      <vt:lpstr>PowerPoint Presentation</vt:lpstr>
      <vt:lpstr>PowerPoint Presentation</vt:lpstr>
      <vt:lpstr>Modulation of chromatin in response to 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Exploration of IR-Responsive    microRNAs (miRs)</vt:lpstr>
      <vt:lpstr>PowerPoint Presentation</vt:lpstr>
      <vt:lpstr>IR-Responsive microRNA</vt:lpstr>
      <vt:lpstr>PowerPoint Presentation</vt:lpstr>
      <vt:lpstr>PowerPoint Presentation</vt:lpstr>
      <vt:lpstr>miR-486</vt:lpstr>
      <vt:lpstr>PowerPoint Presentation</vt:lpstr>
      <vt:lpstr>PowerPoint Presentation</vt:lpstr>
      <vt:lpstr>IR modulation of Alternative splicing (?)</vt:lpstr>
      <vt:lpstr>Comprehensive Multi-layer Exploration of the Transcriptional Responses to ionizing radiation (IR) Using Deep-sequencing Technologies 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327</cp:revision>
  <dcterms:created xsi:type="dcterms:W3CDTF">2012-06-17T13:23:16Z</dcterms:created>
  <dcterms:modified xsi:type="dcterms:W3CDTF">2012-12-05T08:20:00Z</dcterms:modified>
</cp:coreProperties>
</file>