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8" r:id="rId4"/>
    <p:sldId id="257" r:id="rId5"/>
    <p:sldId id="259" r:id="rId6"/>
    <p:sldId id="261" r:id="rId7"/>
    <p:sldId id="263" r:id="rId8"/>
    <p:sldId id="264" r:id="rId9"/>
    <p:sldId id="260" r:id="rId10"/>
    <p:sldId id="265" r:id="rId11"/>
    <p:sldId id="266" r:id="rId12"/>
    <p:sldId id="267" r:id="rId13"/>
    <p:sldId id="269" r:id="rId14"/>
    <p:sldId id="294" r:id="rId15"/>
    <p:sldId id="314" r:id="rId16"/>
    <p:sldId id="271" r:id="rId17"/>
    <p:sldId id="270" r:id="rId18"/>
    <p:sldId id="309" r:id="rId19"/>
    <p:sldId id="272" r:id="rId20"/>
    <p:sldId id="273" r:id="rId21"/>
    <p:sldId id="274" r:id="rId22"/>
    <p:sldId id="276" r:id="rId23"/>
    <p:sldId id="275" r:id="rId24"/>
    <p:sldId id="289" r:id="rId25"/>
    <p:sldId id="300" r:id="rId26"/>
    <p:sldId id="290" r:id="rId27"/>
    <p:sldId id="277" r:id="rId28"/>
    <p:sldId id="284" r:id="rId29"/>
    <p:sldId id="283" r:id="rId30"/>
    <p:sldId id="285" r:id="rId31"/>
    <p:sldId id="278" r:id="rId32"/>
    <p:sldId id="286" r:id="rId33"/>
    <p:sldId id="291" r:id="rId34"/>
    <p:sldId id="281" r:id="rId35"/>
    <p:sldId id="293" r:id="rId36"/>
    <p:sldId id="282" r:id="rId37"/>
    <p:sldId id="296" r:id="rId38"/>
    <p:sldId id="298" r:id="rId39"/>
    <p:sldId id="297" r:id="rId40"/>
    <p:sldId id="304" r:id="rId41"/>
    <p:sldId id="301" r:id="rId42"/>
    <p:sldId id="299" r:id="rId43"/>
    <p:sldId id="302" r:id="rId44"/>
    <p:sldId id="306" r:id="rId45"/>
    <p:sldId id="310" r:id="rId46"/>
    <p:sldId id="305" r:id="rId47"/>
    <p:sldId id="308" r:id="rId48"/>
    <p:sldId id="307" r:id="rId49"/>
    <p:sldId id="312" r:id="rId50"/>
    <p:sldId id="280" r:id="rId51"/>
    <p:sldId id="313" r:id="rId52"/>
    <p:sldId id="311" r:id="rId53"/>
    <p:sldId id="30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rainyquote.com/quotes/authors/w/winston_churchill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ISOBM conference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Didi Amar</a:t>
            </a:r>
          </a:p>
          <a:p>
            <a:r>
              <a:rPr lang="en-US" dirty="0" smtClean="0"/>
              <a:t>Group meeting</a:t>
            </a:r>
          </a:p>
          <a:p>
            <a:r>
              <a:rPr lang="en-US" dirty="0" smtClean="0"/>
              <a:t>Nov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war on cancer: ISOBM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6553200" cy="4625609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war on cancer: Are we winning?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Accelerating Progress in Cancer research: What is needed?</a:t>
            </a:r>
          </a:p>
          <a:p>
            <a:endParaRPr lang="en-US" sz="2800" dirty="0" smtClean="0"/>
          </a:p>
        </p:txBody>
      </p:sp>
      <p:pic>
        <p:nvPicPr>
          <p:cNvPr id="2050" name="Picture 2" descr="http://mtci.ie/images/uploads/image/Professor%20Joe%20Duf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828800"/>
            <a:ext cx="1545989" cy="2057400"/>
          </a:xfrm>
          <a:prstGeom prst="rect">
            <a:avLst/>
          </a:prstGeom>
          <a:noFill/>
        </p:spPr>
      </p:pic>
      <p:sp>
        <p:nvSpPr>
          <p:cNvPr id="2054" name="AutoShape 6" descr="Margaret L. Krip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Margaret L. Krip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ttp://www.silentspring.org/images/support_our_work/krip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799"/>
            <a:ext cx="1524000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1990-2005: 980 drugs on trials, 32 accepted.</a:t>
            </a:r>
          </a:p>
          <a:p>
            <a:r>
              <a:rPr lang="en-US" dirty="0" smtClean="0"/>
              <a:t>Current drugs have short term effect.</a:t>
            </a:r>
          </a:p>
          <a:p>
            <a:r>
              <a:rPr lang="en-US" dirty="0" smtClean="0"/>
              <a:t>1 in 2 men will have cancer</a:t>
            </a:r>
          </a:p>
          <a:p>
            <a:r>
              <a:rPr lang="en-US" dirty="0" smtClean="0"/>
              <a:t>1 in 3 women</a:t>
            </a:r>
          </a:p>
          <a:p>
            <a:r>
              <a:rPr lang="en-US" dirty="0" smtClean="0"/>
              <a:t>Death rates from pancreas and liver cancer increase.</a:t>
            </a:r>
          </a:p>
          <a:p>
            <a:r>
              <a:rPr lang="en-US" dirty="0" smtClean="0"/>
              <a:t>Increase in child cancer: mortality and cases</a:t>
            </a:r>
          </a:p>
          <a:p>
            <a:r>
              <a:rPr lang="en-US" dirty="0" smtClean="0"/>
              <a:t>In the US, African American have higher tendency than all other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Disparity of cancer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052034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27225"/>
            <a:ext cx="37254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news vs. good news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343400" cy="479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Specific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CML: </a:t>
            </a:r>
            <a:r>
              <a:rPr lang="en-US" dirty="0" err="1" smtClean="0"/>
              <a:t>Imatinib</a:t>
            </a:r>
            <a:r>
              <a:rPr lang="en-US" dirty="0" smtClean="0"/>
              <a:t>, </a:t>
            </a:r>
            <a:r>
              <a:rPr lang="en-US" dirty="0" err="1" smtClean="0"/>
              <a:t>dasatinib</a:t>
            </a:r>
            <a:r>
              <a:rPr lang="en-US" dirty="0" smtClean="0"/>
              <a:t> etc.</a:t>
            </a:r>
            <a:endParaRPr lang="en-US" dirty="0" smtClean="0"/>
          </a:p>
          <a:p>
            <a:pPr lvl="1"/>
            <a:r>
              <a:rPr lang="en-US" dirty="0" smtClean="0"/>
              <a:t>Survival rate &gt; 95%</a:t>
            </a:r>
          </a:p>
          <a:p>
            <a:r>
              <a:rPr lang="en-US" dirty="0" smtClean="0"/>
              <a:t>Breast cancer, her2 mutant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Her2 – growth factor</a:t>
            </a:r>
            <a:endParaRPr lang="en-US" dirty="0" smtClean="0"/>
          </a:p>
          <a:p>
            <a:pPr lvl="1"/>
            <a:r>
              <a:rPr lang="en-US" dirty="0" smtClean="0"/>
              <a:t>Mutation in cancer cells only (not genetic)</a:t>
            </a:r>
          </a:p>
          <a:p>
            <a:pPr lvl="1"/>
            <a:r>
              <a:rPr lang="en-US" dirty="0" smtClean="0"/>
              <a:t>~20% of breast cancers</a:t>
            </a:r>
          </a:p>
          <a:p>
            <a:pPr lvl="1"/>
            <a:r>
              <a:rPr lang="en-US" dirty="0" smtClean="0"/>
              <a:t>Tend to be more aggressive</a:t>
            </a:r>
            <a:endParaRPr lang="en-US" dirty="0" smtClean="0"/>
          </a:p>
          <a:p>
            <a:pPr lvl="1"/>
            <a:r>
              <a:rPr lang="en-US" dirty="0" smtClean="0"/>
              <a:t>Several her2 </a:t>
            </a:r>
            <a:r>
              <a:rPr lang="en-US" dirty="0" smtClean="0"/>
              <a:t>drugs (</a:t>
            </a:r>
            <a:r>
              <a:rPr lang="en-US" dirty="0" err="1" smtClean="0"/>
              <a:t>Herceptin</a:t>
            </a:r>
            <a:r>
              <a:rPr lang="en-US" dirty="0" smtClean="0"/>
              <a:t>, </a:t>
            </a:r>
            <a:r>
              <a:rPr lang="en-US" dirty="0" err="1" smtClean="0"/>
              <a:t>Tykerb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Survival increase by 1-2 years, recurrence decreases.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Specific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Lung </a:t>
            </a:r>
            <a:r>
              <a:rPr lang="en-US" dirty="0" smtClean="0"/>
              <a:t>cancer – Tyrosine kinase inhibitors (TKI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Kinases</a:t>
            </a:r>
            <a:r>
              <a:rPr lang="en-US" dirty="0" smtClean="0"/>
              <a:t> are important in signaling and proliferation.</a:t>
            </a:r>
            <a:endParaRPr lang="en-US" dirty="0" smtClean="0"/>
          </a:p>
          <a:p>
            <a:pPr lvl="1"/>
            <a:r>
              <a:rPr lang="en-US" dirty="0" smtClean="0"/>
              <a:t>By “accident” the drug helped non mutation subjects</a:t>
            </a:r>
          </a:p>
          <a:p>
            <a:r>
              <a:rPr lang="en-US" dirty="0" smtClean="0"/>
              <a:t>VEGF inhibitors: renal cell carcinoma, colorectal cancer</a:t>
            </a:r>
          </a:p>
          <a:p>
            <a:r>
              <a:rPr lang="en-US" dirty="0" err="1" smtClean="0"/>
              <a:t>Crizotinib</a:t>
            </a:r>
            <a:r>
              <a:rPr lang="en-US" dirty="0" smtClean="0"/>
              <a:t> for EML4-ALK positive lung cancer (special DNA abnormal configuration)</a:t>
            </a:r>
          </a:p>
          <a:p>
            <a:pPr lvl="1"/>
            <a:r>
              <a:rPr lang="en-US" dirty="0" smtClean="0"/>
              <a:t>Drug approved after 4 years (!)</a:t>
            </a:r>
          </a:p>
          <a:p>
            <a:r>
              <a:rPr lang="en-US" dirty="0" smtClean="0"/>
              <a:t>Melanoma: 5 different drugs, each targets a different </a:t>
            </a:r>
            <a:r>
              <a:rPr lang="en-US" dirty="0" smtClean="0"/>
              <a:t>gene</a:t>
            </a:r>
          </a:p>
          <a:p>
            <a:r>
              <a:rPr lang="en-US" dirty="0" smtClean="0"/>
              <a:t>In most cases: increase survival by &gt; 2-fold and can reduce recurrence probability after surgery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Disparity of cancer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400800" cy="488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“good” news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78557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Slow progression in cancer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progress so slowly?</a:t>
            </a:r>
          </a:p>
          <a:p>
            <a:r>
              <a:rPr lang="en-US" dirty="0" smtClean="0"/>
              <a:t>Opinion of the talkers (mainly Prof. </a:t>
            </a:r>
            <a:r>
              <a:rPr lang="en-US" dirty="0" err="1" smtClean="0"/>
              <a:t>Kripke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Based on overall statistics (looking at global patterns)</a:t>
            </a:r>
          </a:p>
          <a:p>
            <a:pPr lvl="1"/>
            <a:r>
              <a:rPr lang="en-US" dirty="0" smtClean="0"/>
              <a:t>The 2012 report is not available yet</a:t>
            </a:r>
          </a:p>
          <a:p>
            <a:r>
              <a:rPr lang="en-US" dirty="0" smtClean="0"/>
              <a:t>Most suggest a possible improvement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research: reasons for Slow progression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a complex disease</a:t>
            </a:r>
          </a:p>
          <a:p>
            <a:pPr lvl="1"/>
            <a:r>
              <a:rPr lang="en-US" dirty="0" smtClean="0"/>
              <a:t>&gt;120 different diseases</a:t>
            </a:r>
          </a:p>
          <a:p>
            <a:r>
              <a:rPr lang="en-US" dirty="0" smtClean="0"/>
              <a:t>Funding priorities</a:t>
            </a:r>
          </a:p>
          <a:p>
            <a:pPr lvl="1"/>
            <a:r>
              <a:rPr lang="en-US" dirty="0" smtClean="0"/>
              <a:t>Research focus on advanced cancer and treatment\prognosis and not prevention.</a:t>
            </a:r>
          </a:p>
          <a:p>
            <a:pPr lvl="2"/>
            <a:r>
              <a:rPr lang="en-US" dirty="0" smtClean="0"/>
              <a:t>Good words on the ISOBM community</a:t>
            </a:r>
          </a:p>
          <a:p>
            <a:pPr lvl="2"/>
            <a:r>
              <a:rPr lang="en-US" dirty="0" smtClean="0"/>
              <a:t>In melanoma: detection before the disease enters the body  = life or death</a:t>
            </a:r>
          </a:p>
          <a:p>
            <a:pPr lvl="1"/>
            <a:r>
              <a:rPr lang="en-US" dirty="0" smtClean="0"/>
              <a:t>Very little funding for environmental cause studies</a:t>
            </a:r>
          </a:p>
          <a:p>
            <a:pPr lvl="2"/>
            <a:r>
              <a:rPr lang="en-US" dirty="0" smtClean="0"/>
              <a:t>%20 of the cases (!)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ISOBM</a:t>
            </a:r>
          </a:p>
          <a:p>
            <a:r>
              <a:rPr lang="en-US" dirty="0" smtClean="0"/>
              <a:t>The war on cancer</a:t>
            </a:r>
          </a:p>
          <a:p>
            <a:r>
              <a:rPr lang="en-US" dirty="0" smtClean="0"/>
              <a:t>Biomarkers for prostate cancer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research: reasons for </a:t>
            </a:r>
            <a:r>
              <a:rPr lang="en-US" dirty="0" smtClean="0"/>
              <a:t>slow </a:t>
            </a:r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Grant review system</a:t>
            </a:r>
          </a:p>
          <a:p>
            <a:pPr lvl="1"/>
            <a:r>
              <a:rPr lang="en-US" dirty="0" smtClean="0"/>
              <a:t>Prefers basic science over impact</a:t>
            </a:r>
          </a:p>
          <a:p>
            <a:pPr lvl="1"/>
            <a:r>
              <a:rPr lang="en-US" dirty="0" smtClean="0"/>
              <a:t>Favors established researchers</a:t>
            </a:r>
          </a:p>
          <a:p>
            <a:pPr lvl="1"/>
            <a:r>
              <a:rPr lang="en-US" dirty="0" smtClean="0"/>
              <a:t>Prefer “safe” projects that will give some results</a:t>
            </a:r>
          </a:p>
          <a:p>
            <a:r>
              <a:rPr lang="en-US" dirty="0" smtClean="0"/>
              <a:t>USA federal funding</a:t>
            </a:r>
          </a:p>
          <a:p>
            <a:pPr lvl="1"/>
            <a:r>
              <a:rPr lang="en-US" dirty="0" smtClean="0"/>
              <a:t>Too much time to get a grant (1-2 years)</a:t>
            </a:r>
          </a:p>
          <a:p>
            <a:pPr lvl="1"/>
            <a:r>
              <a:rPr lang="en-US" dirty="0" smtClean="0"/>
              <a:t>Instability in NIH budget</a:t>
            </a:r>
          </a:p>
          <a:p>
            <a:pPr lvl="2"/>
            <a:r>
              <a:rPr lang="en-US" dirty="0" smtClean="0"/>
              <a:t>Hard to manage long term research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research: reasons for </a:t>
            </a:r>
            <a:r>
              <a:rPr lang="en-US" dirty="0" smtClean="0"/>
              <a:t>slow </a:t>
            </a:r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trials (FDA)</a:t>
            </a:r>
          </a:p>
          <a:p>
            <a:pPr lvl="1"/>
            <a:r>
              <a:rPr lang="en-US" dirty="0" smtClean="0"/>
              <a:t>Inefficient</a:t>
            </a:r>
          </a:p>
          <a:p>
            <a:pPr lvl="1"/>
            <a:r>
              <a:rPr lang="en-US" dirty="0" smtClean="0"/>
              <a:t>Hard to test combined therapies</a:t>
            </a:r>
          </a:p>
          <a:p>
            <a:pPr lvl="2"/>
            <a:r>
              <a:rPr lang="en-US" dirty="0" smtClean="0"/>
              <a:t>The future of cancer treatment</a:t>
            </a:r>
          </a:p>
          <a:p>
            <a:pPr lvl="1"/>
            <a:r>
              <a:rPr lang="en-US" dirty="0" smtClean="0"/>
              <a:t>Focus on advance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research: reasons for </a:t>
            </a:r>
            <a:r>
              <a:rPr lang="en-US" dirty="0" smtClean="0"/>
              <a:t>slow </a:t>
            </a:r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data sharing!</a:t>
            </a:r>
          </a:p>
          <a:p>
            <a:pPr lvl="1"/>
            <a:r>
              <a:rPr lang="en-US" dirty="0" smtClean="0"/>
              <a:t>Cancer research is slow not due to a lack of technology, but due to lack of knowledge</a:t>
            </a:r>
          </a:p>
          <a:p>
            <a:pPr lvl="1"/>
            <a:r>
              <a:rPr lang="en-US" dirty="0" smtClean="0"/>
              <a:t>No intense data mining like in other science areas</a:t>
            </a:r>
          </a:p>
          <a:p>
            <a:pPr lvl="1"/>
            <a:r>
              <a:rPr lang="en-US" dirty="0" smtClean="0"/>
              <a:t>Medical records</a:t>
            </a:r>
          </a:p>
          <a:p>
            <a:pPr lvl="1"/>
            <a:r>
              <a:rPr lang="en-US" dirty="0" smtClean="0"/>
              <a:t>Tissue repositories</a:t>
            </a:r>
          </a:p>
          <a:p>
            <a:pPr lvl="1"/>
            <a:r>
              <a:rPr lang="en-US" dirty="0" smtClean="0"/>
              <a:t>Not enough collaborations (within and with other communities)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did not lose</a:t>
            </a:r>
          </a:p>
          <a:p>
            <a:r>
              <a:rPr lang="en-US" dirty="0" smtClean="0"/>
              <a:t>We did not win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“Now this is not the end. It is not even the beginning of the end. But it is, perhaps, the end of the beginning. ”</a:t>
            </a:r>
            <a:br>
              <a:rPr lang="en-US" sz="4000" dirty="0" smtClean="0"/>
            </a:br>
            <a:r>
              <a:rPr lang="en-US" sz="4000" dirty="0" smtClean="0">
                <a:hlinkClick r:id="rId2"/>
              </a:rPr>
              <a:t>Winston Churchill</a:t>
            </a:r>
            <a:r>
              <a:rPr lang="en-US" sz="4000" dirty="0" smtClean="0"/>
              <a:t> </a:t>
            </a:r>
            <a:r>
              <a:rPr lang="en-US" sz="3000" dirty="0" smtClean="0"/>
              <a:t>(after the second battle of El Alamein, 1942)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4" name="Picture 2" descr="https://encrypted-tbn1.gstatic.com/images?q=tbn:ANd9GcSvOPb40AMfdlH6FrG092TGHpi8dDf5s_H28IduvnB-27WBNMr7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NIH a biomarker is:</a:t>
            </a:r>
          </a:p>
          <a:p>
            <a:pPr lvl="1"/>
            <a:r>
              <a:rPr lang="en-US" dirty="0" smtClean="0"/>
              <a:t>A characteristic that is objectively measured</a:t>
            </a:r>
          </a:p>
          <a:p>
            <a:pPr lvl="1"/>
            <a:r>
              <a:rPr lang="en-US" dirty="0" smtClean="0"/>
              <a:t>Indicator of</a:t>
            </a:r>
          </a:p>
          <a:p>
            <a:pPr lvl="2"/>
            <a:r>
              <a:rPr lang="en-US" dirty="0" smtClean="0"/>
              <a:t>Normal biological processes</a:t>
            </a:r>
          </a:p>
          <a:p>
            <a:pPr lvl="2"/>
            <a:r>
              <a:rPr lang="en-US" dirty="0" smtClean="0"/>
              <a:t>Pathogenic processes</a:t>
            </a:r>
          </a:p>
          <a:p>
            <a:pPr lvl="2"/>
            <a:r>
              <a:rPr lang="en-US" dirty="0" smtClean="0"/>
              <a:t>Pharmaceutical response to treatment</a:t>
            </a:r>
          </a:p>
          <a:p>
            <a:r>
              <a:rPr lang="en-US" dirty="0" smtClean="0"/>
              <a:t>Cancer biomarkers can be produced by healthy cells or tumor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ceiver Operating Characteristic.png"/>
          <p:cNvPicPr>
            <a:picLocks noChangeAspect="1" noChangeArrowheads="1"/>
          </p:cNvPicPr>
          <p:nvPr/>
        </p:nvPicPr>
        <p:blipFill>
          <a:blip r:embed="rId2" cstate="print"/>
          <a:srcRect b="52593"/>
          <a:stretch>
            <a:fillRect/>
          </a:stretch>
        </p:blipFill>
        <p:spPr bwMode="auto">
          <a:xfrm>
            <a:off x="5410200" y="2743200"/>
            <a:ext cx="37338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Biomarkers development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" y="2057400"/>
            <a:ext cx="2209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2667000"/>
            <a:ext cx="2209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" y="3962400"/>
            <a:ext cx="2209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75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Assay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36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Assay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669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Assay 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495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or more experiments, usually less than 5 features in total. In most cases one feature.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895600" y="1676400"/>
            <a:ext cx="23622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f:a1…</a:t>
            </a:r>
            <a:r>
              <a:rPr lang="en-US" sz="2800" dirty="0" err="1" smtClean="0"/>
              <a:t>ak</a:t>
            </a:r>
            <a:r>
              <a:rPr lang="en-US" sz="2800" dirty="0" smtClean="0"/>
              <a:t> -&gt; b</a:t>
            </a:r>
          </a:p>
          <a:p>
            <a:pPr algn="ctr"/>
            <a:r>
              <a:rPr lang="en-US" sz="1400" dirty="0" smtClean="0"/>
              <a:t>Usually a linear combination (e.g., logistic regression)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4000" y="2971800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243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Biomarker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65048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many cases estimated on the training data</a:t>
            </a:r>
            <a:endParaRPr lang="en-US" sz="1200" dirty="0"/>
          </a:p>
        </p:txBody>
      </p:sp>
      <p:sp>
        <p:nvSpPr>
          <p:cNvPr id="17" name="Flowchart: Connector 16"/>
          <p:cNvSpPr/>
          <p:nvPr/>
        </p:nvSpPr>
        <p:spPr>
          <a:xfrm>
            <a:off x="1219200" y="29718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219200" y="32004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219200" y="3429000"/>
            <a:ext cx="45719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AutoShape 2" descr="data:image/jpeg;base64,/9j/4AAQSkZJRgABAQAAAQABAAD/2wBDAAkGBwgHBgkIBwgKCgkLDRYPDQwMDRsUFRAWIB0iIiAdHx8kKDQsJCYxJx8fLT0tMTU3Ojo6Iys/RD84QzQ5Ojf/2wBDAQoKCg0MDRoPDxo3JR8lNzc3Nzc3Nzc3Nzc3Nzc3Nzc3Nzc3Nzc3Nzc3Nzc3Nzc3Nzc3Nzc3Nzc3Nzc3Nzc3Nzf/wAARCADFAQADASIAAhEBAxEB/8QAHAABAAIDAQEBAAAAAAAAAAAAAAEFAwQGAgcI/8QASBAAAQMCAwIGEQIDBQkAAAAAAQACAwQRBRIhEzEGFUFRUmEUIiMyNDZUcXN1gZGTlLPR0gexRIKhM0KiwfAkU2JjcpKywuH/xAAaAQEAAgMBAAAAAAAAAAAAAAAAAQMCBAUG/8QAMhEAAgECAwUGBQQDAAAAAAAAAAECAxEEITEFEhNBUSIzUnGRoRQyYYHBBrHR8CMk8f/aAAwDAQACEQMRAD8A+v12JSU9V2PFAyQiNryXyFu8kC1mnolYON6rySD5h34Kq4VRySYtF3OeWnEbDNHA/K4jutuUEgG2gPNzKmo+PIckb2OMLRFla/K52V00gcHOuSXMi2dzfUg6nVXQpKUb3KJzknZHXcb1XkkHzDvwTjeq8kg+Yd+C5bg1NXFjKSszDsSmibIXEOc6RzWnKTvzNsQefMDqqyePhGzBoKalZNt20YLZHFueOXYTDLcnU5xELm/fHXmzVBXtcx4kjvON6rySD5h34JxvVeSQfMO/Bc7FU18WIPbUskfRkBrHhguHEtAuN+t3E79x0bYX84hLjDKl5oY2yR58rWPaMpGxcb33/wBoGD2nzjHgq5HEmdPBi0z6iKOWmia2R2XMyYuI0PIWj91bLjsPlqmuEtTE97YqgGPvWvezKNSNADmLtOYAq3qcXlfFlpqaaOQubZ78hAFxfTNzXVcoWdkWwqZdpl0iqafFy2zayPL/AM2MEt9o3j+o61sz4rQ07oGyVDS6djnxCMF5e1truGUHQZm69YWDVixST0N1FX8c0XSn+Wk/FOOaLpT/AC0n4oSWCKv45oulP8tJ+Kcc0XSn+Wk/FAWCKv45oulP8tJ+Kcc0XSn+Wk/FAWCKv45oulP8tJ+Kcc0XSn+Wk/FAWCKv45oulP8ALSfinHNF0p/lpPxQFgir+OaLpT/LSfinHNF0p/lpPxQFgir+OaLpT/LSfinHNF0p/lpPxQFgir+OaLpT/LSfinHNF0pvlpPxQFgir+OaLpTfLSfinHNF0pvlpPxQFgir+OaLpTfLSfinHNF0pvlpPxQFgiqqXhFhFXWGjp61j6kEAxBrg5t+fTT2q1S9yXFx1RyfDCeelZiVRSW28WHh8dxfUGQjTlVPWYtUNlfSwtIfHLC0yjUkbaNjwRbla462HVzrsK7Dp56w1EL4wHRtYQ6+li4/+39Fh4rrOnB73fZXQqRirNGtOEnJuxyY4Qz9i7U4ec+ctLGyAgENvlvuJJ0HLzgHReuEOMVFJBiMFHGRPHRzPikAuWvERc05Tv1HMRcecLquLKzpwe932Tius6cHvd9lkqkE72MeHLoczFjcs1dNSx0w7SSJjZHOIBzPe0303jJf+YcliccOO1L304NC20wadJDcZo5HDk547fzDm16rius6cHvd9k4rrOnB7z9k4kOg4cuhS4RWyYpEyzBA904iOYFwHah2nId9tCRfluCBbVWGVcMJkilbO4Ob3NsNiRcA2Obmus0OGVLamGSR8WWN+Y5bknQq4VUpXeRZCmrdpFLT4VPLZ1U/Ys/3cZu4+d3J5h71rvpoaXhlhEVPG2NnFlcbN5SZaW5POTzrolRVnjvhPqyu+rSrFu5ZGKjoXqIigyCIiAIiIAiIgCIougFwi+e/qTwxrcGqYsMwpwhndGJZJy0OLQSQA0HS+huVzvBX9QsVgxSGHFpn1lLM4McNmM7CdAW5Rc68mvUtaWKpxnuM7FHYeLrYb4iNra25s+yJcKo4yxCcuFFg81rdrJVyNhafYMzh7WqTTY5U/wBtiFNSMLe9poM72nqe82/wq/e6HM4LXzNL7/xctiV8u4f8OsQo8VkwzB5RA2CwlnDQ5znEXsL6AC67ocHqaQh1dPWVzsuU9kVDsjvPG2zP8K4bhr+ndRNWmt4OwQCJ7QH0jSI8rhpdvJYjk0186oxHF3OwdXYywKxS+Jd1bK6yv/eqNfgX+oGJvr2UOLB9c2a4idGxokDuQcgIK+gCsxuoymnwqGnad7qypGZv8rA4H/uC4PgTwIq8LxSHFMcLINgS6Kna4Pe52oubaWG/Qrv58Re64hGQc53qmlVcIf5Xn7k7aqYKOJ/1opq2dtL/AEtkYpabEnMPZ2NCEE3Ao6drDbmu8vJ84stGfD6CUv20c1Xn0d2ZO+Vp8zCco9yzucXOJcSSeUryqKmKcso5HH+Iqcnbyy/YinjjimpmQxsjYJm2axoaB7AulXOReFU3ph/mujW3gnem/MrTbzYREW2SEREAREQBERAFRVnjvhPqyu+rSq9VFWeO+E+rK76tKgL1ERAEREARFhq6unooHT1c0cMLBd0kjg1o9pQlJt2RmRUlPwswCpEhhxakOzGZ2aTLYcp1tdScSr6/TCaMxxndVVrSxvLq2Pvne3KDfQlY78eRa8PVi7SVvPL9y2mmjgjdLM9scbRdznGwA6yqk4xLXWGCUpqWn+KmJjgtpqDa79D/AHRY84XuHAYJJW1GJyyYhO05mmots4ze4LYx2oI57F3Wraydp/QXpw07T9F/L9j57ww4B1+N5K9mIRzYiGhj2uj2cRaNwba5FrneTe+8Ku4KfpvXU2LU9ZjEkLIaeQSNijdmc9w1FzuAvY9a+p2RUvDU3PfN+G2sZDDugpLd00zS+gspWvPWQw3DnXd0W71XT18stw07NvVv96mpiIU9Wcm5Zz1UUHfu7bojeq6fEJJNIxkb/VaZ1ULQqYuc/lyRFySSSSSSTvJUIi1b3ICIigExeFUvph+xXRrnYvC6X0w/Yrol1cD3b8yYhERbhkEREAREQBERAFRVnjvhPqyu+rSq9VFWeO+E+rK76tKgL1ERAEREBBXy39aJanaYZF23Ylnu6i/Qa9djp5yvqLyALk2C5p2HU3Cx0lTiMQlwwAx0cdyM/Sm9u5vUL37ZU14ucHBczo7LrxwuJWImrxj+en1PhUD5o545KYuEzHh0ZaLnMDpbrvZfpenzOhYZBaQtGYcxtquQoODfBHAa9s4AdVRm7dq8ybM+bcD5118E8M8Qkgka9h3Oabha+EUYNx3k30TNzbm1KOPnDhKyjfXXMyotSevij0Yc7urd71XT1c01w51m9FuiuqYmEMtWcG5ZT10UVxfO7maq+etmmuL5G8zfutVFz6mKqTyWSMbkqERawJRFCAIilAQiIoB6i8LpfTD9iuiXOxeF0vph+xXRLrYHu35kxCIi3DIIiIAiIgCFFB3IDBR1PZLXu2UkWSRzLSAa2Nrix3H3qqrPHfCfVld9WlVrROjMbjFKyUF7nXYQQLuJsqqs8d8J9WV31aVAXqIiAKChNhdaGL4gKClDmNEtRK4R08N7bWQ7h5t5J5ACeRQ3YmMXJ2Rq4s9+I1TcHgc4RlofWyN/ux8jAed9iOpoO4kLaxaR1HhM76cZCxlm5RbKN2nmU4Nh4w+lLHvEtRK4y1E1rbSQ7z1DcAOQADkW5NGyaN0cjQ5jwQ4HlCqnCUqcknZtehnVkvljovf6/wB5HzK6ssDme2odEHHZvaS5t9LjlWWqwUid4ppg6K+hfv8A6b1t0NC2kBObNI4WLrW05gvG0MJXp103lY1knc21CKV1zIhSihAEREAREQBFKhAEUqEBMXhdL6YfsV0a5yPwqm9M3/NdGurgu7fmTEIiLcMgiIgCIiALTxcyDC6sxRNlfsXWjfLsw7TcXcnnW4sNa0Po52EsAdG4Eyd6NOXqQHO8Cooo3Vrop9uSQC8yhxBzyOLbNY1oAc53Od4O4LbrPHfCfVld9WlWxg1GKSaoL207Z5GMLtlK55I7axIduBJceslx33WvWeO+E+rK76tKgL1QdylQdyA+LfqXj1fUcIanD2zyRUlKQxsTHEBxsCXHnOv9FH6aYxUt4T0lJO988UrXsYJHl2yOW9233d7ZdVwy4HQcIeETRRStpqo0+1qXluYEXDWXG+5s7X/hW9wN4BwcHqp1bUVPZVXYtYQzK2MHfYXNz1rnKjVdfe5XPYS2jgI7L4Nu046Wzv1v76nZBamJVGyiyNPbv/oFtOcGNLnGwAuVRVEpnlc88u4cwWxiq3DhZas8c2YkRFxzElQiIAilEBCKVCAlQiIAiKVAIRSoUgmPwmm9M1dGucj8JpvTNXRrq4Lu/uTEIiLcMgiIgCIiALRxylFdhVRSujhlbKA1zJnBrHC4uCS13J1e7et5eJoYp4jFPGySN29j2gg+woDn+BVKYaA1GzgjbUxxva2J7HEaHfliZz9fs5c1Z474T6srvq0qt6ekpqYuNNTxQ5u+2bA2/nsqis8d8J9WV31aVAXqhSq3hBVSUuFTugNqiQCKE2v3R5DW3HNcgqG7K5lCLnJRXMw4BeofW4i7N/tM5bHmAFoo+0bbqJDnD/qVwtegpYqGigpIBligjbGwcwAsFlmkEUbnu3AKFksyaslKba0/HI0cUns0QtOp1cqxe5Huke57jqTdeFxq9XiTbKWFKhFSCVClc9PXFtZVNkxCvie2fZwxw0oewnK0gX2ZuSSdM3uVtGjKq2lyK51FDU6FQq5rqyrlED5jSOihjfKYQ1xL3XuAXAiwy82t+rXH2VVGQUO1G27IMTqjKL5NntL23ZrWHNvNuRZfDvqss/t1HEXQtUWCliqIS9s1QahlgWPeAHg8oNgAeS2nOtZ+KsjxCOkexrTJJs292bnvrY5N+XTf/RYqlKTajnYlzSSbyLBSqh2ORspqeWWKOE1NzE2WoawFoAu4k7t40FzqOuybHYGUcdWxjDC9hfd87GbiQWt1OY3B3abtdVmsNW6EcWHUtkUMcHsa5u5wBCla7uiwIiICY/Caf0zf3XRrnGeEU/pmfuujXVwXd/cyiERFuEhERAEREAREQBUVZ474T6srvq0qvVRVnjvhPqyu+rSoC8uqSpnir+ENFSRyse2ka6plDX3s/vGAj2vP8oVF+rGJVdBgMEdI90YqZtnI9psctibA9dv3XxynlkppmTU73RSsN2PYbFp6itOvilTlu2PR7K2HLF0HX37apftmfptVeKT5niJp0bq7zrHgeJS1PBuhr6oDbTU7HusLAuI3+3etVxLnEk3JNyVji61oKK5nnasXCTg9VkQilFzCshERAFrOoIXw1UMmZzKl5e/WxBsBoRutlBB33W0oWUZSjoyGk9TUloXPcySOqmhqAwMfMwMJkA6QLSN5J3aXNt6ji6LscRiSUSiTaiouNptLWzbrbtLWtbS1luKVnxZ9THcj0NWkpNg98sk81RM8BpklyizRewAaAANTyXWFuFNbUCRtVUCMT7cQ9rlzk3NzlzEanQnT2C2+pRVpptp6jcjoaJw1raenihnlifTtyRzNDS6xtcEEEG9hycixz4S2U3FZVMLotlK4FhMjdTqS02PbHvbb+oWskUrEVFzIdOL5HmNmzjYwG4a0NuepSiKpu+ZYERFAJj8Ip/TM/ddGucj8Ip/TM/ddGurgu7+5MQiItwyCIiAIiIAiIgCoqzx3wn1ZXfVpVeqirPHfCfVld9WlQG3j9DQYhhVRDijA6lDC95JtlsL3B5LLi8B/TPDHU9HWYjJUve6NsklMXANDiL5SQLkD2LruFAMuFOow3Oa2RlMW3t2r3AP9zMx9i36uYU8BLdCdGhUVIU296S0N6jjcRhqG7Sm0pP8Avr+CurpG5mwRACOIZQBoP9DctVSi5NSbnJyZztSERFUCVCIpAREQEqERLglQiIAiKUBCIpQEIiKATH4TTemaujXOxeFUvph+xXRLrYLu35kxCIi3DIIiIAiIgCIiAKirPHfCfVld9WlV6qKs8d8J9WV31aVAZa1oqeEWHQlocylZJVON+9dbZt94dJ7l5r59tOQD2rdAteGa+IYtVhtnGRlJE6+9rG3J9jpHj2Lyubi6uW4uZZXdrR6Je+f5JUKVC0CglQpUIAiIgClQiAlFCIApUKUBCIiWBKKEQBERAeovC6b0w/YrolzkXhVN6Yf5ro11cF3b8zJBERbhIREQBERAEREB5cQ0Ek2A1uvlWOfqLAzhLT1uGUnZEdJBPT5nyZRIJHxOLhYHQbLTnuvqFZD2RSzQZi3aMcy45Li11+dMVwivwirdS19M+KQOytOU5ZOtp5QtPF1KkEtw9F+n8DhMVOar5taK9vNn1Tgli1PiuF3hu2Vkj3TxneHvcXk+Ykm3/wAV2uL/AE5wiuoIauqqqSqjFRlbGwwOuQL9tu69F2YEp/hqn4Lvsue6dWWdmcratOlTxlSNJ3jf/vuFKZJj/DVHwyhZMN9NUfDKjhVPC/Q54UJaXyWp+EUtN5LU/CKcKp4X6AIpDJjupqj4ZQtmG+mqPhEpwqnhfoCFKjunk1T8B32Ud08mqfgP+ycGp4X6AlE7p5NU/Af9lHdPJqn4D/spVGp4WCUUd08nqfgP+yd08nqfgP8AsnBqeFglSF57p5PU/Af9k7p5PU/Af9lHBqeFglFHdPJ6n4D/ALJ3Tyap+A/7JwanhYJRR3Tyap+A/wCynunk1T8B/wBlPBqeFgmPwmm9M1dGudhbK+pgAp5xaVpJdE4AAHnIXRLpYSMo07NcyYhERbRkEREAREQBERAF5IXpEBAClEQBERAEREBjnmipoJJ6iRkUMbS98jzZrWgXJJ5AvFJWU1Yxz6SeOZrTlJjcCAeZY8WpXV2F1lIxwa6eF8YcSRYkEbxr7lVYjgE0nYjKGdwjhlMhdUzvmeHXaRZz8xA7UjSx1uDvBAvY5GSsD43h7TuLTcFe7rlpODVWZpnR1LIxJEWkggl3bA5dWkgWFjqW6ntL6rLV4BVTcHocNimjbI1zi5zyHZL5iMt2W7UuFu1GgsMulgOhZIyQOMb2uyuLXWN7Ebwva5mTAK5+IR1AnhDGuLtO+uSbi5aTYg8hbu1zXFol4L5oWsaIAWtyjfu2Jb/52f5wDvCA6e68iRhkMYe3OAHFt9QDext7D7lVYphctZJFK10ZfFSyxt2lz278lj7muF+vl1CpmcE6lkbiDTOmdFsy/tQ7IJXPbFfZkZLPt3thlHam+gHYItOlpJIaGnp+yZQ6JgaXjKS6w6wVkpYJYZJnS1UkzXkZWvDRksOSwG//AFy3A2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BDAAkGBwgHBgkIBwgKCgkLDRYPDQwMDRsUFRAWIB0iIiAdHx8kKDQsJCYxJx8fLT0tMTU3Ojo6Iys/RD84QzQ5Ojf/2wBDAQoKCg0MDRoPDxo3JR8lNzc3Nzc3Nzc3Nzc3Nzc3Nzc3Nzc3Nzc3Nzc3Nzc3Nzc3Nzc3Nzc3Nzc3Nzc3Nzc3Nzf/wAARCADFAQADASIAAhEBAxEB/8QAHAABAAIDAQEBAAAAAAAAAAAAAAEFAwQGAgcI/8QASBAAAQMCAwIGEQIDBQkAAAAAAQACAwQRBRIhEzEGFUFRUmEUIiMyNDZUcXN1gZGTlLPR0gexRIKhM0KiwfAkU2JjcpKywuH/xAAaAQEAAgMBAAAAAAAAAAAAAAAAAQMCBAUG/8QAMhEAAgECAwUGBQQDAAAAAAAAAAECAxEEITEFEhNBUSIzUnGRoRQyYYHBBrHR8CMk8f/aAAwDAQACEQMRAD8A+v12JSU9V2PFAyQiNryXyFu8kC1mnolYON6rySD5h34Kq4VRySYtF3OeWnEbDNHA/K4jutuUEgG2gPNzKmo+PIckb2OMLRFla/K52V00gcHOuSXMi2dzfUg6nVXQpKUb3KJzknZHXcb1XkkHzDvwTjeq8kg+Yd+C5bg1NXFjKSszDsSmibIXEOc6RzWnKTvzNsQefMDqqyePhGzBoKalZNt20YLZHFueOXYTDLcnU5xELm/fHXmzVBXtcx4kjvON6rySD5h34JxvVeSQfMO/Bc7FU18WIPbUskfRkBrHhguHEtAuN+t3E79x0bYX84hLjDKl5oY2yR58rWPaMpGxcb33/wBoGD2nzjHgq5HEmdPBi0z6iKOWmia2R2XMyYuI0PIWj91bLjsPlqmuEtTE97YqgGPvWvezKNSNADmLtOYAq3qcXlfFlpqaaOQubZ78hAFxfTNzXVcoWdkWwqZdpl0iqafFy2zayPL/AM2MEt9o3j+o61sz4rQ07oGyVDS6djnxCMF5e1truGUHQZm69YWDVixST0N1FX8c0XSn+Wk/FOOaLpT/AC0n4oSWCKv45oulP8tJ+Kcc0XSn+Wk/FAWCKv45oulP8tJ+Kcc0XSn+Wk/FAWCKv45oulP8tJ+Kcc0XSn+Wk/FAWCKv45oulP8ALSfinHNF0p/lpPxQFgir+OaLpT/LSfinHNF0p/lpPxQFgir+OaLpT/LSfinHNF0p/lpPxQFgir+OaLpT/LSfinHNF0pvlpPxQFgir+OaLpTfLSfinHNF0pvlpPxQFgir+OaLpTfLSfinHNF0pvlpPxQFgiqqXhFhFXWGjp61j6kEAxBrg5t+fTT2q1S9yXFx1RyfDCeelZiVRSW28WHh8dxfUGQjTlVPWYtUNlfSwtIfHLC0yjUkbaNjwRbla462HVzrsK7Dp56w1EL4wHRtYQ6+li4/+39Fh4rrOnB73fZXQqRirNGtOEnJuxyY4Qz9i7U4ec+ctLGyAgENvlvuJJ0HLzgHReuEOMVFJBiMFHGRPHRzPikAuWvERc05Tv1HMRcecLquLKzpwe932Tius6cHvd9lkqkE72MeHLoczFjcs1dNSx0w7SSJjZHOIBzPe0303jJf+YcliccOO1L304NC20wadJDcZo5HDk547fzDm16rius6cHvd9k4rrOnB7z9k4kOg4cuhS4RWyYpEyzBA904iOYFwHah2nId9tCRfluCBbVWGVcMJkilbO4Ob3NsNiRcA2Obmus0OGVLamGSR8WWN+Y5bknQq4VUpXeRZCmrdpFLT4VPLZ1U/Ys/3cZu4+d3J5h71rvpoaXhlhEVPG2NnFlcbN5SZaW5POTzrolRVnjvhPqyu+rSrFu5ZGKjoXqIigyCIiAIiIAiIgCIougFwi+e/qTwxrcGqYsMwpwhndGJZJy0OLQSQA0HS+huVzvBX9QsVgxSGHFpn1lLM4McNmM7CdAW5Rc68mvUtaWKpxnuM7FHYeLrYb4iNra25s+yJcKo4yxCcuFFg81rdrJVyNhafYMzh7WqTTY5U/wBtiFNSMLe9poM72nqe82/wq/e6HM4LXzNL7/xctiV8u4f8OsQo8VkwzB5RA2CwlnDQ5znEXsL6AC67ocHqaQh1dPWVzsuU9kVDsjvPG2zP8K4bhr+ndRNWmt4OwQCJ7QH0jSI8rhpdvJYjk0186oxHF3OwdXYywKxS+Jd1bK6yv/eqNfgX+oGJvr2UOLB9c2a4idGxokDuQcgIK+gCsxuoymnwqGnad7qypGZv8rA4H/uC4PgTwIq8LxSHFMcLINgS6Kna4Pe52oubaWG/Qrv58Re64hGQc53qmlVcIf5Xn7k7aqYKOJ/1opq2dtL/AEtkYpabEnMPZ2NCEE3Ao6drDbmu8vJ84stGfD6CUv20c1Xn0d2ZO+Vp8zCco9yzucXOJcSSeUryqKmKcso5HH+Iqcnbyy/YinjjimpmQxsjYJm2axoaB7AulXOReFU3ph/mujW3gnem/MrTbzYREW2SEREAREQBERAFRVnjvhPqyu+rSq9VFWeO+E+rK76tKgL1ERAEREARFhq6unooHT1c0cMLBd0kjg1o9pQlJt2RmRUlPwswCpEhhxakOzGZ2aTLYcp1tdScSr6/TCaMxxndVVrSxvLq2Pvne3KDfQlY78eRa8PVi7SVvPL9y2mmjgjdLM9scbRdznGwA6yqk4xLXWGCUpqWn+KmJjgtpqDa79D/AHRY84XuHAYJJW1GJyyYhO05mmots4ze4LYx2oI57F3Wraydp/QXpw07T9F/L9j57ww4B1+N5K9mIRzYiGhj2uj2cRaNwba5FrneTe+8Ku4KfpvXU2LU9ZjEkLIaeQSNijdmc9w1FzuAvY9a+p2RUvDU3PfN+G2sZDDugpLd00zS+gspWvPWQw3DnXd0W71XT18stw07NvVv96mpiIU9Wcm5Zz1UUHfu7bojeq6fEJJNIxkb/VaZ1ULQqYuc/lyRFySSSSSSTvJUIi1b3ICIigExeFUvph+xXRrnYvC6X0w/Yrol1cD3b8yYhERbhkEREAREQBERAFRVnjvhPqyu+rSq9VFWeO+E+rK76tKgL1ERAEREBBXy39aJanaYZF23Ylnu6i/Qa9djp5yvqLyALk2C5p2HU3Cx0lTiMQlwwAx0cdyM/Sm9u5vUL37ZU14ucHBczo7LrxwuJWImrxj+en1PhUD5o545KYuEzHh0ZaLnMDpbrvZfpenzOhYZBaQtGYcxtquQoODfBHAa9s4AdVRm7dq8ybM+bcD5118E8M8Qkgka9h3Oabha+EUYNx3k30TNzbm1KOPnDhKyjfXXMyotSevij0Yc7urd71XT1c01w51m9FuiuqYmEMtWcG5ZT10UVxfO7maq+etmmuL5G8zfutVFz6mKqTyWSMbkqERawJRFCAIilAQiIoB6i8LpfTD9iuiXOxeF0vph+xXRLrYHu35kxCIi3DIIiIAiIgCFFB3IDBR1PZLXu2UkWSRzLSAa2Nrix3H3qqrPHfCfVld9WlVrROjMbjFKyUF7nXYQQLuJsqqs8d8J9WV31aVAXqIiAKChNhdaGL4gKClDmNEtRK4R08N7bWQ7h5t5J5ACeRQ3YmMXJ2Rq4s9+I1TcHgc4RlofWyN/ux8jAed9iOpoO4kLaxaR1HhM76cZCxlm5RbKN2nmU4Nh4w+lLHvEtRK4y1E1rbSQ7z1DcAOQADkW5NGyaN0cjQ5jwQ4HlCqnCUqcknZtehnVkvljovf6/wB5HzK6ssDme2odEHHZvaS5t9LjlWWqwUid4ppg6K+hfv8A6b1t0NC2kBObNI4WLrW05gvG0MJXp103lY1knc21CKV1zIhSihAEREAREQBFKhAEUqEBMXhdL6YfsV0a5yPwqm9M3/NdGurgu7fmTEIiLcMgiIgCIiALTxcyDC6sxRNlfsXWjfLsw7TcXcnnW4sNa0Po52EsAdG4Eyd6NOXqQHO8Cooo3Vrop9uSQC8yhxBzyOLbNY1oAc53Od4O4LbrPHfCfVld9WlWxg1GKSaoL207Z5GMLtlK55I7axIduBJceslx33WvWeO+E+rK76tKgL1QdylQdyA+LfqXj1fUcIanD2zyRUlKQxsTHEBxsCXHnOv9FH6aYxUt4T0lJO988UrXsYJHl2yOW9233d7ZdVwy4HQcIeETRRStpqo0+1qXluYEXDWXG+5s7X/hW9wN4BwcHqp1bUVPZVXYtYQzK2MHfYXNz1rnKjVdfe5XPYS2jgI7L4Nu046Wzv1v76nZBamJVGyiyNPbv/oFtOcGNLnGwAuVRVEpnlc88u4cwWxiq3DhZas8c2YkRFxzElQiIAilEBCKVCAlQiIAiKVAIRSoUgmPwmm9M1dGucj8JpvTNXRrq4Lu/uTEIiLcMgiIgCIiALRxylFdhVRSujhlbKA1zJnBrHC4uCS13J1e7et5eJoYp4jFPGySN29j2gg+woDn+BVKYaA1GzgjbUxxva2J7HEaHfliZz9fs5c1Z474T6srvq0qt6ekpqYuNNTxQ5u+2bA2/nsqis8d8J9WV31aVAXqhSq3hBVSUuFTugNqiQCKE2v3R5DW3HNcgqG7K5lCLnJRXMw4BeofW4i7N/tM5bHmAFoo+0bbqJDnD/qVwtegpYqGigpIBligjbGwcwAsFlmkEUbnu3AKFksyaslKba0/HI0cUns0QtOp1cqxe5Huke57jqTdeFxq9XiTbKWFKhFSCVClc9PXFtZVNkxCvie2fZwxw0oewnK0gX2ZuSSdM3uVtGjKq2lyK51FDU6FQq5rqyrlED5jSOihjfKYQ1xL3XuAXAiwy82t+rXH2VVGQUO1G27IMTqjKL5NntL23ZrWHNvNuRZfDvqss/t1HEXQtUWCliqIS9s1QahlgWPeAHg8oNgAeS2nOtZ+KsjxCOkexrTJJs292bnvrY5N+XTf/RYqlKTajnYlzSSbyLBSqh2ORspqeWWKOE1NzE2WoawFoAu4k7t40FzqOuybHYGUcdWxjDC9hfd87GbiQWt1OY3B3abtdVmsNW6EcWHUtkUMcHsa5u5wBCla7uiwIiICY/Caf0zf3XRrnGeEU/pmfuujXVwXd/cyiERFuEhERAEREAREQBUVZ474T6srvq0qvVRVnjvhPqyu+rSoC8uqSpnir+ENFSRyse2ka6plDX3s/vGAj2vP8oVF+rGJVdBgMEdI90YqZtnI9psctibA9dv3XxynlkppmTU73RSsN2PYbFp6itOvilTlu2PR7K2HLF0HX37apftmfptVeKT5niJp0bq7zrHgeJS1PBuhr6oDbTU7HusLAuI3+3etVxLnEk3JNyVji61oKK5nnasXCTg9VkQilFzCshERAFrOoIXw1UMmZzKl5e/WxBsBoRutlBB33W0oWUZSjoyGk9TUloXPcySOqmhqAwMfMwMJkA6QLSN5J3aXNt6ji6LscRiSUSiTaiouNptLWzbrbtLWtbS1luKVnxZ9THcj0NWkpNg98sk81RM8BpklyizRewAaAANTyXWFuFNbUCRtVUCMT7cQ9rlzk3NzlzEanQnT2C2+pRVpptp6jcjoaJw1raenihnlifTtyRzNDS6xtcEEEG9hycixz4S2U3FZVMLotlK4FhMjdTqS02PbHvbb+oWskUrEVFzIdOL5HmNmzjYwG4a0NuepSiKpu+ZYERFAJj8Ip/TM/ddGucj8Ip/TM/ddGurgu7+5MQiItwyCIiAIiIAiIgCoqzx3wn1ZXfVpVeqirPHfCfVld9WlQG3j9DQYhhVRDijA6lDC95JtlsL3B5LLi8B/TPDHU9HWYjJUve6NsklMXANDiL5SQLkD2LruFAMuFOow3Oa2RlMW3t2r3AP9zMx9i36uYU8BLdCdGhUVIU296S0N6jjcRhqG7Sm0pP8Avr+CurpG5mwRACOIZQBoP9DctVSi5NSbnJyZztSERFUCVCIpAREQEqERLglQiIAiKUBCIpQEIiKATH4TTemaujXOxeFUvph+xXRLrYLu35kxCIi3DIIiIAiIgCIiAKirPHfCfVld9WlV6qKs8d8J9WV31aVAZa1oqeEWHQlocylZJVON+9dbZt94dJ7l5r59tOQD2rdAteGa+IYtVhtnGRlJE6+9rG3J9jpHj2Lyubi6uW4uZZXdrR6Je+f5JUKVC0CglQpUIAiIgClQiAlFCIApUKUBCIiWBKKEQBERAeovC6b0w/YrolzkXhVN6Yf5ro11cF3b8zJBERbhIREQBERAEREB5cQ0Ek2A1uvlWOfqLAzhLT1uGUnZEdJBPT5nyZRIJHxOLhYHQbLTnuvqFZD2RSzQZi3aMcy45Li11+dMVwivwirdS19M+KQOytOU5ZOtp5QtPF1KkEtw9F+n8DhMVOar5taK9vNn1Tgli1PiuF3hu2Vkj3TxneHvcXk+Ykm3/wAV2uL/AE5wiuoIauqqqSqjFRlbGwwOuQL9tu69F2YEp/hqn4Lvsue6dWWdmcratOlTxlSNJ3jf/vuFKZJj/DVHwyhZMN9NUfDKjhVPC/Q54UJaXyWp+EUtN5LU/CKcKp4X6AIpDJjupqj4ZQtmG+mqPhEpwqnhfoCFKjunk1T8B32Ud08mqfgP+ycGp4X6AlE7p5NU/Af9lHdPJqn4D/spVGp4WCUUd08nqfgP+yd08nqfgP8AsnBqeFglSF57p5PU/Af9k7p5PU/Af9lHBqeFglFHdPJ6n4D/ALJ3Tyap+A/7JwanhYJRR3Tyap+A/wCynunk1T8B/wBlPBqeFgmPwmm9M1dGudhbK+pgAp5xaVpJdE4AAHnIXRLpYSMo07NcyYhERbRkEREAREQBERAF5IXpEBAClEQBERAEREBjnmipoJJ6iRkUMbS98jzZrWgXJJ5AvFJWU1Yxz6SeOZrTlJjcCAeZY8WpXV2F1lIxwa6eF8YcSRYkEbxr7lVYjgE0nYjKGdwjhlMhdUzvmeHXaRZz8xA7UjSx1uDvBAvY5GSsD43h7TuLTcFe7rlpODVWZpnR1LIxJEWkggl3bA5dWkgWFjqW6ntL6rLV4BVTcHocNimjbI1zi5zyHZL5iMt2W7UuFu1GgsMulgOhZIyQOMb2uyuLXWN7Ebwva5mTAK5+IR1AnhDGuLtO+uSbi5aTYg8hbu1zXFol4L5oWsaIAWtyjfu2Jb/52f5wDvCA6e68iRhkMYe3OAHFt9QDext7D7lVYphctZJFK10ZfFSyxt2lz278lj7muF+vl1CpmcE6lkbiDTOmdFsy/tQ7IJXPbFfZkZLPt3thlHam+gHYItOlpJIaGnp+yZQ6JgaXjKS6w6wVkpYJYZJnS1UkzXkZWvDRksOSwG//AFy3A2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BDAAkGBwgHBgkIBwgKCgkLDRYPDQwMDRsUFRAWIB0iIiAdHx8kKDQsJCYxJx8fLT0tMTU3Ojo6Iys/RD84QzQ5Ojf/2wBDAQoKCg0MDRoPDxo3JR8lNzc3Nzc3Nzc3Nzc3Nzc3Nzc3Nzc3Nzc3Nzc3Nzc3Nzc3Nzc3Nzc3Nzc3Nzc3Nzc3Nzf/wAARCADFAQADASIAAhEBAxEB/8QAHAABAAIDAQEBAAAAAAAAAAAAAAEFAwQGAgcI/8QASBAAAQMCAwIGEQIDBQkAAAAAAQACAwQRBRIhEzEGFUFRUmEUIiMyNDZUcXN1gZGTlLPR0gexRIKhM0KiwfAkU2JjcpKywuH/xAAaAQEAAgMBAAAAAAAAAAAAAAAAAQMCBAUG/8QAMhEAAgECAwUGBQQDAAAAAAAAAAECAxEEITEFEhNBUSIzUnGRoRQyYYHBBrHR8CMk8f/aAAwDAQACEQMRAD8A+v12JSU9V2PFAyQiNryXyFu8kC1mnolYON6rySD5h34Kq4VRySYtF3OeWnEbDNHA/K4jutuUEgG2gPNzKmo+PIckb2OMLRFla/K52V00gcHOuSXMi2dzfUg6nVXQpKUb3KJzknZHXcb1XkkHzDvwTjeq8kg+Yd+C5bg1NXFjKSszDsSmibIXEOc6RzWnKTvzNsQefMDqqyePhGzBoKalZNt20YLZHFueOXYTDLcnU5xELm/fHXmzVBXtcx4kjvON6rySD5h34JxvVeSQfMO/Bc7FU18WIPbUskfRkBrHhguHEtAuN+t3E79x0bYX84hLjDKl5oY2yR58rWPaMpGxcb33/wBoGD2nzjHgq5HEmdPBi0z6iKOWmia2R2XMyYuI0PIWj91bLjsPlqmuEtTE97YqgGPvWvezKNSNADmLtOYAq3qcXlfFlpqaaOQubZ78hAFxfTNzXVcoWdkWwqZdpl0iqafFy2zayPL/AM2MEt9o3j+o61sz4rQ07oGyVDS6djnxCMF5e1truGUHQZm69YWDVixST0N1FX8c0XSn+Wk/FOOaLpT/AC0n4oSWCKv45oulP8tJ+Kcc0XSn+Wk/FAWCKv45oulP8tJ+Kcc0XSn+Wk/FAWCKv45oulP8tJ+Kcc0XSn+Wk/FAWCKv45oulP8ALSfinHNF0p/lpPxQFgir+OaLpT/LSfinHNF0p/lpPxQFgir+OaLpT/LSfinHNF0p/lpPxQFgir+OaLpT/LSfinHNF0pvlpPxQFgir+OaLpTfLSfinHNF0pvlpPxQFgir+OaLpTfLSfinHNF0pvlpPxQFgiqqXhFhFXWGjp61j6kEAxBrg5t+fTT2q1S9yXFx1RyfDCeelZiVRSW28WHh8dxfUGQjTlVPWYtUNlfSwtIfHLC0yjUkbaNjwRbla462HVzrsK7Dp56w1EL4wHRtYQ6+li4/+39Fh4rrOnB73fZXQqRirNGtOEnJuxyY4Qz9i7U4ec+ctLGyAgENvlvuJJ0HLzgHReuEOMVFJBiMFHGRPHRzPikAuWvERc05Tv1HMRcecLquLKzpwe932Tius6cHvd9lkqkE72MeHLoczFjcs1dNSx0w7SSJjZHOIBzPe0303jJf+YcliccOO1L304NC20wadJDcZo5HDk547fzDm16rius6cHvd9k4rrOnB7z9k4kOg4cuhS4RWyYpEyzBA904iOYFwHah2nId9tCRfluCBbVWGVcMJkilbO4Ob3NsNiRcA2Obmus0OGVLamGSR8WWN+Y5bknQq4VUpXeRZCmrdpFLT4VPLZ1U/Ys/3cZu4+d3J5h71rvpoaXhlhEVPG2NnFlcbN5SZaW5POTzrolRVnjvhPqyu+rSrFu5ZGKjoXqIigyCIiAIiIAiIgCIougFwi+e/qTwxrcGqYsMwpwhndGJZJy0OLQSQA0HS+huVzvBX9QsVgxSGHFpn1lLM4McNmM7CdAW5Rc68mvUtaWKpxnuM7FHYeLrYb4iNra25s+yJcKo4yxCcuFFg81rdrJVyNhafYMzh7WqTTY5U/wBtiFNSMLe9poM72nqe82/wq/e6HM4LXzNL7/xctiV8u4f8OsQo8VkwzB5RA2CwlnDQ5znEXsL6AC67ocHqaQh1dPWVzsuU9kVDsjvPG2zP8K4bhr+ndRNWmt4OwQCJ7QH0jSI8rhpdvJYjk0186oxHF3OwdXYywKxS+Jd1bK6yv/eqNfgX+oGJvr2UOLB9c2a4idGxokDuQcgIK+gCsxuoymnwqGnad7qypGZv8rA4H/uC4PgTwIq8LxSHFMcLINgS6Kna4Pe52oubaWG/Qrv58Re64hGQc53qmlVcIf5Xn7k7aqYKOJ/1opq2dtL/AEtkYpabEnMPZ2NCEE3Ao6drDbmu8vJ84stGfD6CUv20c1Xn0d2ZO+Vp8zCco9yzucXOJcSSeUryqKmKcso5HH+Iqcnbyy/YinjjimpmQxsjYJm2axoaB7AulXOReFU3ph/mujW3gnem/MrTbzYREW2SEREAREQBERAFRVnjvhPqyu+rSq9VFWeO+E+rK76tKgL1ERAEREARFhq6unooHT1c0cMLBd0kjg1o9pQlJt2RmRUlPwswCpEhhxakOzGZ2aTLYcp1tdScSr6/TCaMxxndVVrSxvLq2Pvne3KDfQlY78eRa8PVi7SVvPL9y2mmjgjdLM9scbRdznGwA6yqk4xLXWGCUpqWn+KmJjgtpqDa79D/AHRY84XuHAYJJW1GJyyYhO05mmots4ze4LYx2oI57F3Wraydp/QXpw07T9F/L9j57ww4B1+N5K9mIRzYiGhj2uj2cRaNwba5FrneTe+8Ku4KfpvXU2LU9ZjEkLIaeQSNijdmc9w1FzuAvY9a+p2RUvDU3PfN+G2sZDDugpLd00zS+gspWvPWQw3DnXd0W71XT18stw07NvVv96mpiIU9Wcm5Zz1UUHfu7bojeq6fEJJNIxkb/VaZ1ULQqYuc/lyRFySSSSSSTvJUIi1b3ICIigExeFUvph+xXRrnYvC6X0w/Yrol1cD3b8yYhERbhkEREAREQBERAFRVnjvhPqyu+rSq9VFWeO+E+rK76tKgL1ERAEREBBXy39aJanaYZF23Ylnu6i/Qa9djp5yvqLyALk2C5p2HU3Cx0lTiMQlwwAx0cdyM/Sm9u5vUL37ZU14ucHBczo7LrxwuJWImrxj+en1PhUD5o545KYuEzHh0ZaLnMDpbrvZfpenzOhYZBaQtGYcxtquQoODfBHAa9s4AdVRm7dq8ybM+bcD5118E8M8Qkgka9h3Oabha+EUYNx3k30TNzbm1KOPnDhKyjfXXMyotSevij0Yc7urd71XT1c01w51m9FuiuqYmEMtWcG5ZT10UVxfO7maq+etmmuL5G8zfutVFz6mKqTyWSMbkqERawJRFCAIilAQiIoB6i8LpfTD9iuiXOxeF0vph+xXRLrYHu35kxCIi3DIIiIAiIgCFFB3IDBR1PZLXu2UkWSRzLSAa2Nrix3H3qqrPHfCfVld9WlVrROjMbjFKyUF7nXYQQLuJsqqs8d8J9WV31aVAXqIiAKChNhdaGL4gKClDmNEtRK4R08N7bWQ7h5t5J5ACeRQ3YmMXJ2Rq4s9+I1TcHgc4RlofWyN/ux8jAed9iOpoO4kLaxaR1HhM76cZCxlm5RbKN2nmU4Nh4w+lLHvEtRK4y1E1rbSQ7z1DcAOQADkW5NGyaN0cjQ5jwQ4HlCqnCUqcknZtehnVkvljovf6/wB5HzK6ssDme2odEHHZvaS5t9LjlWWqwUid4ppg6K+hfv8A6b1t0NC2kBObNI4WLrW05gvG0MJXp103lY1knc21CKV1zIhSihAEREAREQBFKhAEUqEBMXhdL6YfsV0a5yPwqm9M3/NdGurgu7fmTEIiLcMgiIgCIiALTxcyDC6sxRNlfsXWjfLsw7TcXcnnW4sNa0Po52EsAdG4Eyd6NOXqQHO8Cooo3Vrop9uSQC8yhxBzyOLbNY1oAc53Od4O4LbrPHfCfVld9WlWxg1GKSaoL207Z5GMLtlK55I7axIduBJceslx33WvWeO+E+rK76tKgL1QdylQdyA+LfqXj1fUcIanD2zyRUlKQxsTHEBxsCXHnOv9FH6aYxUt4T0lJO988UrXsYJHl2yOW9233d7ZdVwy4HQcIeETRRStpqo0+1qXluYEXDWXG+5s7X/hW9wN4BwcHqp1bUVPZVXYtYQzK2MHfYXNz1rnKjVdfe5XPYS2jgI7L4Nu046Wzv1v76nZBamJVGyiyNPbv/oFtOcGNLnGwAuVRVEpnlc88u4cwWxiq3DhZas8c2YkRFxzElQiIAilEBCKVCAlQiIAiKVAIRSoUgmPwmm9M1dGucj8JpvTNXRrq4Lu/uTEIiLcMgiIgCIiALRxylFdhVRSujhlbKA1zJnBrHC4uCS13J1e7et5eJoYp4jFPGySN29j2gg+woDn+BVKYaA1GzgjbUxxva2J7HEaHfliZz9fs5c1Z474T6srvq0qt6ekpqYuNNTxQ5u+2bA2/nsqis8d8J9WV31aVAXqhSq3hBVSUuFTugNqiQCKE2v3R5DW3HNcgqG7K5lCLnJRXMw4BeofW4i7N/tM5bHmAFoo+0bbqJDnD/qVwtegpYqGigpIBligjbGwcwAsFlmkEUbnu3AKFksyaslKba0/HI0cUns0QtOp1cqxe5Huke57jqTdeFxq9XiTbKWFKhFSCVClc9PXFtZVNkxCvie2fZwxw0oewnK0gX2ZuSSdM3uVtGjKq2lyK51FDU6FQq5rqyrlED5jSOihjfKYQ1xL3XuAXAiwy82t+rXH2VVGQUO1G27IMTqjKL5NntL23ZrWHNvNuRZfDvqss/t1HEXQtUWCliqIS9s1QahlgWPeAHg8oNgAeS2nOtZ+KsjxCOkexrTJJs292bnvrY5N+XTf/RYqlKTajnYlzSSbyLBSqh2ORspqeWWKOE1NzE2WoawFoAu4k7t40FzqOuybHYGUcdWxjDC9hfd87GbiQWt1OY3B3abtdVmsNW6EcWHUtkUMcHsa5u5wBCla7uiwIiICY/Caf0zf3XRrnGeEU/pmfuujXVwXd/cyiERFuEhERAEREAREQBUVZ474T6srvq0qvVRVnjvhPqyu+rSoC8uqSpnir+ENFSRyse2ka6plDX3s/vGAj2vP8oVF+rGJVdBgMEdI90YqZtnI9psctibA9dv3XxynlkppmTU73RSsN2PYbFp6itOvilTlu2PR7K2HLF0HX37apftmfptVeKT5niJp0bq7zrHgeJS1PBuhr6oDbTU7HusLAuI3+3etVxLnEk3JNyVji61oKK5nnasXCTg9VkQilFzCshERAFrOoIXw1UMmZzKl5e/WxBsBoRutlBB33W0oWUZSjoyGk9TUloXPcySOqmhqAwMfMwMJkA6QLSN5J3aXNt6ji6LscRiSUSiTaiouNptLWzbrbtLWtbS1luKVnxZ9THcj0NWkpNg98sk81RM8BpklyizRewAaAANTyXWFuFNbUCRtVUCMT7cQ9rlzk3NzlzEanQnT2C2+pRVpptp6jcjoaJw1raenihnlifTtyRzNDS6xtcEEEG9hycixz4S2U3FZVMLotlK4FhMjdTqS02PbHvbb+oWskUrEVFzIdOL5HmNmzjYwG4a0NuepSiKpu+ZYERFAJj8Ip/TM/ddGucj8Ip/TM/ddGurgu7+5MQiItwyCIiAIiIAiIgCoqzx3wn1ZXfVpVeqirPHfCfVld9WlQG3j9DQYhhVRDijA6lDC95JtlsL3B5LLi8B/TPDHU9HWYjJUve6NsklMXANDiL5SQLkD2LruFAMuFOow3Oa2RlMW3t2r3AP9zMx9i36uYU8BLdCdGhUVIU296S0N6jjcRhqG7Sm0pP8Avr+CurpG5mwRACOIZQBoP9DctVSi5NSbnJyZztSERFUCVCIpAREQEqERLglQiIAiKUBCIpQEIiKATH4TTemaujXOxeFUvph+xXRLrYLu35kxCIi3DIIiIAiIgCIiAKirPHfCfVld9WlV6qKs8d8J9WV31aVAZa1oqeEWHQlocylZJVON+9dbZt94dJ7l5r59tOQD2rdAteGa+IYtVhtnGRlJE6+9rG3J9jpHj2Lyubi6uW4uZZXdrR6Je+f5JUKVC0CglQpUIAiIgClQiAlFCIApUKUBCIiWBKKEQBERAeovC6b0w/YrolzkXhVN6Yf5ro11cF3b8zJBERbhIREQBERAEREB5cQ0Ek2A1uvlWOfqLAzhLT1uGUnZEdJBPT5nyZRIJHxOLhYHQbLTnuvqFZD2RSzQZi3aMcy45Li11+dMVwivwirdS19M+KQOytOU5ZOtp5QtPF1KkEtw9F+n8DhMVOar5taK9vNn1Tgli1PiuF3hu2Vkj3TxneHvcXk+Ykm3/wAV2uL/AE5wiuoIauqqqSqjFRlbGwwOuQL9tu69F2YEp/hqn4Lvsue6dWWdmcratOlTxlSNJ3jf/vuFKZJj/DVHwyhZMN9NUfDKjhVPC/Q54UJaXyWp+EUtN5LU/CKcKp4X6AIpDJjupqj4ZQtmG+mqPhEpwqnhfoCFKjunk1T8B32Ud08mqfgP+ycGp4X6AlE7p5NU/Af9lHdPJqn4D/spVGp4WCUUd08nqfgP+yd08nqfgP8AsnBqeFglSF57p5PU/Af9k7p5PU/Af9lHBqeFglFHdPJ6n4D/ALJ3Tyap+A/7JwanhYJRR3Tyap+A/wCynunk1T8B/wBlPBqeFgmPwmm9M1dGudhbK+pgAp5xaVpJdE4AAHnIXRLpYSMo07NcyYhERbRkEREAREQBERAF5IXpEBAClEQBERAEREBjnmipoJJ6iRkUMbS98jzZrWgXJJ5AvFJWU1Yxz6SeOZrTlJjcCAeZY8WpXV2F1lIxwa6eF8YcSRYkEbxr7lVYjgE0nYjKGdwjhlMhdUzvmeHXaRZz8xA7UjSx1uDvBAvY5GSsD43h7TuLTcFe7rlpODVWZpnR1LIxJEWkggl3bA5dWkgWFjqW6ntL6rLV4BVTcHocNimjbI1zi5zyHZL5iMt2W7UuFu1GgsMulgOhZIyQOMb2uyuLXWN7Ebwva5mTAK5+IR1AnhDGuLtO+uSbi5aTYg8hbu1zXFol4L5oWsaIAWtyjfu2Jb/52f5wDvCA6e68iRhkMYe3OAHFt9QDext7D7lVYphctZJFK10ZfFSyxt2lz278lj7muF+vl1CpmcE6lkbiDTOmdFsy/tQ7IJXPbFfZkZLPt3thlHam+gHYItOlpJIaGnp+yZQ6JgaXjKS6w6wVkpYJYZJnS1UkzXkZWvDRksOSwG//AFy3A2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343400"/>
            <a:ext cx="2228850" cy="214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934200" y="5638800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Between 0 and 1, 0.5 is a random classifier, 1 is perfect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Biomarkers: a standardized approach for development and detection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2002 the NCI developed a five stage approach to standardize biomarker detection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7924800" cy="38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of prostate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field, not on specific talks</a:t>
            </a:r>
          </a:p>
          <a:p>
            <a:pPr lvl="1"/>
            <a:r>
              <a:rPr lang="en-US" dirty="0" smtClean="0"/>
              <a:t>Based mainly on reviews and papers by </a:t>
            </a:r>
            <a:r>
              <a:rPr lang="en-US" dirty="0" err="1" smtClean="0"/>
              <a:t>Semjonow</a:t>
            </a:r>
            <a:r>
              <a:rPr lang="en-US" dirty="0" smtClean="0"/>
              <a:t> J, and </a:t>
            </a:r>
            <a:r>
              <a:rPr lang="en-US" dirty="0" err="1" smtClean="0"/>
              <a:t>Roobol</a:t>
            </a:r>
            <a:r>
              <a:rPr lang="en-US" dirty="0" smtClean="0"/>
              <a:t> M.J. that participated in ISOBM</a:t>
            </a:r>
          </a:p>
          <a:p>
            <a:r>
              <a:rPr lang="en-US" dirty="0" smtClean="0"/>
              <a:t>Focus on blood biomarkers</a:t>
            </a:r>
          </a:p>
          <a:p>
            <a:r>
              <a:rPr lang="en-US" dirty="0" smtClean="0"/>
              <a:t>Recent “new” biomarkers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second leading cause of cancer death in men</a:t>
            </a:r>
          </a:p>
          <a:p>
            <a:r>
              <a:rPr lang="en-US" dirty="0" smtClean="0"/>
              <a:t>Today at the clinic, two tests for prostate cancer</a:t>
            </a:r>
          </a:p>
          <a:p>
            <a:pPr lvl="1"/>
            <a:r>
              <a:rPr lang="en-US" dirty="0" smtClean="0"/>
              <a:t>Physical rectal examination (DRE)</a:t>
            </a:r>
          </a:p>
          <a:p>
            <a:pPr lvl="1"/>
            <a:r>
              <a:rPr lang="en-US" dirty="0" smtClean="0"/>
              <a:t>Blood based PSA markers</a:t>
            </a:r>
          </a:p>
          <a:p>
            <a:r>
              <a:rPr lang="en-US" dirty="0" smtClean="0"/>
              <a:t>Tests are important</a:t>
            </a:r>
          </a:p>
          <a:p>
            <a:pPr lvl="1"/>
            <a:r>
              <a:rPr lang="en-US" dirty="0" smtClean="0"/>
              <a:t>Early detection - survival</a:t>
            </a:r>
          </a:p>
          <a:p>
            <a:pPr lvl="1"/>
            <a:r>
              <a:rPr lang="en-US" dirty="0" smtClean="0"/>
              <a:t>Preventing biopsies (1000-2000$ vs. 100-200$)</a:t>
            </a:r>
          </a:p>
          <a:p>
            <a:pPr lvl="1"/>
            <a:r>
              <a:rPr lang="en-US" dirty="0" smtClean="0"/>
              <a:t>Disease monitoring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biomarkers were discovered in the 1970s</a:t>
            </a:r>
          </a:p>
          <a:p>
            <a:r>
              <a:rPr lang="en-US" dirty="0" smtClean="0"/>
              <a:t>Using biomarkers revolutionized the field</a:t>
            </a:r>
          </a:p>
          <a:p>
            <a:pPr lvl="1"/>
            <a:r>
              <a:rPr lang="en-US" dirty="0" smtClean="0"/>
              <a:t>Early detection</a:t>
            </a:r>
          </a:p>
          <a:p>
            <a:pPr lvl="1"/>
            <a:r>
              <a:rPr lang="en-US" dirty="0" smtClean="0"/>
              <a:t>Decrease in </a:t>
            </a:r>
            <a:r>
              <a:rPr lang="en-US" dirty="0" err="1" smtClean="0"/>
              <a:t>PCa</a:t>
            </a:r>
            <a:r>
              <a:rPr lang="en-US" dirty="0" smtClean="0"/>
              <a:t> metastasis and death (this is questionable)  </a:t>
            </a:r>
          </a:p>
          <a:p>
            <a:pPr lvl="1"/>
            <a:r>
              <a:rPr lang="en-US" dirty="0" smtClean="0"/>
              <a:t>Disease state monitoring</a:t>
            </a:r>
          </a:p>
          <a:p>
            <a:pPr lvl="1"/>
            <a:r>
              <a:rPr lang="en-US" dirty="0" smtClean="0"/>
              <a:t>Risk factors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0"/>
            <a:ext cx="506443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r>
              <a:rPr lang="en-US" sz="2800" dirty="0" smtClean="0"/>
              <a:t> – in Ramada Hotel, Jerusalem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~200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participants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baseline="0" dirty="0" smtClean="0"/>
              <a:t>33</a:t>
            </a:r>
            <a:r>
              <a:rPr lang="en-US" sz="2800" dirty="0" smtClean="0"/>
              <a:t> countries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noProof="0" dirty="0" smtClean="0"/>
              <a:t>Most participants were clinical doctors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noProof="0" dirty="0" smtClean="0"/>
              <a:t>Academia, hospitals, HMOs, companies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noProof="0" dirty="0" smtClean="0"/>
              <a:t>Some molecular biologists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surgeons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noProof="0" dirty="0" smtClean="0"/>
              <a:t>One</a:t>
            </a:r>
            <a:r>
              <a:rPr lang="en-US" sz="2800" noProof="0" dirty="0" smtClean="0"/>
              <a:t> computational participant (not even a doctor…)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Considered small but high quality conference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Prostate specific antigen (PSA)</a:t>
            </a:r>
          </a:p>
          <a:p>
            <a:pPr lvl="1"/>
            <a:r>
              <a:rPr lang="en-GB" dirty="0" smtClean="0"/>
              <a:t>Glycoprotein and enzyme (serine protease) secreted by the epithelial cells of the prostate</a:t>
            </a:r>
          </a:p>
          <a:p>
            <a:pPr lvl="1"/>
            <a:r>
              <a:rPr lang="en-GB" dirty="0" smtClean="0"/>
              <a:t>Other name: </a:t>
            </a:r>
            <a:r>
              <a:rPr lang="en-GB" dirty="0" err="1" smtClean="0"/>
              <a:t>kallikrein</a:t>
            </a:r>
            <a:r>
              <a:rPr lang="en-GB" dirty="0" smtClean="0"/>
              <a:t> 3 (KLK3)</a:t>
            </a:r>
          </a:p>
          <a:p>
            <a:pPr lvl="1"/>
            <a:r>
              <a:rPr lang="en-GB" dirty="0" smtClean="0"/>
              <a:t>15 </a:t>
            </a:r>
            <a:r>
              <a:rPr lang="en-GB" dirty="0" err="1" smtClean="0"/>
              <a:t>kallikrein</a:t>
            </a:r>
            <a:r>
              <a:rPr lang="en-GB" dirty="0" smtClean="0"/>
              <a:t> genes, clustered on Chromosome 19</a:t>
            </a:r>
          </a:p>
          <a:p>
            <a:pPr lvl="1"/>
            <a:r>
              <a:rPr lang="en-GB" dirty="0" smtClean="0"/>
              <a:t>Cleavage of extracellular proteins</a:t>
            </a:r>
          </a:p>
          <a:p>
            <a:pPr lvl="1"/>
            <a:r>
              <a:rPr lang="en-GB" dirty="0" smtClean="0"/>
              <a:t>Appears in the prostate and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 - 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“PSA–based screening results in small or no reduction in prostate cancer–specific mortality and is associated with harms related to subsequent evaluation and treatments, some of which may be unnecessary“ </a:t>
            </a:r>
          </a:p>
          <a:p>
            <a:r>
              <a:rPr lang="en-US" dirty="0" smtClean="0"/>
              <a:t>United States Preventive Services Task Force (USPSTF) recommendation 2011.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based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Thousands of papers on prostate cancer blood biomarkers (&gt;3000).</a:t>
            </a:r>
          </a:p>
          <a:p>
            <a:r>
              <a:rPr lang="en-US" dirty="0" smtClean="0"/>
              <a:t>Many try to improve the total PSA test.</a:t>
            </a:r>
          </a:p>
          <a:p>
            <a:r>
              <a:rPr lang="en-US" dirty="0" smtClean="0"/>
              <a:t>New markers are not widely used.</a:t>
            </a:r>
          </a:p>
          <a:p>
            <a:pPr lvl="1"/>
            <a:r>
              <a:rPr lang="en-US" dirty="0" smtClean="0"/>
              <a:t>Some are used in private clinics</a:t>
            </a:r>
          </a:p>
          <a:p>
            <a:r>
              <a:rPr lang="en-US" dirty="0" smtClean="0"/>
              <a:t>The field is shifting towards combining several biomarkers and clinical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Correlation between total PSA and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Overall, when PSA increase so does </a:t>
            </a:r>
            <a:r>
              <a:rPr lang="en-US" dirty="0" err="1" smtClean="0"/>
              <a:t>PCa</a:t>
            </a:r>
            <a:r>
              <a:rPr lang="en-US" dirty="0" smtClean="0"/>
              <a:t> risk.</a:t>
            </a:r>
          </a:p>
          <a:p>
            <a:pPr lvl="1"/>
            <a:r>
              <a:rPr lang="en-US" dirty="0" smtClean="0"/>
              <a:t>A rule of thumb: use threshold 4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</a:p>
          <a:p>
            <a:r>
              <a:rPr lang="en-US" dirty="0" smtClean="0"/>
              <a:t>Hard to determine a specific threshold.</a:t>
            </a:r>
          </a:p>
          <a:p>
            <a:pPr lvl="1"/>
            <a:r>
              <a:rPr lang="en-US" dirty="0" smtClean="0"/>
              <a:t>~15% of subjects have normal DRE and a total PSA less than 4.0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</a:p>
          <a:p>
            <a:pPr lvl="1"/>
            <a:r>
              <a:rPr lang="en-US" dirty="0" smtClean="0"/>
              <a:t>No total PSA threshold at age 62 – 91 </a:t>
            </a:r>
          </a:p>
          <a:p>
            <a:pPr lvl="1"/>
            <a:r>
              <a:rPr lang="en-US" dirty="0" smtClean="0"/>
              <a:t>No evidence that lowering the total PSA threshold below 4 </a:t>
            </a:r>
            <a:r>
              <a:rPr lang="en-US" dirty="0" err="1" smtClean="0"/>
              <a:t>ng</a:t>
            </a:r>
            <a:r>
              <a:rPr lang="en-US" dirty="0" smtClean="0"/>
              <a:t>/ml improves the long-term survival in men with </a:t>
            </a:r>
            <a:r>
              <a:rPr lang="en-US" dirty="0" err="1" smtClean="0"/>
              <a:t>PCa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PSA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aggressive </a:t>
            </a:r>
            <a:r>
              <a:rPr lang="en-US" dirty="0" err="1" smtClean="0"/>
              <a:t>PCa’s</a:t>
            </a:r>
            <a:r>
              <a:rPr lang="en-US" dirty="0" smtClean="0"/>
              <a:t> do not produce PSA.</a:t>
            </a:r>
          </a:p>
          <a:p>
            <a:r>
              <a:rPr lang="en-US" dirty="0" smtClean="0"/>
              <a:t>PSA levels have high variance</a:t>
            </a:r>
          </a:p>
          <a:p>
            <a:pPr lvl="1"/>
            <a:r>
              <a:rPr lang="en-US" dirty="0" smtClean="0"/>
              <a:t>Technical (assays)</a:t>
            </a:r>
          </a:p>
          <a:p>
            <a:pPr lvl="1"/>
            <a:r>
              <a:rPr lang="en-US" dirty="0" smtClean="0"/>
              <a:t>Biological (age, metabolism rate, medication use)</a:t>
            </a:r>
          </a:p>
          <a:p>
            <a:r>
              <a:rPr lang="en-US" dirty="0" smtClean="0"/>
              <a:t>Hard to compare results of different assays (sometimes two experiments contradict).</a:t>
            </a:r>
          </a:p>
          <a:p>
            <a:r>
              <a:rPr lang="en-US" dirty="0" smtClean="0"/>
              <a:t>Biomarker calculation may depend on the assay 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 as a 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PSA might be associated with risk years before cancer appears (several studies).</a:t>
            </a:r>
          </a:p>
          <a:p>
            <a:r>
              <a:rPr lang="en-US" dirty="0" smtClean="0"/>
              <a:t>Loeb et al. (2006): </a:t>
            </a:r>
          </a:p>
          <a:p>
            <a:pPr lvl="1"/>
            <a:r>
              <a:rPr lang="en-US" dirty="0" smtClean="0"/>
              <a:t>1178 samples in their 40s with some risk. </a:t>
            </a:r>
          </a:p>
          <a:p>
            <a:pPr lvl="1"/>
            <a:r>
              <a:rPr lang="en-US" dirty="0" smtClean="0"/>
              <a:t>13-years follow-up. </a:t>
            </a:r>
          </a:p>
          <a:p>
            <a:pPr lvl="1"/>
            <a:r>
              <a:rPr lang="en-US" dirty="0" smtClean="0"/>
              <a:t>PSA &lt; 0.7 vs. PSA&gt;0.7 -&gt; 14.6-fold increase in </a:t>
            </a:r>
            <a:r>
              <a:rPr lang="en-US" dirty="0" err="1" smtClean="0"/>
              <a:t>PCa</a:t>
            </a:r>
            <a:r>
              <a:rPr lang="en-US" dirty="0" smtClean="0"/>
              <a:t> risk.</a:t>
            </a:r>
          </a:p>
          <a:p>
            <a:r>
              <a:rPr lang="en-US" dirty="0" err="1" smtClean="0"/>
              <a:t>Lilja</a:t>
            </a:r>
            <a:r>
              <a:rPr lang="en-US" dirty="0" smtClean="0"/>
              <a:t> et al. (2007, 2008):</a:t>
            </a:r>
          </a:p>
          <a:p>
            <a:pPr lvl="1"/>
            <a:r>
              <a:rPr lang="en-US" dirty="0" smtClean="0"/>
              <a:t>Data over 25 years</a:t>
            </a:r>
          </a:p>
          <a:p>
            <a:pPr lvl="1"/>
            <a:r>
              <a:rPr lang="en-US" dirty="0" smtClean="0"/>
              <a:t>1,684 samples – 462 had </a:t>
            </a:r>
            <a:r>
              <a:rPr lang="en-US" dirty="0" err="1" smtClean="0"/>
              <a:t>PCa</a:t>
            </a:r>
            <a:r>
              <a:rPr lang="en-US" dirty="0" smtClean="0"/>
              <a:t> within a median of 18 years.</a:t>
            </a:r>
          </a:p>
          <a:p>
            <a:pPr lvl="1"/>
            <a:r>
              <a:rPr lang="en-US" dirty="0" smtClean="0"/>
              <a:t>Odds ratio for disease (patients aged 44-50 when PSA was measured) -&gt; up to 4 fold increase when PSA &gt; 2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PSAV: total PSA over time</a:t>
            </a:r>
          </a:p>
          <a:p>
            <a:r>
              <a:rPr lang="en-US" dirty="0" smtClean="0"/>
              <a:t>Months or years</a:t>
            </a:r>
          </a:p>
          <a:p>
            <a:r>
              <a:rPr lang="en-US" dirty="0" smtClean="0"/>
              <a:t>Can help in early detection</a:t>
            </a:r>
          </a:p>
          <a:p>
            <a:r>
              <a:rPr lang="en-US" dirty="0" smtClean="0"/>
              <a:t>Example: exponential increase ~5 years before cancer appears (in some patients, but specific).</a:t>
            </a:r>
          </a:p>
          <a:p>
            <a:r>
              <a:rPr lang="en-US" dirty="0" smtClean="0"/>
              <a:t>Overall not significantly improved diagnosis over total PSA in non long –range experiments (</a:t>
            </a:r>
            <a:r>
              <a:rPr lang="en-US" dirty="0" err="1" smtClean="0"/>
              <a:t>Roobol</a:t>
            </a:r>
            <a:r>
              <a:rPr lang="en-US" dirty="0" smtClean="0"/>
              <a:t> et al. 2003, </a:t>
            </a:r>
            <a:r>
              <a:rPr lang="en-US" dirty="0" err="1" smtClean="0"/>
              <a:t>Pinsky</a:t>
            </a:r>
            <a:r>
              <a:rPr lang="en-US" dirty="0" smtClean="0"/>
              <a:t> et al. 2007).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PSAV for risk and survival analysis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678"/>
          <a:stretch>
            <a:fillRect/>
          </a:stretch>
        </p:blipFill>
        <p:spPr bwMode="auto">
          <a:xfrm>
            <a:off x="2571750" y="1600199"/>
            <a:ext cx="6267450" cy="45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5908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Ballentine</a:t>
            </a:r>
            <a:r>
              <a:rPr lang="en-US" dirty="0" smtClean="0"/>
              <a:t> et al. 2006</a:t>
            </a:r>
          </a:p>
          <a:p>
            <a:r>
              <a:rPr lang="en-US" dirty="0" smtClean="0"/>
              <a:t>n =~100</a:t>
            </a:r>
          </a:p>
          <a:p>
            <a:r>
              <a:rPr lang="en-US" dirty="0" smtClean="0"/>
              <a:t>1. Died of </a:t>
            </a:r>
            <a:r>
              <a:rPr lang="en-US" dirty="0" err="1" smtClean="0"/>
              <a:t>PCa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PCa</a:t>
            </a:r>
            <a:r>
              <a:rPr lang="en-US" dirty="0" smtClean="0"/>
              <a:t> patients, alive or died of another cause.</a:t>
            </a:r>
          </a:p>
          <a:p>
            <a:r>
              <a:rPr lang="en-US" dirty="0" smtClean="0"/>
              <a:t>3. Controls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PSAV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Follow-up time may be too long to get beneficial estimates.</a:t>
            </a:r>
          </a:p>
          <a:p>
            <a:r>
              <a:rPr lang="en-US" dirty="0" smtClean="0"/>
              <a:t>Many time-points are needed.</a:t>
            </a:r>
          </a:p>
          <a:p>
            <a:r>
              <a:rPr lang="en-US" dirty="0" smtClean="0"/>
              <a:t>Fast increase is common in men with high PSA levels to begin with.</a:t>
            </a:r>
          </a:p>
          <a:p>
            <a:pPr lvl="1"/>
            <a:r>
              <a:rPr lang="en-US" dirty="0" smtClean="0"/>
              <a:t>The proportion of these men is expected to be low in large cohorts.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PSAV -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PSA levels do not increase </a:t>
            </a:r>
            <a:r>
              <a:rPr lang="en-US" b="1" dirty="0" smtClean="0"/>
              <a:t>sharply </a:t>
            </a:r>
            <a:r>
              <a:rPr lang="en-US" dirty="0" smtClean="0"/>
              <a:t>before </a:t>
            </a:r>
            <a:r>
              <a:rPr lang="en-US" dirty="0" err="1" smtClean="0"/>
              <a:t>PCa</a:t>
            </a:r>
            <a:r>
              <a:rPr lang="en-US" dirty="0" smtClean="0"/>
              <a:t> diagnosis.</a:t>
            </a:r>
          </a:p>
          <a:p>
            <a:r>
              <a:rPr lang="en-US" dirty="0" smtClean="0"/>
              <a:t>It rises gradually and slowly over many years, also in many men who later present with advanced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Cancer and biomarkers</a:t>
            </a:r>
          </a:p>
          <a:p>
            <a:pPr lvl="1"/>
            <a:r>
              <a:rPr lang="en-US" sz="2400" dirty="0" smtClean="0"/>
              <a:t>No non-cancer biomarker studies</a:t>
            </a:r>
          </a:p>
          <a:p>
            <a:r>
              <a:rPr lang="en-US" sz="2800" dirty="0" smtClean="0"/>
              <a:t>Most experiments used low-throughput platforms</a:t>
            </a:r>
          </a:p>
          <a:p>
            <a:r>
              <a:rPr lang="en-US" sz="2800" dirty="0" smtClean="0"/>
              <a:t>Some of the studies had impressive sample size (thousands…)</a:t>
            </a:r>
          </a:p>
          <a:p>
            <a:r>
              <a:rPr lang="en-US" sz="2800" dirty="0" smtClean="0"/>
              <a:t>Non-invasive sources for biomarkers:</a:t>
            </a:r>
          </a:p>
          <a:p>
            <a:pPr lvl="1"/>
            <a:r>
              <a:rPr lang="en-US" sz="2400" dirty="0" smtClean="0"/>
              <a:t>Blood</a:t>
            </a:r>
          </a:p>
          <a:p>
            <a:pPr lvl="1"/>
            <a:r>
              <a:rPr lang="en-US" sz="2400" dirty="0" smtClean="0"/>
              <a:t>Urine	</a:t>
            </a:r>
          </a:p>
          <a:p>
            <a:pPr lvl="1"/>
            <a:r>
              <a:rPr lang="en-US" sz="2400" dirty="0" smtClean="0"/>
              <a:t>Breath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PSA subtypes: possible new markers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ars.els-cdn.com/content/image/1-s2.0-S0065242305410070-g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38438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PSA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Approved by FDA as an additional test for subjects with total PSA between 4 and 10.</a:t>
            </a:r>
          </a:p>
          <a:p>
            <a:r>
              <a:rPr lang="en-US" sz="2400" dirty="0" smtClean="0"/>
              <a:t>High </a:t>
            </a:r>
            <a:r>
              <a:rPr lang="en-US" sz="2400" dirty="0" err="1" smtClean="0"/>
              <a:t>fPSA</a:t>
            </a:r>
            <a:r>
              <a:rPr lang="en-US" sz="2400" dirty="0" smtClean="0"/>
              <a:t>% -&gt; lower probability for finding </a:t>
            </a:r>
            <a:r>
              <a:rPr lang="en-US" sz="2400" dirty="0" err="1" smtClean="0"/>
              <a:t>PCa</a:t>
            </a:r>
            <a:endParaRPr lang="en-US" sz="2400" dirty="0" smtClean="0"/>
          </a:p>
          <a:p>
            <a:pPr lvl="1"/>
            <a:r>
              <a:rPr lang="en-US" sz="2000" dirty="0" smtClean="0"/>
              <a:t>Probably because benign prostate hyperplasia.</a:t>
            </a:r>
          </a:p>
          <a:p>
            <a:pPr lvl="1"/>
            <a:r>
              <a:rPr lang="en-US" sz="2000" dirty="0" err="1" smtClean="0"/>
              <a:t>Catalona</a:t>
            </a:r>
            <a:r>
              <a:rPr lang="en-US" sz="2000" dirty="0" smtClean="0"/>
              <a:t> et al. (1998) using </a:t>
            </a:r>
            <a:r>
              <a:rPr lang="en-US" sz="2000" dirty="0" err="1" smtClean="0"/>
              <a:t>fPSA</a:t>
            </a:r>
            <a:r>
              <a:rPr lang="en-US" sz="2000" dirty="0" smtClean="0"/>
              <a:t>% improved ROC to 0.74 as compared to 0.53 by using total PSA.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Inconclusive results regarding treatment outcome prediction.</a:t>
            </a:r>
          </a:p>
        </p:txBody>
      </p:sp>
      <p:sp>
        <p:nvSpPr>
          <p:cNvPr id="4" name="Oval 3"/>
          <p:cNvSpPr/>
          <p:nvPr/>
        </p:nvSpPr>
        <p:spPr>
          <a:xfrm>
            <a:off x="3352800" y="4114800"/>
            <a:ext cx="1981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PSA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>
          <a:xfrm>
            <a:off x="4343400" y="4724400"/>
            <a:ext cx="9906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4"/>
          </p:cNvCxnSpPr>
          <p:nvPr/>
        </p:nvCxnSpPr>
        <p:spPr>
          <a:xfrm flipH="1">
            <a:off x="3362326" y="4724400"/>
            <a:ext cx="981074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00600" y="4953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</a:t>
            </a:r>
            <a:r>
              <a:rPr lang="en-US" dirty="0" err="1" smtClean="0"/>
              <a:t>fPSA</a:t>
            </a:r>
            <a:r>
              <a:rPr lang="en-US" dirty="0" smtClean="0"/>
              <a:t>%: no cancer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828800" y="4953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</a:t>
            </a:r>
            <a:r>
              <a:rPr lang="en-US" dirty="0" err="1" smtClean="0"/>
              <a:t>fPSA</a:t>
            </a:r>
            <a:r>
              <a:rPr lang="en-US" dirty="0" smtClean="0"/>
              <a:t>%: </a:t>
            </a:r>
            <a:r>
              <a:rPr lang="en-US" dirty="0" err="1" smtClean="0"/>
              <a:t>PCa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PSA subtypes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ars.sciencedirect.com/content/image/1-s2.0-S0306987704003755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076825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962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[-7, -5 or -2 ] </a:t>
            </a:r>
            <a:r>
              <a:rPr lang="en-US" dirty="0" err="1" smtClean="0"/>
              <a:t>proPSA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Classification improvement using </a:t>
            </a:r>
            <a:r>
              <a:rPr lang="en-US" sz="3600" dirty="0" err="1" smtClean="0"/>
              <a:t>fPSA</a:t>
            </a:r>
            <a:r>
              <a:rPr lang="en-US" sz="3600" dirty="0" smtClean="0"/>
              <a:t> </a:t>
            </a:r>
            <a:r>
              <a:rPr lang="en-US" sz="3600" dirty="0" err="1" smtClean="0"/>
              <a:t>isoforms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Sokoll</a:t>
            </a:r>
            <a:r>
              <a:rPr lang="en-US" dirty="0" smtClean="0"/>
              <a:t> et al. 2008</a:t>
            </a:r>
          </a:p>
          <a:p>
            <a:pPr lvl="1"/>
            <a:r>
              <a:rPr lang="en-US" dirty="0" smtClean="0"/>
              <a:t>123 samples</a:t>
            </a:r>
          </a:p>
          <a:p>
            <a:pPr lvl="1"/>
            <a:r>
              <a:rPr lang="en-US" dirty="0" smtClean="0"/>
              <a:t>63 </a:t>
            </a:r>
            <a:r>
              <a:rPr lang="en-US" dirty="0" err="1" smtClean="0"/>
              <a:t>PCa</a:t>
            </a:r>
            <a:endParaRPr lang="en-US" dirty="0" smtClean="0"/>
          </a:p>
          <a:p>
            <a:pPr lvl="1"/>
            <a:r>
              <a:rPr lang="en-US" dirty="0" smtClean="0"/>
              <a:t>Logistic regression</a:t>
            </a:r>
            <a:endParaRPr lang="en-US" dirty="0"/>
          </a:p>
        </p:txBody>
      </p:sp>
      <p:pic>
        <p:nvPicPr>
          <p:cNvPr id="3078" name="Picture 6" descr="http://ars.els-cdn.com/content/image/1-s2.0-S0022534708009440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38399"/>
            <a:ext cx="4419600" cy="307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Survival analysis marker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Isharwal</a:t>
            </a:r>
            <a:r>
              <a:rPr lang="en-US" dirty="0" smtClean="0"/>
              <a:t> et al. 2011</a:t>
            </a:r>
          </a:p>
          <a:p>
            <a:pPr lvl="1"/>
            <a:r>
              <a:rPr lang="en-US" dirty="0" smtClean="0"/>
              <a:t>71 </a:t>
            </a:r>
            <a:r>
              <a:rPr lang="en-US" dirty="0" err="1" smtClean="0"/>
              <a:t>PCa</a:t>
            </a:r>
            <a:r>
              <a:rPr lang="en-US" dirty="0" smtClean="0"/>
              <a:t> subjects</a:t>
            </a:r>
          </a:p>
          <a:p>
            <a:pPr lvl="1"/>
            <a:r>
              <a:rPr lang="en-US" dirty="0" smtClean="0"/>
              <a:t>Survival analysis</a:t>
            </a:r>
            <a:endParaRPr lang="en-US" dirty="0"/>
          </a:p>
        </p:txBody>
      </p:sp>
      <p:pic>
        <p:nvPicPr>
          <p:cNvPr id="59394" name="Picture 2" descr="Full-size image (54 K)"/>
          <p:cNvPicPr>
            <a:picLocks noChangeAspect="1" noChangeArrowheads="1"/>
          </p:cNvPicPr>
          <p:nvPr/>
        </p:nvPicPr>
        <p:blipFill>
          <a:blip r:embed="rId2" cstate="print"/>
          <a:srcRect l="50267" b="50654"/>
          <a:stretch>
            <a:fillRect/>
          </a:stretch>
        </p:blipFill>
        <p:spPr bwMode="auto">
          <a:xfrm>
            <a:off x="2895600" y="3505200"/>
            <a:ext cx="4191000" cy="297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the standard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Nam et al. (2007) used PSA and general features:</a:t>
            </a:r>
          </a:p>
          <a:p>
            <a:pPr lvl="1"/>
            <a:r>
              <a:rPr lang="en-US" dirty="0" smtClean="0"/>
              <a:t>Ethnicity, age, urine tests, total PSA, free PSA, DRE.</a:t>
            </a:r>
          </a:p>
          <a:p>
            <a:pPr lvl="1"/>
            <a:r>
              <a:rPr lang="en-US" dirty="0" smtClean="0"/>
              <a:t>3108 samples</a:t>
            </a:r>
          </a:p>
          <a:p>
            <a:pPr lvl="2"/>
            <a:r>
              <a:rPr lang="en-US" dirty="0" smtClean="0"/>
              <a:t>1304 prostate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2"/>
            <a:r>
              <a:rPr lang="en-US" dirty="0" smtClean="0"/>
              <a:t>1804 controls</a:t>
            </a:r>
          </a:p>
          <a:p>
            <a:pPr lvl="1"/>
            <a:r>
              <a:rPr lang="en-US" dirty="0" smtClean="0"/>
              <a:t>Diagnosis based on biopsies</a:t>
            </a:r>
          </a:p>
          <a:p>
            <a:pPr lvl="1"/>
            <a:r>
              <a:rPr lang="en-US" dirty="0" smtClean="0"/>
              <a:t>Logistic regression</a:t>
            </a:r>
          </a:p>
          <a:p>
            <a:pPr lvl="1"/>
            <a:r>
              <a:rPr lang="en-US" dirty="0" smtClean="0"/>
              <a:t>No cross-validation</a:t>
            </a:r>
          </a:p>
          <a:p>
            <a:pPr lvl="2"/>
            <a:r>
              <a:rPr lang="en-US" dirty="0" smtClean="0"/>
              <a:t>AUC, accuracy and confidence intervals</a:t>
            </a:r>
          </a:p>
          <a:p>
            <a:pPr lvl="1"/>
            <a:r>
              <a:rPr lang="en-US" dirty="0" smtClean="0"/>
              <a:t>ROC ~0.74</a:t>
            </a:r>
          </a:p>
          <a:p>
            <a:pPr lvl="1"/>
            <a:r>
              <a:rPr lang="en-US" dirty="0" smtClean="0"/>
              <a:t>PSA based classifier had 0.62 ROC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biomarkers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Veickers</a:t>
            </a:r>
            <a:r>
              <a:rPr lang="en-US" sz="2800" dirty="0" smtClean="0"/>
              <a:t> et al. 2010</a:t>
            </a:r>
          </a:p>
          <a:p>
            <a:r>
              <a:rPr lang="en-US" sz="2800" dirty="0" smtClean="0"/>
              <a:t>Data from the European Randomized Study of Screening for Prostate Cancer, Rotterdam.</a:t>
            </a:r>
          </a:p>
          <a:p>
            <a:r>
              <a:rPr lang="en-US" sz="2800" dirty="0" smtClean="0"/>
              <a:t>Subjects that had relatively high PSA</a:t>
            </a:r>
          </a:p>
          <a:p>
            <a:r>
              <a:rPr lang="en-US" sz="2800" dirty="0" smtClean="0"/>
              <a:t>Subjects that had at least one biopsy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Markers measured before biopsy</a:t>
            </a:r>
            <a:endParaRPr lang="en-US" sz="3200" dirty="0" smtClean="0"/>
          </a:p>
          <a:p>
            <a:r>
              <a:rPr lang="en-US" sz="2800" dirty="0" smtClean="0"/>
              <a:t>Test set</a:t>
            </a:r>
          </a:p>
          <a:p>
            <a:pPr lvl="1"/>
            <a:r>
              <a:rPr lang="en-US" sz="2400" dirty="0" smtClean="0"/>
              <a:t>Biopsy detected 388 </a:t>
            </a:r>
            <a:r>
              <a:rPr lang="en-US" sz="2400" dirty="0" err="1" smtClean="0"/>
              <a:t>PCa’s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60418" name="Picture 2" descr="Fig. 1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76600"/>
            <a:ext cx="2648123" cy="3520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several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clear from the text how several features were combined.</a:t>
            </a:r>
          </a:p>
          <a:p>
            <a:r>
              <a:rPr lang="en-US" dirty="0" smtClean="0"/>
              <a:t>An expert system?</a:t>
            </a:r>
          </a:p>
          <a:p>
            <a:pPr lvl="1"/>
            <a:r>
              <a:rPr lang="en-US" dirty="0" smtClean="0"/>
              <a:t>Linear combination of all features except for total PSA.</a:t>
            </a:r>
          </a:p>
          <a:p>
            <a:pPr lvl="2"/>
            <a:r>
              <a:rPr lang="en-US" dirty="0" smtClean="0"/>
              <a:t>Manually?</a:t>
            </a:r>
          </a:p>
          <a:p>
            <a:pPr lvl="1"/>
            <a:r>
              <a:rPr lang="en-US" dirty="0" smtClean="0"/>
              <a:t>For men with extremely high PSA decide: cancer</a:t>
            </a:r>
          </a:p>
          <a:p>
            <a:pPr lvl="2"/>
            <a:r>
              <a:rPr lang="en-US" dirty="0" smtClean="0"/>
              <a:t>No threshold mentioned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400"/>
          <a:ext cx="8305800" cy="4940904"/>
        </p:xfrm>
        <a:graphic>
          <a:graphicData uri="http://schemas.openxmlformats.org/drawingml/2006/table">
            <a:tbl>
              <a:tblPr/>
              <a:tblGrid>
                <a:gridCol w="3407508"/>
                <a:gridCol w="2905509"/>
                <a:gridCol w="1992783"/>
              </a:tblGrid>
              <a:tr h="3464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 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AUC (95% CI)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Incremental enhancement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9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Laboratory models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Full: age, tPSA, fPSA, iPSA, hK2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0.713 (0.682, 0.743)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—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    Without fPSA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0.576 (0.542, 0.610)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0.137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    Without iPSA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0.669 (0.637, 0.701)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0.044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    Without hK2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0.701 (0.671, 0.732)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0.012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Clinical models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269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Full: DRE, age, tPSA, fPSA, iPSA, hK2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0.711 (0.681, 0.741)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—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    Without fPSA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0.606 (0.573, 0.640)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0.105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    Without iPSA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0.679 (0.648, 0.710)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0.032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2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    Without hK2</a:t>
                      </a:r>
                    </a:p>
                  </a:txBody>
                  <a:tcPr marL="8610" marR="8610" marT="861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403838"/>
                          </a:solidFill>
                          <a:latin typeface="Helvetica"/>
                        </a:rPr>
                        <a:t>0.700 (0.670, 0.731)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403838"/>
                          </a:solidFill>
                          <a:latin typeface="Helvetica"/>
                        </a:rPr>
                        <a:t>0.011</a:t>
                      </a:r>
                    </a:p>
                  </a:txBody>
                  <a:tcPr marL="8610" marR="8610" marT="8610" marB="0" anchor="b">
                    <a:lnL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DRE, prostate cells appear in urine.</a:t>
            </a:r>
          </a:p>
          <a:p>
            <a:r>
              <a:rPr lang="en-US" dirty="0" smtClean="0"/>
              <a:t>PCA3: non-coding RNA gene.</a:t>
            </a:r>
          </a:p>
          <a:p>
            <a:r>
              <a:rPr lang="en-US" dirty="0" smtClean="0"/>
              <a:t>PCA3 is highly expressed in </a:t>
            </a:r>
            <a:r>
              <a:rPr lang="en-US" dirty="0" err="1" smtClean="0"/>
              <a:t>PCa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Several studies reported improved ROC over PSA (e.g., </a:t>
            </a:r>
            <a:r>
              <a:rPr lang="en-US" dirty="0" err="1" smtClean="0"/>
              <a:t>Roobol</a:t>
            </a:r>
            <a:r>
              <a:rPr lang="en-US" dirty="0" smtClean="0"/>
              <a:t> et al. 2010, 0.64 vs. 0.58)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3490" name="Picture 2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752600"/>
            <a:ext cx="42862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No computational\statistical talks</a:t>
            </a:r>
          </a:p>
          <a:p>
            <a:pPr lvl="1"/>
            <a:r>
              <a:rPr lang="en-US" sz="2400" dirty="0" smtClean="0"/>
              <a:t>But a few methods discussed new technologies (e.g., protein arrays)</a:t>
            </a:r>
          </a:p>
          <a:p>
            <a:r>
              <a:rPr lang="en-US" sz="2800" dirty="0" smtClean="0"/>
              <a:t>Very basic analysis</a:t>
            </a:r>
          </a:p>
          <a:p>
            <a:pPr lvl="1"/>
            <a:r>
              <a:rPr lang="en-US" sz="2400" dirty="0" smtClean="0"/>
              <a:t>Biomarker size &lt; 5 features</a:t>
            </a:r>
          </a:p>
          <a:p>
            <a:pPr lvl="1"/>
            <a:r>
              <a:rPr lang="en-US" sz="2400" dirty="0" smtClean="0"/>
              <a:t>In most cases did not use classification algorithms (logistic regression, neural networks)</a:t>
            </a:r>
          </a:p>
          <a:p>
            <a:pPr lvl="1"/>
            <a:r>
              <a:rPr lang="en-US" sz="2400" dirty="0" smtClean="0"/>
              <a:t>Hierarchical clustering, survival analysis</a:t>
            </a:r>
            <a:endParaRPr lang="en-US" sz="2400" dirty="0"/>
          </a:p>
        </p:txBody>
      </p:sp>
      <p:sp>
        <p:nvSpPr>
          <p:cNvPr id="3074" name="AutoShape 2" descr="Margaret L. Krip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Urine biomarker example: </a:t>
            </a:r>
            <a:r>
              <a:rPr lang="en-US" sz="3200" dirty="0" err="1" smtClean="0"/>
              <a:t>Tomlins</a:t>
            </a:r>
            <a:r>
              <a:rPr lang="en-US" sz="3200" dirty="0" smtClean="0"/>
              <a:t> et al. 2012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Chromosomal rearrangements in prostate cancer</a:t>
            </a:r>
          </a:p>
          <a:p>
            <a:pPr lvl="1"/>
            <a:r>
              <a:rPr lang="en-US" dirty="0" smtClean="0"/>
              <a:t>In ~50% of PSA screened cancers the TMPRSS2 gene is fused with ERG or ETV1.</a:t>
            </a:r>
          </a:p>
          <a:p>
            <a:pPr lvl="1"/>
            <a:r>
              <a:rPr lang="en-US" dirty="0" smtClean="0"/>
              <a:t>The protein product TMPRSS2:ERG is not likely to be secreted</a:t>
            </a:r>
          </a:p>
          <a:p>
            <a:pPr lvl="2"/>
            <a:r>
              <a:rPr lang="en-US" dirty="0" smtClean="0"/>
              <a:t>No antibody test as in PSA</a:t>
            </a:r>
          </a:p>
          <a:p>
            <a:pPr lvl="1"/>
            <a:r>
              <a:rPr lang="en-US" dirty="0" smtClean="0"/>
              <a:t>Alternative approach: use RT-PCR to measure this fusion transcript levels.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</a:t>
            </a:r>
            <a:r>
              <a:rPr lang="en-US" dirty="0" err="1" smtClean="0"/>
              <a:t>Tomlins</a:t>
            </a:r>
            <a:r>
              <a:rPr lang="en-US" dirty="0" smtClean="0"/>
              <a:t> et al.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3048000" cy="462560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Logistic regression</a:t>
            </a:r>
          </a:p>
          <a:p>
            <a:r>
              <a:rPr lang="en-US" sz="2000" dirty="0" smtClean="0"/>
              <a:t>10-fold CV</a:t>
            </a:r>
          </a:p>
          <a:p>
            <a:r>
              <a:rPr lang="en-US" sz="2000" dirty="0" smtClean="0"/>
              <a:t>Academic: 606 men collected by 3 universities, 269 had </a:t>
            </a:r>
            <a:r>
              <a:rPr lang="en-US" sz="2000" dirty="0" err="1" smtClean="0"/>
              <a:t>PCa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Community cohort: 463 men, 204 </a:t>
            </a:r>
            <a:r>
              <a:rPr lang="en-US" sz="2000" dirty="0" err="1" smtClean="0"/>
              <a:t>PCa’s</a:t>
            </a:r>
            <a:endParaRPr lang="en-US" sz="2000" dirty="0" smtClean="0"/>
          </a:p>
          <a:p>
            <a:r>
              <a:rPr lang="en-US" sz="2000" dirty="0" smtClean="0"/>
              <a:t>All patients had relatively high PSA levels.</a:t>
            </a:r>
          </a:p>
          <a:p>
            <a:r>
              <a:rPr lang="en-US" sz="2000" dirty="0" smtClean="0"/>
              <a:t>PCPT: a score that uses DRE, PSA and other clinical features (not available for all samples).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6564" name="Picture 4" descr="Fig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5263593" cy="5143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high throughput?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Progress is very slow</a:t>
            </a:r>
          </a:p>
          <a:p>
            <a:r>
              <a:rPr lang="en-US" dirty="0" smtClean="0"/>
              <a:t>Search in GEO: prostate cancer + blood + at least 100 samples</a:t>
            </a:r>
          </a:p>
          <a:p>
            <a:pPr lvl="1"/>
            <a:r>
              <a:rPr lang="en-US" dirty="0" smtClean="0"/>
              <a:t>10 datasets</a:t>
            </a:r>
          </a:p>
          <a:p>
            <a:pPr lvl="1"/>
            <a:r>
              <a:rPr lang="en-US" dirty="0" smtClean="0"/>
              <a:t>Only two are relevant (no general studies, no cell-lines, human samples &gt; 100)</a:t>
            </a:r>
          </a:p>
          <a:p>
            <a:pPr lvl="2"/>
            <a:r>
              <a:rPr lang="en-US" dirty="0" smtClean="0"/>
              <a:t>Olmos et al. 2012: data on prognosis: whole blood, 31 good vs. 63 advanced stage.  Unsupervised analysis + survival analysis.</a:t>
            </a:r>
          </a:p>
          <a:p>
            <a:pPr lvl="2"/>
            <a:r>
              <a:rPr lang="en-US" dirty="0" err="1" smtClean="0"/>
              <a:t>Cortese</a:t>
            </a:r>
            <a:r>
              <a:rPr lang="en-US" dirty="0" smtClean="0"/>
              <a:t> et al. 2012: PC (n=19) vs. BPH (n=20) vs. control (n=20). </a:t>
            </a:r>
            <a:r>
              <a:rPr lang="en-US" dirty="0" err="1" smtClean="0"/>
              <a:t>Methylation</a:t>
            </a:r>
            <a:r>
              <a:rPr lang="en-US" dirty="0" smtClean="0"/>
              <a:t> profiles: discovered a signature of 32 features. ROC 0.79 on training, 0.56 on test.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research</a:t>
            </a:r>
          </a:p>
          <a:p>
            <a:r>
              <a:rPr lang="en-US" dirty="0" smtClean="0"/>
              <a:t>ROC scores are not impressive</a:t>
            </a:r>
          </a:p>
          <a:p>
            <a:pPr lvl="1"/>
            <a:r>
              <a:rPr lang="en-US" dirty="0" smtClean="0"/>
              <a:t>Even without CV</a:t>
            </a:r>
          </a:p>
          <a:p>
            <a:r>
              <a:rPr lang="en-US" dirty="0" smtClean="0"/>
              <a:t>Most studies are low-throughput based</a:t>
            </a:r>
          </a:p>
          <a:p>
            <a:r>
              <a:rPr lang="en-US" dirty="0" smtClean="0"/>
              <a:t>Small improvements over time</a:t>
            </a:r>
          </a:p>
          <a:p>
            <a:r>
              <a:rPr lang="en-US" dirty="0" smtClean="0"/>
              <a:t>Reproducing results is </a:t>
            </a:r>
            <a:r>
              <a:rPr lang="en-US" dirty="0" smtClean="0"/>
              <a:t>hard</a:t>
            </a:r>
          </a:p>
          <a:p>
            <a:pPr lvl="1"/>
            <a:r>
              <a:rPr lang="en-US" dirty="0" smtClean="0"/>
              <a:t>Technical issues</a:t>
            </a:r>
          </a:p>
          <a:p>
            <a:pPr lvl="1"/>
            <a:r>
              <a:rPr lang="en-US" dirty="0" smtClean="0"/>
              <a:t>Experiment design</a:t>
            </a:r>
            <a:endParaRPr lang="en-US" dirty="0" smtClean="0"/>
          </a:p>
          <a:p>
            <a:pPr lvl="1"/>
            <a:r>
              <a:rPr lang="en-US" dirty="0" smtClean="0"/>
              <a:t>High heterogeneity of individuals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on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1971 President Nixon signed the National Cancer Act</a:t>
            </a:r>
            <a:endParaRPr lang="en-US" dirty="0"/>
          </a:p>
        </p:txBody>
      </p:sp>
      <p:pic>
        <p:nvPicPr>
          <p:cNvPr id="18434" name="Picture 2" descr="File:National cancer act 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0"/>
            <a:ext cx="4577819" cy="3124200"/>
          </a:xfrm>
          <a:prstGeom prst="rect">
            <a:avLst/>
          </a:prstGeom>
          <a:noFill/>
        </p:spPr>
      </p:pic>
      <p:pic>
        <p:nvPicPr>
          <p:cNvPr id="44034" name="Picture 2" descr="https://encrypted-tbn0.gstatic.com/images?q=tbn:ANd9GcQMD_85yMDYX8ln57-nA0E4Zw4OT5LvlLWQ8huT7VPUqCvtiLwQ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0"/>
            <a:ext cx="364631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on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amasianv.files.wordpress.com/2012/04/financing-the-war-on-cancer.jpg?w=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47511"/>
            <a:ext cx="6096000" cy="5310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President’s Cancer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three-person panel that reports to the President of the United States on the development and execution of the National Cancer Program.</a:t>
            </a:r>
          </a:p>
          <a:p>
            <a:r>
              <a:rPr lang="en-US" dirty="0" smtClean="0"/>
              <a:t>Members serve 3-year terms, and at least two of the three panel members must be distinguished scientists or physicians.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war on cancer: ISOBM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752600"/>
            <a:ext cx="6553200" cy="462560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Prof. Joe Duffy</a:t>
            </a:r>
          </a:p>
          <a:p>
            <a:pPr lvl="1"/>
            <a:r>
              <a:rPr lang="en-US" sz="1800" dirty="0" smtClean="0"/>
              <a:t>University College Dublin and St Vincent's University Hospital</a:t>
            </a:r>
          </a:p>
          <a:p>
            <a:pPr lvl="1"/>
            <a:r>
              <a:rPr lang="en-US" sz="1800" dirty="0" smtClean="0"/>
              <a:t>An expert in molecular mechanisms of cancer metastasis, and breast cancer.</a:t>
            </a:r>
          </a:p>
          <a:p>
            <a:pPr lvl="1"/>
            <a:r>
              <a:rPr lang="en-US" sz="1800" dirty="0" smtClean="0"/>
              <a:t>Annual Abbott award to investigators who have made an outstanding contribution in the field of basic or clinical oncology.</a:t>
            </a:r>
          </a:p>
          <a:p>
            <a:endParaRPr lang="en-US" sz="2000" dirty="0" smtClean="0"/>
          </a:p>
          <a:p>
            <a:r>
              <a:rPr lang="en-US" sz="2000" dirty="0" smtClean="0"/>
              <a:t>Prof. Margaret </a:t>
            </a:r>
            <a:r>
              <a:rPr lang="en-US" sz="2000" dirty="0" err="1" smtClean="0"/>
              <a:t>Kripke</a:t>
            </a:r>
            <a:endParaRPr lang="en-US" sz="2000" dirty="0" smtClean="0"/>
          </a:p>
          <a:p>
            <a:pPr lvl="1"/>
            <a:r>
              <a:rPr lang="en-US" sz="1800" dirty="0" smtClean="0"/>
              <a:t>The University of Texas M. D. Anderson Cancer Center.</a:t>
            </a:r>
          </a:p>
          <a:p>
            <a:pPr lvl="1"/>
            <a:r>
              <a:rPr lang="en-US" sz="1800" dirty="0" smtClean="0"/>
              <a:t>Considered a founder and an expert in the field of </a:t>
            </a:r>
            <a:r>
              <a:rPr lang="en-US" sz="1800" dirty="0" err="1" smtClean="0"/>
              <a:t>photoimmunology</a:t>
            </a:r>
            <a:r>
              <a:rPr lang="en-US" sz="1800" dirty="0" smtClean="0"/>
              <a:t> </a:t>
            </a:r>
            <a:r>
              <a:rPr lang="en-US" sz="1600" dirty="0" smtClean="0"/>
              <a:t>(the study of how ultraviolet light can alter the function of the immune system)</a:t>
            </a:r>
          </a:p>
          <a:p>
            <a:pPr lvl="1"/>
            <a:r>
              <a:rPr lang="en-US" sz="1600" dirty="0" smtClean="0"/>
              <a:t>Two terms on the President’s Cancer Panel (report submitted a month ago).</a:t>
            </a:r>
            <a:endParaRPr lang="en-US" sz="1800" dirty="0"/>
          </a:p>
        </p:txBody>
      </p:sp>
      <p:pic>
        <p:nvPicPr>
          <p:cNvPr id="2050" name="Picture 2" descr="http://mtci.ie/images/uploads/image/Professor%20Joe%20Duf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828800"/>
            <a:ext cx="1545989" cy="2057400"/>
          </a:xfrm>
          <a:prstGeom prst="rect">
            <a:avLst/>
          </a:prstGeom>
          <a:noFill/>
        </p:spPr>
      </p:pic>
      <p:sp>
        <p:nvSpPr>
          <p:cNvPr id="2054" name="AutoShape 6" descr="Margaret L. Krip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Margaret L. Krip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http://www.silentspring.org/images/support_our_work/krip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799"/>
            <a:ext cx="1524000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2790</TotalTime>
  <Words>2320</Words>
  <Application>Microsoft Office PowerPoint</Application>
  <PresentationFormat>On-screen Show (4:3)</PresentationFormat>
  <Paragraphs>351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Module</vt:lpstr>
      <vt:lpstr>ISOBM conference report</vt:lpstr>
      <vt:lpstr>Plan</vt:lpstr>
      <vt:lpstr>Slide 3</vt:lpstr>
      <vt:lpstr>General comments</vt:lpstr>
      <vt:lpstr>General comments</vt:lpstr>
      <vt:lpstr>The war on cancer</vt:lpstr>
      <vt:lpstr>The war on cancer</vt:lpstr>
      <vt:lpstr>The President’s Cancer Panel</vt:lpstr>
      <vt:lpstr>The war on cancer: ISOBM talks</vt:lpstr>
      <vt:lpstr>The war on cancer: ISOBM talks</vt:lpstr>
      <vt:lpstr>The bad news</vt:lpstr>
      <vt:lpstr>Disparity of cancer</vt:lpstr>
      <vt:lpstr>Bad news vs. good news</vt:lpstr>
      <vt:lpstr>Some Specific good news</vt:lpstr>
      <vt:lpstr>Some Specific good news</vt:lpstr>
      <vt:lpstr>Disparity of cancer</vt:lpstr>
      <vt:lpstr>The “good” news</vt:lpstr>
      <vt:lpstr>Slow progression in cancer research</vt:lpstr>
      <vt:lpstr>Cancer research: reasons for Slow progression</vt:lpstr>
      <vt:lpstr>Cancer research: reasons for slow progression</vt:lpstr>
      <vt:lpstr>Cancer research: reasons for slow progression</vt:lpstr>
      <vt:lpstr>Cancer research: reasons for slow progression</vt:lpstr>
      <vt:lpstr>So, where are we?</vt:lpstr>
      <vt:lpstr>Biomarkers - background</vt:lpstr>
      <vt:lpstr>Biomarkers development</vt:lpstr>
      <vt:lpstr>Biomarkers: a standardized approach for development and detection</vt:lpstr>
      <vt:lpstr>Biomarkers of prostate cancer</vt:lpstr>
      <vt:lpstr>Prostate cancer</vt:lpstr>
      <vt:lpstr>Background</vt:lpstr>
      <vt:lpstr>PSA</vt:lpstr>
      <vt:lpstr>PSA - controversy</vt:lpstr>
      <vt:lpstr>Blood based diagnosis</vt:lpstr>
      <vt:lpstr>Correlation between total PSA and disease</vt:lpstr>
      <vt:lpstr>Total PSA limitations</vt:lpstr>
      <vt:lpstr>PSA as a risk factor</vt:lpstr>
      <vt:lpstr>PSAV</vt:lpstr>
      <vt:lpstr>PSAV for risk and survival analysis</vt:lpstr>
      <vt:lpstr>Problems with PSAV</vt:lpstr>
      <vt:lpstr>PSAV - conclusion</vt:lpstr>
      <vt:lpstr>PSA subtypes: possible new markers</vt:lpstr>
      <vt:lpstr>Free PSA</vt:lpstr>
      <vt:lpstr>Free PSA subtypes</vt:lpstr>
      <vt:lpstr>Classification improvement using fPSA isoforms</vt:lpstr>
      <vt:lpstr>Survival analysis marker</vt:lpstr>
      <vt:lpstr>Extending the standard biomarkers</vt:lpstr>
      <vt:lpstr>Extending biomarkers example 2</vt:lpstr>
      <vt:lpstr>Using several features</vt:lpstr>
      <vt:lpstr>Results</vt:lpstr>
      <vt:lpstr>Urine biomarkers</vt:lpstr>
      <vt:lpstr>Urine biomarker example: Tomlins et al. 2012</vt:lpstr>
      <vt:lpstr>Results (Tomlins et al. 2012)</vt:lpstr>
      <vt:lpstr>What about high throughput?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Amar</dc:creator>
  <cp:lastModifiedBy>davidama</cp:lastModifiedBy>
  <cp:revision>291</cp:revision>
  <dcterms:created xsi:type="dcterms:W3CDTF">2006-08-16T00:00:00Z</dcterms:created>
  <dcterms:modified xsi:type="dcterms:W3CDTF">2012-11-07T08:35:53Z</dcterms:modified>
</cp:coreProperties>
</file>