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84" r:id="rId4"/>
    <p:sldId id="285" r:id="rId5"/>
    <p:sldId id="286" r:id="rId6"/>
    <p:sldId id="287" r:id="rId7"/>
    <p:sldId id="258" r:id="rId8"/>
    <p:sldId id="288" r:id="rId9"/>
    <p:sldId id="289" r:id="rId10"/>
    <p:sldId id="290" r:id="rId11"/>
    <p:sldId id="260" r:id="rId12"/>
    <p:sldId id="304" r:id="rId13"/>
    <p:sldId id="263" r:id="rId14"/>
    <p:sldId id="276" r:id="rId15"/>
    <p:sldId id="277" r:id="rId16"/>
    <p:sldId id="300" r:id="rId17"/>
    <p:sldId id="265" r:id="rId18"/>
    <p:sldId id="293" r:id="rId19"/>
    <p:sldId id="266" r:id="rId20"/>
    <p:sldId id="267" r:id="rId21"/>
    <p:sldId id="269" r:id="rId22"/>
    <p:sldId id="283" r:id="rId23"/>
    <p:sldId id="270" r:id="rId24"/>
    <p:sldId id="273" r:id="rId25"/>
    <p:sldId id="275" r:id="rId26"/>
    <p:sldId id="296" r:id="rId27"/>
    <p:sldId id="298" r:id="rId28"/>
    <p:sldId id="299" r:id="rId29"/>
    <p:sldId id="301" r:id="rId30"/>
    <p:sldId id="271" r:id="rId31"/>
    <p:sldId id="302" r:id="rId32"/>
    <p:sldId id="291" r:id="rId33"/>
    <p:sldId id="292" r:id="rId34"/>
    <p:sldId id="303" r:id="rId35"/>
    <p:sldId id="279" r:id="rId36"/>
    <p:sldId id="280" r:id="rId37"/>
    <p:sldId id="281"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e-IL"/>
  <c:chart>
    <c:plotArea>
      <c:layout/>
      <c:barChart>
        <c:barDir val="col"/>
        <c:grouping val="clustered"/>
        <c:ser>
          <c:idx val="0"/>
          <c:order val="0"/>
          <c:tx>
            <c:v>SimFS</c:v>
          </c:tx>
          <c:cat>
            <c:strRef>
              <c:f>Sheet1!$E$15:$E$18</c:f>
              <c:strCache>
                <c:ptCount val="4"/>
                <c:pt idx="0">
                  <c:v>Wang</c:v>
                </c:pt>
                <c:pt idx="1">
                  <c:v>VantVeer</c:v>
                </c:pt>
                <c:pt idx="2">
                  <c:v>Vijver</c:v>
                </c:pt>
                <c:pt idx="3">
                  <c:v>Pawitan</c:v>
                </c:pt>
              </c:strCache>
            </c:strRef>
          </c:cat>
          <c:val>
            <c:numRef>
              <c:f>Sheet1!$F$15:$F$18</c:f>
              <c:numCache>
                <c:formatCode>0.000</c:formatCode>
                <c:ptCount val="4"/>
                <c:pt idx="0">
                  <c:v>7</c:v>
                </c:pt>
                <c:pt idx="1">
                  <c:v>10</c:v>
                </c:pt>
                <c:pt idx="2">
                  <c:v>4</c:v>
                </c:pt>
                <c:pt idx="3">
                  <c:v>4</c:v>
                </c:pt>
              </c:numCache>
            </c:numRef>
          </c:val>
        </c:ser>
        <c:ser>
          <c:idx val="1"/>
          <c:order val="1"/>
          <c:tx>
            <c:v>Top100</c:v>
          </c:tx>
          <c:cat>
            <c:strRef>
              <c:f>Sheet1!$E$15:$E$18</c:f>
              <c:strCache>
                <c:ptCount val="4"/>
                <c:pt idx="0">
                  <c:v>Wang</c:v>
                </c:pt>
                <c:pt idx="1">
                  <c:v>VantVeer</c:v>
                </c:pt>
                <c:pt idx="2">
                  <c:v>Vijver</c:v>
                </c:pt>
                <c:pt idx="3">
                  <c:v>Pawitan</c:v>
                </c:pt>
              </c:strCache>
            </c:strRef>
          </c:cat>
          <c:val>
            <c:numRef>
              <c:f>Sheet1!$G$15:$G$18</c:f>
              <c:numCache>
                <c:formatCode>0.000</c:formatCode>
                <c:ptCount val="4"/>
                <c:pt idx="0">
                  <c:v>2</c:v>
                </c:pt>
                <c:pt idx="1">
                  <c:v>3</c:v>
                </c:pt>
                <c:pt idx="2">
                  <c:v>4</c:v>
                </c:pt>
                <c:pt idx="3">
                  <c:v>4</c:v>
                </c:pt>
              </c:numCache>
            </c:numRef>
          </c:val>
        </c:ser>
        <c:axId val="70267648"/>
        <c:axId val="84504960"/>
      </c:barChart>
      <c:catAx>
        <c:axId val="70267648"/>
        <c:scaling>
          <c:orientation val="minMax"/>
        </c:scaling>
        <c:axPos val="b"/>
        <c:tickLblPos val="nextTo"/>
        <c:crossAx val="84504960"/>
        <c:crosses val="autoZero"/>
        <c:auto val="1"/>
        <c:lblAlgn val="ctr"/>
        <c:lblOffset val="100"/>
      </c:catAx>
      <c:valAx>
        <c:axId val="84504960"/>
        <c:scaling>
          <c:orientation val="minMax"/>
        </c:scaling>
        <c:axPos val="l"/>
        <c:majorGridlines/>
        <c:numFmt formatCode="0.000" sourceLinked="1"/>
        <c:tickLblPos val="nextTo"/>
        <c:crossAx val="70267648"/>
        <c:crosses val="autoZero"/>
        <c:crossBetween val="between"/>
      </c:valAx>
    </c:plotArea>
    <c:legend>
      <c:legendPos val="t"/>
      <c:layout/>
    </c:legend>
    <c:plotVisOnly val="1"/>
  </c:chart>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4149073-4B3F-4343-A16B-77469CC5710A}" type="datetimeFigureOut">
              <a:rPr lang="he-IL" smtClean="0"/>
              <a:pPr/>
              <a:t>ו'/אדר/תשע"ב</a:t>
            </a:fld>
            <a:endParaRPr lang="he-IL"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D682B3C-DE1D-4DCA-A88F-EA1DDE2693F2}" type="slidenum">
              <a:rPr lang="he-IL" smtClean="0"/>
              <a:pPr/>
              <a:t>‹#›</a:t>
            </a:fld>
            <a:endParaRPr lang="he-IL"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642F2E-410E-4B4B-8422-AA14EBE796AE}"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642F2E-410E-4B4B-8422-AA14EBE796AE}"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642F2E-410E-4B4B-8422-AA14EBE796AE}"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642F2E-410E-4B4B-8422-AA14EBE796AE}"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642F2E-410E-4B4B-8422-AA14EBE796AE}"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642F2E-410E-4B4B-8422-AA14EBE796AE}"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642F2E-410E-4B4B-8422-AA14EBE796AE}"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2D682B3C-DE1D-4DCA-A88F-EA1DDE2693F2}" type="slidenum">
              <a:rPr lang="he-IL" smtClean="0"/>
              <a:pPr/>
              <a:t>35</a:t>
            </a:fld>
            <a:endParaRPr lang="he-I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home.eng.iastate.edu/~JDM/ee458_2011/CplexLargeUsersManual.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Synchronized Feature selection for multiple data sets</a:t>
            </a:r>
            <a:endParaRPr lang="he-IL" dirty="0"/>
          </a:p>
        </p:txBody>
      </p:sp>
      <p:sp>
        <p:nvSpPr>
          <p:cNvPr id="3" name="Subtitle 2"/>
          <p:cNvSpPr>
            <a:spLocks noGrp="1"/>
          </p:cNvSpPr>
          <p:nvPr>
            <p:ph type="subTitle" idx="1"/>
          </p:nvPr>
        </p:nvSpPr>
        <p:spPr/>
        <p:txBody>
          <a:bodyPr/>
          <a:lstStyle/>
          <a:p>
            <a:r>
              <a:rPr lang="en-US" dirty="0" smtClean="0"/>
              <a:t>Didi</a:t>
            </a:r>
            <a:r>
              <a:rPr lang="en-US" dirty="0" smtClean="0"/>
              <a:t> </a:t>
            </a:r>
            <a:r>
              <a:rPr lang="en-US" dirty="0" smtClean="0"/>
              <a:t>Amar</a:t>
            </a:r>
            <a:endParaRPr lang="en-US" dirty="0" smtClean="0"/>
          </a:p>
          <a:p>
            <a:r>
              <a:rPr lang="en-US" dirty="0" smtClean="0"/>
              <a:t>Group meeting 29/2/2012</a:t>
            </a:r>
            <a:endParaRPr lang="he-I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Wang’s score (2007)</a:t>
            </a:r>
            <a:endParaRPr lang="he-IL"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We also define the semantic value of the term A: </a:t>
            </a:r>
          </a:p>
          <a:p>
            <a:endParaRPr lang="en-US" dirty="0" smtClean="0"/>
          </a:p>
          <a:p>
            <a:r>
              <a:rPr lang="en-US" dirty="0" smtClean="0"/>
              <a:t>The semantic similarity of two go terms: </a:t>
            </a:r>
          </a:p>
          <a:p>
            <a:endParaRPr lang="en-US" dirty="0" smtClean="0"/>
          </a:p>
          <a:p>
            <a:r>
              <a:rPr lang="en-US" dirty="0" smtClean="0"/>
              <a:t>The functional similarity between a go term and a list of GO terms: </a:t>
            </a:r>
          </a:p>
          <a:p>
            <a:r>
              <a:rPr lang="en-US" dirty="0" smtClean="0"/>
              <a:t>The functional similarity between two lists of GO terms:</a:t>
            </a:r>
          </a:p>
          <a:p>
            <a:endParaRPr lang="en-US" dirty="0" smtClean="0"/>
          </a:p>
          <a:p>
            <a:pPr>
              <a:buNone/>
            </a:pPr>
            <a:r>
              <a:rPr lang="en-US" dirty="0" smtClean="0"/>
              <a:t>	</a:t>
            </a:r>
            <a:endParaRPr lang="he-IL" dirty="0"/>
          </a:p>
        </p:txBody>
      </p:sp>
      <p:pic>
        <p:nvPicPr>
          <p:cNvPr id="3074" name="Picture 2"/>
          <p:cNvPicPr>
            <a:picLocks noChangeAspect="1" noChangeArrowheads="1"/>
          </p:cNvPicPr>
          <p:nvPr/>
        </p:nvPicPr>
        <p:blipFill>
          <a:blip r:embed="rId3" cstate="print"/>
          <a:srcRect/>
          <a:stretch>
            <a:fillRect/>
          </a:stretch>
        </p:blipFill>
        <p:spPr bwMode="auto">
          <a:xfrm>
            <a:off x="3352800" y="2057400"/>
            <a:ext cx="2209800" cy="552450"/>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srcRect/>
          <a:stretch>
            <a:fillRect/>
          </a:stretch>
        </p:blipFill>
        <p:spPr bwMode="auto">
          <a:xfrm>
            <a:off x="3276600" y="3048000"/>
            <a:ext cx="2536371" cy="685800"/>
          </a:xfrm>
          <a:prstGeom prst="rect">
            <a:avLst/>
          </a:prstGeom>
          <a:noFill/>
          <a:ln w="9525">
            <a:noFill/>
            <a:miter lim="800000"/>
            <a:headEnd/>
            <a:tailEnd/>
          </a:ln>
          <a:effectLst/>
        </p:spPr>
      </p:pic>
      <p:pic>
        <p:nvPicPr>
          <p:cNvPr id="3077" name="Picture 5"/>
          <p:cNvPicPr>
            <a:picLocks noChangeAspect="1" noChangeArrowheads="1"/>
          </p:cNvPicPr>
          <p:nvPr/>
        </p:nvPicPr>
        <p:blipFill>
          <a:blip r:embed="rId5" cstate="print"/>
          <a:srcRect/>
          <a:stretch>
            <a:fillRect/>
          </a:stretch>
        </p:blipFill>
        <p:spPr bwMode="auto">
          <a:xfrm>
            <a:off x="3429000" y="4114799"/>
            <a:ext cx="2667000" cy="419503"/>
          </a:xfrm>
          <a:prstGeom prst="rect">
            <a:avLst/>
          </a:prstGeom>
          <a:noFill/>
          <a:ln w="9525">
            <a:noFill/>
            <a:miter lim="800000"/>
            <a:headEnd/>
            <a:tailEnd/>
          </a:ln>
          <a:effectLst/>
        </p:spPr>
      </p:pic>
      <p:pic>
        <p:nvPicPr>
          <p:cNvPr id="3078" name="Picture 6"/>
          <p:cNvPicPr>
            <a:picLocks noChangeAspect="1" noChangeArrowheads="1"/>
          </p:cNvPicPr>
          <p:nvPr/>
        </p:nvPicPr>
        <p:blipFill>
          <a:blip r:embed="rId6" cstate="print"/>
          <a:srcRect/>
          <a:stretch>
            <a:fillRect/>
          </a:stretch>
        </p:blipFill>
        <p:spPr bwMode="auto">
          <a:xfrm>
            <a:off x="2819399" y="5029200"/>
            <a:ext cx="5176253" cy="83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Sets similarity</a:t>
            </a:r>
            <a:endParaRPr lang="he-IL" dirty="0"/>
          </a:p>
        </p:txBody>
      </p:sp>
      <p:sp>
        <p:nvSpPr>
          <p:cNvPr id="3" name="Content Placeholder 2"/>
          <p:cNvSpPr>
            <a:spLocks noGrp="1"/>
          </p:cNvSpPr>
          <p:nvPr>
            <p:ph idx="1"/>
          </p:nvPr>
        </p:nvSpPr>
        <p:spPr/>
        <p:txBody>
          <a:bodyPr/>
          <a:lstStyle/>
          <a:p>
            <a:pPr>
              <a:buNone/>
            </a:pPr>
            <a:r>
              <a:rPr lang="en-US" dirty="0" smtClean="0"/>
              <a:t>We will consider two options to measure similarity between two sets:</a:t>
            </a:r>
          </a:p>
          <a:p>
            <a:pPr lvl="1"/>
            <a:r>
              <a:rPr lang="en-US" dirty="0" smtClean="0"/>
              <a:t>Average similarity:</a:t>
            </a:r>
          </a:p>
          <a:p>
            <a:pPr lvl="1"/>
            <a:endParaRPr lang="en-US" dirty="0" smtClean="0"/>
          </a:p>
          <a:p>
            <a:pPr lvl="1">
              <a:buNone/>
            </a:pPr>
            <a:endParaRPr lang="en-US" dirty="0" smtClean="0"/>
          </a:p>
          <a:p>
            <a:pPr lvl="1"/>
            <a:r>
              <a:rPr lang="en-US" dirty="0" smtClean="0"/>
              <a:t>Running max:</a:t>
            </a:r>
          </a:p>
          <a:p>
            <a:pPr lvl="1"/>
            <a:endParaRPr lang="he-IL" dirty="0"/>
          </a:p>
        </p:txBody>
      </p:sp>
      <p:pic>
        <p:nvPicPr>
          <p:cNvPr id="14343" name="Picture 7"/>
          <p:cNvPicPr>
            <a:picLocks noChangeAspect="1" noChangeArrowheads="1"/>
          </p:cNvPicPr>
          <p:nvPr/>
        </p:nvPicPr>
        <p:blipFill>
          <a:blip r:embed="rId2" cstate="print"/>
          <a:srcRect/>
          <a:stretch>
            <a:fillRect/>
          </a:stretch>
        </p:blipFill>
        <p:spPr bwMode="auto">
          <a:xfrm>
            <a:off x="685800" y="5181600"/>
            <a:ext cx="7696200" cy="732972"/>
          </a:xfrm>
          <a:prstGeom prst="rect">
            <a:avLst/>
          </a:prstGeom>
          <a:noFill/>
          <a:ln w="9525">
            <a:noFill/>
            <a:miter lim="800000"/>
            <a:headEnd/>
            <a:tailEnd/>
          </a:ln>
        </p:spPr>
      </p:pic>
      <p:pic>
        <p:nvPicPr>
          <p:cNvPr id="14344" name="Picture 8"/>
          <p:cNvPicPr>
            <a:picLocks noChangeAspect="1" noChangeArrowheads="1"/>
          </p:cNvPicPr>
          <p:nvPr/>
        </p:nvPicPr>
        <p:blipFill>
          <a:blip r:embed="rId3" cstate="print"/>
          <a:srcRect/>
          <a:stretch>
            <a:fillRect/>
          </a:stretch>
        </p:blipFill>
        <p:spPr bwMode="auto">
          <a:xfrm>
            <a:off x="2743200" y="3200400"/>
            <a:ext cx="4352925" cy="8344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summary</a:t>
            </a:r>
            <a:endParaRPr lang="en-US" dirty="0"/>
          </a:p>
        </p:txBody>
      </p:sp>
      <p:sp>
        <p:nvSpPr>
          <p:cNvPr id="3" name="Content Placeholder 2"/>
          <p:cNvSpPr>
            <a:spLocks noGrp="1"/>
          </p:cNvSpPr>
          <p:nvPr>
            <p:ph idx="1"/>
          </p:nvPr>
        </p:nvSpPr>
        <p:spPr>
          <a:xfrm>
            <a:off x="457200" y="1600200"/>
            <a:ext cx="8305800" cy="4876800"/>
          </a:xfrm>
        </p:spPr>
        <p:txBody>
          <a:bodyPr>
            <a:normAutofit lnSpcReduction="10000"/>
          </a:bodyPr>
          <a:lstStyle/>
          <a:p>
            <a:r>
              <a:rPr lang="en-US" dirty="0" smtClean="0"/>
              <a:t>Many FS methods out there, most of them can be used to rank features.</a:t>
            </a:r>
          </a:p>
          <a:p>
            <a:r>
              <a:rPr lang="en-US" dirty="0" smtClean="0"/>
              <a:t>The selected features are called the gene signature.</a:t>
            </a:r>
          </a:p>
          <a:p>
            <a:r>
              <a:rPr lang="en-US" dirty="0" smtClean="0"/>
              <a:t>Semantic similarity methods use a DAG of terms to calculate similarities of</a:t>
            </a:r>
          </a:p>
          <a:p>
            <a:pPr lvl="1"/>
            <a:r>
              <a:rPr lang="en-US" dirty="0" smtClean="0"/>
              <a:t>Terms (nodes in the DAG)</a:t>
            </a:r>
          </a:p>
          <a:p>
            <a:pPr lvl="1"/>
            <a:r>
              <a:rPr lang="en-US" dirty="0" smtClean="0"/>
              <a:t>Term sets (Each gene has a set of terms)</a:t>
            </a:r>
          </a:p>
          <a:p>
            <a:r>
              <a:rPr lang="en-US" dirty="0" smtClean="0"/>
              <a:t>We can use semantic similarity to calculate similarities of gene sets.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formulation</a:t>
            </a:r>
            <a:endParaRPr lang="he-IL" dirty="0"/>
          </a:p>
        </p:txBody>
      </p:sp>
      <p:sp>
        <p:nvSpPr>
          <p:cNvPr id="3" name="Content Placeholder 2"/>
          <p:cNvSpPr>
            <a:spLocks noGrp="1"/>
          </p:cNvSpPr>
          <p:nvPr>
            <p:ph idx="1"/>
          </p:nvPr>
        </p:nvSpPr>
        <p:spPr/>
        <p:txBody>
          <a:bodyPr/>
          <a:lstStyle/>
          <a:p>
            <a:r>
              <a:rPr lang="en-US" dirty="0" smtClean="0"/>
              <a:t>For simplicity, we analyze two data sets</a:t>
            </a:r>
          </a:p>
          <a:p>
            <a:endParaRPr lang="en-US" dirty="0" smtClean="0"/>
          </a:p>
          <a:p>
            <a:r>
              <a:rPr lang="en-US" dirty="0" smtClean="0"/>
              <a:t> We want to select </a:t>
            </a:r>
            <a:r>
              <a:rPr lang="en-US" dirty="0" smtClean="0"/>
              <a:t>J </a:t>
            </a:r>
            <a:r>
              <a:rPr lang="en-US" dirty="0" smtClean="0"/>
              <a:t>genes in every data set.</a:t>
            </a:r>
          </a:p>
          <a:p>
            <a:r>
              <a:rPr lang="en-US" dirty="0" smtClean="0"/>
              <a:t>In each data set, genes are ranked in ascending order (e.g. using ttest, top rank has lowest p-value):       is the rank of gene j in data i.</a:t>
            </a:r>
          </a:p>
          <a:p>
            <a:r>
              <a:rPr lang="en-US" dirty="0" smtClean="0"/>
              <a:t>E is the expected similarity of the diseases</a:t>
            </a:r>
            <a:endParaRPr lang="he-IL" dirty="0"/>
          </a:p>
        </p:txBody>
      </p:sp>
      <p:graphicFrame>
        <p:nvGraphicFramePr>
          <p:cNvPr id="4" name="Object 3"/>
          <p:cNvGraphicFramePr>
            <a:graphicFrameLocks/>
          </p:cNvGraphicFramePr>
          <p:nvPr/>
        </p:nvGraphicFramePr>
        <p:xfrm>
          <a:off x="1524000" y="1397000"/>
          <a:ext cx="6096000" cy="4064000"/>
        </p:xfrm>
        <a:graphic>
          <a:graphicData uri="http://schemas.openxmlformats.org/presentationml/2006/ole">
            <p:oleObj spid="_x0000_s11265" name="Equation" r:id="rId3" imgW="0" imgH="0" progId="Equation.DSMT4">
              <p:embed/>
            </p:oleObj>
          </a:graphicData>
        </a:graphic>
      </p:graphicFrame>
      <p:graphicFrame>
        <p:nvGraphicFramePr>
          <p:cNvPr id="11266" name="Object 2"/>
          <p:cNvGraphicFramePr>
            <a:graphicFrameLocks noChangeAspect="1"/>
          </p:cNvGraphicFramePr>
          <p:nvPr/>
        </p:nvGraphicFramePr>
        <p:xfrm>
          <a:off x="3810000" y="2286000"/>
          <a:ext cx="1116013" cy="482600"/>
        </p:xfrm>
        <a:graphic>
          <a:graphicData uri="http://schemas.openxmlformats.org/presentationml/2006/ole">
            <p:oleObj spid="_x0000_s11266" name="Equation" r:id="rId4" imgW="469800" imgH="203040" progId="Equation.DSMT4">
              <p:embed/>
            </p:oleObj>
          </a:graphicData>
        </a:graphic>
      </p:graphicFrame>
      <p:graphicFrame>
        <p:nvGraphicFramePr>
          <p:cNvPr id="11267" name="Object 3"/>
          <p:cNvGraphicFramePr>
            <a:graphicFrameLocks noChangeAspect="1"/>
          </p:cNvGraphicFramePr>
          <p:nvPr/>
        </p:nvGraphicFramePr>
        <p:xfrm>
          <a:off x="3657600" y="4419600"/>
          <a:ext cx="381000" cy="438150"/>
        </p:xfrm>
        <a:graphic>
          <a:graphicData uri="http://schemas.openxmlformats.org/presentationml/2006/ole">
            <p:oleObj spid="_x0000_s11267" name="Equation" r:id="rId5" imgW="253800" imgH="29196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formulation</a:t>
            </a:r>
            <a:endParaRPr lang="he-IL" dirty="0"/>
          </a:p>
        </p:txBody>
      </p:sp>
      <p:sp>
        <p:nvSpPr>
          <p:cNvPr id="3" name="Content Placeholder 2"/>
          <p:cNvSpPr>
            <a:spLocks noGrp="1"/>
          </p:cNvSpPr>
          <p:nvPr>
            <p:ph idx="1"/>
          </p:nvPr>
        </p:nvSpPr>
        <p:spPr/>
        <p:txBody>
          <a:bodyPr/>
          <a:lstStyle/>
          <a:p>
            <a:pPr>
              <a:buNone/>
            </a:pPr>
            <a:r>
              <a:rPr lang="en-US" dirty="0" smtClean="0"/>
              <a:t>General regularized problem should look like:</a:t>
            </a:r>
          </a:p>
          <a:p>
            <a:endParaRPr lang="he-IL" dirty="0"/>
          </a:p>
        </p:txBody>
      </p:sp>
      <p:graphicFrame>
        <p:nvGraphicFramePr>
          <p:cNvPr id="4" name="Object 3"/>
          <p:cNvGraphicFramePr>
            <a:graphicFrameLocks noChangeAspect="1"/>
          </p:cNvGraphicFramePr>
          <p:nvPr/>
        </p:nvGraphicFramePr>
        <p:xfrm>
          <a:off x="1524000" y="2590800"/>
          <a:ext cx="5760244" cy="1041400"/>
        </p:xfrm>
        <a:graphic>
          <a:graphicData uri="http://schemas.openxmlformats.org/presentationml/2006/ole">
            <p:oleObj spid="_x0000_s31746" name="Equation" r:id="rId3" imgW="2247840" imgH="406080" progId="Equation.DSMT4">
              <p:embed/>
            </p:oleObj>
          </a:graphicData>
        </a:graphic>
      </p:graphicFrame>
      <p:cxnSp>
        <p:nvCxnSpPr>
          <p:cNvPr id="6" name="Straight Arrow Connector 5"/>
          <p:cNvCxnSpPr/>
          <p:nvPr/>
        </p:nvCxnSpPr>
        <p:spPr>
          <a:xfrm flipH="1">
            <a:off x="1981200" y="3048000"/>
            <a:ext cx="7620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4419600"/>
            <a:ext cx="3124200" cy="1477328"/>
          </a:xfrm>
          <a:prstGeom prst="rect">
            <a:avLst/>
          </a:prstGeom>
          <a:noFill/>
        </p:spPr>
        <p:txBody>
          <a:bodyPr wrap="square" rtlCol="1">
            <a:spAutoFit/>
          </a:bodyPr>
          <a:lstStyle/>
          <a:p>
            <a:r>
              <a:rPr lang="en-US" dirty="0" smtClean="0"/>
              <a:t>Our loss should penalize large differences between the expected similarity and observed similarity of diseases (data sets)</a:t>
            </a:r>
            <a:endParaRPr lang="he-IL" dirty="0"/>
          </a:p>
        </p:txBody>
      </p:sp>
      <p:cxnSp>
        <p:nvCxnSpPr>
          <p:cNvPr id="9" name="Straight Arrow Connector 8"/>
          <p:cNvCxnSpPr/>
          <p:nvPr/>
        </p:nvCxnSpPr>
        <p:spPr>
          <a:xfrm>
            <a:off x="5638800" y="3048000"/>
            <a:ext cx="6096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76800" y="4419600"/>
            <a:ext cx="3810000" cy="923330"/>
          </a:xfrm>
          <a:prstGeom prst="rect">
            <a:avLst/>
          </a:prstGeom>
          <a:noFill/>
        </p:spPr>
        <p:txBody>
          <a:bodyPr wrap="square" rtlCol="1">
            <a:spAutoFit/>
          </a:bodyPr>
          <a:lstStyle/>
          <a:p>
            <a:r>
              <a:rPr lang="en-US" dirty="0" smtClean="0"/>
              <a:t>This part keeps the model simple, in our case a simple model is one that keep the gene ranks high</a:t>
            </a:r>
            <a:endParaRPr lang="he-I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formulation</a:t>
            </a:r>
            <a:endParaRPr lang="he-IL" dirty="0"/>
          </a:p>
        </p:txBody>
      </p:sp>
      <p:graphicFrame>
        <p:nvGraphicFramePr>
          <p:cNvPr id="32771" name="Object 3"/>
          <p:cNvGraphicFramePr>
            <a:graphicFrameLocks noChangeAspect="1"/>
          </p:cNvGraphicFramePr>
          <p:nvPr/>
        </p:nvGraphicFramePr>
        <p:xfrm>
          <a:off x="1371600" y="1676400"/>
          <a:ext cx="6477000" cy="1935429"/>
        </p:xfrm>
        <a:graphic>
          <a:graphicData uri="http://schemas.openxmlformats.org/presentationml/2006/ole">
            <p:oleObj spid="_x0000_s32771" name="Equation" r:id="rId3" imgW="2946240" imgH="901440" progId="Equation.DSMT4">
              <p:embed/>
            </p:oleObj>
          </a:graphicData>
        </a:graphic>
      </p:graphicFrame>
      <p:sp>
        <p:nvSpPr>
          <p:cNvPr id="3277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dirty="0"/>
          </a:p>
        </p:txBody>
      </p:sp>
      <p:sp>
        <p:nvSpPr>
          <p:cNvPr id="3277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e-IL" dirty="0"/>
          </a:p>
        </p:txBody>
      </p:sp>
      <p:graphicFrame>
        <p:nvGraphicFramePr>
          <p:cNvPr id="8" name="Object 7"/>
          <p:cNvGraphicFramePr>
            <a:graphicFrameLocks noChangeAspect="1"/>
          </p:cNvGraphicFramePr>
          <p:nvPr/>
        </p:nvGraphicFramePr>
        <p:xfrm>
          <a:off x="1371600" y="4343400"/>
          <a:ext cx="6477000" cy="2142653"/>
        </p:xfrm>
        <a:graphic>
          <a:graphicData uri="http://schemas.openxmlformats.org/presentationml/2006/ole">
            <p:oleObj spid="_x0000_s32772" name="Equation" r:id="rId4" imgW="2565360" imgH="901440" progId="Equation.DSMT4">
              <p:embed/>
            </p:oleObj>
          </a:graphicData>
        </a:graphic>
      </p:graphicFrame>
      <p:sp>
        <p:nvSpPr>
          <p:cNvPr id="9" name="TextBox 8"/>
          <p:cNvSpPr txBox="1"/>
          <p:nvPr/>
        </p:nvSpPr>
        <p:spPr>
          <a:xfrm>
            <a:off x="381000" y="1295400"/>
            <a:ext cx="2514600" cy="369332"/>
          </a:xfrm>
          <a:prstGeom prst="rect">
            <a:avLst/>
          </a:prstGeom>
          <a:noFill/>
        </p:spPr>
        <p:txBody>
          <a:bodyPr wrap="square" rtlCol="1">
            <a:spAutoFit/>
          </a:bodyPr>
          <a:lstStyle/>
          <a:p>
            <a:r>
              <a:rPr lang="en-US" dirty="0" smtClean="0"/>
              <a:t>Generally:</a:t>
            </a:r>
            <a:endParaRPr lang="he-IL" dirty="0"/>
          </a:p>
        </p:txBody>
      </p:sp>
      <p:sp>
        <p:nvSpPr>
          <p:cNvPr id="10" name="TextBox 9"/>
          <p:cNvSpPr txBox="1"/>
          <p:nvPr/>
        </p:nvSpPr>
        <p:spPr>
          <a:xfrm>
            <a:off x="304800" y="3886200"/>
            <a:ext cx="7924800" cy="369332"/>
          </a:xfrm>
          <a:prstGeom prst="rect">
            <a:avLst/>
          </a:prstGeom>
          <a:noFill/>
        </p:spPr>
        <p:txBody>
          <a:bodyPr wrap="square" rtlCol="1">
            <a:spAutoFit/>
          </a:bodyPr>
          <a:lstStyle/>
          <a:p>
            <a:r>
              <a:rPr lang="en-US" dirty="0" smtClean="0"/>
              <a:t>The simple case - if the data sets are from the same disease then:</a:t>
            </a:r>
            <a:endParaRPr lang="he-I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For one disease, we have two objectives</a:t>
            </a:r>
            <a:endParaRPr lang="he-IL" sz="3600" dirty="0"/>
          </a:p>
        </p:txBody>
      </p:sp>
      <p:graphicFrame>
        <p:nvGraphicFramePr>
          <p:cNvPr id="65538" name="Object 2"/>
          <p:cNvGraphicFramePr>
            <a:graphicFrameLocks noChangeAspect="1"/>
          </p:cNvGraphicFramePr>
          <p:nvPr/>
        </p:nvGraphicFramePr>
        <p:xfrm>
          <a:off x="2133600" y="2057400"/>
          <a:ext cx="4953000" cy="1638860"/>
        </p:xfrm>
        <a:graphic>
          <a:graphicData uri="http://schemas.openxmlformats.org/presentationml/2006/ole">
            <p:oleObj spid="_x0000_s65538" name="Equation" r:id="rId3" imgW="2565360" imgH="901440" progId="Equation.DSMT4">
              <p:embed/>
            </p:oleObj>
          </a:graphicData>
        </a:graphic>
      </p:graphicFrame>
      <p:cxnSp>
        <p:nvCxnSpPr>
          <p:cNvPr id="6" name="Straight Arrow Connector 5"/>
          <p:cNvCxnSpPr/>
          <p:nvPr/>
        </p:nvCxnSpPr>
        <p:spPr>
          <a:xfrm flipH="1">
            <a:off x="2209800" y="2514600"/>
            <a:ext cx="11430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429000" y="2514600"/>
            <a:ext cx="358140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81000" y="4572000"/>
            <a:ext cx="3200400" cy="461665"/>
          </a:xfrm>
          <a:prstGeom prst="rect">
            <a:avLst/>
          </a:prstGeom>
          <a:noFill/>
        </p:spPr>
        <p:txBody>
          <a:bodyPr wrap="square" rtlCol="1">
            <a:spAutoFit/>
          </a:bodyPr>
          <a:lstStyle/>
          <a:p>
            <a:pPr algn="ctr"/>
            <a:r>
              <a:rPr lang="en-US" sz="2400" dirty="0" smtClean="0"/>
              <a:t>rmax</a:t>
            </a:r>
            <a:endParaRPr lang="he-IL" sz="2400" dirty="0"/>
          </a:p>
        </p:txBody>
      </p:sp>
      <p:sp>
        <p:nvSpPr>
          <p:cNvPr id="12" name="TextBox 11"/>
          <p:cNvSpPr txBox="1"/>
          <p:nvPr/>
        </p:nvSpPr>
        <p:spPr>
          <a:xfrm>
            <a:off x="5638800" y="4572000"/>
            <a:ext cx="3200400" cy="461665"/>
          </a:xfrm>
          <a:prstGeom prst="rect">
            <a:avLst/>
          </a:prstGeom>
          <a:noFill/>
        </p:spPr>
        <p:txBody>
          <a:bodyPr wrap="square" rtlCol="1">
            <a:spAutoFit/>
          </a:bodyPr>
          <a:lstStyle/>
          <a:p>
            <a:pPr algn="ctr"/>
            <a:r>
              <a:rPr lang="en-US" sz="2400" dirty="0" smtClean="0"/>
              <a:t>avg</a:t>
            </a:r>
            <a:endParaRPr lang="he-IL" sz="2400" dirty="0"/>
          </a:p>
        </p:txBody>
      </p:sp>
      <p:pic>
        <p:nvPicPr>
          <p:cNvPr id="13" name="Picture 8"/>
          <p:cNvPicPr>
            <a:picLocks noChangeAspect="1" noChangeArrowheads="1"/>
          </p:cNvPicPr>
          <p:nvPr/>
        </p:nvPicPr>
        <p:blipFill>
          <a:blip r:embed="rId4" cstate="print"/>
          <a:srcRect/>
          <a:stretch>
            <a:fillRect/>
          </a:stretch>
        </p:blipFill>
        <p:spPr bwMode="auto">
          <a:xfrm>
            <a:off x="5811526" y="5029200"/>
            <a:ext cx="3180074" cy="609600"/>
          </a:xfrm>
          <a:prstGeom prst="rect">
            <a:avLst/>
          </a:prstGeom>
          <a:noFill/>
          <a:ln w="9525">
            <a:noFill/>
            <a:miter lim="800000"/>
            <a:headEnd/>
            <a:tailEnd/>
          </a:ln>
        </p:spPr>
      </p:pic>
      <p:pic>
        <p:nvPicPr>
          <p:cNvPr id="14" name="Picture 7"/>
          <p:cNvPicPr>
            <a:picLocks noChangeAspect="1" noChangeArrowheads="1"/>
          </p:cNvPicPr>
          <p:nvPr/>
        </p:nvPicPr>
        <p:blipFill>
          <a:blip r:embed="rId5" cstate="print"/>
          <a:srcRect/>
          <a:stretch>
            <a:fillRect/>
          </a:stretch>
        </p:blipFill>
        <p:spPr bwMode="auto">
          <a:xfrm>
            <a:off x="76200" y="5181600"/>
            <a:ext cx="4800596" cy="457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Avg MIQP formulation</a:t>
            </a:r>
            <a:endParaRPr lang="he-IL" dirty="0"/>
          </a:p>
        </p:txBody>
      </p:sp>
      <p:pic>
        <p:nvPicPr>
          <p:cNvPr id="66562" name="Picture 2"/>
          <p:cNvPicPr>
            <a:picLocks noChangeAspect="1" noChangeArrowheads="1"/>
          </p:cNvPicPr>
          <p:nvPr/>
        </p:nvPicPr>
        <p:blipFill>
          <a:blip r:embed="rId2" cstate="print"/>
          <a:srcRect/>
          <a:stretch>
            <a:fillRect/>
          </a:stretch>
        </p:blipFill>
        <p:spPr bwMode="auto">
          <a:xfrm>
            <a:off x="590550" y="1209675"/>
            <a:ext cx="8229600"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MIQP - notes</a:t>
            </a:r>
            <a:endParaRPr lang="he-IL" dirty="0"/>
          </a:p>
        </p:txBody>
      </p:sp>
      <p:sp>
        <p:nvSpPr>
          <p:cNvPr id="3" name="Content Placeholder 2"/>
          <p:cNvSpPr>
            <a:spLocks noGrp="1"/>
          </p:cNvSpPr>
          <p:nvPr>
            <p:ph idx="1"/>
          </p:nvPr>
        </p:nvSpPr>
        <p:spPr/>
        <p:txBody>
          <a:bodyPr>
            <a:noAutofit/>
          </a:bodyPr>
          <a:lstStyle/>
          <a:p>
            <a:r>
              <a:rPr lang="en-US" sz="2400" dirty="0" smtClean="0"/>
              <a:t>MIQP can be solved using the Cplex software.</a:t>
            </a:r>
          </a:p>
          <a:p>
            <a:r>
              <a:rPr lang="en-US" sz="2400" dirty="0" smtClean="0"/>
              <a:t>Cplex tries to solve MIP using heuristics and branch&amp;bound.</a:t>
            </a:r>
          </a:p>
          <a:p>
            <a:r>
              <a:rPr lang="en-US" sz="2400" dirty="0" smtClean="0"/>
              <a:t>With hundreds of integer variables the process can go forever…</a:t>
            </a:r>
          </a:p>
          <a:p>
            <a:r>
              <a:rPr lang="en-US" sz="2400" dirty="0" smtClean="0"/>
              <a:t>Cplex can be used in Matlab, C++, C#, and </a:t>
            </a:r>
            <a:r>
              <a:rPr lang="en-US" sz="2400" b="1" dirty="0" smtClean="0"/>
              <a:t>Java</a:t>
            </a:r>
            <a:r>
              <a:rPr lang="en-US" sz="2400" dirty="0" smtClean="0"/>
              <a:t> (import /usr/local/lib/cplex121/lib/cplex.jar). API is very convenient (see </a:t>
            </a:r>
            <a:r>
              <a:rPr lang="en-US" sz="2400" dirty="0" smtClean="0">
                <a:hlinkClick r:id="rId2"/>
              </a:rPr>
              <a:t>http://home.eng.iastate.edu/~JDM/ee458_2011/CplexLargeUsersManual.pdf</a:t>
            </a:r>
            <a:r>
              <a:rPr lang="en-US" sz="2400" dirty="0" smtClean="0"/>
              <a:t>) </a:t>
            </a:r>
          </a:p>
          <a:p>
            <a:r>
              <a:rPr lang="en-US" sz="2400" dirty="0" smtClean="0"/>
              <a:t>Cplex also supports quadratic constraints – a MIQCP problem. Will be relevant to the general problem formulation.</a:t>
            </a:r>
          </a:p>
          <a:p>
            <a:endParaRPr lang="he-IL"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rmax: a simple hill climber</a:t>
            </a:r>
            <a:endParaRPr lang="he-IL" dirty="0"/>
          </a:p>
        </p:txBody>
      </p:sp>
      <p:sp>
        <p:nvSpPr>
          <p:cNvPr id="3" name="Content Placeholder 2"/>
          <p:cNvSpPr>
            <a:spLocks noGrp="1"/>
          </p:cNvSpPr>
          <p:nvPr>
            <p:ph idx="1"/>
          </p:nvPr>
        </p:nvSpPr>
        <p:spPr>
          <a:xfrm>
            <a:off x="457200" y="1600200"/>
            <a:ext cx="8305800" cy="4724400"/>
          </a:xfrm>
        </p:spPr>
        <p:txBody>
          <a:bodyPr>
            <a:normAutofit/>
          </a:bodyPr>
          <a:lstStyle/>
          <a:p>
            <a:r>
              <a:rPr lang="en-US" dirty="0" smtClean="0"/>
              <a:t>A simple solver:</a:t>
            </a:r>
          </a:p>
          <a:p>
            <a:pPr lvl="1"/>
            <a:r>
              <a:rPr lang="en-US" dirty="0" smtClean="0"/>
              <a:t>Start with the best ranks.</a:t>
            </a:r>
          </a:p>
          <a:p>
            <a:pPr lvl="1"/>
            <a:r>
              <a:rPr lang="en-US" dirty="0" smtClean="0"/>
              <a:t>Iteratively choose the best swap (across all data sets) between a gene in the signature and a gene that is not in the signature.</a:t>
            </a:r>
          </a:p>
          <a:p>
            <a:pPr lvl="1"/>
            <a:r>
              <a:rPr lang="en-US" dirty="0" smtClean="0"/>
              <a:t>Stop if reached a local maxima.</a:t>
            </a:r>
          </a:p>
          <a:p>
            <a:r>
              <a:rPr lang="en-US" dirty="0" smtClean="0"/>
              <a:t>We can also try to start with random signatures.</a:t>
            </a:r>
            <a:endParaRPr lang="he-IL" dirty="0" smtClean="0"/>
          </a:p>
          <a:p>
            <a:endParaRPr lang="he-I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he-IL" dirty="0"/>
          </a:p>
        </p:txBody>
      </p:sp>
      <p:sp>
        <p:nvSpPr>
          <p:cNvPr id="3" name="Content Placeholder 2"/>
          <p:cNvSpPr>
            <a:spLocks noGrp="1"/>
          </p:cNvSpPr>
          <p:nvPr>
            <p:ph idx="1"/>
          </p:nvPr>
        </p:nvSpPr>
        <p:spPr/>
        <p:txBody>
          <a:bodyPr>
            <a:normAutofit/>
          </a:bodyPr>
          <a:lstStyle/>
          <a:p>
            <a:r>
              <a:rPr lang="en-US" dirty="0" smtClean="0"/>
              <a:t>Parallel analysis of multiple data sets, from different technologies and </a:t>
            </a:r>
            <a:r>
              <a:rPr lang="en-US" dirty="0" smtClean="0"/>
              <a:t>diseases:</a:t>
            </a:r>
          </a:p>
          <a:p>
            <a:pPr lvl="1"/>
            <a:r>
              <a:rPr lang="en-US" dirty="0" smtClean="0"/>
              <a:t>One disease, different technologies, same lab.</a:t>
            </a:r>
          </a:p>
          <a:p>
            <a:pPr lvl="1"/>
            <a:r>
              <a:rPr lang="en-US" dirty="0" smtClean="0"/>
              <a:t>One disease, different technologies, </a:t>
            </a:r>
            <a:r>
              <a:rPr lang="en-US" dirty="0" smtClean="0"/>
              <a:t>different </a:t>
            </a:r>
            <a:r>
              <a:rPr lang="en-US" dirty="0" smtClean="0"/>
              <a:t>labs</a:t>
            </a:r>
            <a:r>
              <a:rPr lang="en-US" dirty="0" smtClean="0"/>
              <a:t>.</a:t>
            </a:r>
            <a:endParaRPr lang="en-US" dirty="0" smtClean="0"/>
          </a:p>
          <a:p>
            <a:pPr lvl="1"/>
            <a:r>
              <a:rPr lang="en-US" dirty="0" smtClean="0"/>
              <a:t>Multiple diseases, technologies, labs, possible? </a:t>
            </a:r>
            <a:r>
              <a:rPr lang="en-US" dirty="0" smtClean="0"/>
              <a:t>h</a:t>
            </a:r>
            <a:r>
              <a:rPr lang="en-US" dirty="0" smtClean="0"/>
              <a:t>elpful?</a:t>
            </a:r>
            <a:endParaRPr lang="en-US" dirty="0" smtClean="0"/>
          </a:p>
          <a:p>
            <a:r>
              <a:rPr lang="en-US" dirty="0" smtClean="0"/>
              <a:t>Use the dependencies among data sets to select gene signatures.</a:t>
            </a:r>
          </a:p>
          <a:p>
            <a:endParaRPr lang="he-I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parameters (for now)</a:t>
            </a:r>
            <a:endParaRPr lang="he-IL" dirty="0"/>
          </a:p>
        </p:txBody>
      </p:sp>
      <p:sp>
        <p:nvSpPr>
          <p:cNvPr id="3" name="Content Placeholder 2"/>
          <p:cNvSpPr>
            <a:spLocks noGrp="1"/>
          </p:cNvSpPr>
          <p:nvPr>
            <p:ph idx="1"/>
          </p:nvPr>
        </p:nvSpPr>
        <p:spPr>
          <a:xfrm>
            <a:off x="457200" y="1600200"/>
            <a:ext cx="8305800" cy="4876800"/>
          </a:xfrm>
        </p:spPr>
        <p:txBody>
          <a:bodyPr>
            <a:normAutofit/>
          </a:bodyPr>
          <a:lstStyle/>
          <a:p>
            <a:r>
              <a:rPr lang="en-US" dirty="0" smtClean="0"/>
              <a:t>Signature size (J):100</a:t>
            </a:r>
          </a:p>
          <a:p>
            <a:r>
              <a:rPr lang="en-US" dirty="0" smtClean="0"/>
              <a:t>Maximal rank allowed (N) = 500</a:t>
            </a:r>
          </a:p>
          <a:p>
            <a:r>
              <a:rPr lang="en-US" dirty="0" smtClean="0"/>
              <a:t>C=0 or C=1.</a:t>
            </a:r>
          </a:p>
          <a:p>
            <a:r>
              <a:rPr lang="en-US" dirty="0" smtClean="0"/>
              <a:t>Important technical note: we normalize all ranks by N (the best rank now is 1/500 and not 500). </a:t>
            </a:r>
          </a:p>
          <a:p>
            <a:r>
              <a:rPr lang="en-US" dirty="0" smtClean="0"/>
              <a:t>Ranking algorithm: Information gain (Univariate method, similar to ranking by -entropy).</a:t>
            </a:r>
          </a:p>
          <a:p>
            <a:pPr>
              <a:buNone/>
            </a:pPr>
            <a:endParaRPr lang="en-US" dirty="0" smtClean="0"/>
          </a:p>
          <a:p>
            <a:endParaRPr lang="he-I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tests</a:t>
            </a:r>
            <a:endParaRPr lang="he-IL" dirty="0"/>
          </a:p>
        </p:txBody>
      </p:sp>
      <p:sp>
        <p:nvSpPr>
          <p:cNvPr id="3" name="Content Placeholder 2"/>
          <p:cNvSpPr>
            <a:spLocks noGrp="1"/>
          </p:cNvSpPr>
          <p:nvPr>
            <p:ph idx="1"/>
          </p:nvPr>
        </p:nvSpPr>
        <p:spPr/>
        <p:txBody>
          <a:bodyPr>
            <a:normAutofit fontScale="92500"/>
          </a:bodyPr>
          <a:lstStyle/>
          <a:p>
            <a:r>
              <a:rPr lang="en-US" dirty="0" smtClean="0"/>
              <a:t>Use SVM classifier for accuracy measurements.</a:t>
            </a:r>
          </a:p>
          <a:p>
            <a:r>
              <a:rPr lang="en-US" dirty="0" smtClean="0"/>
              <a:t>Cross validation (CV):</a:t>
            </a:r>
          </a:p>
          <a:p>
            <a:pPr lvl="1"/>
            <a:r>
              <a:rPr lang="en-US" dirty="0" smtClean="0"/>
              <a:t>SimFS: in each fold split all data sets to train and test. Learn on the training of all data sets to select features in each data set and test the classifier learned in each data set. </a:t>
            </a:r>
          </a:p>
          <a:p>
            <a:pPr lvl="1"/>
            <a:r>
              <a:rPr lang="en-US" dirty="0" smtClean="0"/>
              <a:t>For regular FS this is the same as usual CV.</a:t>
            </a:r>
          </a:p>
          <a:p>
            <a:r>
              <a:rPr lang="en-US" dirty="0" smtClean="0"/>
              <a:t>Measure average ROC score for each data set</a:t>
            </a:r>
          </a:p>
          <a:p>
            <a:r>
              <a:rPr lang="en-US" dirty="0" smtClean="0"/>
              <a:t>5CV , 50 repeats</a:t>
            </a:r>
          </a:p>
          <a:p>
            <a:pPr lvl="1"/>
            <a:endParaRPr lang="he-I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Stability tests</a:t>
            </a:r>
            <a:endParaRPr lang="he-IL" dirty="0"/>
          </a:p>
        </p:txBody>
      </p:sp>
      <p:sp>
        <p:nvSpPr>
          <p:cNvPr id="3" name="Content Placeholder 2"/>
          <p:cNvSpPr>
            <a:spLocks noGrp="1"/>
          </p:cNvSpPr>
          <p:nvPr>
            <p:ph idx="1"/>
          </p:nvPr>
        </p:nvSpPr>
        <p:spPr/>
        <p:txBody>
          <a:bodyPr/>
          <a:lstStyle/>
          <a:p>
            <a:r>
              <a:rPr lang="en-US" dirty="0" smtClean="0"/>
              <a:t>Here only 2CV works.</a:t>
            </a:r>
          </a:p>
          <a:p>
            <a:r>
              <a:rPr lang="en-US" dirty="0" smtClean="0"/>
              <a:t>Do 100 times:</a:t>
            </a:r>
          </a:p>
          <a:p>
            <a:pPr lvl="1"/>
            <a:r>
              <a:rPr lang="en-US" dirty="0" smtClean="0"/>
              <a:t>Split all data sets to two.</a:t>
            </a:r>
          </a:p>
          <a:p>
            <a:pPr lvl="1"/>
            <a:r>
              <a:rPr lang="en-US" dirty="0" smtClean="0"/>
              <a:t>Perform FS on each split</a:t>
            </a:r>
          </a:p>
          <a:p>
            <a:pPr lvl="1"/>
            <a:r>
              <a:rPr lang="en-US" dirty="0" smtClean="0"/>
              <a:t>For each data set measure the agreement between the two runs using the semantic similarity between the selected sets.</a:t>
            </a:r>
            <a:endParaRPr lang="he-I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Test1: same disease, same technology</a:t>
            </a:r>
            <a:endParaRPr lang="he-IL" dirty="0"/>
          </a:p>
        </p:txBody>
      </p:sp>
      <p:sp>
        <p:nvSpPr>
          <p:cNvPr id="3" name="Content Placeholder 2"/>
          <p:cNvSpPr>
            <a:spLocks noGrp="1"/>
          </p:cNvSpPr>
          <p:nvPr>
            <p:ph idx="1"/>
          </p:nvPr>
        </p:nvSpPr>
        <p:spPr/>
        <p:txBody>
          <a:bodyPr/>
          <a:lstStyle/>
          <a:p>
            <a:r>
              <a:rPr lang="en-US" dirty="0" smtClean="0"/>
              <a:t>Breast cancer</a:t>
            </a:r>
          </a:p>
          <a:p>
            <a:r>
              <a:rPr lang="en-US" dirty="0" smtClean="0"/>
              <a:t>Four gene expression data sets of bad vs. good prognosis:</a:t>
            </a:r>
          </a:p>
          <a:p>
            <a:pPr lvl="1"/>
            <a:r>
              <a:rPr lang="en-US" dirty="0" smtClean="0"/>
              <a:t>Vant Veer (46,51)</a:t>
            </a:r>
          </a:p>
          <a:p>
            <a:pPr lvl="1"/>
            <a:r>
              <a:rPr lang="en-US" dirty="0" smtClean="0"/>
              <a:t>Van Der Vijver (78,217)</a:t>
            </a:r>
          </a:p>
          <a:p>
            <a:pPr lvl="1"/>
            <a:r>
              <a:rPr lang="en-US" dirty="0" smtClean="0"/>
              <a:t>Wang (93,193)</a:t>
            </a:r>
          </a:p>
          <a:p>
            <a:pPr lvl="1"/>
            <a:r>
              <a:rPr lang="en-US" dirty="0" smtClean="0"/>
              <a:t>Pawitan (34,125)</a:t>
            </a:r>
            <a:endParaRPr lang="he-I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Hill climber (rmax objective)</a:t>
            </a:r>
            <a:endParaRPr lang="he-IL" dirty="0"/>
          </a:p>
        </p:txBody>
      </p:sp>
      <p:graphicFrame>
        <p:nvGraphicFramePr>
          <p:cNvPr id="4" name="Table 3"/>
          <p:cNvGraphicFramePr>
            <a:graphicFrameLocks noGrp="1"/>
          </p:cNvGraphicFramePr>
          <p:nvPr/>
        </p:nvGraphicFramePr>
        <p:xfrm>
          <a:off x="2057400" y="2286000"/>
          <a:ext cx="4483101" cy="904875"/>
        </p:xfrm>
        <a:graphic>
          <a:graphicData uri="http://schemas.openxmlformats.org/drawingml/2006/table">
            <a:tbl>
              <a:tblPr/>
              <a:tblGrid>
                <a:gridCol w="685315"/>
                <a:gridCol w="1018454"/>
                <a:gridCol w="926444"/>
                <a:gridCol w="901062"/>
                <a:gridCol w="951826"/>
              </a:tblGrid>
              <a:tr h="180975">
                <a:tc>
                  <a:txBody>
                    <a:bodyPr/>
                    <a:lstStyle/>
                    <a:p>
                      <a:pPr algn="ctr" fontAlgn="b"/>
                      <a:endParaRPr lang="he-IL" sz="1100" b="0" i="0" u="none" strike="noStrike" dirty="0">
                        <a:solidFill>
                          <a:srgbClr val="000000"/>
                        </a:solidFill>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Wang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VantVeer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Vijver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Pawitan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Wang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0.652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0.690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0.624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VantVeer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0.652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0.773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0.692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Vijver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0.690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0.773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0.713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Pawitan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0.624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0.692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0.713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Arrow Connector 5"/>
          <p:cNvCxnSpPr/>
          <p:nvPr/>
        </p:nvCxnSpPr>
        <p:spPr>
          <a:xfrm>
            <a:off x="4343400" y="3429000"/>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2057400" y="4495800"/>
          <a:ext cx="4483101" cy="904875"/>
        </p:xfrm>
        <a:graphic>
          <a:graphicData uri="http://schemas.openxmlformats.org/drawingml/2006/table">
            <a:tbl>
              <a:tblPr/>
              <a:tblGrid>
                <a:gridCol w="685315"/>
                <a:gridCol w="1018454"/>
                <a:gridCol w="926444"/>
                <a:gridCol w="901062"/>
                <a:gridCol w="951826"/>
              </a:tblGrid>
              <a:tr h="180975">
                <a:tc>
                  <a:txBody>
                    <a:bodyPr/>
                    <a:lstStyle/>
                    <a:p>
                      <a:pPr algn="ctr" fontAlgn="b"/>
                      <a:endParaRPr lang="he-IL" sz="1100" b="0" i="0" u="none" strike="noStrike" dirty="0">
                        <a:solidFill>
                          <a:srgbClr val="000000"/>
                        </a:solidFill>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Wang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VantVeer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Vijver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Pawitan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Wang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0.947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0.943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0.954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VantVeer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0.947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0.953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0.951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Vijver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0.943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0.953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0.943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Pawitan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0.954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0.951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0.943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685800" y="1524000"/>
            <a:ext cx="7315200" cy="646331"/>
          </a:xfrm>
          <a:prstGeom prst="rect">
            <a:avLst/>
          </a:prstGeom>
          <a:noFill/>
        </p:spPr>
        <p:txBody>
          <a:bodyPr wrap="square" rtlCol="1">
            <a:spAutoFit/>
          </a:bodyPr>
          <a:lstStyle/>
          <a:p>
            <a:pPr algn="ctr"/>
            <a:r>
              <a:rPr lang="en-US" dirty="0" smtClean="0"/>
              <a:t>MF GO annotations</a:t>
            </a:r>
          </a:p>
          <a:p>
            <a:pPr algn="ctr"/>
            <a:r>
              <a:rPr lang="en-US" dirty="0" smtClean="0"/>
              <a:t>Convergence after 100-120 iterations</a:t>
            </a:r>
            <a:endParaRPr lang="he-I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Hill climber (rmax objective)</a:t>
            </a:r>
            <a:endParaRPr lang="he-IL" dirty="0"/>
          </a:p>
        </p:txBody>
      </p:sp>
      <p:graphicFrame>
        <p:nvGraphicFramePr>
          <p:cNvPr id="4" name="Table 3"/>
          <p:cNvGraphicFramePr>
            <a:graphicFrameLocks noGrp="1"/>
          </p:cNvGraphicFramePr>
          <p:nvPr/>
        </p:nvGraphicFramePr>
        <p:xfrm>
          <a:off x="2057400" y="2286000"/>
          <a:ext cx="4483101" cy="904875"/>
        </p:xfrm>
        <a:graphic>
          <a:graphicData uri="http://schemas.openxmlformats.org/drawingml/2006/table">
            <a:tbl>
              <a:tblPr/>
              <a:tblGrid>
                <a:gridCol w="685315"/>
                <a:gridCol w="1018454"/>
                <a:gridCol w="926444"/>
                <a:gridCol w="901062"/>
                <a:gridCol w="951826"/>
              </a:tblGrid>
              <a:tr h="180975">
                <a:tc>
                  <a:txBody>
                    <a:bodyPr/>
                    <a:lstStyle/>
                    <a:p>
                      <a:pPr algn="ctr" fontAlgn="b"/>
                      <a:endParaRPr lang="he-IL" sz="1100" b="0" i="0" u="none" strike="noStrike" dirty="0">
                        <a:solidFill>
                          <a:srgbClr val="000000"/>
                        </a:solidFill>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Wang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VantVeer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Vijver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Pawitan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Wang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0.541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0.596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0.493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VantVeer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0.541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0.658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0.544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Vijver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0.596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0.658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0.618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Pawitan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0.493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0.544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0.618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Arrow Connector 5"/>
          <p:cNvCxnSpPr/>
          <p:nvPr/>
        </p:nvCxnSpPr>
        <p:spPr>
          <a:xfrm>
            <a:off x="4343400" y="3429000"/>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2057400" y="4495800"/>
          <a:ext cx="4483101" cy="904875"/>
        </p:xfrm>
        <a:graphic>
          <a:graphicData uri="http://schemas.openxmlformats.org/drawingml/2006/table">
            <a:tbl>
              <a:tblPr/>
              <a:tblGrid>
                <a:gridCol w="685315"/>
                <a:gridCol w="1018454"/>
                <a:gridCol w="926444"/>
                <a:gridCol w="901062"/>
                <a:gridCol w="951826"/>
              </a:tblGrid>
              <a:tr h="180975">
                <a:tc>
                  <a:txBody>
                    <a:bodyPr/>
                    <a:lstStyle/>
                    <a:p>
                      <a:pPr algn="ctr" fontAlgn="b"/>
                      <a:endParaRPr lang="he-IL" sz="1100" b="0" i="0" u="none" strike="noStrike" dirty="0">
                        <a:solidFill>
                          <a:srgbClr val="000000"/>
                        </a:solidFill>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Wang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VantVeer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Vijver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Pawitan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Wang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0.898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0.883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0.885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VantVeer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0.898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0.879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0.891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Vijver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0.883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0.879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0.899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Pawitan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0.885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0.891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0.899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685800" y="1524000"/>
            <a:ext cx="7315200" cy="646331"/>
          </a:xfrm>
          <a:prstGeom prst="rect">
            <a:avLst/>
          </a:prstGeom>
          <a:noFill/>
        </p:spPr>
        <p:txBody>
          <a:bodyPr wrap="square" rtlCol="1">
            <a:spAutoFit/>
          </a:bodyPr>
          <a:lstStyle/>
          <a:p>
            <a:pPr algn="ctr"/>
            <a:r>
              <a:rPr lang="en-US" dirty="0" smtClean="0"/>
              <a:t>BP GO annotations</a:t>
            </a:r>
          </a:p>
          <a:p>
            <a:pPr algn="ctr"/>
            <a:r>
              <a:rPr lang="en-US" dirty="0" smtClean="0"/>
              <a:t>Convergence after ~180 iterations</a:t>
            </a:r>
            <a:endParaRPr lang="he-I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Hill climber (rmax objective)</a:t>
            </a:r>
            <a:endParaRPr lang="he-IL" dirty="0"/>
          </a:p>
        </p:txBody>
      </p:sp>
      <p:graphicFrame>
        <p:nvGraphicFramePr>
          <p:cNvPr id="4" name="Table 3"/>
          <p:cNvGraphicFramePr>
            <a:graphicFrameLocks noGrp="1"/>
          </p:cNvGraphicFramePr>
          <p:nvPr/>
        </p:nvGraphicFramePr>
        <p:xfrm>
          <a:off x="2057400" y="2286000"/>
          <a:ext cx="4483101" cy="904875"/>
        </p:xfrm>
        <a:graphic>
          <a:graphicData uri="http://schemas.openxmlformats.org/drawingml/2006/table">
            <a:tbl>
              <a:tblPr/>
              <a:tblGrid>
                <a:gridCol w="685315"/>
                <a:gridCol w="1018454"/>
                <a:gridCol w="926444"/>
                <a:gridCol w="901062"/>
                <a:gridCol w="951826"/>
              </a:tblGrid>
              <a:tr h="180975">
                <a:tc>
                  <a:txBody>
                    <a:bodyPr/>
                    <a:lstStyle/>
                    <a:p>
                      <a:pPr algn="ctr" fontAlgn="b"/>
                      <a:endParaRPr lang="he-IL" sz="1100" b="0" i="0" u="none" strike="noStrike" dirty="0">
                        <a:solidFill>
                          <a:srgbClr val="000000"/>
                        </a:solidFill>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Wang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VantVeer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Vijver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Pawitan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Wang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0.115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0.144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0.105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VantVeer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0.115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0.155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0.115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Vijver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0.144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0.155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Pawitan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0.105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0.115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Arrow Connector 5"/>
          <p:cNvCxnSpPr/>
          <p:nvPr/>
        </p:nvCxnSpPr>
        <p:spPr>
          <a:xfrm>
            <a:off x="4343400" y="3429000"/>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nvGraphicFramePr>
        <p:xfrm>
          <a:off x="2057400" y="4495800"/>
          <a:ext cx="4483101" cy="904875"/>
        </p:xfrm>
        <a:graphic>
          <a:graphicData uri="http://schemas.openxmlformats.org/drawingml/2006/table">
            <a:tbl>
              <a:tblPr/>
              <a:tblGrid>
                <a:gridCol w="685315"/>
                <a:gridCol w="1018454"/>
                <a:gridCol w="926444"/>
                <a:gridCol w="901062"/>
                <a:gridCol w="951826"/>
              </a:tblGrid>
              <a:tr h="180975">
                <a:tc>
                  <a:txBody>
                    <a:bodyPr/>
                    <a:lstStyle/>
                    <a:p>
                      <a:pPr algn="ctr" fontAlgn="b"/>
                      <a:endParaRPr lang="he-IL" sz="1100" b="0" i="0" u="none" strike="noStrike" dirty="0">
                        <a:solidFill>
                          <a:srgbClr val="000000"/>
                        </a:solidFill>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Wang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VantVeer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Vijver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Arial"/>
                        </a:rPr>
                        <a:t>Pawitan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Wang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0.261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0.265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0.262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VantVeer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0.261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0.244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Vijver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0.265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0.252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fontAlgn="b"/>
                      <a:r>
                        <a:rPr lang="en-US" sz="1100" b="0" i="0" u="none" strike="noStrike" dirty="0">
                          <a:solidFill>
                            <a:srgbClr val="000000"/>
                          </a:solidFill>
                          <a:latin typeface="Arial"/>
                        </a:rPr>
                        <a:t>Pawitan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0.262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0.244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0.252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he-IL" sz="1100" b="0" i="0" u="none" strike="noStrike" dirty="0">
                          <a:solidFill>
                            <a:srgbClr val="000000"/>
                          </a:solidFill>
                          <a:latin typeface="Arial"/>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685800" y="1524000"/>
            <a:ext cx="7315200" cy="646331"/>
          </a:xfrm>
          <a:prstGeom prst="rect">
            <a:avLst/>
          </a:prstGeom>
          <a:noFill/>
        </p:spPr>
        <p:txBody>
          <a:bodyPr wrap="square" rtlCol="1">
            <a:spAutoFit/>
          </a:bodyPr>
          <a:lstStyle/>
          <a:p>
            <a:pPr algn="ctr"/>
            <a:r>
              <a:rPr lang="en-US" dirty="0" smtClean="0"/>
              <a:t>BP GO annotations</a:t>
            </a:r>
          </a:p>
          <a:p>
            <a:pPr algn="ctr"/>
            <a:r>
              <a:rPr lang="en-US" dirty="0" smtClean="0"/>
              <a:t>Convergence after ~180 iterations</a:t>
            </a:r>
            <a:endParaRPr lang="he-IL" dirty="0"/>
          </a:p>
        </p:txBody>
      </p:sp>
      <p:sp>
        <p:nvSpPr>
          <p:cNvPr id="9" name="TextBox 8"/>
          <p:cNvSpPr txBox="1"/>
          <p:nvPr/>
        </p:nvSpPr>
        <p:spPr>
          <a:xfrm>
            <a:off x="2133600" y="3657600"/>
            <a:ext cx="2133600" cy="369332"/>
          </a:xfrm>
          <a:prstGeom prst="rect">
            <a:avLst/>
          </a:prstGeom>
          <a:noFill/>
        </p:spPr>
        <p:txBody>
          <a:bodyPr wrap="square" rtlCol="1">
            <a:spAutoFit/>
          </a:bodyPr>
          <a:lstStyle/>
          <a:p>
            <a:pPr algn="ctr"/>
            <a:r>
              <a:rPr lang="en-US" dirty="0" smtClean="0"/>
              <a:t>Avg improvement</a:t>
            </a:r>
            <a:endParaRPr lang="he-I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Hill climber – enrichments (Kegg)</a:t>
            </a:r>
            <a:endParaRPr lang="he-IL" dirty="0"/>
          </a:p>
        </p:txBody>
      </p:sp>
      <p:graphicFrame>
        <p:nvGraphicFramePr>
          <p:cNvPr id="6" name="Chart 5"/>
          <p:cNvGraphicFramePr/>
          <p:nvPr/>
        </p:nvGraphicFramePr>
        <p:xfrm>
          <a:off x="1295400" y="1905000"/>
          <a:ext cx="6400800" cy="3657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Hill climber CV results</a:t>
            </a:r>
            <a:endParaRPr lang="he-IL" dirty="0"/>
          </a:p>
        </p:txBody>
      </p:sp>
      <p:pic>
        <p:nvPicPr>
          <p:cNvPr id="67586" name="Picture 2"/>
          <p:cNvPicPr>
            <a:picLocks noChangeAspect="1" noChangeArrowheads="1"/>
          </p:cNvPicPr>
          <p:nvPr/>
        </p:nvPicPr>
        <p:blipFill>
          <a:blip r:embed="rId2" cstate="print"/>
          <a:srcRect/>
          <a:stretch>
            <a:fillRect/>
          </a:stretch>
        </p:blipFill>
        <p:spPr bwMode="auto">
          <a:xfrm>
            <a:off x="16069" y="1447800"/>
            <a:ext cx="9127931" cy="5190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MIQP accuracy (C=1)</a:t>
            </a:r>
            <a:endParaRPr lang="he-IL" dirty="0"/>
          </a:p>
        </p:txBody>
      </p:sp>
      <p:pic>
        <p:nvPicPr>
          <p:cNvPr id="68610" name="Picture 2"/>
          <p:cNvPicPr>
            <a:picLocks noChangeAspect="1" noChangeArrowheads="1"/>
          </p:cNvPicPr>
          <p:nvPr/>
        </p:nvPicPr>
        <p:blipFill>
          <a:blip r:embed="rId2" cstate="print"/>
          <a:srcRect t="12162" r="2655" b="9459"/>
          <a:stretch>
            <a:fillRect/>
          </a:stretch>
        </p:blipFill>
        <p:spPr bwMode="auto">
          <a:xfrm>
            <a:off x="304800" y="1447800"/>
            <a:ext cx="8382000" cy="5181600"/>
          </a:xfrm>
          <a:prstGeom prst="rect">
            <a:avLst/>
          </a:prstGeom>
          <a:noFill/>
          <a:ln w="9525">
            <a:noFill/>
            <a:miter lim="800000"/>
            <a:headEnd/>
            <a:tailEnd/>
          </a:ln>
        </p:spPr>
      </p:pic>
      <p:sp>
        <p:nvSpPr>
          <p:cNvPr id="4" name="Rectangle 3"/>
          <p:cNvSpPr/>
          <p:nvPr/>
        </p:nvSpPr>
        <p:spPr>
          <a:xfrm>
            <a:off x="3886200" y="1447800"/>
            <a:ext cx="21336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 Nomenclature</a:t>
            </a:r>
            <a:endParaRPr lang="he-IL" dirty="0"/>
          </a:p>
        </p:txBody>
      </p:sp>
      <p:sp>
        <p:nvSpPr>
          <p:cNvPr id="3" name="Content Placeholder 2"/>
          <p:cNvSpPr>
            <a:spLocks noGrp="1"/>
          </p:cNvSpPr>
          <p:nvPr>
            <p:ph idx="1"/>
          </p:nvPr>
        </p:nvSpPr>
        <p:spPr>
          <a:xfrm>
            <a:off x="457200" y="1447800"/>
            <a:ext cx="8305800" cy="4876800"/>
          </a:xfrm>
        </p:spPr>
        <p:txBody>
          <a:bodyPr>
            <a:noAutofit/>
          </a:bodyPr>
          <a:lstStyle/>
          <a:p>
            <a:pPr>
              <a:lnSpc>
                <a:spcPct val="90000"/>
              </a:lnSpc>
            </a:pPr>
            <a:r>
              <a:rPr lang="en-US" sz="2800" dirty="0" smtClean="0"/>
              <a:t>The selected features are called the “gene signature” in bioinformatics.</a:t>
            </a:r>
            <a:endParaRPr lang="en-US" sz="2800" dirty="0" smtClean="0"/>
          </a:p>
          <a:p>
            <a:pPr>
              <a:lnSpc>
                <a:spcPct val="90000"/>
              </a:lnSpc>
            </a:pPr>
            <a:r>
              <a:rPr lang="en-US" sz="2800" b="1" dirty="0" smtClean="0">
                <a:solidFill>
                  <a:srgbClr val="003399"/>
                </a:solidFill>
              </a:rPr>
              <a:t>Univariate </a:t>
            </a:r>
            <a:r>
              <a:rPr lang="en-US" sz="2800" b="1" dirty="0" smtClean="0">
                <a:solidFill>
                  <a:srgbClr val="003399"/>
                </a:solidFill>
              </a:rPr>
              <a:t>method</a:t>
            </a:r>
            <a:r>
              <a:rPr lang="en-US" sz="2800" dirty="0" smtClean="0"/>
              <a:t>: considers one variable (feature) at a </a:t>
            </a:r>
            <a:r>
              <a:rPr lang="en-US" sz="2800" dirty="0" smtClean="0"/>
              <a:t>time (ttest, </a:t>
            </a:r>
            <a:r>
              <a:rPr lang="en-US" sz="2800" dirty="0" err="1" smtClean="0"/>
              <a:t>InfoGain</a:t>
            </a:r>
            <a:r>
              <a:rPr lang="en-US" sz="2800" dirty="0" smtClean="0"/>
              <a:t> etc…).</a:t>
            </a:r>
            <a:endParaRPr lang="en-US" sz="2800" dirty="0" smtClean="0"/>
          </a:p>
          <a:p>
            <a:pPr>
              <a:lnSpc>
                <a:spcPct val="90000"/>
              </a:lnSpc>
            </a:pPr>
            <a:r>
              <a:rPr lang="en-US" sz="2800" b="1" dirty="0" smtClean="0">
                <a:solidFill>
                  <a:srgbClr val="003399"/>
                </a:solidFill>
              </a:rPr>
              <a:t>Multivariate method:</a:t>
            </a:r>
            <a:r>
              <a:rPr lang="en-US" sz="2800" dirty="0" smtClean="0"/>
              <a:t> considers subsets of variables (features) </a:t>
            </a:r>
            <a:r>
              <a:rPr lang="en-US" sz="2800" dirty="0" smtClean="0"/>
              <a:t>together (SVM-RFE, wrappers).</a:t>
            </a:r>
            <a:endParaRPr lang="en-US" sz="2800" dirty="0" smtClean="0"/>
          </a:p>
          <a:p>
            <a:pPr>
              <a:lnSpc>
                <a:spcPct val="90000"/>
              </a:lnSpc>
            </a:pPr>
            <a:r>
              <a:rPr lang="en-US" sz="2800" b="1" dirty="0" smtClean="0">
                <a:solidFill>
                  <a:schemeClr val="accent6">
                    <a:lumMod val="75000"/>
                  </a:schemeClr>
                </a:solidFill>
              </a:rPr>
              <a:t>Filter method:</a:t>
            </a:r>
            <a:r>
              <a:rPr lang="en-US" sz="2800" dirty="0" smtClean="0">
                <a:solidFill>
                  <a:schemeClr val="accent6">
                    <a:lumMod val="75000"/>
                  </a:schemeClr>
                </a:solidFill>
              </a:rPr>
              <a:t> </a:t>
            </a:r>
            <a:r>
              <a:rPr lang="en-US" sz="2800" dirty="0" smtClean="0"/>
              <a:t>ranks features or feature subsets independently of the predictor (classifier).</a:t>
            </a:r>
          </a:p>
          <a:p>
            <a:pPr>
              <a:lnSpc>
                <a:spcPct val="90000"/>
              </a:lnSpc>
            </a:pPr>
            <a:r>
              <a:rPr lang="en-US" sz="2800" b="1" dirty="0" smtClean="0">
                <a:solidFill>
                  <a:schemeClr val="accent6">
                    <a:lumMod val="75000"/>
                  </a:schemeClr>
                </a:solidFill>
              </a:rPr>
              <a:t>Wrapper method:</a:t>
            </a:r>
            <a:r>
              <a:rPr lang="en-US" sz="2800" dirty="0" smtClean="0"/>
              <a:t> uses a classifier to assess features or feature subsets.</a:t>
            </a:r>
          </a:p>
          <a:p>
            <a:pPr>
              <a:lnSpc>
                <a:spcPct val="90000"/>
              </a:lnSpc>
            </a:pPr>
            <a:r>
              <a:rPr lang="en-US" sz="2800" b="1" dirty="0" smtClean="0">
                <a:solidFill>
                  <a:schemeClr val="accent6">
                    <a:lumMod val="75000"/>
                  </a:schemeClr>
                </a:solidFill>
              </a:rPr>
              <a:t>Embedded method:</a:t>
            </a:r>
            <a:r>
              <a:rPr lang="en-US" sz="2800" dirty="0" smtClean="0">
                <a:solidFill>
                  <a:schemeClr val="accent6">
                    <a:lumMod val="75000"/>
                  </a:schemeClr>
                </a:solidFill>
              </a:rPr>
              <a:t> </a:t>
            </a:r>
            <a:r>
              <a:rPr lang="en-US" sz="2800" dirty="0" smtClean="0"/>
              <a:t>FS is embedded in model </a:t>
            </a:r>
            <a:r>
              <a:rPr lang="en-US" sz="2800" dirty="0" smtClean="0"/>
              <a:t>learning (Lasso, Logistic regression trees).</a:t>
            </a:r>
            <a:endParaRPr lang="en-US" sz="2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Test2: Same disease, different technologies</a:t>
            </a:r>
            <a:endParaRPr lang="he-IL" dirty="0"/>
          </a:p>
        </p:txBody>
      </p:sp>
      <p:sp>
        <p:nvSpPr>
          <p:cNvPr id="3" name="Content Placeholder 2"/>
          <p:cNvSpPr>
            <a:spLocks noGrp="1"/>
          </p:cNvSpPr>
          <p:nvPr>
            <p:ph idx="1"/>
          </p:nvPr>
        </p:nvSpPr>
        <p:spPr/>
        <p:txBody>
          <a:bodyPr/>
          <a:lstStyle/>
          <a:p>
            <a:r>
              <a:rPr lang="en-US" dirty="0" smtClean="0"/>
              <a:t>Lung cancer data.</a:t>
            </a:r>
          </a:p>
          <a:p>
            <a:r>
              <a:rPr lang="en-US" dirty="0" smtClean="0"/>
              <a:t>Methylation profiles of 768 genes (285 samples)</a:t>
            </a:r>
          </a:p>
          <a:p>
            <a:r>
              <a:rPr lang="en-US" dirty="0" smtClean="0"/>
              <a:t>Gene expression profiles (10000 genes, 187 samples).</a:t>
            </a:r>
            <a:endParaRPr lang="he-I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p:cNvPicPr>
            <a:picLocks noChangeAspect="1" noChangeArrowheads="1"/>
          </p:cNvPicPr>
          <p:nvPr/>
        </p:nvPicPr>
        <p:blipFill>
          <a:blip r:embed="rId2" cstate="print"/>
          <a:srcRect t="5278" b="8958"/>
          <a:stretch>
            <a:fillRect/>
          </a:stretch>
        </p:blipFill>
        <p:spPr bwMode="auto">
          <a:xfrm>
            <a:off x="0" y="1295400"/>
            <a:ext cx="9144000" cy="55626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Rmax - CV</a:t>
            </a:r>
            <a:endParaRPr lang="he-IL" dirty="0"/>
          </a:p>
        </p:txBody>
      </p:sp>
      <p:sp>
        <p:nvSpPr>
          <p:cNvPr id="5" name="TextBox 4"/>
          <p:cNvSpPr txBox="1"/>
          <p:nvPr/>
        </p:nvSpPr>
        <p:spPr>
          <a:xfrm>
            <a:off x="1066800" y="4267200"/>
            <a:ext cx="1219200" cy="369332"/>
          </a:xfrm>
          <a:prstGeom prst="rect">
            <a:avLst/>
          </a:prstGeom>
          <a:noFill/>
        </p:spPr>
        <p:txBody>
          <a:bodyPr wrap="square" rtlCol="1">
            <a:spAutoFit/>
          </a:bodyPr>
          <a:lstStyle/>
          <a:p>
            <a:pPr algn="ctr"/>
            <a:r>
              <a:rPr lang="en-US" dirty="0" smtClean="0"/>
              <a:t>P=0.04</a:t>
            </a:r>
            <a:endParaRPr lang="he-IL" dirty="0"/>
          </a:p>
        </p:txBody>
      </p:sp>
      <p:sp>
        <p:nvSpPr>
          <p:cNvPr id="6" name="TextBox 5"/>
          <p:cNvSpPr txBox="1"/>
          <p:nvPr/>
        </p:nvSpPr>
        <p:spPr>
          <a:xfrm>
            <a:off x="2667000" y="2971800"/>
            <a:ext cx="1219200" cy="369332"/>
          </a:xfrm>
          <a:prstGeom prst="rect">
            <a:avLst/>
          </a:prstGeom>
          <a:noFill/>
        </p:spPr>
        <p:txBody>
          <a:bodyPr wrap="square" rtlCol="1">
            <a:spAutoFit/>
          </a:bodyPr>
          <a:lstStyle/>
          <a:p>
            <a:pPr algn="ctr"/>
            <a:r>
              <a:rPr lang="en-US" dirty="0" smtClean="0"/>
              <a:t>P=E-10</a:t>
            </a:r>
            <a:endParaRPr lang="he-I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similarity</a:t>
            </a:r>
            <a:endParaRPr lang="he-IL" dirty="0"/>
          </a:p>
        </p:txBody>
      </p:sp>
      <p:sp>
        <p:nvSpPr>
          <p:cNvPr id="3" name="Content Placeholder 2"/>
          <p:cNvSpPr>
            <a:spLocks noGrp="1"/>
          </p:cNvSpPr>
          <p:nvPr>
            <p:ph idx="1"/>
          </p:nvPr>
        </p:nvSpPr>
        <p:spPr/>
        <p:txBody>
          <a:bodyPr/>
          <a:lstStyle/>
          <a:p>
            <a:r>
              <a:rPr lang="en-US" dirty="0" smtClean="0"/>
              <a:t>One option is to use genes to disease associations.</a:t>
            </a:r>
          </a:p>
          <a:p>
            <a:r>
              <a:rPr lang="en-US" dirty="0" smtClean="0"/>
              <a:t>The OMIM database keeps a list of genes that were discovered to cause\affect diseases.</a:t>
            </a:r>
          </a:p>
          <a:p>
            <a:r>
              <a:rPr lang="en-US" dirty="0" smtClean="0"/>
              <a:t>These signatures can be used to calculate the disease similarities.</a:t>
            </a:r>
            <a:endParaRPr lang="he-I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similarity</a:t>
            </a:r>
            <a:endParaRPr lang="he-IL" dirty="0"/>
          </a:p>
        </p:txBody>
      </p:sp>
      <p:sp>
        <p:nvSpPr>
          <p:cNvPr id="3" name="Content Placeholder 2"/>
          <p:cNvSpPr>
            <a:spLocks noGrp="1"/>
          </p:cNvSpPr>
          <p:nvPr>
            <p:ph idx="1"/>
          </p:nvPr>
        </p:nvSpPr>
        <p:spPr/>
        <p:txBody>
          <a:bodyPr>
            <a:normAutofit lnSpcReduction="10000"/>
          </a:bodyPr>
          <a:lstStyle/>
          <a:p>
            <a:r>
              <a:rPr lang="en-US" dirty="0" smtClean="0"/>
              <a:t>Another option: use the disease ontology DAG and calculate disease similarities directly (without going through genes).</a:t>
            </a:r>
          </a:p>
          <a:p>
            <a:r>
              <a:rPr lang="en-US" dirty="0" smtClean="0"/>
              <a:t>The Human Disease Ontology project  aims to provide an open source ontology for the integration of biomedical data that is associated with human disease.	</a:t>
            </a:r>
          </a:p>
          <a:p>
            <a:r>
              <a:rPr lang="en-US" dirty="0" smtClean="0"/>
              <a:t>The R package DOSim calculates disease similarities.</a:t>
            </a:r>
            <a:endParaRPr lang="he-I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Ontology</a:t>
            </a:r>
            <a:endParaRPr lang="en-US" dirty="0"/>
          </a:p>
        </p:txBody>
      </p:sp>
      <p:pic>
        <p:nvPicPr>
          <p:cNvPr id="5" name="Content Placeholder 4" descr="1471-2105-12-266-1.jpg"/>
          <p:cNvPicPr>
            <a:picLocks noGrp="1" noChangeAspect="1"/>
          </p:cNvPicPr>
          <p:nvPr>
            <p:ph idx="1"/>
          </p:nvPr>
        </p:nvPicPr>
        <p:blipFill>
          <a:blip r:embed="rId2" cstate="print"/>
          <a:stretch>
            <a:fillRect/>
          </a:stretch>
        </p:blipFill>
        <p:spPr>
          <a:xfrm>
            <a:off x="685800" y="1295400"/>
            <a:ext cx="4724400" cy="4960623"/>
          </a:xfrm>
        </p:spPr>
      </p:pic>
      <p:sp>
        <p:nvSpPr>
          <p:cNvPr id="6" name="TextBox 5"/>
          <p:cNvSpPr txBox="1"/>
          <p:nvPr/>
        </p:nvSpPr>
        <p:spPr>
          <a:xfrm>
            <a:off x="5715000" y="1905000"/>
            <a:ext cx="3200400" cy="3046988"/>
          </a:xfrm>
          <a:prstGeom prst="rect">
            <a:avLst/>
          </a:prstGeom>
          <a:noFill/>
        </p:spPr>
        <p:txBody>
          <a:bodyPr wrap="square" rtlCol="0">
            <a:spAutoFit/>
          </a:bodyPr>
          <a:lstStyle/>
          <a:p>
            <a:r>
              <a:rPr lang="en-US" sz="2400" dirty="0" smtClean="0"/>
              <a:t>The DO project also provides gene to term mapping.</a:t>
            </a:r>
          </a:p>
          <a:p>
            <a:r>
              <a:rPr lang="en-US" sz="2400" dirty="0" smtClean="0"/>
              <a:t>This can be used for gene enrichment analysis, can be done in the DOSim package (we can  also use TANGO) </a:t>
            </a:r>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Pandora’s box: measuring disease similarities</a:t>
            </a:r>
            <a:endParaRPr lang="he-IL" dirty="0"/>
          </a:p>
        </p:txBody>
      </p:sp>
      <p:pic>
        <p:nvPicPr>
          <p:cNvPr id="6" name="Picture 5" descr="Figure1.png"/>
          <p:cNvPicPr>
            <a:picLocks noChangeAspect="1"/>
          </p:cNvPicPr>
          <p:nvPr/>
        </p:nvPicPr>
        <p:blipFill>
          <a:blip r:embed="rId3" cstate="print"/>
          <a:srcRect t="51176" r="-833" b="6061"/>
          <a:stretch>
            <a:fillRect/>
          </a:stretch>
        </p:blipFill>
        <p:spPr>
          <a:xfrm>
            <a:off x="0" y="2209800"/>
            <a:ext cx="9220200" cy="320040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differences</a:t>
            </a:r>
            <a:endParaRPr lang="he-IL" dirty="0"/>
          </a:p>
        </p:txBody>
      </p:sp>
      <p:pic>
        <p:nvPicPr>
          <p:cNvPr id="51201" name="Picture 1"/>
          <p:cNvPicPr>
            <a:picLocks noChangeAspect="1" noChangeArrowheads="1"/>
          </p:cNvPicPr>
          <p:nvPr/>
        </p:nvPicPr>
        <p:blipFill>
          <a:blip r:embed="rId2" cstate="print"/>
          <a:srcRect/>
          <a:stretch>
            <a:fillRect/>
          </a:stretch>
        </p:blipFill>
        <p:spPr bwMode="auto">
          <a:xfrm>
            <a:off x="152400" y="1600200"/>
            <a:ext cx="8875083"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Sets sizes differences (rmax)</a:t>
            </a:r>
            <a:endParaRPr lang="he-IL" dirty="0"/>
          </a:p>
        </p:txBody>
      </p:sp>
      <p:pic>
        <p:nvPicPr>
          <p:cNvPr id="4" name="Picture 3" descr="Figure3.png"/>
          <p:cNvPicPr>
            <a:picLocks noChangeAspect="1"/>
          </p:cNvPicPr>
          <p:nvPr/>
        </p:nvPicPr>
        <p:blipFill>
          <a:blip r:embed="rId2" cstate="print"/>
          <a:stretch>
            <a:fillRect/>
          </a:stretch>
        </p:blipFill>
        <p:spPr>
          <a:xfrm>
            <a:off x="914400" y="1371600"/>
            <a:ext cx="7391400" cy="548640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summary</a:t>
            </a:r>
            <a:endParaRPr lang="he-IL" dirty="0"/>
          </a:p>
        </p:txBody>
      </p:sp>
      <p:sp>
        <p:nvSpPr>
          <p:cNvPr id="3" name="Content Placeholder 2"/>
          <p:cNvSpPr>
            <a:spLocks noGrp="1"/>
          </p:cNvSpPr>
          <p:nvPr>
            <p:ph idx="1"/>
          </p:nvPr>
        </p:nvSpPr>
        <p:spPr/>
        <p:txBody>
          <a:bodyPr/>
          <a:lstStyle/>
          <a:p>
            <a:r>
              <a:rPr lang="en-US" dirty="0" smtClean="0"/>
              <a:t>Go semantic similarities: R package GOSemSim.</a:t>
            </a:r>
          </a:p>
          <a:p>
            <a:r>
              <a:rPr lang="en-US" dirty="0" smtClean="0"/>
              <a:t>Powerful solvers : Cplex package (Java API).</a:t>
            </a:r>
          </a:p>
          <a:p>
            <a:r>
              <a:rPr lang="en-US" dirty="0" smtClean="0"/>
              <a:t>Learning algorithms implementations: WEKA (Java API).</a:t>
            </a:r>
          </a:p>
          <a:p>
            <a:r>
              <a:rPr lang="en-US" dirty="0" smtClean="0"/>
              <a:t>Disease similarities:</a:t>
            </a:r>
          </a:p>
          <a:p>
            <a:pPr lvl="1"/>
            <a:r>
              <a:rPr lang="en-US" dirty="0" smtClean="0"/>
              <a:t>GOSemSim + OMIM DB</a:t>
            </a:r>
          </a:p>
          <a:p>
            <a:pPr lvl="1"/>
            <a:r>
              <a:rPr lang="en-US" dirty="0" smtClean="0"/>
              <a:t>R package DOsim.</a:t>
            </a:r>
            <a:endParaRPr lang="he-I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Signatures Stability</a:t>
            </a:r>
            <a:endParaRPr lang="he-IL" dirty="0"/>
          </a:p>
        </p:txBody>
      </p:sp>
      <p:sp>
        <p:nvSpPr>
          <p:cNvPr id="3" name="Content Placeholder 2"/>
          <p:cNvSpPr>
            <a:spLocks noGrp="1"/>
          </p:cNvSpPr>
          <p:nvPr>
            <p:ph idx="1"/>
          </p:nvPr>
        </p:nvSpPr>
        <p:spPr/>
        <p:txBody>
          <a:bodyPr>
            <a:normAutofit fontScale="92500"/>
          </a:bodyPr>
          <a:lstStyle/>
          <a:p>
            <a:r>
              <a:rPr lang="en-US" dirty="0" smtClean="0"/>
              <a:t>There are cases in which many genes contribute a little, the result is relatively large signatures (</a:t>
            </a:r>
            <a:r>
              <a:rPr lang="en-US" dirty="0" err="1" smtClean="0"/>
              <a:t>Guyon</a:t>
            </a:r>
            <a:r>
              <a:rPr lang="en-US" dirty="0" smtClean="0"/>
              <a:t> 2010).</a:t>
            </a:r>
          </a:p>
          <a:p>
            <a:r>
              <a:rPr lang="en-US" dirty="0" smtClean="0"/>
              <a:t>It </a:t>
            </a:r>
            <a:r>
              <a:rPr lang="en-US" dirty="0" smtClean="0"/>
              <a:t>seems that many different signatures show similar accuracy (Ein-Dor 2005, Michiels 2005</a:t>
            </a:r>
            <a:r>
              <a:rPr lang="en-US" dirty="0" smtClean="0"/>
              <a:t>).</a:t>
            </a:r>
            <a:endParaRPr lang="en-US" dirty="0" smtClean="0"/>
          </a:p>
          <a:p>
            <a:r>
              <a:rPr lang="en-US" dirty="0" smtClean="0"/>
              <a:t>Some papers showed that the lack of stability in terms of genes did not prevent sharing of functional interpretation (Shen 2008, Reyel 2008).</a:t>
            </a:r>
            <a:endParaRPr lang="he-I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 structure</a:t>
            </a:r>
            <a:endParaRPr lang="en-US" dirty="0"/>
          </a:p>
        </p:txBody>
      </p:sp>
      <p:sp>
        <p:nvSpPr>
          <p:cNvPr id="3" name="Content Placeholder 2"/>
          <p:cNvSpPr>
            <a:spLocks noGrp="1"/>
          </p:cNvSpPr>
          <p:nvPr>
            <p:ph idx="1"/>
          </p:nvPr>
        </p:nvSpPr>
        <p:spPr/>
        <p:txBody>
          <a:bodyPr/>
          <a:lstStyle/>
          <a:p>
            <a:r>
              <a:rPr lang="en-US" dirty="0" smtClean="0"/>
              <a:t>The GO project provides an ontology of defined terms representing gene properties, covering three domains: cellular component, molecular function and biological process.</a:t>
            </a:r>
          </a:p>
          <a:p>
            <a:r>
              <a:rPr lang="en-US" dirty="0" smtClean="0"/>
              <a:t>The GO ontology is structured as a DAG, edges represent relationship (e.g. is-a) between GO classes.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 structure</a:t>
            </a:r>
            <a:endParaRPr lang="en-US" dirty="0"/>
          </a:p>
        </p:txBody>
      </p:sp>
      <p:pic>
        <p:nvPicPr>
          <p:cNvPr id="3" name="Picture 2"/>
          <p:cNvPicPr>
            <a:picLocks noChangeAspect="1" noChangeArrowheads="1"/>
          </p:cNvPicPr>
          <p:nvPr/>
        </p:nvPicPr>
        <p:blipFill>
          <a:blip r:embed="rId3" cstate="print"/>
          <a:srcRect/>
          <a:stretch>
            <a:fillRect/>
          </a:stretch>
        </p:blipFill>
        <p:spPr bwMode="auto">
          <a:xfrm>
            <a:off x="1722228" y="1385888"/>
            <a:ext cx="5578685" cy="4176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Semantic similarity</a:t>
            </a:r>
            <a:endParaRPr lang="he-IL" dirty="0"/>
          </a:p>
        </p:txBody>
      </p:sp>
      <p:sp>
        <p:nvSpPr>
          <p:cNvPr id="3" name="Content Placeholder 2"/>
          <p:cNvSpPr>
            <a:spLocks noGrp="1"/>
          </p:cNvSpPr>
          <p:nvPr>
            <p:ph idx="1"/>
          </p:nvPr>
        </p:nvSpPr>
        <p:spPr/>
        <p:txBody>
          <a:bodyPr/>
          <a:lstStyle/>
          <a:p>
            <a:r>
              <a:rPr lang="en-US" dirty="0" smtClean="0"/>
              <a:t>Measure </a:t>
            </a:r>
            <a:r>
              <a:rPr lang="en-US" dirty="0" smtClean="0"/>
              <a:t>gene\term </a:t>
            </a:r>
            <a:r>
              <a:rPr lang="en-US" dirty="0" smtClean="0"/>
              <a:t>similarities according to their GO annotations.</a:t>
            </a:r>
          </a:p>
          <a:p>
            <a:r>
              <a:rPr lang="en-US" dirty="0" smtClean="0"/>
              <a:t>Can be used to score similarity between two gene sets.</a:t>
            </a:r>
          </a:p>
          <a:p>
            <a:r>
              <a:rPr lang="en-US" dirty="0" smtClean="0"/>
              <a:t>Many </a:t>
            </a:r>
            <a:r>
              <a:rPr lang="en-US" dirty="0" smtClean="0"/>
              <a:t>methods </a:t>
            </a:r>
            <a:r>
              <a:rPr lang="en-US" dirty="0" smtClean="0"/>
              <a:t>were suggested.</a:t>
            </a:r>
          </a:p>
          <a:p>
            <a:r>
              <a:rPr lang="en-US" dirty="0" smtClean="0"/>
              <a:t>Easy to use R packages: GOSim, GOSemSim (better for large scale analysis).  </a:t>
            </a:r>
            <a:endParaRPr lang="he-I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Wang’s score (2007)</a:t>
            </a:r>
            <a:endParaRPr lang="he-IL"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A Method for scoring the similarity between groups of GO terms, that takes into account the GO DAG structure.</a:t>
            </a:r>
          </a:p>
          <a:p>
            <a:pPr>
              <a:buNone/>
            </a:pPr>
            <a:endParaRPr lang="en-US" dirty="0" smtClean="0"/>
          </a:p>
          <a:p>
            <a:r>
              <a:rPr lang="en-US" dirty="0" smtClean="0"/>
              <a:t>A GO term A is represented as DAG(A,T,E) where T is the set of GO terms in A’s DAG (A and all it’s ancestors) and E is the set of edges.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Wang’s score (2007)</a:t>
            </a:r>
            <a:endParaRPr lang="he-IL" dirty="0"/>
          </a:p>
        </p:txBody>
      </p:sp>
      <p:sp>
        <p:nvSpPr>
          <p:cNvPr id="3" name="Content Placeholder 2"/>
          <p:cNvSpPr>
            <a:spLocks noGrp="1"/>
          </p:cNvSpPr>
          <p:nvPr>
            <p:ph idx="1"/>
          </p:nvPr>
        </p:nvSpPr>
        <p:spPr>
          <a:xfrm>
            <a:off x="381000" y="4572000"/>
            <a:ext cx="8229600" cy="2133600"/>
          </a:xfrm>
        </p:spPr>
        <p:txBody>
          <a:bodyPr>
            <a:normAutofit/>
          </a:bodyPr>
          <a:lstStyle/>
          <a:p>
            <a:r>
              <a:rPr lang="en-US" dirty="0" smtClean="0"/>
              <a:t>S-value: the contribution of go term t to GO A by:  </a:t>
            </a:r>
          </a:p>
          <a:p>
            <a:pPr>
              <a:buNone/>
            </a:pPr>
            <a:r>
              <a:rPr lang="en-US" dirty="0" smtClean="0"/>
              <a:t>	</a:t>
            </a:r>
          </a:p>
          <a:p>
            <a:pPr>
              <a:buNone/>
            </a:pPr>
            <a:r>
              <a:rPr lang="en-US" sz="2000" dirty="0" smtClean="0"/>
              <a:t>w is a parameter in the interval (0,1).</a:t>
            </a:r>
          </a:p>
        </p:txBody>
      </p:sp>
      <p:pic>
        <p:nvPicPr>
          <p:cNvPr id="2051" name="Picture 3"/>
          <p:cNvPicPr>
            <a:picLocks noChangeAspect="1" noChangeArrowheads="1"/>
          </p:cNvPicPr>
          <p:nvPr/>
        </p:nvPicPr>
        <p:blipFill>
          <a:blip r:embed="rId3" cstate="print"/>
          <a:srcRect/>
          <a:stretch>
            <a:fillRect/>
          </a:stretch>
        </p:blipFill>
        <p:spPr bwMode="auto">
          <a:xfrm>
            <a:off x="1371600" y="5105400"/>
            <a:ext cx="5365102" cy="762000"/>
          </a:xfrm>
          <a:prstGeom prst="rect">
            <a:avLst/>
          </a:prstGeom>
          <a:noFill/>
          <a:ln w="9525">
            <a:noFill/>
            <a:miter lim="800000"/>
            <a:headEnd/>
            <a:tailEnd/>
          </a:ln>
          <a:effectLst/>
        </p:spPr>
      </p:pic>
      <p:pic>
        <p:nvPicPr>
          <p:cNvPr id="2050" name="Picture 2"/>
          <p:cNvPicPr>
            <a:picLocks noChangeAspect="1" noChangeArrowheads="1"/>
          </p:cNvPicPr>
          <p:nvPr/>
        </p:nvPicPr>
        <p:blipFill>
          <a:blip r:embed="rId4" cstate="print"/>
          <a:srcRect/>
          <a:stretch>
            <a:fillRect/>
          </a:stretch>
        </p:blipFill>
        <p:spPr bwMode="auto">
          <a:xfrm>
            <a:off x="1800225" y="1681163"/>
            <a:ext cx="5362575" cy="2852999"/>
          </a:xfrm>
          <a:prstGeom prst="rect">
            <a:avLst/>
          </a:prstGeom>
          <a:noFill/>
          <a:ln w="9525">
            <a:noFill/>
            <a:miter lim="800000"/>
            <a:headEnd/>
            <a:tailEnd/>
          </a:ln>
        </p:spPr>
      </p:pic>
      <p:sp>
        <p:nvSpPr>
          <p:cNvPr id="6" name="TextBox 5"/>
          <p:cNvSpPr txBox="1"/>
          <p:nvPr/>
        </p:nvSpPr>
        <p:spPr>
          <a:xfrm>
            <a:off x="5562600" y="4038600"/>
            <a:ext cx="381000" cy="369332"/>
          </a:xfrm>
          <a:prstGeom prst="rect">
            <a:avLst/>
          </a:prstGeom>
          <a:noFill/>
        </p:spPr>
        <p:txBody>
          <a:bodyPr wrap="square" rtlCol="1">
            <a:spAutoFit/>
          </a:bodyPr>
          <a:lstStyle/>
          <a:p>
            <a:r>
              <a:rPr lang="en-US" dirty="0" smtClean="0"/>
              <a:t>1</a:t>
            </a:r>
            <a:endParaRPr lang="he-IL" dirty="0"/>
          </a:p>
        </p:txBody>
      </p:sp>
      <p:sp>
        <p:nvSpPr>
          <p:cNvPr id="7" name="TextBox 6"/>
          <p:cNvSpPr txBox="1"/>
          <p:nvPr/>
        </p:nvSpPr>
        <p:spPr>
          <a:xfrm>
            <a:off x="6553200" y="2133600"/>
            <a:ext cx="381000" cy="369332"/>
          </a:xfrm>
          <a:prstGeom prst="rect">
            <a:avLst/>
          </a:prstGeom>
          <a:noFill/>
        </p:spPr>
        <p:txBody>
          <a:bodyPr wrap="square" rtlCol="1">
            <a:spAutoFit/>
          </a:bodyPr>
          <a:lstStyle/>
          <a:p>
            <a:r>
              <a:rPr lang="en-US" dirty="0" smtClean="0"/>
              <a:t>w</a:t>
            </a:r>
            <a:endParaRPr lang="he-IL" dirty="0"/>
          </a:p>
        </p:txBody>
      </p:sp>
      <p:sp>
        <p:nvSpPr>
          <p:cNvPr id="8" name="TextBox 7"/>
          <p:cNvSpPr txBox="1"/>
          <p:nvPr/>
        </p:nvSpPr>
        <p:spPr>
          <a:xfrm>
            <a:off x="2438400" y="2895600"/>
            <a:ext cx="381000" cy="369332"/>
          </a:xfrm>
          <a:prstGeom prst="rect">
            <a:avLst/>
          </a:prstGeom>
          <a:noFill/>
        </p:spPr>
        <p:txBody>
          <a:bodyPr wrap="square" rtlCol="1">
            <a:spAutoFit/>
          </a:bodyPr>
          <a:lstStyle/>
          <a:p>
            <a:r>
              <a:rPr lang="en-US" dirty="0" smtClean="0"/>
              <a:t>w</a:t>
            </a:r>
            <a:endParaRPr lang="he-IL" dirty="0"/>
          </a:p>
        </p:txBody>
      </p:sp>
      <p:sp>
        <p:nvSpPr>
          <p:cNvPr id="9" name="TextBox 8"/>
          <p:cNvSpPr txBox="1"/>
          <p:nvPr/>
        </p:nvSpPr>
        <p:spPr>
          <a:xfrm>
            <a:off x="2743200" y="2209800"/>
            <a:ext cx="609600" cy="307777"/>
          </a:xfrm>
          <a:prstGeom prst="rect">
            <a:avLst/>
          </a:prstGeom>
          <a:noFill/>
        </p:spPr>
        <p:txBody>
          <a:bodyPr wrap="square" rtlCol="1">
            <a:spAutoFit/>
          </a:bodyPr>
          <a:lstStyle/>
          <a:p>
            <a:r>
              <a:rPr lang="en-US" sz="1400" dirty="0" smtClean="0"/>
              <a:t>w*w</a:t>
            </a:r>
            <a:endParaRPr lang="he-IL" sz="1400" dirty="0"/>
          </a:p>
        </p:txBody>
      </p:sp>
      <p:sp>
        <p:nvSpPr>
          <p:cNvPr id="10" name="TextBox 9"/>
          <p:cNvSpPr txBox="1"/>
          <p:nvPr/>
        </p:nvSpPr>
        <p:spPr>
          <a:xfrm>
            <a:off x="5943600" y="1600200"/>
            <a:ext cx="609600" cy="307777"/>
          </a:xfrm>
          <a:prstGeom prst="rect">
            <a:avLst/>
          </a:prstGeom>
          <a:noFill/>
        </p:spPr>
        <p:txBody>
          <a:bodyPr wrap="square" rtlCol="1">
            <a:spAutoFit/>
          </a:bodyPr>
          <a:lstStyle/>
          <a:p>
            <a:r>
              <a:rPr lang="en-US" sz="1400" dirty="0" smtClean="0"/>
              <a:t>w*w</a:t>
            </a:r>
            <a:endParaRPr lang="he-IL"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20928</TotalTime>
  <Words>1468</Words>
  <Application>Microsoft Office PowerPoint</Application>
  <PresentationFormat>On-screen Show (4:3)</PresentationFormat>
  <Paragraphs>312</Paragraphs>
  <Slides>38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Office Theme</vt:lpstr>
      <vt:lpstr>Equation</vt:lpstr>
      <vt:lpstr>Synchronized Feature selection for multiple data sets</vt:lpstr>
      <vt:lpstr>Motivation</vt:lpstr>
      <vt:lpstr>FS Nomenclature</vt:lpstr>
      <vt:lpstr>Signatures Stability</vt:lpstr>
      <vt:lpstr>The GO structure</vt:lpstr>
      <vt:lpstr>The GO structure</vt:lpstr>
      <vt:lpstr>GO Semantic similarity</vt:lpstr>
      <vt:lpstr>Wang’s score (2007)</vt:lpstr>
      <vt:lpstr>Wang’s score (2007)</vt:lpstr>
      <vt:lpstr>Wang’s score (2007)</vt:lpstr>
      <vt:lpstr>Sets similarity</vt:lpstr>
      <vt:lpstr>Introduction summary</vt:lpstr>
      <vt:lpstr>Problem formulation</vt:lpstr>
      <vt:lpstr>Problem formulation</vt:lpstr>
      <vt:lpstr>Problem formulation</vt:lpstr>
      <vt:lpstr>For one disease, we have two objectives</vt:lpstr>
      <vt:lpstr>Avg MIQP formulation</vt:lpstr>
      <vt:lpstr>MIQP - notes</vt:lpstr>
      <vt:lpstr>For the rmax: a simple hill climber</vt:lpstr>
      <vt:lpstr>Tests parameters (for now)</vt:lpstr>
      <vt:lpstr>Accuracy tests</vt:lpstr>
      <vt:lpstr>Stability tests</vt:lpstr>
      <vt:lpstr>Test1: same disease, same technology</vt:lpstr>
      <vt:lpstr>Hill climber (rmax objective)</vt:lpstr>
      <vt:lpstr>Hill climber (rmax objective)</vt:lpstr>
      <vt:lpstr>Hill climber (rmax objective)</vt:lpstr>
      <vt:lpstr>Hill climber – enrichments (Kegg)</vt:lpstr>
      <vt:lpstr>Hill climber CV results</vt:lpstr>
      <vt:lpstr>MIQP accuracy (C=1)</vt:lpstr>
      <vt:lpstr>Test2: Same disease, different technologies</vt:lpstr>
      <vt:lpstr>Rmax - CV</vt:lpstr>
      <vt:lpstr>Disease similarity</vt:lpstr>
      <vt:lpstr>Disease similarity</vt:lpstr>
      <vt:lpstr>Disease Ontology</vt:lpstr>
      <vt:lpstr>Pandora’s box: measuring disease similarities</vt:lpstr>
      <vt:lpstr>Distribution differences</vt:lpstr>
      <vt:lpstr>Sets sizes differences (rmax)</vt:lpstr>
      <vt:lpstr>Tools 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Synchronized Feature selection from multiple data sets</dc:title>
  <dc:creator>David Amar</dc:creator>
  <cp:lastModifiedBy>davidama</cp:lastModifiedBy>
  <cp:revision>567</cp:revision>
  <dcterms:created xsi:type="dcterms:W3CDTF">2006-08-16T00:00:00Z</dcterms:created>
  <dcterms:modified xsi:type="dcterms:W3CDTF">2012-02-29T08:27:39Z</dcterms:modified>
</cp:coreProperties>
</file>