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8" r:id="rId3"/>
    <p:sldId id="259" r:id="rId4"/>
    <p:sldId id="271" r:id="rId5"/>
    <p:sldId id="270" r:id="rId6"/>
    <p:sldId id="272" r:id="rId7"/>
    <p:sldId id="273" r:id="rId8"/>
    <p:sldId id="274" r:id="rId9"/>
    <p:sldId id="275" r:id="rId10"/>
    <p:sldId id="276" r:id="rId11"/>
    <p:sldId id="277" r:id="rId12"/>
    <p:sldId id="292" r:id="rId13"/>
    <p:sldId id="278" r:id="rId14"/>
    <p:sldId id="280" r:id="rId15"/>
    <p:sldId id="281" r:id="rId16"/>
    <p:sldId id="282" r:id="rId17"/>
    <p:sldId id="283" r:id="rId18"/>
    <p:sldId id="284" r:id="rId19"/>
    <p:sldId id="285" r:id="rId20"/>
    <p:sldId id="286" r:id="rId21"/>
    <p:sldId id="287" r:id="rId22"/>
    <p:sldId id="289" r:id="rId23"/>
    <p:sldId id="293" r:id="rId24"/>
    <p:sldId id="288" r:id="rId25"/>
    <p:sldId id="262" r:id="rId26"/>
    <p:sldId id="263" r:id="rId27"/>
    <p:sldId id="264" r:id="rId28"/>
    <p:sldId id="265" r:id="rId29"/>
    <p:sldId id="290" r:id="rId30"/>
    <p:sldId id="291" r:id="rId31"/>
    <p:sldId id="266" r:id="rId32"/>
    <p:sldId id="267" r:id="rId33"/>
    <p:sldId id="268" r:id="rId34"/>
    <p:sldId id="269" r:id="rId35"/>
    <p:sldId id="295" r:id="rId36"/>
    <p:sldId id="294" r:id="rId37"/>
    <p:sldId id="296" r:id="rId38"/>
    <p:sldId id="297" r:id="rId39"/>
    <p:sldId id="298" r:id="rId40"/>
    <p:sldId id="299" r:id="rId41"/>
    <p:sldId id="300" r:id="rId42"/>
    <p:sldId id="301"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073" autoAdjust="0"/>
  </p:normalViewPr>
  <p:slideViewPr>
    <p:cSldViewPr>
      <p:cViewPr varScale="1">
        <p:scale>
          <a:sx n="67" d="100"/>
          <a:sy n="67" d="100"/>
        </p:scale>
        <p:origin x="-282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netapp2\gaga\davidama\Adi\SelectedResults\classification\rest5data\Classification_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netapp2\gaga\davidama\Adi\SelectedResults\classification\rest5data\Classification_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he-IL"/>
  <c:chart>
    <c:autoTitleDeleted val="1"/>
    <c:plotArea>
      <c:layout/>
      <c:barChart>
        <c:barDir val="col"/>
        <c:grouping val="clustered"/>
        <c:ser>
          <c:idx val="0"/>
          <c:order val="0"/>
          <c:tx>
            <c:strRef>
              <c:f>rest5data!$C$2</c:f>
              <c:strCache>
                <c:ptCount val="1"/>
                <c:pt idx="0">
                  <c:v>ROC</c:v>
                </c:pt>
              </c:strCache>
            </c:strRef>
          </c:tx>
          <c:cat>
            <c:strRef>
              <c:f>rest5data!$A$3:$A$5</c:f>
              <c:strCache>
                <c:ptCount val="3"/>
                <c:pt idx="0">
                  <c:v>No</c:v>
                </c:pt>
                <c:pt idx="1">
                  <c:v>Fisher</c:v>
                </c:pt>
                <c:pt idx="2">
                  <c:v>Fisher+stand</c:v>
                </c:pt>
              </c:strCache>
            </c:strRef>
          </c:cat>
          <c:val>
            <c:numRef>
              <c:f>rest5data!$C$3:$C$5</c:f>
              <c:numCache>
                <c:formatCode>General</c:formatCode>
                <c:ptCount val="3"/>
                <c:pt idx="0">
                  <c:v>0.86000000000000065</c:v>
                </c:pt>
                <c:pt idx="1">
                  <c:v>0.74000000000000088</c:v>
                </c:pt>
                <c:pt idx="2">
                  <c:v>0.65000000000000113</c:v>
                </c:pt>
              </c:numCache>
            </c:numRef>
          </c:val>
        </c:ser>
        <c:axId val="63960960"/>
        <c:axId val="63962496"/>
      </c:barChart>
      <c:catAx>
        <c:axId val="63960960"/>
        <c:scaling>
          <c:orientation val="minMax"/>
        </c:scaling>
        <c:axPos val="b"/>
        <c:tickLblPos val="nextTo"/>
        <c:crossAx val="63962496"/>
        <c:crosses val="autoZero"/>
        <c:auto val="1"/>
        <c:lblAlgn val="ctr"/>
        <c:lblOffset val="100"/>
      </c:catAx>
      <c:valAx>
        <c:axId val="63962496"/>
        <c:scaling>
          <c:orientation val="minMax"/>
        </c:scaling>
        <c:axPos val="l"/>
        <c:title>
          <c:tx>
            <c:rich>
              <a:bodyPr rot="-5400000" vert="horz"/>
              <a:lstStyle/>
              <a:p>
                <a:pPr>
                  <a:defRPr/>
                </a:pPr>
                <a:r>
                  <a:rPr lang="en-US"/>
                  <a:t>ROC score</a:t>
                </a:r>
              </a:p>
            </c:rich>
          </c:tx>
        </c:title>
        <c:numFmt formatCode="General" sourceLinked="1"/>
        <c:tickLblPos val="nextTo"/>
        <c:crossAx val="63960960"/>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he-IL"/>
  <c:chart>
    <c:autoTitleDeleted val="1"/>
    <c:plotArea>
      <c:layout/>
      <c:barChart>
        <c:barDir val="col"/>
        <c:grouping val="clustered"/>
        <c:ser>
          <c:idx val="0"/>
          <c:order val="0"/>
          <c:tx>
            <c:strRef>
              <c:f>rest5data!$F$2</c:f>
              <c:strCache>
                <c:ptCount val="1"/>
                <c:pt idx="0">
                  <c:v>logP</c:v>
                </c:pt>
              </c:strCache>
            </c:strRef>
          </c:tx>
          <c:cat>
            <c:strRef>
              <c:f>rest5data!$A$3:$A$5</c:f>
              <c:strCache>
                <c:ptCount val="3"/>
                <c:pt idx="0">
                  <c:v>No</c:v>
                </c:pt>
                <c:pt idx="1">
                  <c:v>Fisher</c:v>
                </c:pt>
                <c:pt idx="2">
                  <c:v>Fisher+stand</c:v>
                </c:pt>
              </c:strCache>
            </c:strRef>
          </c:cat>
          <c:val>
            <c:numRef>
              <c:f>rest5data!$F$3:$F$5</c:f>
              <c:numCache>
                <c:formatCode>General</c:formatCode>
                <c:ptCount val="3"/>
                <c:pt idx="0">
                  <c:v>3.0969100130080527</c:v>
                </c:pt>
                <c:pt idx="1">
                  <c:v>1.6989700043360214</c:v>
                </c:pt>
                <c:pt idx="2">
                  <c:v>0.769551078621727</c:v>
                </c:pt>
              </c:numCache>
            </c:numRef>
          </c:val>
        </c:ser>
        <c:axId val="63888000"/>
        <c:axId val="63889792"/>
      </c:barChart>
      <c:catAx>
        <c:axId val="63888000"/>
        <c:scaling>
          <c:orientation val="minMax"/>
        </c:scaling>
        <c:axPos val="b"/>
        <c:tickLblPos val="nextTo"/>
        <c:crossAx val="63889792"/>
        <c:crosses val="autoZero"/>
        <c:auto val="1"/>
        <c:lblAlgn val="ctr"/>
        <c:lblOffset val="100"/>
      </c:catAx>
      <c:valAx>
        <c:axId val="63889792"/>
        <c:scaling>
          <c:orientation val="minMax"/>
        </c:scaling>
        <c:axPos val="l"/>
        <c:title>
          <c:tx>
            <c:rich>
              <a:bodyPr rot="-5400000" vert="horz"/>
              <a:lstStyle/>
              <a:p>
                <a:pPr>
                  <a:defRPr/>
                </a:pPr>
                <a:r>
                  <a:rPr lang="en-US"/>
                  <a:t>Minus log 10 p-value</a:t>
                </a:r>
              </a:p>
            </c:rich>
          </c:tx>
        </c:title>
        <c:numFmt formatCode="General" sourceLinked="1"/>
        <c:tickLblPos val="nextTo"/>
        <c:crossAx val="63888000"/>
        <c:crosses val="autoZero"/>
        <c:crossBetween val="between"/>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C5D6C5-5752-4CEC-87ED-45271C9ED8C8}" type="datetimeFigureOut">
              <a:rPr lang="en-US" smtClean="0"/>
              <a:pPr/>
              <a:t>11/14/2012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F47776-A2CE-4EB2-99C9-A21B2B51A8B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wikipedia.org/wiki/Youden's_J_statistic" TargetMode="External"/><Relationship Id="rId7" Type="http://schemas.openxmlformats.org/officeDocument/2006/relationships/hyperlink" Target="http://en.wikipedia.org/wiki/Harmonic_mean"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en.wikipedia.org/wiki/Recall_(information_retrieval)" TargetMode="External"/><Relationship Id="rId5" Type="http://schemas.openxmlformats.org/officeDocument/2006/relationships/hyperlink" Target="http://en.wikipedia.org/wiki/Precision_(information_retrieval)" TargetMode="External"/><Relationship Id="rId4" Type="http://schemas.openxmlformats.org/officeDocument/2006/relationships/hyperlink" Target="http://en.wikipedia.org/wiki/Statistic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en.wikipedia.org/wiki/Grid_search" TargetMode="External"/><Relationship Id="rId3" Type="http://schemas.openxmlformats.org/officeDocument/2006/relationships/hyperlink" Target="http://en.wikipedia.org/wiki/Machine_learning" TargetMode="External"/><Relationship Id="rId7" Type="http://schemas.openxmlformats.org/officeDocument/2006/relationships/hyperlink" Target="http://en.wikipedia.org/wiki/Cross_validation"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en.wikipedia.org/wiki/Hyperparameter" TargetMode="External"/><Relationship Id="rId5" Type="http://schemas.openxmlformats.org/officeDocument/2006/relationships/hyperlink" Target="http://en.wikipedia.org/wiki/Model_selection" TargetMode="External"/><Relationship Id="rId4" Type="http://schemas.openxmlformats.org/officeDocument/2006/relationships/hyperlink" Target="http://en.wikipedia.org/wiki/Brute-force_search"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en.wikipedia.org/wiki/Binary_classifier" TargetMode="External"/><Relationship Id="rId13" Type="http://schemas.openxmlformats.org/officeDocument/2006/relationships/hyperlink" Target="http://en.wikipedia.org/wiki/Receiver_operating_characteristic" TargetMode="External"/><Relationship Id="rId3" Type="http://schemas.openxmlformats.org/officeDocument/2006/relationships/hyperlink" Target="http://en.wikipedia.org/wiki/Youden's_J_statistic" TargetMode="External"/><Relationship Id="rId7" Type="http://schemas.openxmlformats.org/officeDocument/2006/relationships/hyperlink" Target="http://en.wikipedia.org/wiki/Graph_of_a_function" TargetMode="External"/><Relationship Id="rId12" Type="http://schemas.openxmlformats.org/officeDocument/2006/relationships/hyperlink" Target="http://en.wikipedia.org/wiki/Specificity_(tests)" TargetMode="External"/><Relationship Id="rId2" Type="http://schemas.openxmlformats.org/officeDocument/2006/relationships/slide" Target="../slides/slide16.xml"/><Relationship Id="rId16" Type="http://schemas.openxmlformats.org/officeDocument/2006/relationships/hyperlink" Target="http://en.wikipedia.org/wiki/Gini_coefficient" TargetMode="External"/><Relationship Id="rId1" Type="http://schemas.openxmlformats.org/officeDocument/2006/relationships/notesMaster" Target="../notesMasters/notesMaster1.xml"/><Relationship Id="rId6" Type="http://schemas.openxmlformats.org/officeDocument/2006/relationships/hyperlink" Target="http://en.wikipedia.org/wiki/Harmonic_mean" TargetMode="External"/><Relationship Id="rId11" Type="http://schemas.openxmlformats.org/officeDocument/2006/relationships/hyperlink" Target="http://en.wikipedia.org/wiki/Sensitivity_(tests)" TargetMode="External"/><Relationship Id="rId5" Type="http://schemas.openxmlformats.org/officeDocument/2006/relationships/hyperlink" Target="http://en.wikipedia.org/wiki/Recall_(information_retrieval)" TargetMode="External"/><Relationship Id="rId15" Type="http://schemas.openxmlformats.org/officeDocument/2006/relationships/hyperlink" Target="http://en.wikipedia.org/wiki/Wilcoxon_signed-rank_test" TargetMode="External"/><Relationship Id="rId10" Type="http://schemas.openxmlformats.org/officeDocument/2006/relationships/hyperlink" Target="http://en.wikipedia.org/wiki/False_positive" TargetMode="External"/><Relationship Id="rId4" Type="http://schemas.openxmlformats.org/officeDocument/2006/relationships/hyperlink" Target="http://en.wikipedia.org/wiki/Precision_(information_retrieval)" TargetMode="External"/><Relationship Id="rId9" Type="http://schemas.openxmlformats.org/officeDocument/2006/relationships/hyperlink" Target="http://en.wikipedia.org/wiki/True_positive" TargetMode="External"/><Relationship Id="rId14" Type="http://schemas.openxmlformats.org/officeDocument/2006/relationships/hyperlink" Target="http://en.wikipedia.org/wiki/Mann%E2%80%93Whitney_U"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en.wikipedia.org/wiki/Mode_(statistics)" TargetMode="External"/><Relationship Id="rId3" Type="http://schemas.openxmlformats.org/officeDocument/2006/relationships/hyperlink" Target="http://en.wikipedia.org/wiki/Frequency_distribution" TargetMode="External"/><Relationship Id="rId7" Type="http://schemas.openxmlformats.org/officeDocument/2006/relationships/hyperlink" Target="http://en.wikipedia.org/wiki/Decision_tree_learning"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en.wikipedia.org/wiki/Statistical_classification" TargetMode="External"/><Relationship Id="rId5" Type="http://schemas.openxmlformats.org/officeDocument/2006/relationships/hyperlink" Target="http://en.wikipedia.org/wiki/Ensemble_learning" TargetMode="External"/><Relationship Id="rId4" Type="http://schemas.openxmlformats.org/officeDocument/2006/relationships/hyperlink" Target="http://en.wikipedia.org/wiki/Gini_coefficient"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sciencedirect.com.rproxy.tau.ac.il/science?_ob=MiamiCaptionURL&amp;_method=retrieve&amp;_eid=1-s2.0-S1053811911006070&amp;_image=1-s2.0-S1053811911006070-gr2.jpg&amp;_ba=&amp;_fmt=full&amp;_orig=na&amp;_issn=10538119&amp;_pii=S1053811911006070&amp;_acct=C000005078&amp;_version=1&amp;_urlVersion=0&amp;_userid=48161&amp;md5=636f52d1ff1f6408318aa319ea3c5a5e"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lgn="l" rtl="0"/>
            <a:r>
              <a:rPr lang="he-IL" b="1" dirty="0" smtClean="0"/>
              <a:t>לדבר על כך שיש חיווט פונק' שרואים אותו גם </a:t>
            </a:r>
            <a:r>
              <a:rPr lang="he-IL" b="1" dirty="0" err="1" smtClean="0"/>
              <a:t>ברסט</a:t>
            </a:r>
            <a:r>
              <a:rPr lang="he-IL" b="1" dirty="0" smtClean="0"/>
              <a:t> בלי קשר לתפקוד</a:t>
            </a:r>
          </a:p>
          <a:p>
            <a:pPr>
              <a:spcBef>
                <a:spcPct val="0"/>
              </a:spcBef>
            </a:pPr>
            <a:r>
              <a:rPr lang="he-IL" dirty="0" smtClean="0">
                <a:cs typeface="Arial" pitchFamily="34" charset="0"/>
              </a:rPr>
              <a:t>רשת</a:t>
            </a:r>
            <a:r>
              <a:rPr lang="he-IL" baseline="0" dirty="0" smtClean="0">
                <a:cs typeface="Arial" pitchFamily="34" charset="0"/>
              </a:rPr>
              <a:t> </a:t>
            </a:r>
            <a:r>
              <a:rPr lang="he-IL" baseline="0" dirty="0" err="1" smtClean="0">
                <a:cs typeface="Arial" pitchFamily="34" charset="0"/>
              </a:rPr>
              <a:t>הדיפולט</a:t>
            </a:r>
            <a:r>
              <a:rPr lang="he-IL" baseline="0" dirty="0" smtClean="0">
                <a:cs typeface="Arial" pitchFamily="34" charset="0"/>
              </a:rPr>
              <a:t> – לציין ולהגיד שפועלת בעודף בזמן מנוחה – קשורה לתפישת עצמי, חשיבה ספונטנית </a:t>
            </a:r>
            <a:endParaRPr lang="en-US" dirty="0" smtClean="0">
              <a:cs typeface="Arial" pitchFamily="34" charset="0"/>
            </a:endParaRPr>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47702E-542A-4533-86EF-72632FDDE2D2}" type="slidenum">
              <a:rPr lang="en-US">
                <a:cs typeface="Times New Roman" pitchFamily="18" charset="0"/>
              </a:rPr>
              <a:pPr fontAlgn="base">
                <a:spcBef>
                  <a:spcPct val="0"/>
                </a:spcBef>
                <a:spcAft>
                  <a:spcPct val="0"/>
                </a:spcAft>
              </a:pPr>
              <a:t>2</a:t>
            </a:fld>
            <a:endParaRPr lang="en-US">
              <a:cs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J-statistic = </a:t>
            </a:r>
            <a:r>
              <a:rPr lang="en-US" sz="1200" b="0" i="0" kern="1200" dirty="0" smtClean="0">
                <a:solidFill>
                  <a:schemeClr val="tx1"/>
                </a:solidFill>
                <a:latin typeface="+mn-lt"/>
                <a:ea typeface="+mn-ea"/>
                <a:cs typeface="+mn-cs"/>
              </a:rPr>
              <a:t>a single statistic that captures the performance of a diagnostic test. The use of such a single index is "not generally to be recommended".</a:t>
            </a:r>
            <a:r>
              <a:rPr lang="en-US" sz="1200" b="0" i="0" u="none" strike="noStrike" kern="1200" baseline="30000" dirty="0" smtClean="0">
                <a:solidFill>
                  <a:schemeClr val="tx1"/>
                </a:solidFill>
                <a:latin typeface="+mn-lt"/>
                <a:ea typeface="+mn-ea"/>
                <a:cs typeface="+mn-cs"/>
                <a:hlinkClick r:id="rId3"/>
              </a:rPr>
              <a:t>[1]</a:t>
            </a:r>
            <a:r>
              <a:rPr lang="en-US" sz="1200" b="0" i="0" u="none" strike="noStrike" kern="1200" baseline="3000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Y</a:t>
            </a:r>
            <a:r>
              <a:rPr lang="en-US" sz="1200" b="0" i="0" kern="1200" dirty="0" smtClean="0">
                <a:solidFill>
                  <a:schemeClr val="tx1"/>
                </a:solidFill>
                <a:latin typeface="+mn-lt"/>
                <a:ea typeface="+mn-ea"/>
                <a:cs typeface="+mn-cs"/>
              </a:rPr>
              <a:t> = Sensitivity + Specificity − 1</a:t>
            </a:r>
          </a:p>
          <a:p>
            <a:endParaRPr lang="en-US" sz="1200" b="0" i="0" u="none" strike="noStrike" kern="1200" baseline="300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In </a:t>
            </a:r>
            <a:r>
              <a:rPr lang="en-US" sz="1200" b="0" i="0" u="none" strike="noStrike" kern="1200" dirty="0" smtClean="0">
                <a:solidFill>
                  <a:schemeClr val="tx1"/>
                </a:solidFill>
                <a:latin typeface="+mn-lt"/>
                <a:ea typeface="+mn-ea"/>
                <a:cs typeface="+mn-cs"/>
                <a:hlinkClick r:id="rId4" tooltip="Statistics"/>
              </a:rPr>
              <a:t>statistics</a:t>
            </a:r>
            <a:r>
              <a:rPr lang="en-US" sz="1200" b="0" i="0" kern="1200" dirty="0" smtClean="0">
                <a:solidFill>
                  <a:schemeClr val="tx1"/>
                </a:solidFill>
                <a:latin typeface="+mn-lt"/>
                <a:ea typeface="+mn-ea"/>
                <a:cs typeface="+mn-cs"/>
              </a:rPr>
              <a:t>, the </a:t>
            </a:r>
            <a:r>
              <a:rPr lang="en-US" sz="1200" b="1" i="0" kern="1200" dirty="0" smtClean="0">
                <a:solidFill>
                  <a:schemeClr val="tx1"/>
                </a:solidFill>
                <a:latin typeface="+mn-lt"/>
                <a:ea typeface="+mn-ea"/>
                <a:cs typeface="+mn-cs"/>
              </a:rPr>
              <a:t>F</a:t>
            </a:r>
            <a:r>
              <a:rPr lang="en-US" sz="1200" b="1" i="0" kern="1200" baseline="-25000" dirty="0" smtClean="0">
                <a:solidFill>
                  <a:schemeClr val="tx1"/>
                </a:solidFill>
                <a:latin typeface="+mn-lt"/>
                <a:ea typeface="+mn-ea"/>
                <a:cs typeface="+mn-cs"/>
              </a:rPr>
              <a:t>1</a:t>
            </a:r>
            <a:r>
              <a:rPr lang="en-US" sz="1200" b="1" i="0" kern="1200" dirty="0" smtClean="0">
                <a:solidFill>
                  <a:schemeClr val="tx1"/>
                </a:solidFill>
                <a:latin typeface="+mn-lt"/>
                <a:ea typeface="+mn-ea"/>
                <a:cs typeface="+mn-cs"/>
              </a:rPr>
              <a:t> score</a:t>
            </a:r>
            <a:r>
              <a:rPr lang="en-US" sz="1200" b="0" i="0" kern="1200" dirty="0" smtClean="0">
                <a:solidFill>
                  <a:schemeClr val="tx1"/>
                </a:solidFill>
                <a:latin typeface="+mn-lt"/>
                <a:ea typeface="+mn-ea"/>
                <a:cs typeface="+mn-cs"/>
              </a:rPr>
              <a:t> (also </a:t>
            </a:r>
            <a:r>
              <a:rPr lang="en-US" sz="1200" b="1" i="0" kern="1200" dirty="0" smtClean="0">
                <a:solidFill>
                  <a:schemeClr val="tx1"/>
                </a:solidFill>
                <a:latin typeface="+mn-lt"/>
                <a:ea typeface="+mn-ea"/>
                <a:cs typeface="+mn-cs"/>
              </a:rPr>
              <a:t>F-score</a:t>
            </a:r>
            <a:r>
              <a:rPr lang="en-US" sz="1200" b="0" i="0" kern="1200" dirty="0" smtClean="0">
                <a:solidFill>
                  <a:schemeClr val="tx1"/>
                </a:solidFill>
                <a:latin typeface="+mn-lt"/>
                <a:ea typeface="+mn-ea"/>
                <a:cs typeface="+mn-cs"/>
              </a:rPr>
              <a:t> or </a:t>
            </a:r>
            <a:r>
              <a:rPr lang="en-US" sz="1200" b="1" i="0" kern="1200" dirty="0" smtClean="0">
                <a:solidFill>
                  <a:schemeClr val="tx1"/>
                </a:solidFill>
                <a:latin typeface="+mn-lt"/>
                <a:ea typeface="+mn-ea"/>
                <a:cs typeface="+mn-cs"/>
              </a:rPr>
              <a:t>F-measure</a:t>
            </a:r>
            <a:r>
              <a:rPr lang="en-US" sz="1200" b="0" i="0" kern="1200" dirty="0" smtClean="0">
                <a:solidFill>
                  <a:schemeClr val="tx1"/>
                </a:solidFill>
                <a:latin typeface="+mn-lt"/>
                <a:ea typeface="+mn-ea"/>
                <a:cs typeface="+mn-cs"/>
              </a:rPr>
              <a:t>) is a measure of a test's accuracy. It considers both the </a:t>
            </a:r>
            <a:r>
              <a:rPr lang="en-US" sz="1200" b="0" i="0" u="none" strike="noStrike" kern="1200" dirty="0" smtClean="0">
                <a:solidFill>
                  <a:schemeClr val="tx1"/>
                </a:solidFill>
                <a:latin typeface="+mn-lt"/>
                <a:ea typeface="+mn-ea"/>
                <a:cs typeface="+mn-cs"/>
                <a:hlinkClick r:id="rId5" tooltip="Precision (information retrieval)"/>
              </a:rPr>
              <a:t>precision</a:t>
            </a:r>
            <a:r>
              <a:rPr lang="en-US" sz="1200" b="0" i="0" kern="120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p</a:t>
            </a:r>
            <a:r>
              <a:rPr lang="en-US" sz="1200" b="0" i="0" kern="1200" dirty="0" smtClean="0">
                <a:solidFill>
                  <a:schemeClr val="tx1"/>
                </a:solidFill>
                <a:latin typeface="+mn-lt"/>
                <a:ea typeface="+mn-ea"/>
                <a:cs typeface="+mn-cs"/>
              </a:rPr>
              <a:t> and the </a:t>
            </a:r>
            <a:r>
              <a:rPr lang="en-US" sz="1200" b="0" i="0" u="none" strike="noStrike" kern="1200" dirty="0" smtClean="0">
                <a:solidFill>
                  <a:schemeClr val="tx1"/>
                </a:solidFill>
                <a:latin typeface="+mn-lt"/>
                <a:ea typeface="+mn-ea"/>
                <a:cs typeface="+mn-cs"/>
                <a:hlinkClick r:id="rId6" tooltip="Recall (information retrieval)"/>
              </a:rPr>
              <a:t>recall</a:t>
            </a:r>
            <a:r>
              <a:rPr lang="en-US" sz="1200" b="0" i="0" kern="120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r</a:t>
            </a:r>
            <a:r>
              <a:rPr lang="en-US" sz="1200" b="0" i="0" kern="1200" dirty="0" smtClean="0">
                <a:solidFill>
                  <a:schemeClr val="tx1"/>
                </a:solidFill>
                <a:latin typeface="+mn-lt"/>
                <a:ea typeface="+mn-ea"/>
                <a:cs typeface="+mn-cs"/>
              </a:rPr>
              <a:t> of the test to compute the score: </a:t>
            </a:r>
            <a:r>
              <a:rPr lang="en-US" sz="1200" b="0" i="1" kern="1200" dirty="0" smtClean="0">
                <a:solidFill>
                  <a:schemeClr val="tx1"/>
                </a:solidFill>
                <a:latin typeface="+mn-lt"/>
                <a:ea typeface="+mn-ea"/>
                <a:cs typeface="+mn-cs"/>
              </a:rPr>
              <a:t>p</a:t>
            </a:r>
            <a:r>
              <a:rPr lang="en-US" sz="1200" b="0" i="0" kern="1200" dirty="0" smtClean="0">
                <a:solidFill>
                  <a:schemeClr val="tx1"/>
                </a:solidFill>
                <a:latin typeface="+mn-lt"/>
                <a:ea typeface="+mn-ea"/>
                <a:cs typeface="+mn-cs"/>
              </a:rPr>
              <a:t> is the number of correct results divided by the number of all returned results and </a:t>
            </a:r>
            <a:r>
              <a:rPr lang="en-US" sz="1200" b="0" i="1" kern="1200" dirty="0" smtClean="0">
                <a:solidFill>
                  <a:schemeClr val="tx1"/>
                </a:solidFill>
                <a:latin typeface="+mn-lt"/>
                <a:ea typeface="+mn-ea"/>
                <a:cs typeface="+mn-cs"/>
              </a:rPr>
              <a:t>r</a:t>
            </a:r>
            <a:r>
              <a:rPr lang="en-US" sz="1200" b="0" i="0" kern="1200" dirty="0" smtClean="0">
                <a:solidFill>
                  <a:schemeClr val="tx1"/>
                </a:solidFill>
                <a:latin typeface="+mn-lt"/>
                <a:ea typeface="+mn-ea"/>
                <a:cs typeface="+mn-cs"/>
              </a:rPr>
              <a:t> is the number of correct results divided by the number of results that should have been returned. The F</a:t>
            </a:r>
            <a:r>
              <a:rPr lang="en-US" sz="1200" b="0" i="0" kern="1200" baseline="-25000" dirty="0" smtClean="0">
                <a:solidFill>
                  <a:schemeClr val="tx1"/>
                </a:solidFill>
                <a:latin typeface="+mn-lt"/>
                <a:ea typeface="+mn-ea"/>
                <a:cs typeface="+mn-cs"/>
              </a:rPr>
              <a:t>1</a:t>
            </a:r>
            <a:r>
              <a:rPr lang="en-US" sz="1200" b="0" i="0" kern="1200" dirty="0" smtClean="0">
                <a:solidFill>
                  <a:schemeClr val="tx1"/>
                </a:solidFill>
                <a:latin typeface="+mn-lt"/>
                <a:ea typeface="+mn-ea"/>
                <a:cs typeface="+mn-cs"/>
              </a:rPr>
              <a:t> score can be interpreted as a weighted average of the precision and recall, where an F</a:t>
            </a:r>
            <a:r>
              <a:rPr lang="en-US" sz="1200" b="0" i="0" kern="1200" baseline="-25000" dirty="0" smtClean="0">
                <a:solidFill>
                  <a:schemeClr val="tx1"/>
                </a:solidFill>
                <a:latin typeface="+mn-lt"/>
                <a:ea typeface="+mn-ea"/>
                <a:cs typeface="+mn-cs"/>
              </a:rPr>
              <a:t>1</a:t>
            </a:r>
            <a:r>
              <a:rPr lang="en-US" sz="1200" b="0" i="0" kern="1200" dirty="0" smtClean="0">
                <a:solidFill>
                  <a:schemeClr val="tx1"/>
                </a:solidFill>
                <a:latin typeface="+mn-lt"/>
                <a:ea typeface="+mn-ea"/>
                <a:cs typeface="+mn-cs"/>
              </a:rPr>
              <a:t> score reaches its best value at 1 and worst score at 0.</a:t>
            </a:r>
          </a:p>
          <a:p>
            <a:r>
              <a:rPr lang="en-US" sz="1200" b="0" i="0" kern="1200" dirty="0" smtClean="0">
                <a:solidFill>
                  <a:schemeClr val="tx1"/>
                </a:solidFill>
                <a:latin typeface="+mn-lt"/>
                <a:ea typeface="+mn-ea"/>
                <a:cs typeface="+mn-cs"/>
              </a:rPr>
              <a:t>The traditional F-measure or balanced F-score (</a:t>
            </a:r>
            <a:r>
              <a:rPr lang="en-US" sz="1200" b="1" i="0" kern="1200" dirty="0" smtClean="0">
                <a:solidFill>
                  <a:schemeClr val="tx1"/>
                </a:solidFill>
                <a:latin typeface="+mn-lt"/>
                <a:ea typeface="+mn-ea"/>
                <a:cs typeface="+mn-cs"/>
              </a:rPr>
              <a:t>F</a:t>
            </a:r>
            <a:r>
              <a:rPr lang="en-US" sz="1200" b="1" i="0" kern="1200" baseline="-25000" dirty="0" smtClean="0">
                <a:solidFill>
                  <a:schemeClr val="tx1"/>
                </a:solidFill>
                <a:latin typeface="+mn-lt"/>
                <a:ea typeface="+mn-ea"/>
                <a:cs typeface="+mn-cs"/>
              </a:rPr>
              <a:t>1</a:t>
            </a:r>
            <a:r>
              <a:rPr lang="en-US" sz="1200" b="1" i="0" kern="1200" dirty="0" smtClean="0">
                <a:solidFill>
                  <a:schemeClr val="tx1"/>
                </a:solidFill>
                <a:latin typeface="+mn-lt"/>
                <a:ea typeface="+mn-ea"/>
                <a:cs typeface="+mn-cs"/>
              </a:rPr>
              <a:t> score</a:t>
            </a:r>
            <a:r>
              <a:rPr lang="en-US" sz="1200" b="0" i="0" kern="1200" dirty="0" smtClean="0">
                <a:solidFill>
                  <a:schemeClr val="tx1"/>
                </a:solidFill>
                <a:latin typeface="+mn-lt"/>
                <a:ea typeface="+mn-ea"/>
                <a:cs typeface="+mn-cs"/>
              </a:rPr>
              <a:t>) is the </a:t>
            </a:r>
            <a:r>
              <a:rPr lang="en-US" sz="1200" b="0" i="0" u="none" strike="noStrike" kern="1200" dirty="0" smtClean="0">
                <a:solidFill>
                  <a:schemeClr val="tx1"/>
                </a:solidFill>
                <a:latin typeface="+mn-lt"/>
                <a:ea typeface="+mn-ea"/>
                <a:cs typeface="+mn-cs"/>
                <a:hlinkClick r:id="rId7" tooltip="Harmonic mean"/>
              </a:rPr>
              <a:t>harmonic mean</a:t>
            </a:r>
            <a:r>
              <a:rPr lang="en-US" sz="1200" b="0" i="0" kern="1200" dirty="0" smtClean="0">
                <a:solidFill>
                  <a:schemeClr val="tx1"/>
                </a:solidFill>
                <a:latin typeface="+mn-lt"/>
                <a:ea typeface="+mn-ea"/>
                <a:cs typeface="+mn-cs"/>
              </a:rPr>
              <a:t> of precision and recall:</a:t>
            </a:r>
          </a:p>
          <a:p>
            <a:endParaRPr lang="en-US" sz="1200" b="0" i="0" u="none" strike="noStrike" kern="1200" baseline="30000" dirty="0" smtClean="0">
              <a:solidFill>
                <a:schemeClr val="tx1"/>
              </a:solidFill>
              <a:latin typeface="+mn-lt"/>
              <a:ea typeface="+mn-ea"/>
              <a:cs typeface="+mn-cs"/>
            </a:endParaRPr>
          </a:p>
          <a:p>
            <a:r>
              <a:rPr lang="en-US" dirty="0" smtClean="0"/>
              <a:t>F=2*precision*recall/(</a:t>
            </a:r>
            <a:r>
              <a:rPr lang="en-US" dirty="0" err="1" smtClean="0"/>
              <a:t>precision+recall</a:t>
            </a:r>
            <a:r>
              <a:rPr lang="en-US" dirty="0" smtClean="0"/>
              <a:t>)</a:t>
            </a:r>
            <a:endParaRPr lang="en-US" dirty="0"/>
          </a:p>
        </p:txBody>
      </p:sp>
      <p:sp>
        <p:nvSpPr>
          <p:cNvPr id="4" name="Slide Number Placeholder 3"/>
          <p:cNvSpPr>
            <a:spLocks noGrp="1"/>
          </p:cNvSpPr>
          <p:nvPr>
            <p:ph type="sldNum" sz="quarter" idx="10"/>
          </p:nvPr>
        </p:nvSpPr>
        <p:spPr/>
        <p:txBody>
          <a:bodyPr/>
          <a:lstStyle/>
          <a:p>
            <a:fld id="{06F47776-A2CE-4EB2-99C9-A21B2B51A8B1}"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baseline="0" dirty="0" smtClean="0">
                <a:solidFill>
                  <a:schemeClr val="tx1"/>
                </a:solidFill>
                <a:latin typeface="+mn-lt"/>
                <a:ea typeface="+mn-ea"/>
                <a:cs typeface="+mn-cs"/>
              </a:rPr>
              <a:t>Check reason of exclusion</a:t>
            </a:r>
            <a:endParaRPr lang="en-US" dirty="0"/>
          </a:p>
        </p:txBody>
      </p:sp>
      <p:sp>
        <p:nvSpPr>
          <p:cNvPr id="4" name="Slide Number Placeholder 3"/>
          <p:cNvSpPr>
            <a:spLocks noGrp="1"/>
          </p:cNvSpPr>
          <p:nvPr>
            <p:ph type="sldNum" sz="quarter" idx="10"/>
          </p:nvPr>
        </p:nvSpPr>
        <p:spPr/>
        <p:txBody>
          <a:bodyPr/>
          <a:lstStyle/>
          <a:p>
            <a:fld id="{06F47776-A2CE-4EB2-99C9-A21B2B51A8B1}"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200" b="1" i="0" kern="1200" baseline="0" dirty="0" smtClean="0">
              <a:solidFill>
                <a:schemeClr val="tx1"/>
              </a:solidFill>
              <a:latin typeface="+mn-lt"/>
              <a:ea typeface="+mn-ea"/>
              <a:cs typeface="+mn-cs"/>
            </a:endParaRPr>
          </a:p>
          <a:p>
            <a:pPr>
              <a:buFont typeface="Arial" pitchFamily="34" charset="0"/>
              <a:buChar char="•"/>
            </a:pPr>
            <a:r>
              <a:rPr lang="en-US" sz="1200" i="0" kern="1200" baseline="0" dirty="0" smtClean="0">
                <a:solidFill>
                  <a:schemeClr val="tx1"/>
                </a:solidFill>
                <a:latin typeface="+mn-lt"/>
                <a:ea typeface="+mn-ea"/>
                <a:cs typeface="+mn-cs"/>
              </a:rPr>
              <a:t>No fisher transformation is reported</a:t>
            </a:r>
          </a:p>
          <a:p>
            <a:pPr>
              <a:buFont typeface="Arial" pitchFamily="34" charset="0"/>
              <a:buChar char="•"/>
            </a:pPr>
            <a:r>
              <a:rPr lang="en-US" sz="1200" i="0" kern="1200" baseline="0" dirty="0" smtClean="0">
                <a:solidFill>
                  <a:schemeClr val="tx1"/>
                </a:solidFill>
                <a:latin typeface="+mn-lt"/>
                <a:ea typeface="+mn-ea"/>
                <a:cs typeface="+mn-cs"/>
              </a:rPr>
              <a:t>WSS = </a:t>
            </a:r>
            <a:r>
              <a:rPr lang="en-US" sz="1200" kern="1200" baseline="0" dirty="0" smtClean="0">
                <a:solidFill>
                  <a:schemeClr val="tx1"/>
                </a:solidFill>
                <a:latin typeface="+mn-lt"/>
                <a:ea typeface="+mn-ea"/>
                <a:cs typeface="+mn-cs"/>
              </a:rPr>
              <a:t>within-class sum of squares – a sum over classes of how variable are the values of the </a:t>
            </a:r>
            <a:r>
              <a:rPr lang="en-US" sz="1200" kern="1200" baseline="0" dirty="0" err="1" smtClean="0">
                <a:solidFill>
                  <a:schemeClr val="tx1"/>
                </a:solidFill>
                <a:latin typeface="+mn-lt"/>
                <a:ea typeface="+mn-ea"/>
                <a:cs typeface="+mn-cs"/>
              </a:rPr>
              <a:t>ith</a:t>
            </a:r>
            <a:r>
              <a:rPr lang="en-US" sz="1200" kern="1200" baseline="0" dirty="0" smtClean="0">
                <a:solidFill>
                  <a:schemeClr val="tx1"/>
                </a:solidFill>
                <a:latin typeface="+mn-lt"/>
                <a:ea typeface="+mn-ea"/>
                <a:cs typeface="+mn-cs"/>
              </a:rPr>
              <a:t> feature in the class </a:t>
            </a:r>
          </a:p>
          <a:p>
            <a:pPr>
              <a:buFont typeface="Arial" pitchFamily="34" charset="0"/>
              <a:buChar char="•"/>
            </a:pPr>
            <a:r>
              <a:rPr lang="en-US" sz="1200" i="0" kern="1200" baseline="0" dirty="0" smtClean="0">
                <a:solidFill>
                  <a:schemeClr val="tx1"/>
                </a:solidFill>
                <a:latin typeface="+mn-lt"/>
                <a:ea typeface="+mn-ea"/>
                <a:cs typeface="+mn-cs"/>
              </a:rPr>
              <a:t>BSS = between</a:t>
            </a:r>
            <a:r>
              <a:rPr lang="en-US" sz="1200" kern="1200" baseline="0" dirty="0" smtClean="0">
                <a:solidFill>
                  <a:schemeClr val="tx1"/>
                </a:solidFill>
                <a:latin typeface="+mn-lt"/>
                <a:ea typeface="+mn-ea"/>
                <a:cs typeface="+mn-cs"/>
              </a:rPr>
              <a:t>-class sum of squares – a sum over classes and features of how different is the average in the class from the average overall for feature </a:t>
            </a:r>
            <a:r>
              <a:rPr lang="en-US" sz="1200" kern="1200" baseline="0" dirty="0" err="1" smtClean="0">
                <a:solidFill>
                  <a:schemeClr val="tx1"/>
                </a:solidFill>
                <a:latin typeface="+mn-lt"/>
                <a:ea typeface="+mn-ea"/>
                <a:cs typeface="+mn-cs"/>
              </a:rPr>
              <a:t>i</a:t>
            </a:r>
            <a:endParaRPr lang="en-US" sz="1200" kern="1200" baseline="0" dirty="0" smtClean="0">
              <a:solidFill>
                <a:schemeClr val="tx1"/>
              </a:solidFill>
              <a:latin typeface="+mn-lt"/>
              <a:ea typeface="+mn-ea"/>
              <a:cs typeface="+mn-cs"/>
            </a:endParaRPr>
          </a:p>
          <a:p>
            <a:pPr>
              <a:buFont typeface="Arial" pitchFamily="34" charset="0"/>
              <a:buChar char="•"/>
            </a:pPr>
            <a:r>
              <a:rPr lang="en-US" sz="1200" b="1" i="1" kern="1200" baseline="0" dirty="0" smtClean="0">
                <a:solidFill>
                  <a:schemeClr val="tx1"/>
                </a:solidFill>
                <a:latin typeface="+mn-lt"/>
                <a:ea typeface="+mn-ea"/>
                <a:cs typeface="+mn-cs"/>
              </a:rPr>
              <a:t>f</a:t>
            </a:r>
            <a:r>
              <a:rPr lang="en-US" sz="1200" b="1" i="0" kern="1200" baseline="-25000" dirty="0" smtClean="0">
                <a:solidFill>
                  <a:schemeClr val="tx1"/>
                </a:solidFill>
                <a:latin typeface="+mn-lt"/>
                <a:ea typeface="+mn-ea"/>
                <a:cs typeface="+mn-cs"/>
              </a:rPr>
              <a:t>ij</a:t>
            </a:r>
            <a:r>
              <a:rPr lang="en-US" sz="1200" b="1" i="0" kern="1200" baseline="0" dirty="0" smtClean="0">
                <a:solidFill>
                  <a:schemeClr val="tx1"/>
                </a:solidFill>
                <a:latin typeface="+mn-lt"/>
                <a:ea typeface="+mn-ea"/>
                <a:cs typeface="+mn-cs"/>
              </a:rPr>
              <a:t> is the value of the </a:t>
            </a:r>
            <a:r>
              <a:rPr lang="en-US" sz="1200" b="1" i="0" kern="1200" baseline="0" dirty="0" err="1" smtClean="0">
                <a:solidFill>
                  <a:schemeClr val="tx1"/>
                </a:solidFill>
                <a:latin typeface="+mn-lt"/>
                <a:ea typeface="+mn-ea"/>
                <a:cs typeface="+mn-cs"/>
              </a:rPr>
              <a:t>i-th</a:t>
            </a:r>
            <a:r>
              <a:rPr lang="en-US" sz="1200" b="1" i="0" kern="1200" baseline="0" dirty="0" smtClean="0">
                <a:solidFill>
                  <a:schemeClr val="tx1"/>
                </a:solidFill>
                <a:latin typeface="+mn-lt"/>
                <a:ea typeface="+mn-ea"/>
                <a:cs typeface="+mn-cs"/>
              </a:rPr>
              <a:t> feature of the j-</a:t>
            </a:r>
            <a:r>
              <a:rPr lang="en-US" sz="1200" b="1" i="0" kern="1200" baseline="0" dirty="0" err="1" smtClean="0">
                <a:solidFill>
                  <a:schemeClr val="tx1"/>
                </a:solidFill>
                <a:latin typeface="+mn-lt"/>
                <a:ea typeface="+mn-ea"/>
                <a:cs typeface="+mn-cs"/>
              </a:rPr>
              <a:t>th</a:t>
            </a:r>
            <a:r>
              <a:rPr lang="en-US" sz="1200" b="1" i="0" kern="1200" baseline="0" dirty="0" smtClean="0">
                <a:solidFill>
                  <a:schemeClr val="tx1"/>
                </a:solidFill>
                <a:latin typeface="+mn-lt"/>
                <a:ea typeface="+mn-ea"/>
                <a:cs typeface="+mn-cs"/>
              </a:rPr>
              <a:t> sample and c is the group label</a:t>
            </a:r>
            <a:r>
              <a:rPr lang="en-US" sz="1200" i="0" kern="1200" baseline="0" dirty="0" smtClean="0">
                <a:solidFill>
                  <a:schemeClr val="tx1"/>
                </a:solidFill>
                <a:latin typeface="+mn-lt"/>
                <a:ea typeface="+mn-ea"/>
                <a:cs typeface="+mn-cs"/>
              </a:rPr>
              <a:t> </a:t>
            </a:r>
          </a:p>
          <a:p>
            <a:pPr>
              <a:buFont typeface="Arial" pitchFamily="34" charset="0"/>
              <a:buChar char="•"/>
            </a:pPr>
            <a:r>
              <a:rPr lang="en-US" sz="1200" i="0" kern="1200" baseline="0" dirty="0" smtClean="0">
                <a:solidFill>
                  <a:schemeClr val="tx1"/>
                </a:solidFill>
                <a:latin typeface="+mn-lt"/>
                <a:ea typeface="+mn-ea"/>
                <a:cs typeface="+mn-cs"/>
              </a:rPr>
              <a:t>WSS/BSS filter method computes the ranking scores independently for each feature (does not take into account the relationship – e.g. redundant or complementary) between features. This filter reduces noise and increases performance</a:t>
            </a:r>
          </a:p>
          <a:p>
            <a:pPr>
              <a:buFont typeface="Arial" pitchFamily="34" charset="0"/>
              <a:buChar char="•"/>
            </a:pPr>
            <a:r>
              <a:rPr lang="en-US" sz="1200" i="0" kern="1200" baseline="0" dirty="0" smtClean="0">
                <a:solidFill>
                  <a:schemeClr val="tx1"/>
                </a:solidFill>
                <a:latin typeface="+mn-lt"/>
                <a:ea typeface="+mn-ea"/>
                <a:cs typeface="+mn-cs"/>
              </a:rPr>
              <a:t> Features with weak discriminative power may contribute to the performance of classification if they are complementary to others, while those with strong power may affects the performance if they are redundant. </a:t>
            </a:r>
          </a:p>
          <a:p>
            <a:pPr>
              <a:buFont typeface="Arial" pitchFamily="34" charset="0"/>
              <a:buChar char="•"/>
            </a:pPr>
            <a:r>
              <a:rPr lang="en-US" sz="1200" i="0" kern="1200" baseline="0" dirty="0" smtClean="0">
                <a:solidFill>
                  <a:schemeClr val="tx1"/>
                </a:solidFill>
                <a:latin typeface="+mn-lt"/>
                <a:ea typeface="+mn-ea"/>
                <a:cs typeface="+mn-cs"/>
              </a:rPr>
              <a:t> SVM is trained iteratively using selected feature subset. </a:t>
            </a:r>
            <a:r>
              <a:rPr lang="en-US" sz="1200" b="1" i="0" kern="1200" baseline="0" dirty="0" smtClean="0">
                <a:solidFill>
                  <a:schemeClr val="tx1"/>
                </a:solidFill>
                <a:latin typeface="+mn-lt"/>
                <a:ea typeface="+mn-ea"/>
                <a:cs typeface="+mn-cs"/>
              </a:rPr>
              <a:t>In each iteration, the ranking score for each feature in the selected feature subset is calculated during the SVM training process</a:t>
            </a:r>
            <a:r>
              <a:rPr lang="en-US" sz="1200" i="0" kern="1200" baseline="0" dirty="0" smtClean="0">
                <a:solidFill>
                  <a:schemeClr val="tx1"/>
                </a:solidFill>
                <a:latin typeface="+mn-lt"/>
                <a:ea typeface="+mn-ea"/>
                <a:cs typeface="+mn-cs"/>
              </a:rPr>
              <a:t> (</a:t>
            </a:r>
            <a:r>
              <a:rPr lang="en-US" sz="1200" i="0" kern="1200" baseline="0" dirty="0" err="1" smtClean="0">
                <a:solidFill>
                  <a:schemeClr val="tx1"/>
                </a:solidFill>
                <a:latin typeface="+mn-lt"/>
                <a:ea typeface="+mn-ea"/>
                <a:cs typeface="+mn-cs"/>
              </a:rPr>
              <a:t>e.g.,for</a:t>
            </a:r>
            <a:r>
              <a:rPr lang="en-US" sz="1200" i="0" kern="1200" baseline="0" dirty="0" smtClean="0">
                <a:solidFill>
                  <a:schemeClr val="tx1"/>
                </a:solidFill>
                <a:latin typeface="+mn-lt"/>
                <a:ea typeface="+mn-ea"/>
                <a:cs typeface="+mn-cs"/>
              </a:rPr>
              <a:t> linear SVM we cans simply consider the ranking score of features as the w that satisfies y = w · x + b, however, the SVM-RFE algorithm uses the </a:t>
            </a:r>
            <a:r>
              <a:rPr lang="en-US" sz="1200" b="1" i="0" kern="1200" baseline="0" dirty="0" smtClean="0">
                <a:solidFill>
                  <a:schemeClr val="tx1"/>
                </a:solidFill>
                <a:latin typeface="+mn-lt"/>
                <a:ea typeface="+mn-ea"/>
                <a:cs typeface="+mn-cs"/>
              </a:rPr>
              <a:t>radial basis function kernel</a:t>
            </a:r>
            <a:r>
              <a:rPr lang="en-US" sz="1200" i="0" kern="1200" baseline="0" dirty="0" smtClean="0">
                <a:solidFill>
                  <a:schemeClr val="tx1"/>
                </a:solidFill>
                <a:latin typeface="+mn-lt"/>
                <a:ea typeface="+mn-ea"/>
                <a:cs typeface="+mn-cs"/>
              </a:rPr>
              <a:t>, which is slightly complicated for estimation of the score).</a:t>
            </a:r>
          </a:p>
          <a:p>
            <a:pPr>
              <a:buFont typeface="Arial" pitchFamily="34" charset="0"/>
              <a:buChar char="•"/>
            </a:pPr>
            <a:r>
              <a:rPr lang="en-US" sz="1200" i="0" kern="1200" baseline="0" dirty="0" smtClean="0">
                <a:solidFill>
                  <a:schemeClr val="tx1"/>
                </a:solidFill>
                <a:latin typeface="+mn-lt"/>
                <a:ea typeface="+mn-ea"/>
                <a:cs typeface="+mn-cs"/>
              </a:rPr>
              <a:t> A portion of features with small score are eliminated in each iteration of SVM training until the classification accuracy is over a set threshold, or the number of remaining features in the selected subset is smaller than a set value</a:t>
            </a:r>
          </a:p>
          <a:p>
            <a:pPr>
              <a:buFont typeface="Arial" pitchFamily="34" charset="0"/>
              <a:buChar char="•"/>
            </a:pPr>
            <a:r>
              <a:rPr lang="en-US" sz="1200" i="0" kern="1200" baseline="0" dirty="0" smtClean="0">
                <a:solidFill>
                  <a:schemeClr val="tx1"/>
                </a:solidFill>
                <a:latin typeface="+mn-lt"/>
                <a:ea typeface="+mn-ea"/>
                <a:cs typeface="+mn-cs"/>
              </a:rPr>
              <a:t>I( </a:t>
            </a:r>
            <a:r>
              <a:rPr lang="en-US" sz="1200" i="0" kern="1200" baseline="0" dirty="0" err="1" smtClean="0">
                <a:solidFill>
                  <a:schemeClr val="tx1"/>
                </a:solidFill>
                <a:latin typeface="+mn-lt"/>
                <a:ea typeface="+mn-ea"/>
                <a:cs typeface="+mn-cs"/>
              </a:rPr>
              <a:t>yj</a:t>
            </a:r>
            <a:r>
              <a:rPr lang="en-US" sz="1200" i="0" kern="1200" baseline="0" dirty="0" smtClean="0">
                <a:solidFill>
                  <a:schemeClr val="tx1"/>
                </a:solidFill>
                <a:latin typeface="+mn-lt"/>
                <a:ea typeface="+mn-ea"/>
                <a:cs typeface="+mn-cs"/>
              </a:rPr>
              <a:t> = c ) equals 1 if the j-</a:t>
            </a:r>
            <a:r>
              <a:rPr lang="en-US" sz="1200" i="0" kern="1200" baseline="0" dirty="0" err="1" smtClean="0">
                <a:solidFill>
                  <a:schemeClr val="tx1"/>
                </a:solidFill>
                <a:latin typeface="+mn-lt"/>
                <a:ea typeface="+mn-ea"/>
                <a:cs typeface="+mn-cs"/>
              </a:rPr>
              <a:t>th</a:t>
            </a:r>
            <a:r>
              <a:rPr lang="en-US" sz="1200" i="0" kern="1200" baseline="0" dirty="0" smtClean="0">
                <a:solidFill>
                  <a:schemeClr val="tx1"/>
                </a:solidFill>
                <a:latin typeface="+mn-lt"/>
                <a:ea typeface="+mn-ea"/>
                <a:cs typeface="+mn-cs"/>
              </a:rPr>
              <a:t> subject belongs to group c and equals 0 otherwise (belonging function). </a:t>
            </a:r>
          </a:p>
          <a:p>
            <a:pPr>
              <a:buFont typeface="Arial" pitchFamily="34" charset="0"/>
              <a:buNone/>
            </a:pPr>
            <a:endParaRPr lang="en-US" i="0" dirty="0"/>
          </a:p>
        </p:txBody>
      </p:sp>
      <p:sp>
        <p:nvSpPr>
          <p:cNvPr id="4" name="Slide Number Placeholder 3"/>
          <p:cNvSpPr>
            <a:spLocks noGrp="1"/>
          </p:cNvSpPr>
          <p:nvPr>
            <p:ph type="sldNum" sz="quarter" idx="10"/>
          </p:nvPr>
        </p:nvSpPr>
        <p:spPr/>
        <p:txBody>
          <a:bodyPr/>
          <a:lstStyle/>
          <a:p>
            <a:fld id="{06F47776-A2CE-4EB2-99C9-A21B2B51A8B1}"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baseline="0" dirty="0" smtClean="0">
                <a:solidFill>
                  <a:schemeClr val="tx1"/>
                </a:solidFill>
                <a:latin typeface="+mn-lt"/>
                <a:ea typeface="+mn-ea"/>
                <a:cs typeface="+mn-cs"/>
              </a:rPr>
              <a:t> A 10-fold outer CV was used: in each fold of outer CV, one tenth samples from each class are kept out for validation and the remainder are used for selecting features and training classifier (including select- </a:t>
            </a:r>
            <a:r>
              <a:rPr lang="en-US" sz="1200" kern="1200" baseline="0" dirty="0" err="1" smtClean="0">
                <a:solidFill>
                  <a:schemeClr val="tx1"/>
                </a:solidFill>
                <a:latin typeface="+mn-lt"/>
                <a:ea typeface="+mn-ea"/>
                <a:cs typeface="+mn-cs"/>
              </a:rPr>
              <a:t>ing</a:t>
            </a:r>
            <a:r>
              <a:rPr lang="en-US" sz="1200" kern="1200" baseline="0" dirty="0" smtClean="0">
                <a:solidFill>
                  <a:schemeClr val="tx1"/>
                </a:solidFill>
                <a:latin typeface="+mn-lt"/>
                <a:ea typeface="+mn-ea"/>
                <a:cs typeface="+mn-cs"/>
              </a:rPr>
              <a:t> hyper-parameters). Then the held-out samples are validated using the selected features and parameters which are obtained in the training process.</a:t>
            </a:r>
          </a:p>
          <a:p>
            <a:pPr>
              <a:buFont typeface="Arial" pitchFamily="34" charset="0"/>
              <a:buChar char="•"/>
            </a:pPr>
            <a:endParaRPr lang="en-US" sz="1200" kern="1200" baseline="0" dirty="0" smtClean="0">
              <a:solidFill>
                <a:schemeClr val="tx1"/>
              </a:solidFill>
              <a:latin typeface="+mn-lt"/>
              <a:ea typeface="+mn-ea"/>
              <a:cs typeface="+mn-cs"/>
            </a:endParaRPr>
          </a:p>
          <a:p>
            <a:pPr>
              <a:buFont typeface="Arial" pitchFamily="34" charset="0"/>
              <a:buChar char="•"/>
            </a:pPr>
            <a:r>
              <a:rPr lang="en-US" sz="1200" kern="1200" baseline="0" dirty="0" smtClean="0">
                <a:solidFill>
                  <a:schemeClr val="tx1"/>
                </a:solidFill>
                <a:latin typeface="+mn-lt"/>
                <a:ea typeface="+mn-ea"/>
                <a:cs typeface="+mn-cs"/>
              </a:rPr>
              <a:t>TODO: go over this slide and better understand it!</a:t>
            </a:r>
          </a:p>
          <a:p>
            <a:pPr>
              <a:buFont typeface="Arial" pitchFamily="34" charset="0"/>
              <a:buChar char="•"/>
            </a:pPr>
            <a:r>
              <a:rPr lang="en-US" sz="1200" kern="1200" baseline="0" dirty="0" smtClean="0">
                <a:solidFill>
                  <a:schemeClr val="tx1"/>
                </a:solidFill>
                <a:latin typeface="+mn-lt"/>
                <a:ea typeface="+mn-ea"/>
                <a:cs typeface="+mn-cs"/>
              </a:rPr>
              <a:t>we also attempt to apply multi-kernel learning (MKL) to integrate multi-modal features (</a:t>
            </a:r>
            <a:r>
              <a:rPr lang="en-US" sz="1200" kern="1200" baseline="0" dirty="0" err="1" smtClean="0">
                <a:solidFill>
                  <a:schemeClr val="tx1"/>
                </a:solidFill>
                <a:latin typeface="+mn-lt"/>
                <a:ea typeface="+mn-ea"/>
                <a:cs typeface="+mn-cs"/>
              </a:rPr>
              <a:t>Sonnenburg</a:t>
            </a:r>
            <a:r>
              <a:rPr lang="en-US" sz="1200" kern="1200" baseline="0" dirty="0" smtClean="0">
                <a:solidFill>
                  <a:schemeClr val="tx1"/>
                </a:solidFill>
                <a:latin typeface="+mn-lt"/>
                <a:ea typeface="+mn-ea"/>
                <a:cs typeface="+mn-cs"/>
              </a:rPr>
              <a:t> et al., 2006; </a:t>
            </a:r>
            <a:r>
              <a:rPr lang="en-US" sz="1200" kern="1200" baseline="0" dirty="0" err="1" smtClean="0">
                <a:solidFill>
                  <a:schemeClr val="tx1"/>
                </a:solidFill>
                <a:latin typeface="+mn-lt"/>
                <a:ea typeface="+mn-ea"/>
                <a:cs typeface="+mn-cs"/>
              </a:rPr>
              <a:t>Hinrichs</a:t>
            </a:r>
            <a:r>
              <a:rPr lang="en-US" sz="1200" kern="1200" baseline="0" dirty="0" smtClean="0">
                <a:solidFill>
                  <a:schemeClr val="tx1"/>
                </a:solidFill>
                <a:latin typeface="+mn-lt"/>
                <a:ea typeface="+mn-ea"/>
                <a:cs typeface="+mn-cs"/>
              </a:rPr>
              <a:t> et al., 2011). Although MKL is theoretically better, it has more parameters to be tuned. Thus, the training process will be much more time-consuming, and sub-optimal model tends be obtained which might affect the effectiveness of MKL. </a:t>
            </a:r>
          </a:p>
          <a:p>
            <a:pPr>
              <a:buFont typeface="Arial" pitchFamily="34" charset="0"/>
              <a:buChar char="•"/>
            </a:pPr>
            <a:r>
              <a:rPr lang="en-US" dirty="0" smtClean="0"/>
              <a:t>X1=</a:t>
            </a:r>
            <a:r>
              <a:rPr lang="en-US" baseline="0" dirty="0" smtClean="0"/>
              <a:t>feature values of cases</a:t>
            </a:r>
          </a:p>
          <a:p>
            <a:pPr>
              <a:buFont typeface="Arial" pitchFamily="34" charset="0"/>
              <a:buChar char="•"/>
            </a:pPr>
            <a:r>
              <a:rPr lang="en-US" baseline="0" dirty="0" smtClean="0"/>
              <a:t>X2 = feature values of controls</a:t>
            </a:r>
          </a:p>
          <a:p>
            <a:pPr>
              <a:buFont typeface="Arial" pitchFamily="34" charset="0"/>
              <a:buChar char="•"/>
            </a:pPr>
            <a:r>
              <a:rPr lang="en-US" baseline="0" dirty="0" smtClean="0"/>
              <a:t>K(x1,x2) = </a:t>
            </a:r>
            <a:endParaRPr lang="en-US" baseline="0" dirty="0" smtClean="0"/>
          </a:p>
          <a:p>
            <a:pPr>
              <a:buFont typeface="Arial" pitchFamily="34" charset="0"/>
              <a:buChar char="•"/>
            </a:pPr>
            <a:endParaRPr lang="en-US" baseline="0" dirty="0" smtClean="0"/>
          </a:p>
          <a:p>
            <a:pPr>
              <a:buFont typeface="Arial" pitchFamily="34" charset="0"/>
              <a:buChar char="•"/>
            </a:pPr>
            <a:endParaRPr lang="en-US" baseline="0" dirty="0" smtClean="0"/>
          </a:p>
          <a:p>
            <a:r>
              <a:rPr lang="en-US" sz="1200" b="0" i="0" kern="1200" dirty="0" smtClean="0">
                <a:solidFill>
                  <a:schemeClr val="tx1"/>
                </a:solidFill>
                <a:latin typeface="+mn-lt"/>
                <a:ea typeface="+mn-ea"/>
                <a:cs typeface="+mn-cs"/>
              </a:rPr>
              <a:t>In the context of </a:t>
            </a:r>
            <a:r>
              <a:rPr lang="en-US" sz="1200" b="0" i="0" u="none" strike="noStrike" kern="1200" dirty="0" smtClean="0">
                <a:solidFill>
                  <a:schemeClr val="tx1"/>
                </a:solidFill>
                <a:latin typeface="+mn-lt"/>
                <a:ea typeface="+mn-ea"/>
                <a:cs typeface="+mn-cs"/>
                <a:hlinkClick r:id="rId3" tooltip="Machine learning"/>
              </a:rPr>
              <a:t>machine learning</a:t>
            </a:r>
            <a:r>
              <a:rPr lang="en-US" sz="1200" b="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grid search</a:t>
            </a:r>
            <a:r>
              <a:rPr lang="en-US" sz="1200" b="0" i="0" kern="1200" dirty="0" smtClean="0">
                <a:solidFill>
                  <a:schemeClr val="tx1"/>
                </a:solidFill>
                <a:latin typeface="+mn-lt"/>
                <a:ea typeface="+mn-ea"/>
                <a:cs typeface="+mn-cs"/>
              </a:rPr>
              <a:t> refers to </a:t>
            </a:r>
            <a:r>
              <a:rPr lang="en-US" sz="1200" b="0" i="0" u="none" strike="noStrike" kern="1200" dirty="0" smtClean="0">
                <a:solidFill>
                  <a:schemeClr val="tx1"/>
                </a:solidFill>
                <a:latin typeface="+mn-lt"/>
                <a:ea typeface="+mn-ea"/>
                <a:cs typeface="+mn-cs"/>
                <a:hlinkClick r:id="rId4" tooltip="Brute-force search"/>
              </a:rPr>
              <a:t>exhaustive searching</a:t>
            </a:r>
            <a:r>
              <a:rPr lang="en-US" sz="1200" b="0" i="0" kern="1200" dirty="0" smtClean="0">
                <a:solidFill>
                  <a:schemeClr val="tx1"/>
                </a:solidFill>
                <a:latin typeface="+mn-lt"/>
                <a:ea typeface="+mn-ea"/>
                <a:cs typeface="+mn-cs"/>
              </a:rPr>
              <a:t> through a subset of the </a:t>
            </a:r>
            <a:r>
              <a:rPr lang="en-US" sz="1200" b="0" i="0" kern="1200" dirty="0" err="1" smtClean="0">
                <a:solidFill>
                  <a:schemeClr val="tx1"/>
                </a:solidFill>
                <a:latin typeface="+mn-lt"/>
                <a:ea typeface="+mn-ea"/>
                <a:cs typeface="+mn-cs"/>
              </a:rPr>
              <a:t>hyperparameter</a:t>
            </a:r>
            <a:r>
              <a:rPr lang="en-US" sz="1200" b="0" i="0" kern="1200" dirty="0" smtClean="0">
                <a:solidFill>
                  <a:schemeClr val="tx1"/>
                </a:solidFill>
                <a:latin typeface="+mn-lt"/>
                <a:ea typeface="+mn-ea"/>
                <a:cs typeface="+mn-cs"/>
              </a:rPr>
              <a:t> space of a learning algorithm to solve problem of </a:t>
            </a:r>
            <a:r>
              <a:rPr lang="en-US" sz="1200" b="0" i="0" u="none" strike="noStrike" kern="1200" dirty="0" smtClean="0">
                <a:solidFill>
                  <a:schemeClr val="tx1"/>
                </a:solidFill>
                <a:latin typeface="+mn-lt"/>
                <a:ea typeface="+mn-ea"/>
                <a:cs typeface="+mn-cs"/>
                <a:hlinkClick r:id="rId5" tooltip="Model selection"/>
              </a:rPr>
              <a:t>model selection</a:t>
            </a:r>
            <a:r>
              <a:rPr lang="en-US" sz="1200" b="0" i="0" kern="1200" dirty="0" smtClean="0">
                <a:solidFill>
                  <a:schemeClr val="tx1"/>
                </a:solidFill>
                <a:latin typeface="+mn-lt"/>
                <a:ea typeface="+mn-ea"/>
                <a:cs typeface="+mn-cs"/>
              </a:rPr>
              <a:t>/</a:t>
            </a:r>
            <a:r>
              <a:rPr lang="en-US" sz="1200" b="0" i="0" u="none" strike="noStrike" kern="1200" dirty="0" err="1" smtClean="0">
                <a:solidFill>
                  <a:schemeClr val="tx1"/>
                </a:solidFill>
                <a:latin typeface="+mn-lt"/>
                <a:ea typeface="+mn-ea"/>
                <a:cs typeface="+mn-cs"/>
                <a:hlinkClick r:id="rId6" tooltip="Hyperparameter"/>
              </a:rPr>
              <a:t>hyperparameter</a:t>
            </a:r>
            <a:r>
              <a:rPr lang="en-US" sz="1200" b="0" i="0" kern="1200" dirty="0" smtClean="0">
                <a:solidFill>
                  <a:schemeClr val="tx1"/>
                </a:solidFill>
                <a:latin typeface="+mn-lt"/>
                <a:ea typeface="+mn-ea"/>
                <a:cs typeface="+mn-cs"/>
              </a:rPr>
              <a:t> optimization. A grid search algorithm must be guided by some performance metric, measured by </a:t>
            </a:r>
            <a:r>
              <a:rPr lang="en-US" sz="1200" b="0" i="0" u="none" strike="noStrike" kern="1200" dirty="0" smtClean="0">
                <a:solidFill>
                  <a:schemeClr val="tx1"/>
                </a:solidFill>
                <a:latin typeface="+mn-lt"/>
                <a:ea typeface="+mn-ea"/>
                <a:cs typeface="+mn-cs"/>
                <a:hlinkClick r:id="rId7" tooltip="Cross validation"/>
              </a:rPr>
              <a:t>cross validation</a:t>
            </a:r>
            <a:r>
              <a:rPr lang="en-US" sz="1200" b="0" i="0" kern="1200" dirty="0" smtClean="0">
                <a:solidFill>
                  <a:schemeClr val="tx1"/>
                </a:solidFill>
                <a:latin typeface="+mn-lt"/>
                <a:ea typeface="+mn-ea"/>
                <a:cs typeface="+mn-cs"/>
              </a:rPr>
              <a:t> on a training set.</a:t>
            </a:r>
            <a:r>
              <a:rPr lang="en-US" sz="1200" b="0" i="0" u="none" strike="noStrike" kern="1200" baseline="30000" dirty="0" smtClean="0">
                <a:solidFill>
                  <a:schemeClr val="tx1"/>
                </a:solidFill>
                <a:latin typeface="+mn-lt"/>
                <a:ea typeface="+mn-ea"/>
                <a:cs typeface="+mn-cs"/>
                <a:hlinkClick r:id="rId8"/>
              </a:rPr>
              <a:t>[1]</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Since the parameter space of a machine learner may include real-valued or unbounded value spaces for certain parameters, manually set bounds and </a:t>
            </a:r>
            <a:r>
              <a:rPr lang="en-US" sz="1200" b="0" i="0" kern="1200" dirty="0" err="1" smtClean="0">
                <a:solidFill>
                  <a:schemeClr val="tx1"/>
                </a:solidFill>
                <a:latin typeface="+mn-lt"/>
                <a:ea typeface="+mn-ea"/>
                <a:cs typeface="+mn-cs"/>
              </a:rPr>
              <a:t>discretization</a:t>
            </a:r>
            <a:r>
              <a:rPr lang="en-US" sz="1200" b="0" i="0" kern="1200" dirty="0" smtClean="0">
                <a:solidFill>
                  <a:schemeClr val="tx1"/>
                </a:solidFill>
                <a:latin typeface="+mn-lt"/>
                <a:ea typeface="+mn-ea"/>
                <a:cs typeface="+mn-cs"/>
              </a:rPr>
              <a:t> may be necessary before applying grid search.</a:t>
            </a:r>
          </a:p>
          <a:p>
            <a:pPr>
              <a:buFont typeface="Arial" pitchFamily="34" charset="0"/>
              <a:buChar char="•"/>
            </a:pPr>
            <a:r>
              <a:rPr lang="en-US" baseline="0" dirty="0" smtClean="0"/>
              <a:t>exp</a:t>
            </a:r>
            <a:r>
              <a:rPr lang="en-US" baseline="0" dirty="0" smtClean="0"/>
              <a:t>(-</a:t>
            </a:r>
            <a:r>
              <a:rPr lang="en-US" baseline="0" dirty="0" err="1" smtClean="0"/>
              <a:t>euc</a:t>
            </a:r>
            <a:r>
              <a:rPr lang="en-US" baseline="0" dirty="0" smtClean="0"/>
              <a:t>(x1,x2)</a:t>
            </a:r>
            <a:r>
              <a:rPr lang="en-US" baseline="30000" dirty="0" smtClean="0"/>
              <a:t>2</a:t>
            </a:r>
            <a:r>
              <a:rPr lang="en-US" baseline="0" dirty="0" smtClean="0"/>
              <a:t>/2sigma</a:t>
            </a:r>
            <a:r>
              <a:rPr lang="en-US" baseline="30000" dirty="0" smtClean="0"/>
              <a:t>2</a:t>
            </a:r>
            <a:r>
              <a:rPr lang="en-US" baseline="0" dirty="0" smtClean="0"/>
              <a:t>)</a:t>
            </a:r>
          </a:p>
        </p:txBody>
      </p:sp>
      <p:sp>
        <p:nvSpPr>
          <p:cNvPr id="4" name="Slide Number Placeholder 3"/>
          <p:cNvSpPr>
            <a:spLocks noGrp="1"/>
          </p:cNvSpPr>
          <p:nvPr>
            <p:ph type="sldNum" sz="quarter" idx="10"/>
          </p:nvPr>
        </p:nvSpPr>
        <p:spPr/>
        <p:txBody>
          <a:bodyPr/>
          <a:lstStyle/>
          <a:p>
            <a:fld id="{06F47776-A2CE-4EB2-99C9-A21B2B51A8B1}"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A hierarchical 2-class classifier is used, which first classifies subjects into ADHD group and TDC group, and then into ADHD subtype. </a:t>
            </a:r>
          </a:p>
          <a:p>
            <a:pPr>
              <a:buFont typeface="Arial" pitchFamily="34" charset="0"/>
              <a:buChar char="•"/>
            </a:pPr>
            <a:r>
              <a:rPr lang="en-US" baseline="0" dirty="0" smtClean="0"/>
              <a:t>TDC = </a:t>
            </a:r>
            <a:r>
              <a:rPr lang="en-US" sz="1200" kern="1200" baseline="0" dirty="0" smtClean="0">
                <a:solidFill>
                  <a:schemeClr val="tx1"/>
                </a:solidFill>
                <a:latin typeface="+mn-lt"/>
                <a:ea typeface="+mn-ea"/>
                <a:cs typeface="+mn-cs"/>
              </a:rPr>
              <a:t>typical developed children </a:t>
            </a:r>
          </a:p>
          <a:p>
            <a:pPr>
              <a:buFont typeface="Arial" pitchFamily="34" charset="0"/>
              <a:buChar char="•"/>
            </a:pPr>
            <a:r>
              <a:rPr lang="en-US" b="1" dirty="0" smtClean="0"/>
              <a:t>J-statistic</a:t>
            </a:r>
            <a:r>
              <a:rPr lang="en-US" dirty="0" smtClean="0"/>
              <a:t> = </a:t>
            </a:r>
            <a:r>
              <a:rPr lang="en-US" sz="1200" b="0" i="0" kern="1200" dirty="0" smtClean="0">
                <a:solidFill>
                  <a:schemeClr val="tx1"/>
                </a:solidFill>
                <a:latin typeface="+mn-lt"/>
                <a:ea typeface="+mn-ea"/>
                <a:cs typeface="+mn-cs"/>
              </a:rPr>
              <a:t>a single statistic that captures the performance of a diagnostic test. The use of such a single index is "not generally to be recommended".</a:t>
            </a:r>
            <a:r>
              <a:rPr lang="en-US" sz="1200" b="0" i="0" u="none" strike="noStrike" kern="1200" baseline="30000" dirty="0" smtClean="0">
                <a:solidFill>
                  <a:schemeClr val="tx1"/>
                </a:solidFill>
                <a:latin typeface="+mn-lt"/>
                <a:ea typeface="+mn-ea"/>
                <a:cs typeface="+mn-cs"/>
                <a:hlinkClick r:id="rId3"/>
              </a:rPr>
              <a:t>[1]</a:t>
            </a:r>
            <a:r>
              <a:rPr lang="en-US" sz="1200" b="0" i="0" u="none" strike="noStrike" kern="1200" baseline="3000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Y</a:t>
            </a:r>
            <a:r>
              <a:rPr lang="en-US" sz="1200" b="0" i="0" kern="1200" dirty="0" smtClean="0">
                <a:solidFill>
                  <a:schemeClr val="tx1"/>
                </a:solidFill>
                <a:latin typeface="+mn-lt"/>
                <a:ea typeface="+mn-ea"/>
                <a:cs typeface="+mn-cs"/>
              </a:rPr>
              <a:t> = Sensitivity + Specificity − 1</a:t>
            </a:r>
          </a:p>
          <a:p>
            <a:endParaRPr lang="en-US" sz="1200" b="0" i="0" u="none" strike="noStrike" kern="1200" baseline="30000" dirty="0" smtClean="0">
              <a:solidFill>
                <a:schemeClr val="tx1"/>
              </a:solidFill>
              <a:latin typeface="+mn-lt"/>
              <a:ea typeface="+mn-ea"/>
              <a:cs typeface="+mn-cs"/>
            </a:endParaRPr>
          </a:p>
          <a:p>
            <a:pPr>
              <a:buFont typeface="Arial" pitchFamily="34" charset="0"/>
              <a:buChar char="•"/>
            </a:pPr>
            <a:r>
              <a:rPr lang="en-US" sz="1200" b="1" i="0" kern="1200" dirty="0" smtClean="0">
                <a:solidFill>
                  <a:schemeClr val="tx1"/>
                </a:solidFill>
                <a:latin typeface="+mn-lt"/>
                <a:ea typeface="+mn-ea"/>
                <a:cs typeface="+mn-cs"/>
              </a:rPr>
              <a:t>F</a:t>
            </a:r>
            <a:r>
              <a:rPr lang="en-US" sz="1200" b="1" i="0" kern="1200" baseline="-25000" dirty="0" smtClean="0">
                <a:solidFill>
                  <a:schemeClr val="tx1"/>
                </a:solidFill>
                <a:latin typeface="+mn-lt"/>
                <a:ea typeface="+mn-ea"/>
                <a:cs typeface="+mn-cs"/>
              </a:rPr>
              <a:t>1</a:t>
            </a:r>
            <a:r>
              <a:rPr lang="en-US" sz="1200" b="1" i="0" kern="1200" dirty="0" smtClean="0">
                <a:solidFill>
                  <a:schemeClr val="tx1"/>
                </a:solidFill>
                <a:latin typeface="+mn-lt"/>
                <a:ea typeface="+mn-ea"/>
                <a:cs typeface="+mn-cs"/>
              </a:rPr>
              <a:t> score</a:t>
            </a:r>
            <a:r>
              <a:rPr lang="en-US" sz="1200" b="0" i="0" kern="1200" dirty="0" smtClean="0">
                <a:solidFill>
                  <a:schemeClr val="tx1"/>
                </a:solidFill>
                <a:latin typeface="+mn-lt"/>
                <a:ea typeface="+mn-ea"/>
                <a:cs typeface="+mn-cs"/>
              </a:rPr>
              <a:t> (also </a:t>
            </a:r>
            <a:r>
              <a:rPr lang="en-US" sz="1200" b="1" i="0" kern="1200" dirty="0" smtClean="0">
                <a:solidFill>
                  <a:schemeClr val="tx1"/>
                </a:solidFill>
                <a:latin typeface="+mn-lt"/>
                <a:ea typeface="+mn-ea"/>
                <a:cs typeface="+mn-cs"/>
              </a:rPr>
              <a:t>F-score</a:t>
            </a:r>
            <a:r>
              <a:rPr lang="en-US" sz="1200" b="0" i="0" kern="1200" dirty="0" smtClean="0">
                <a:solidFill>
                  <a:schemeClr val="tx1"/>
                </a:solidFill>
                <a:latin typeface="+mn-lt"/>
                <a:ea typeface="+mn-ea"/>
                <a:cs typeface="+mn-cs"/>
              </a:rPr>
              <a:t> or </a:t>
            </a:r>
            <a:r>
              <a:rPr lang="en-US" sz="1200" b="1" i="0" kern="1200" dirty="0" smtClean="0">
                <a:solidFill>
                  <a:schemeClr val="tx1"/>
                </a:solidFill>
                <a:latin typeface="+mn-lt"/>
                <a:ea typeface="+mn-ea"/>
                <a:cs typeface="+mn-cs"/>
              </a:rPr>
              <a:t>F-measure</a:t>
            </a:r>
            <a:r>
              <a:rPr lang="en-US" sz="1200" b="0" i="0" kern="1200" dirty="0" smtClean="0">
                <a:solidFill>
                  <a:schemeClr val="tx1"/>
                </a:solidFill>
                <a:latin typeface="+mn-lt"/>
                <a:ea typeface="+mn-ea"/>
                <a:cs typeface="+mn-cs"/>
              </a:rPr>
              <a:t>) is a measure of a test's accuracy. It considers both the </a:t>
            </a:r>
            <a:r>
              <a:rPr lang="en-US" sz="1200" b="0" i="0" u="none" strike="noStrike" kern="1200" dirty="0" smtClean="0">
                <a:solidFill>
                  <a:schemeClr val="tx1"/>
                </a:solidFill>
                <a:latin typeface="+mn-lt"/>
                <a:ea typeface="+mn-ea"/>
                <a:cs typeface="+mn-cs"/>
                <a:hlinkClick r:id="rId4" tooltip="Precision (information retrieval)"/>
              </a:rPr>
              <a:t>precision</a:t>
            </a:r>
            <a:r>
              <a:rPr lang="en-US" sz="1200" b="0" i="0" kern="120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p</a:t>
            </a:r>
            <a:r>
              <a:rPr lang="en-US" sz="1200" b="0" i="0" kern="1200" dirty="0" smtClean="0">
                <a:solidFill>
                  <a:schemeClr val="tx1"/>
                </a:solidFill>
                <a:latin typeface="+mn-lt"/>
                <a:ea typeface="+mn-ea"/>
                <a:cs typeface="+mn-cs"/>
              </a:rPr>
              <a:t> and the </a:t>
            </a:r>
            <a:r>
              <a:rPr lang="en-US" sz="1200" b="0" i="0" u="none" strike="noStrike" kern="1200" dirty="0" smtClean="0">
                <a:solidFill>
                  <a:schemeClr val="tx1"/>
                </a:solidFill>
                <a:latin typeface="+mn-lt"/>
                <a:ea typeface="+mn-ea"/>
                <a:cs typeface="+mn-cs"/>
                <a:hlinkClick r:id="rId5" tooltip="Recall (information retrieval)"/>
              </a:rPr>
              <a:t>recall</a:t>
            </a:r>
            <a:r>
              <a:rPr lang="en-US" sz="1200" b="0" i="0" kern="120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r</a:t>
            </a:r>
            <a:r>
              <a:rPr lang="en-US" sz="1200" b="0" i="0" kern="1200" dirty="0" smtClean="0">
                <a:solidFill>
                  <a:schemeClr val="tx1"/>
                </a:solidFill>
                <a:latin typeface="+mn-lt"/>
                <a:ea typeface="+mn-ea"/>
                <a:cs typeface="+mn-cs"/>
              </a:rPr>
              <a:t> of the test to compute the score: </a:t>
            </a:r>
            <a:r>
              <a:rPr lang="en-US" sz="1200" b="0" i="1" kern="1200" dirty="0" smtClean="0">
                <a:solidFill>
                  <a:schemeClr val="tx1"/>
                </a:solidFill>
                <a:latin typeface="+mn-lt"/>
                <a:ea typeface="+mn-ea"/>
                <a:cs typeface="+mn-cs"/>
              </a:rPr>
              <a:t>p</a:t>
            </a:r>
            <a:r>
              <a:rPr lang="en-US" sz="1200" b="0" i="0" kern="1200" dirty="0" smtClean="0">
                <a:solidFill>
                  <a:schemeClr val="tx1"/>
                </a:solidFill>
                <a:latin typeface="+mn-lt"/>
                <a:ea typeface="+mn-ea"/>
                <a:cs typeface="+mn-cs"/>
              </a:rPr>
              <a:t> is the number of correct results divided by the number of all returned results and </a:t>
            </a:r>
            <a:r>
              <a:rPr lang="en-US" sz="1200" b="0" i="1" kern="1200" dirty="0" smtClean="0">
                <a:solidFill>
                  <a:schemeClr val="tx1"/>
                </a:solidFill>
                <a:latin typeface="+mn-lt"/>
                <a:ea typeface="+mn-ea"/>
                <a:cs typeface="+mn-cs"/>
              </a:rPr>
              <a:t>r</a:t>
            </a:r>
            <a:r>
              <a:rPr lang="en-US" sz="1200" b="0" i="0" kern="1200" dirty="0" smtClean="0">
                <a:solidFill>
                  <a:schemeClr val="tx1"/>
                </a:solidFill>
                <a:latin typeface="+mn-lt"/>
                <a:ea typeface="+mn-ea"/>
                <a:cs typeface="+mn-cs"/>
              </a:rPr>
              <a:t> is the number of correct results divided by the number of results that should have been returned. The F</a:t>
            </a:r>
            <a:r>
              <a:rPr lang="en-US" sz="1200" b="0" i="0" kern="1200" baseline="-25000" dirty="0" smtClean="0">
                <a:solidFill>
                  <a:schemeClr val="tx1"/>
                </a:solidFill>
                <a:latin typeface="+mn-lt"/>
                <a:ea typeface="+mn-ea"/>
                <a:cs typeface="+mn-cs"/>
              </a:rPr>
              <a:t>1</a:t>
            </a:r>
            <a:r>
              <a:rPr lang="en-US" sz="1200" b="0" i="0" kern="1200" dirty="0" smtClean="0">
                <a:solidFill>
                  <a:schemeClr val="tx1"/>
                </a:solidFill>
                <a:latin typeface="+mn-lt"/>
                <a:ea typeface="+mn-ea"/>
                <a:cs typeface="+mn-cs"/>
              </a:rPr>
              <a:t> score can be interpreted as a weighted average of the precision and recall, where an F</a:t>
            </a:r>
            <a:r>
              <a:rPr lang="en-US" sz="1200" b="0" i="0" kern="1200" baseline="-25000" dirty="0" smtClean="0">
                <a:solidFill>
                  <a:schemeClr val="tx1"/>
                </a:solidFill>
                <a:latin typeface="+mn-lt"/>
                <a:ea typeface="+mn-ea"/>
                <a:cs typeface="+mn-cs"/>
              </a:rPr>
              <a:t>1</a:t>
            </a:r>
            <a:r>
              <a:rPr lang="en-US" sz="1200" b="0" i="0" kern="1200" dirty="0" smtClean="0">
                <a:solidFill>
                  <a:schemeClr val="tx1"/>
                </a:solidFill>
                <a:latin typeface="+mn-lt"/>
                <a:ea typeface="+mn-ea"/>
                <a:cs typeface="+mn-cs"/>
              </a:rPr>
              <a:t> score reaches its best value at 1 and worst score at 0.</a:t>
            </a:r>
          </a:p>
          <a:p>
            <a:r>
              <a:rPr lang="en-US" sz="1200" b="0" i="0" kern="1200" dirty="0" smtClean="0">
                <a:solidFill>
                  <a:schemeClr val="tx1"/>
                </a:solidFill>
                <a:latin typeface="+mn-lt"/>
                <a:ea typeface="+mn-ea"/>
                <a:cs typeface="+mn-cs"/>
              </a:rPr>
              <a:t>The traditional F-measure or balanced F-score (</a:t>
            </a:r>
            <a:r>
              <a:rPr lang="en-US" sz="1200" b="1" i="0" kern="1200" dirty="0" smtClean="0">
                <a:solidFill>
                  <a:schemeClr val="tx1"/>
                </a:solidFill>
                <a:latin typeface="+mn-lt"/>
                <a:ea typeface="+mn-ea"/>
                <a:cs typeface="+mn-cs"/>
              </a:rPr>
              <a:t>F</a:t>
            </a:r>
            <a:r>
              <a:rPr lang="en-US" sz="1200" b="1" i="0" kern="1200" baseline="-25000" dirty="0" smtClean="0">
                <a:solidFill>
                  <a:schemeClr val="tx1"/>
                </a:solidFill>
                <a:latin typeface="+mn-lt"/>
                <a:ea typeface="+mn-ea"/>
                <a:cs typeface="+mn-cs"/>
              </a:rPr>
              <a:t>1</a:t>
            </a:r>
            <a:r>
              <a:rPr lang="en-US" sz="1200" b="1" i="0" kern="1200" dirty="0" smtClean="0">
                <a:solidFill>
                  <a:schemeClr val="tx1"/>
                </a:solidFill>
                <a:latin typeface="+mn-lt"/>
                <a:ea typeface="+mn-ea"/>
                <a:cs typeface="+mn-cs"/>
              </a:rPr>
              <a:t> score</a:t>
            </a:r>
            <a:r>
              <a:rPr lang="en-US" sz="1200" b="0" i="0" kern="1200" dirty="0" smtClean="0">
                <a:solidFill>
                  <a:schemeClr val="tx1"/>
                </a:solidFill>
                <a:latin typeface="+mn-lt"/>
                <a:ea typeface="+mn-ea"/>
                <a:cs typeface="+mn-cs"/>
              </a:rPr>
              <a:t>) is the </a:t>
            </a:r>
            <a:r>
              <a:rPr lang="en-US" sz="1200" b="0" i="0" u="none" strike="noStrike" kern="1200" dirty="0" smtClean="0">
                <a:solidFill>
                  <a:schemeClr val="tx1"/>
                </a:solidFill>
                <a:latin typeface="+mn-lt"/>
                <a:ea typeface="+mn-ea"/>
                <a:cs typeface="+mn-cs"/>
                <a:hlinkClick r:id="rId6" tooltip="Harmonic mean"/>
              </a:rPr>
              <a:t>harmonic mean</a:t>
            </a:r>
            <a:r>
              <a:rPr lang="en-US" sz="1200" b="0" i="0" kern="1200" dirty="0" smtClean="0">
                <a:solidFill>
                  <a:schemeClr val="tx1"/>
                </a:solidFill>
                <a:latin typeface="+mn-lt"/>
                <a:ea typeface="+mn-ea"/>
                <a:cs typeface="+mn-cs"/>
              </a:rPr>
              <a:t> of precision and recall:</a:t>
            </a:r>
          </a:p>
          <a:p>
            <a:endParaRPr lang="en-US" sz="1200" b="0" i="0" u="none" strike="noStrike" kern="1200" baseline="30000" dirty="0" smtClean="0">
              <a:solidFill>
                <a:schemeClr val="tx1"/>
              </a:solidFill>
              <a:latin typeface="+mn-lt"/>
              <a:ea typeface="+mn-ea"/>
              <a:cs typeface="+mn-cs"/>
            </a:endParaRPr>
          </a:p>
          <a:p>
            <a:r>
              <a:rPr lang="en-US" dirty="0" smtClean="0"/>
              <a:t>F=2*precision*recall/(</a:t>
            </a:r>
            <a:r>
              <a:rPr lang="en-US" dirty="0" err="1" smtClean="0"/>
              <a:t>precision+recall</a:t>
            </a:r>
            <a:r>
              <a:rPr lang="en-US" dirty="0" smtClean="0"/>
              <a:t>)</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endParaRPr lang="en-US" dirty="0" smtClean="0"/>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US" sz="1200" b="0" i="0" kern="1200" dirty="0" smtClean="0">
                <a:solidFill>
                  <a:schemeClr val="tx1"/>
                </a:solidFill>
                <a:latin typeface="+mn-lt"/>
                <a:ea typeface="+mn-ea"/>
                <a:cs typeface="+mn-cs"/>
              </a:rPr>
              <a:t>ROC=  a </a:t>
            </a:r>
            <a:r>
              <a:rPr lang="en-US" sz="1200" b="1" i="0" kern="1200" dirty="0" smtClean="0">
                <a:solidFill>
                  <a:schemeClr val="tx1"/>
                </a:solidFill>
                <a:latin typeface="+mn-lt"/>
                <a:ea typeface="+mn-ea"/>
                <a:cs typeface="+mn-cs"/>
              </a:rPr>
              <a:t>receiver operating characteristic</a:t>
            </a:r>
            <a:r>
              <a:rPr lang="en-US" sz="1200" b="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ROC</a:t>
            </a:r>
            <a:r>
              <a:rPr lang="en-US" sz="1200" b="0" i="0" kern="1200" dirty="0" smtClean="0">
                <a:solidFill>
                  <a:schemeClr val="tx1"/>
                </a:solidFill>
                <a:latin typeface="+mn-lt"/>
                <a:ea typeface="+mn-ea"/>
                <a:cs typeface="+mn-cs"/>
              </a:rPr>
              <a:t>), or simply </a:t>
            </a:r>
            <a:r>
              <a:rPr lang="en-US" sz="1200" b="1" i="0" kern="1200" dirty="0" smtClean="0">
                <a:solidFill>
                  <a:schemeClr val="tx1"/>
                </a:solidFill>
                <a:latin typeface="+mn-lt"/>
                <a:ea typeface="+mn-ea"/>
                <a:cs typeface="+mn-cs"/>
              </a:rPr>
              <a:t>ROC curve</a:t>
            </a:r>
            <a:r>
              <a:rPr lang="en-US" sz="1200" b="0" i="0" kern="1200" dirty="0" smtClean="0">
                <a:solidFill>
                  <a:schemeClr val="tx1"/>
                </a:solidFill>
                <a:latin typeface="+mn-lt"/>
                <a:ea typeface="+mn-ea"/>
                <a:cs typeface="+mn-cs"/>
              </a:rPr>
              <a:t>, is a </a:t>
            </a:r>
            <a:r>
              <a:rPr lang="en-US" sz="1200" b="0" i="0" u="none" strike="noStrike" kern="1200" dirty="0" smtClean="0">
                <a:solidFill>
                  <a:schemeClr val="tx1"/>
                </a:solidFill>
                <a:latin typeface="+mn-lt"/>
                <a:ea typeface="+mn-ea"/>
                <a:cs typeface="+mn-cs"/>
                <a:hlinkClick r:id="rId7" tooltip="Graph of a function"/>
              </a:rPr>
              <a:t>graphical</a:t>
            </a:r>
            <a:r>
              <a:rPr lang="en-US" sz="1200" b="0" i="0" kern="1200" dirty="0" smtClean="0">
                <a:solidFill>
                  <a:schemeClr val="tx1"/>
                </a:solidFill>
                <a:latin typeface="+mn-lt"/>
                <a:ea typeface="+mn-ea"/>
                <a:cs typeface="+mn-cs"/>
              </a:rPr>
              <a:t> plot which illustrates the performance of a </a:t>
            </a:r>
            <a:r>
              <a:rPr lang="en-US" sz="1200" b="0" i="0" u="none" strike="noStrike" kern="1200" dirty="0" smtClean="0">
                <a:solidFill>
                  <a:schemeClr val="tx1"/>
                </a:solidFill>
                <a:latin typeface="+mn-lt"/>
                <a:ea typeface="+mn-ea"/>
                <a:cs typeface="+mn-cs"/>
                <a:hlinkClick r:id="rId8" tooltip="Binary classifier"/>
              </a:rPr>
              <a:t>binary classifier</a:t>
            </a:r>
            <a:r>
              <a:rPr lang="en-US" sz="1200" b="0" i="0" kern="1200" dirty="0" smtClean="0">
                <a:solidFill>
                  <a:schemeClr val="tx1"/>
                </a:solidFill>
                <a:latin typeface="+mn-lt"/>
                <a:ea typeface="+mn-ea"/>
                <a:cs typeface="+mn-cs"/>
              </a:rPr>
              <a:t> system as its discrimination threshold is varied. It is created by plotting the fraction of </a:t>
            </a:r>
            <a:r>
              <a:rPr lang="en-US" sz="1200" b="0" i="0" u="none" strike="noStrike" kern="1200" dirty="0" smtClean="0">
                <a:solidFill>
                  <a:schemeClr val="tx1"/>
                </a:solidFill>
                <a:latin typeface="+mn-lt"/>
                <a:ea typeface="+mn-ea"/>
                <a:cs typeface="+mn-cs"/>
                <a:hlinkClick r:id="rId9" tooltip="True positive"/>
              </a:rPr>
              <a:t>true positives</a:t>
            </a:r>
            <a:r>
              <a:rPr lang="en-US" sz="1200" b="0" i="0" kern="1200" dirty="0" smtClean="0">
                <a:solidFill>
                  <a:schemeClr val="tx1"/>
                </a:solidFill>
                <a:latin typeface="+mn-lt"/>
                <a:ea typeface="+mn-ea"/>
                <a:cs typeface="+mn-cs"/>
              </a:rPr>
              <a:t> out of the positives (TPR = true positive rate) vs. the fraction of </a:t>
            </a:r>
            <a:r>
              <a:rPr lang="en-US" sz="1200" b="0" i="0" u="none" strike="noStrike" kern="1200" dirty="0" smtClean="0">
                <a:solidFill>
                  <a:schemeClr val="tx1"/>
                </a:solidFill>
                <a:latin typeface="+mn-lt"/>
                <a:ea typeface="+mn-ea"/>
                <a:cs typeface="+mn-cs"/>
                <a:hlinkClick r:id="rId10" tooltip="False positive"/>
              </a:rPr>
              <a:t>false positives</a:t>
            </a:r>
            <a:r>
              <a:rPr lang="en-US" sz="1200" b="0" i="0" kern="1200" dirty="0" smtClean="0">
                <a:solidFill>
                  <a:schemeClr val="tx1"/>
                </a:solidFill>
                <a:latin typeface="+mn-lt"/>
                <a:ea typeface="+mn-ea"/>
                <a:cs typeface="+mn-cs"/>
              </a:rPr>
              <a:t> out of the negatives (FPR = false positive rate), at various threshold settings. TPR is also known as </a:t>
            </a:r>
            <a:r>
              <a:rPr lang="en-US" sz="1200" b="0" i="0" u="none" strike="noStrike" kern="1200" dirty="0" smtClean="0">
                <a:solidFill>
                  <a:schemeClr val="tx1"/>
                </a:solidFill>
                <a:latin typeface="+mn-lt"/>
                <a:ea typeface="+mn-ea"/>
                <a:cs typeface="+mn-cs"/>
                <a:hlinkClick r:id="rId11" tooltip="Sensitivity (tests)"/>
              </a:rPr>
              <a:t>sensitivity</a:t>
            </a:r>
            <a:r>
              <a:rPr lang="en-US" sz="1200" b="0" i="0" kern="1200" dirty="0" smtClean="0">
                <a:solidFill>
                  <a:schemeClr val="tx1"/>
                </a:solidFill>
                <a:latin typeface="+mn-lt"/>
                <a:ea typeface="+mn-ea"/>
                <a:cs typeface="+mn-cs"/>
              </a:rPr>
              <a:t>, and FPR is one minus the </a:t>
            </a:r>
            <a:r>
              <a:rPr lang="en-US" sz="1200" b="0" i="0" u="none" strike="noStrike" kern="1200" dirty="0" smtClean="0">
                <a:solidFill>
                  <a:schemeClr val="tx1"/>
                </a:solidFill>
                <a:latin typeface="+mn-lt"/>
                <a:ea typeface="+mn-ea"/>
                <a:cs typeface="+mn-cs"/>
                <a:hlinkClick r:id="rId12" tooltip="Specificity (tests)"/>
              </a:rPr>
              <a:t>specificity</a:t>
            </a:r>
            <a:r>
              <a:rPr lang="en-US" sz="1200" b="0" i="0" kern="1200" dirty="0" smtClean="0">
                <a:solidFill>
                  <a:schemeClr val="tx1"/>
                </a:solidFill>
                <a:latin typeface="+mn-lt"/>
                <a:ea typeface="+mn-ea"/>
                <a:cs typeface="+mn-cs"/>
              </a:rPr>
              <a:t> or true negative rate.</a:t>
            </a:r>
            <a:endParaRPr lang="en-US" dirty="0" smtClean="0"/>
          </a:p>
          <a:p>
            <a:pPr marL="0" marR="0" indent="0" algn="l" defTabSz="914400" rtl="0" eaLnBrk="1" fontAlgn="auto" latinLnBrk="0" hangingPunct="1">
              <a:lnSpc>
                <a:spcPct val="100000"/>
              </a:lnSpc>
              <a:spcBef>
                <a:spcPts val="0"/>
              </a:spcBef>
              <a:spcAft>
                <a:spcPts val="0"/>
              </a:spcAft>
              <a:buClrTx/>
              <a:buSzTx/>
              <a:buFont typeface="Arial" charset="0"/>
              <a:buChar char="•"/>
              <a:tabLst/>
              <a:defRPr/>
            </a:pPr>
            <a:endParaRPr lang="en-US" dirty="0" smtClean="0"/>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n-US" dirty="0" smtClean="0"/>
          </a:p>
          <a:p>
            <a:r>
              <a:rPr lang="en-US" dirty="0" smtClean="0"/>
              <a:t>AUC = Area under the ROC curve </a:t>
            </a:r>
            <a:r>
              <a:rPr lang="en-US" sz="1200" b="0" i="0" kern="1200" dirty="0" smtClean="0">
                <a:solidFill>
                  <a:schemeClr val="tx1"/>
                </a:solidFill>
                <a:latin typeface="+mn-lt"/>
                <a:ea typeface="+mn-ea"/>
                <a:cs typeface="+mn-cs"/>
              </a:rPr>
              <a:t>The area under curve (AUC), when using normalized units, is equal to the probability that a classifier will rank a randomly chosen positive instance higher than a randomly chosen negative one (assuming 'positive' ranks higher than 'negative').</a:t>
            </a:r>
            <a:r>
              <a:rPr lang="en-US" sz="1200" b="0" i="0" u="none" strike="noStrike" kern="1200" baseline="30000" dirty="0" smtClean="0">
                <a:solidFill>
                  <a:schemeClr val="tx1"/>
                </a:solidFill>
                <a:latin typeface="+mn-lt"/>
                <a:ea typeface="+mn-ea"/>
                <a:cs typeface="+mn-cs"/>
                <a:hlinkClick r:id="rId13"/>
              </a:rPr>
              <a:t>[8]</a:t>
            </a:r>
            <a:r>
              <a:rPr lang="en-US" sz="1200" b="0" i="0" kern="1200" dirty="0" smtClean="0">
                <a:solidFill>
                  <a:schemeClr val="tx1"/>
                </a:solidFill>
                <a:latin typeface="+mn-lt"/>
                <a:ea typeface="+mn-ea"/>
                <a:cs typeface="+mn-cs"/>
              </a:rPr>
              <a:t> It can be shown that the area under the ROC curve is closely related to the </a:t>
            </a:r>
            <a:r>
              <a:rPr lang="en-US" sz="1200" b="0" i="0" u="none" strike="noStrike" kern="1200" dirty="0" smtClean="0">
                <a:solidFill>
                  <a:schemeClr val="tx1"/>
                </a:solidFill>
                <a:latin typeface="+mn-lt"/>
                <a:ea typeface="+mn-ea"/>
                <a:cs typeface="+mn-cs"/>
                <a:hlinkClick r:id="rId14" tooltip="Mann–Whitney U"/>
              </a:rPr>
              <a:t>Mann–Whitney U</a:t>
            </a:r>
            <a:r>
              <a:rPr lang="en-US" sz="1200" b="0" i="0" kern="1200" dirty="0" smtClean="0">
                <a:solidFill>
                  <a:schemeClr val="tx1"/>
                </a:solidFill>
                <a:latin typeface="+mn-lt"/>
                <a:ea typeface="+mn-ea"/>
                <a:cs typeface="+mn-cs"/>
              </a:rPr>
              <a:t>,</a:t>
            </a:r>
            <a:r>
              <a:rPr lang="en-US" sz="1200" b="0" i="0" u="none" strike="noStrike" kern="1200" baseline="30000" dirty="0" smtClean="0">
                <a:solidFill>
                  <a:schemeClr val="tx1"/>
                </a:solidFill>
                <a:latin typeface="+mn-lt"/>
                <a:ea typeface="+mn-ea"/>
                <a:cs typeface="+mn-cs"/>
                <a:hlinkClick r:id="rId13"/>
              </a:rPr>
              <a:t>[9][10]</a:t>
            </a:r>
            <a:r>
              <a:rPr lang="en-US" sz="1200" b="0" i="0" kern="1200" dirty="0" smtClean="0">
                <a:solidFill>
                  <a:schemeClr val="tx1"/>
                </a:solidFill>
                <a:latin typeface="+mn-lt"/>
                <a:ea typeface="+mn-ea"/>
                <a:cs typeface="+mn-cs"/>
              </a:rPr>
              <a:t> which tests whether positives are ranked higher than negatives. It is also equivalent to the </a:t>
            </a:r>
            <a:r>
              <a:rPr lang="en-US" sz="1200" b="0" i="0" u="none" strike="noStrike" kern="1200" dirty="0" err="1" smtClean="0">
                <a:solidFill>
                  <a:schemeClr val="tx1"/>
                </a:solidFill>
                <a:latin typeface="+mn-lt"/>
                <a:ea typeface="+mn-ea"/>
                <a:cs typeface="+mn-cs"/>
                <a:hlinkClick r:id="rId15" tooltip="Wilcoxon signed-rank test"/>
              </a:rPr>
              <a:t>Wilcoxon</a:t>
            </a:r>
            <a:r>
              <a:rPr lang="en-US" sz="1200" b="0" i="0" u="none" strike="noStrike" kern="1200" dirty="0" smtClean="0">
                <a:solidFill>
                  <a:schemeClr val="tx1"/>
                </a:solidFill>
                <a:latin typeface="+mn-lt"/>
                <a:ea typeface="+mn-ea"/>
                <a:cs typeface="+mn-cs"/>
                <a:hlinkClick r:id="rId15" tooltip="Wilcoxon signed-rank test"/>
              </a:rPr>
              <a:t> test of ranks</a:t>
            </a:r>
            <a:r>
              <a:rPr lang="en-US" sz="1200" b="0" i="0" kern="1200" dirty="0" smtClean="0">
                <a:solidFill>
                  <a:schemeClr val="tx1"/>
                </a:solidFill>
                <a:latin typeface="+mn-lt"/>
                <a:ea typeface="+mn-ea"/>
                <a:cs typeface="+mn-cs"/>
              </a:rPr>
              <a:t>.</a:t>
            </a:r>
            <a:r>
              <a:rPr lang="en-US" sz="1200" b="0" i="0" u="none" strike="noStrike" kern="1200" baseline="30000" dirty="0" smtClean="0">
                <a:solidFill>
                  <a:schemeClr val="tx1"/>
                </a:solidFill>
                <a:latin typeface="+mn-lt"/>
                <a:ea typeface="+mn-ea"/>
                <a:cs typeface="+mn-cs"/>
                <a:hlinkClick r:id="rId13"/>
              </a:rPr>
              <a:t>[10]</a:t>
            </a:r>
            <a:r>
              <a:rPr lang="en-US" sz="1200" b="0" i="0" kern="1200" dirty="0" smtClean="0">
                <a:solidFill>
                  <a:schemeClr val="tx1"/>
                </a:solidFill>
                <a:latin typeface="+mn-lt"/>
                <a:ea typeface="+mn-ea"/>
                <a:cs typeface="+mn-cs"/>
              </a:rPr>
              <a:t> The AUC is related to the </a:t>
            </a:r>
            <a:r>
              <a:rPr lang="en-US" sz="1200" b="0" i="0" u="none" strike="noStrike" kern="1200" dirty="0" err="1" smtClean="0">
                <a:solidFill>
                  <a:schemeClr val="tx1"/>
                </a:solidFill>
                <a:latin typeface="+mn-lt"/>
                <a:ea typeface="+mn-ea"/>
                <a:cs typeface="+mn-cs"/>
                <a:hlinkClick r:id="rId16" tooltip="Gini coefficient"/>
              </a:rPr>
              <a:t>Gini</a:t>
            </a:r>
            <a:r>
              <a:rPr lang="en-US" sz="1200" b="0" i="0" u="none" strike="noStrike" kern="1200" dirty="0" smtClean="0">
                <a:solidFill>
                  <a:schemeClr val="tx1"/>
                </a:solidFill>
                <a:latin typeface="+mn-lt"/>
                <a:ea typeface="+mn-ea"/>
                <a:cs typeface="+mn-cs"/>
                <a:hlinkClick r:id="rId16" tooltip="Gini coefficient"/>
              </a:rPr>
              <a:t> coefficient</a:t>
            </a:r>
            <a:endParaRPr lang="en-US" sz="1200" b="0" i="0" u="none" strike="noStrike" kern="1200" dirty="0" smtClean="0">
              <a:solidFill>
                <a:schemeClr val="tx1"/>
              </a:solidFill>
              <a:latin typeface="+mn-lt"/>
              <a:ea typeface="+mn-ea"/>
              <a:cs typeface="+mn-cs"/>
            </a:endParaRPr>
          </a:p>
          <a:p>
            <a:endParaRPr lang="en-US" dirty="0" smtClean="0"/>
          </a:p>
          <a:p>
            <a:r>
              <a:rPr lang="en-US" dirty="0" smtClean="0"/>
              <a:t>ROC score = AUC</a:t>
            </a:r>
            <a:r>
              <a:rPr lang="en-US" baseline="0" dirty="0" smtClean="0"/>
              <a:t> of the ROC</a:t>
            </a:r>
            <a:endParaRPr lang="en-US" dirty="0" smtClean="0"/>
          </a:p>
        </p:txBody>
      </p:sp>
      <p:sp>
        <p:nvSpPr>
          <p:cNvPr id="4" name="Slide Number Placeholder 3"/>
          <p:cNvSpPr>
            <a:spLocks noGrp="1"/>
          </p:cNvSpPr>
          <p:nvPr>
            <p:ph type="sldNum" sz="quarter" idx="10"/>
          </p:nvPr>
        </p:nvSpPr>
        <p:spPr/>
        <p:txBody>
          <a:bodyPr/>
          <a:lstStyle/>
          <a:p>
            <a:fld id="{06F47776-A2CE-4EB2-99C9-A21B2B51A8B1}"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Archana</a:t>
            </a:r>
            <a:r>
              <a:rPr lang="en-US" dirty="0" smtClean="0"/>
              <a:t> </a:t>
            </a:r>
            <a:r>
              <a:rPr lang="en-US" dirty="0" err="1" smtClean="0"/>
              <a:t>Venkataraman,Marek</a:t>
            </a:r>
            <a:r>
              <a:rPr lang="en-US" dirty="0" smtClean="0"/>
              <a:t> </a:t>
            </a:r>
            <a:r>
              <a:rPr lang="en-US" dirty="0" err="1" smtClean="0"/>
              <a:t>Kubicki</a:t>
            </a:r>
            <a:r>
              <a:rPr lang="en-US" dirty="0" smtClean="0"/>
              <a:t>, Carl-Fredrik Westin, </a:t>
            </a:r>
            <a:r>
              <a:rPr lang="en-US" dirty="0" err="1" smtClean="0"/>
              <a:t>Polina</a:t>
            </a:r>
            <a:r>
              <a:rPr lang="en-US" dirty="0" smtClean="0"/>
              <a:t> </a:t>
            </a:r>
            <a:r>
              <a:rPr lang="en-US" dirty="0" err="1" smtClean="0"/>
              <a:t>Golland</a:t>
            </a:r>
            <a:endParaRPr lang="en-US" dirty="0" smtClean="0"/>
          </a:p>
          <a:p>
            <a:r>
              <a:rPr lang="en-US" dirty="0" smtClean="0"/>
              <a:t>MIT Computer Science and </a:t>
            </a:r>
            <a:r>
              <a:rPr lang="en-US" dirty="0" err="1" smtClean="0"/>
              <a:t>Artiﬁcial</a:t>
            </a:r>
            <a:r>
              <a:rPr lang="en-US" dirty="0" smtClean="0"/>
              <a:t> Intelligence Laboratory, Cambridge, MA 02139</a:t>
            </a:r>
          </a:p>
          <a:p>
            <a:r>
              <a:rPr lang="en-US" dirty="0" smtClean="0"/>
              <a:t>Psychiatry Neuroimaging Laboratory, Harvard Medical School, Boston, MA 02215</a:t>
            </a:r>
          </a:p>
          <a:p>
            <a:r>
              <a:rPr lang="en-US" dirty="0" smtClean="0"/>
              <a:t>Laboratory for Mathematical Imaging, Harvard Medical School, Boston, MA 02215</a:t>
            </a:r>
          </a:p>
          <a:p>
            <a:endParaRPr lang="en-US" dirty="0" smtClean="0"/>
          </a:p>
          <a:p>
            <a:r>
              <a:rPr lang="en-US" dirty="0" smtClean="0"/>
              <a:t>Abnormalities in RS</a:t>
            </a:r>
            <a:r>
              <a:rPr lang="en-US" baseline="0" dirty="0" smtClean="0"/>
              <a:t> FC have been reported</a:t>
            </a:r>
            <a:endParaRPr lang="en-US" dirty="0"/>
          </a:p>
        </p:txBody>
      </p:sp>
      <p:sp>
        <p:nvSpPr>
          <p:cNvPr id="4" name="Slide Number Placeholder 3"/>
          <p:cNvSpPr>
            <a:spLocks noGrp="1"/>
          </p:cNvSpPr>
          <p:nvPr>
            <p:ph type="sldNum" sz="quarter" idx="10"/>
          </p:nvPr>
        </p:nvSpPr>
        <p:spPr/>
        <p:txBody>
          <a:bodyPr/>
          <a:lstStyle/>
          <a:p>
            <a:fld id="{06F47776-A2CE-4EB2-99C9-A21B2B51A8B1}"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extract fMRI connectivity between two anatomical regions by computing the Pearson correlation </a:t>
            </a:r>
            <a:r>
              <a:rPr lang="en-US" dirty="0" err="1" smtClean="0"/>
              <a:t>coeﬃcient</a:t>
            </a:r>
            <a:r>
              <a:rPr lang="en-US" dirty="0" smtClean="0"/>
              <a:t> between every pair of voxels</a:t>
            </a:r>
          </a:p>
          <a:p>
            <a:r>
              <a:rPr lang="en-US" dirty="0" smtClean="0"/>
              <a:t>in these regions, applying a Fisher-r-to-z transform to</a:t>
            </a:r>
            <a:r>
              <a:rPr lang="en-US" baseline="0" dirty="0" smtClean="0"/>
              <a:t> </a:t>
            </a:r>
            <a:r>
              <a:rPr lang="en-US" dirty="0" smtClean="0"/>
              <a:t>each correlation (to enforce normality), and averaging</a:t>
            </a:r>
            <a:r>
              <a:rPr lang="en-US" baseline="0" dirty="0" smtClean="0"/>
              <a:t> </a:t>
            </a:r>
            <a:r>
              <a:rPr lang="en-US" dirty="0" smtClean="0"/>
              <a:t>these values. Since our regions are large, the correlation between the mean time courses of the two regions shows</a:t>
            </a:r>
            <a:r>
              <a:rPr lang="en-US" baseline="0" dirty="0" smtClean="0"/>
              <a:t> </a:t>
            </a:r>
            <a:r>
              <a:rPr lang="en-US" dirty="0" smtClean="0"/>
              <a:t>poor correspondence with the distribution of voxel-wise</a:t>
            </a:r>
          </a:p>
          <a:p>
            <a:r>
              <a:rPr lang="en-US" dirty="0" smtClean="0"/>
              <a:t>correlations between them. Therefore, we believe our</a:t>
            </a:r>
            <a:r>
              <a:rPr lang="en-US" baseline="0" dirty="0" smtClean="0"/>
              <a:t> </a:t>
            </a:r>
            <a:r>
              <a:rPr lang="en-US" dirty="0" smtClean="0"/>
              <a:t>measure is more appropriate for assessing fMRI connectivity across subjects.</a:t>
            </a:r>
          </a:p>
          <a:p>
            <a:endParaRPr lang="en-US" dirty="0" smtClean="0"/>
          </a:p>
          <a:p>
            <a:endParaRPr lang="en-US" b="1" dirty="0" smtClean="0"/>
          </a:p>
          <a:p>
            <a:r>
              <a:rPr lang="en-US" dirty="0" smtClean="0"/>
              <a:t>Additional Motion correction via linear regression (*) – should clarify for myself in the future…</a:t>
            </a:r>
          </a:p>
          <a:p>
            <a:endParaRPr lang="en-US" dirty="0"/>
          </a:p>
        </p:txBody>
      </p:sp>
      <p:sp>
        <p:nvSpPr>
          <p:cNvPr id="4" name="Slide Number Placeholder 3"/>
          <p:cNvSpPr>
            <a:spLocks noGrp="1"/>
          </p:cNvSpPr>
          <p:nvPr>
            <p:ph type="sldNum" sz="quarter" idx="10"/>
          </p:nvPr>
        </p:nvSpPr>
        <p:spPr/>
        <p:txBody>
          <a:bodyPr/>
          <a:lstStyle/>
          <a:p>
            <a:fld id="{06F47776-A2CE-4EB2-99C9-A21B2B51A8B1}"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extract fMRI connectivity between two anatomical regions by computing the Pearson correlation </a:t>
            </a:r>
            <a:r>
              <a:rPr lang="en-US" dirty="0" err="1" smtClean="0"/>
              <a:t>coeﬃcient</a:t>
            </a:r>
            <a:r>
              <a:rPr lang="en-US" dirty="0" smtClean="0"/>
              <a:t> between every pair of voxels</a:t>
            </a:r>
          </a:p>
          <a:p>
            <a:r>
              <a:rPr lang="en-US" dirty="0" smtClean="0"/>
              <a:t>in these regions, applying a Fisher-r-to-z transform to</a:t>
            </a:r>
            <a:r>
              <a:rPr lang="en-US" baseline="0" dirty="0" smtClean="0"/>
              <a:t> </a:t>
            </a:r>
            <a:r>
              <a:rPr lang="en-US" dirty="0" smtClean="0"/>
              <a:t>each correlation (to enforce normality), and averaging</a:t>
            </a:r>
            <a:r>
              <a:rPr lang="en-US" baseline="0" dirty="0" smtClean="0"/>
              <a:t> </a:t>
            </a:r>
            <a:r>
              <a:rPr lang="en-US" dirty="0" smtClean="0"/>
              <a:t>these values. Since our regions are large, the correlation between the mean time courses of the two regions shows</a:t>
            </a:r>
            <a:r>
              <a:rPr lang="en-US" baseline="0" dirty="0" smtClean="0"/>
              <a:t> </a:t>
            </a:r>
            <a:r>
              <a:rPr lang="en-US" dirty="0" smtClean="0"/>
              <a:t>poor correspondence with the distribution of voxel-wise</a:t>
            </a:r>
          </a:p>
          <a:p>
            <a:r>
              <a:rPr lang="en-US" dirty="0" smtClean="0"/>
              <a:t>correlations between them. Therefore, we believe our</a:t>
            </a:r>
            <a:r>
              <a:rPr lang="en-US" baseline="0" dirty="0" smtClean="0"/>
              <a:t> </a:t>
            </a:r>
            <a:r>
              <a:rPr lang="en-US" dirty="0" smtClean="0"/>
              <a:t>measure is more appropriate for assessing fMRI connectivity across subjects.</a:t>
            </a:r>
          </a:p>
          <a:p>
            <a:endParaRPr lang="en-US" dirty="0" smtClean="0"/>
          </a:p>
          <a:p>
            <a:r>
              <a:rPr lang="en-US" dirty="0" smtClean="0"/>
              <a:t>Our feature selection method is based on a procedure that searches across subsets of the data to isolate</a:t>
            </a:r>
            <a:r>
              <a:rPr lang="en-US" baseline="0" dirty="0" smtClean="0"/>
              <a:t> </a:t>
            </a:r>
            <a:r>
              <a:rPr lang="en-US" dirty="0" smtClean="0"/>
              <a:t>a set of robust, predictive functional connections. The</a:t>
            </a:r>
            <a:r>
              <a:rPr lang="en-US" baseline="0" dirty="0" smtClean="0"/>
              <a:t> </a:t>
            </a:r>
            <a:r>
              <a:rPr lang="en-US" dirty="0" smtClean="0"/>
              <a:t>metric, known as the </a:t>
            </a:r>
            <a:r>
              <a:rPr lang="en-US" dirty="0" err="1" smtClean="0"/>
              <a:t>Gini</a:t>
            </a:r>
            <a:r>
              <a:rPr lang="en-US" dirty="0" smtClean="0"/>
              <a:t> Importance, also summarizes multivariate patterns of interaction, which cannot be captured by </a:t>
            </a:r>
            <a:r>
              <a:rPr lang="en-US" dirty="0" err="1" smtClean="0"/>
              <a:t>univariate</a:t>
            </a:r>
            <a:r>
              <a:rPr lang="en-US" dirty="0" smtClean="0"/>
              <a:t> techniques.</a:t>
            </a:r>
            <a:endParaRPr lang="en-US" dirty="0"/>
          </a:p>
        </p:txBody>
      </p:sp>
      <p:sp>
        <p:nvSpPr>
          <p:cNvPr id="4" name="Slide Number Placeholder 3"/>
          <p:cNvSpPr>
            <a:spLocks noGrp="1"/>
          </p:cNvSpPr>
          <p:nvPr>
            <p:ph type="sldNum" sz="quarter" idx="10"/>
          </p:nvPr>
        </p:nvSpPr>
        <p:spPr/>
        <p:txBody>
          <a:bodyPr/>
          <a:lstStyle/>
          <a:p>
            <a:fld id="{06F47776-A2CE-4EB2-99C9-A21B2B51A8B1}"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en-US" baseline="0" dirty="0" smtClean="0"/>
              <a:t> </a:t>
            </a:r>
            <a:r>
              <a:rPr lang="en-US" sz="1200" b="1" i="0" kern="1200" dirty="0" smtClean="0">
                <a:solidFill>
                  <a:schemeClr val="tx1"/>
                </a:solidFill>
                <a:latin typeface="+mn-lt"/>
                <a:ea typeface="+mn-ea"/>
                <a:cs typeface="+mn-cs"/>
              </a:rPr>
              <a:t>The </a:t>
            </a:r>
            <a:r>
              <a:rPr lang="en-US" sz="1200" b="1" i="0" kern="1200" dirty="0" err="1" smtClean="0">
                <a:solidFill>
                  <a:schemeClr val="tx1"/>
                </a:solidFill>
                <a:latin typeface="+mn-lt"/>
                <a:ea typeface="+mn-ea"/>
                <a:cs typeface="+mn-cs"/>
              </a:rPr>
              <a:t>Gini</a:t>
            </a:r>
            <a:r>
              <a:rPr lang="en-US" sz="1200" b="1" i="0" kern="1200" dirty="0" smtClean="0">
                <a:solidFill>
                  <a:schemeClr val="tx1"/>
                </a:solidFill>
                <a:latin typeface="+mn-lt"/>
                <a:ea typeface="+mn-ea"/>
                <a:cs typeface="+mn-cs"/>
              </a:rPr>
              <a:t> coefficient </a:t>
            </a:r>
            <a:r>
              <a:rPr lang="en-US" sz="1200" b="0" i="0" kern="1200" dirty="0" smtClean="0">
                <a:solidFill>
                  <a:schemeClr val="tx1"/>
                </a:solidFill>
                <a:latin typeface="+mn-lt"/>
                <a:ea typeface="+mn-ea"/>
                <a:cs typeface="+mn-cs"/>
              </a:rPr>
              <a:t>measures the inequality among values of a </a:t>
            </a:r>
            <a:r>
              <a:rPr lang="en-US" sz="1200" b="0" i="0" u="none" strike="noStrike" kern="1200" dirty="0" smtClean="0">
                <a:solidFill>
                  <a:schemeClr val="tx1"/>
                </a:solidFill>
                <a:latin typeface="+mn-lt"/>
                <a:ea typeface="+mn-ea"/>
                <a:cs typeface="+mn-cs"/>
                <a:hlinkClick r:id="rId3" tooltip="Frequency distribution"/>
              </a:rPr>
              <a:t>frequency distribution</a:t>
            </a:r>
            <a:r>
              <a:rPr lang="en-US" sz="1200" b="0" i="0" kern="1200" dirty="0" smtClean="0">
                <a:solidFill>
                  <a:schemeClr val="tx1"/>
                </a:solidFill>
                <a:latin typeface="+mn-lt"/>
                <a:ea typeface="+mn-ea"/>
                <a:cs typeface="+mn-cs"/>
              </a:rPr>
              <a:t> (for example levels of income). A </a:t>
            </a:r>
            <a:r>
              <a:rPr lang="en-US" sz="1200" b="0" i="0" kern="1200" dirty="0" err="1" smtClean="0">
                <a:solidFill>
                  <a:schemeClr val="tx1"/>
                </a:solidFill>
                <a:latin typeface="+mn-lt"/>
                <a:ea typeface="+mn-ea"/>
                <a:cs typeface="+mn-cs"/>
              </a:rPr>
              <a:t>Gini</a:t>
            </a:r>
            <a:r>
              <a:rPr lang="en-US" sz="1200" b="0" i="0" kern="1200" dirty="0" smtClean="0">
                <a:solidFill>
                  <a:schemeClr val="tx1"/>
                </a:solidFill>
                <a:latin typeface="+mn-lt"/>
                <a:ea typeface="+mn-ea"/>
                <a:cs typeface="+mn-cs"/>
              </a:rPr>
              <a:t> coefficient of zero expresses perfect equality where all values are the same (for example, where everyone has an exactly equal income). A </a:t>
            </a:r>
            <a:r>
              <a:rPr lang="en-US" sz="1200" b="0" i="0" kern="1200" dirty="0" err="1" smtClean="0">
                <a:solidFill>
                  <a:schemeClr val="tx1"/>
                </a:solidFill>
                <a:latin typeface="+mn-lt"/>
                <a:ea typeface="+mn-ea"/>
                <a:cs typeface="+mn-cs"/>
              </a:rPr>
              <a:t>Gini</a:t>
            </a:r>
            <a:r>
              <a:rPr lang="en-US" sz="1200" b="0" i="0" kern="1200" dirty="0" smtClean="0">
                <a:solidFill>
                  <a:schemeClr val="tx1"/>
                </a:solidFill>
                <a:latin typeface="+mn-lt"/>
                <a:ea typeface="+mn-ea"/>
                <a:cs typeface="+mn-cs"/>
              </a:rPr>
              <a:t> coefficient of one (100 on the percentile scale) expresses maximal inequality among values (for example where only one person has all the income).</a:t>
            </a:r>
            <a:r>
              <a:rPr lang="en-US" sz="1200" b="0" i="0" u="none" strike="noStrike" kern="1200" baseline="30000" dirty="0" smtClean="0">
                <a:solidFill>
                  <a:schemeClr val="tx1"/>
                </a:solidFill>
                <a:latin typeface="+mn-lt"/>
                <a:ea typeface="+mn-ea"/>
                <a:cs typeface="+mn-cs"/>
                <a:hlinkClick r:id="rId4"/>
              </a:rPr>
              <a:t>[3][4]</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i="0" kern="1200" dirty="0" smtClean="0">
                <a:solidFill>
                  <a:schemeClr val="tx1"/>
                </a:solidFill>
                <a:latin typeface="+mn-lt"/>
                <a:ea typeface="+mn-ea"/>
                <a:cs typeface="+mn-cs"/>
              </a:rPr>
              <a:t> </a:t>
            </a:r>
            <a:r>
              <a:rPr lang="en-US" sz="1200" b="1" i="1" kern="1200" dirty="0" smtClean="0">
                <a:solidFill>
                  <a:schemeClr val="tx1"/>
                </a:solidFill>
                <a:latin typeface="+mn-lt"/>
                <a:ea typeface="+mn-ea"/>
                <a:cs typeface="+mn-cs"/>
              </a:rPr>
              <a:t>Random forest</a:t>
            </a:r>
            <a:r>
              <a:rPr lang="en-US" sz="1200" b="0" i="1" kern="1200" dirty="0" smtClean="0">
                <a:solidFill>
                  <a:schemeClr val="tx1"/>
                </a:solidFill>
                <a:latin typeface="+mn-lt"/>
                <a:ea typeface="+mn-ea"/>
                <a:cs typeface="+mn-cs"/>
              </a:rPr>
              <a:t> (or </a:t>
            </a:r>
            <a:r>
              <a:rPr lang="en-US" sz="1200" b="1" i="1" kern="1200" dirty="0" smtClean="0">
                <a:solidFill>
                  <a:schemeClr val="tx1"/>
                </a:solidFill>
                <a:latin typeface="+mn-lt"/>
                <a:ea typeface="+mn-ea"/>
                <a:cs typeface="+mn-cs"/>
              </a:rPr>
              <a:t>random forests</a:t>
            </a:r>
            <a:r>
              <a:rPr lang="en-US" sz="1200" b="0" i="1" kern="1200" dirty="0" smtClean="0">
                <a:solidFill>
                  <a:schemeClr val="tx1"/>
                </a:solidFill>
                <a:latin typeface="+mn-lt"/>
                <a:ea typeface="+mn-ea"/>
                <a:cs typeface="+mn-cs"/>
              </a:rPr>
              <a:t>) is an </a:t>
            </a:r>
            <a:r>
              <a:rPr lang="en-US" sz="1200" b="0" i="1" u="none" strike="noStrike" kern="1200" dirty="0" smtClean="0">
                <a:solidFill>
                  <a:schemeClr val="tx1"/>
                </a:solidFill>
                <a:latin typeface="+mn-lt"/>
                <a:ea typeface="+mn-ea"/>
                <a:cs typeface="+mn-cs"/>
                <a:hlinkClick r:id="rId5" tooltip="Ensemble learning"/>
              </a:rPr>
              <a:t>ensemble</a:t>
            </a:r>
            <a:r>
              <a:rPr lang="en-US" sz="1200" b="0" i="1" kern="1200" dirty="0" smtClean="0">
                <a:solidFill>
                  <a:schemeClr val="tx1"/>
                </a:solidFill>
                <a:latin typeface="+mn-lt"/>
                <a:ea typeface="+mn-ea"/>
                <a:cs typeface="+mn-cs"/>
              </a:rPr>
              <a:t> </a:t>
            </a:r>
            <a:r>
              <a:rPr lang="en-US" sz="1200" b="0" i="1" u="none" strike="noStrike" kern="1200" dirty="0" smtClean="0">
                <a:solidFill>
                  <a:schemeClr val="tx1"/>
                </a:solidFill>
                <a:latin typeface="+mn-lt"/>
                <a:ea typeface="+mn-ea"/>
                <a:cs typeface="+mn-cs"/>
                <a:hlinkClick r:id="rId6" tooltip="Statistical classification"/>
              </a:rPr>
              <a:t>classifier</a:t>
            </a:r>
            <a:r>
              <a:rPr lang="en-US" sz="1200" b="0" i="1" kern="1200" dirty="0" smtClean="0">
                <a:solidFill>
                  <a:schemeClr val="tx1"/>
                </a:solidFill>
                <a:latin typeface="+mn-lt"/>
                <a:ea typeface="+mn-ea"/>
                <a:cs typeface="+mn-cs"/>
              </a:rPr>
              <a:t> that consists of many </a:t>
            </a:r>
            <a:r>
              <a:rPr lang="en-US" sz="1200" b="0" i="1" u="none" strike="noStrike" kern="1200" dirty="0" smtClean="0">
                <a:solidFill>
                  <a:schemeClr val="tx1"/>
                </a:solidFill>
                <a:latin typeface="+mn-lt"/>
                <a:ea typeface="+mn-ea"/>
                <a:cs typeface="+mn-cs"/>
                <a:hlinkClick r:id="rId7" tooltip="Decision tree learning"/>
              </a:rPr>
              <a:t>decision trees</a:t>
            </a:r>
            <a:r>
              <a:rPr lang="en-US" sz="1200" b="0" i="1" kern="1200" dirty="0" smtClean="0">
                <a:solidFill>
                  <a:schemeClr val="tx1"/>
                </a:solidFill>
                <a:latin typeface="+mn-lt"/>
                <a:ea typeface="+mn-ea"/>
                <a:cs typeface="+mn-cs"/>
              </a:rPr>
              <a:t> and outputs the class that is the </a:t>
            </a:r>
            <a:r>
              <a:rPr lang="en-US" sz="1200" b="0" i="1" u="none" strike="noStrike" kern="1200" dirty="0" smtClean="0">
                <a:solidFill>
                  <a:schemeClr val="tx1"/>
                </a:solidFill>
                <a:latin typeface="+mn-lt"/>
                <a:ea typeface="+mn-ea"/>
                <a:cs typeface="+mn-cs"/>
                <a:hlinkClick r:id="rId8" tooltip="Mode (statistics)"/>
              </a:rPr>
              <a:t>mode</a:t>
            </a:r>
            <a:r>
              <a:rPr lang="en-US" sz="1200" b="0" i="1" kern="1200" dirty="0" smtClean="0">
                <a:solidFill>
                  <a:schemeClr val="tx1"/>
                </a:solidFill>
                <a:latin typeface="+mn-lt"/>
                <a:ea typeface="+mn-ea"/>
                <a:cs typeface="+mn-cs"/>
              </a:rPr>
              <a:t> of the classes output by individual trees. </a:t>
            </a:r>
            <a:r>
              <a:rPr lang="en-US" i="1" dirty="0" smtClean="0"/>
              <a:t>At each decision node, the algorithm selects a feature and threshold that maximize the separation between classes</a:t>
            </a:r>
          </a:p>
          <a:p>
            <a:endParaRPr lang="en-US" dirty="0" smtClean="0"/>
          </a:p>
          <a:p>
            <a:endParaRPr lang="en-US" dirty="0" smtClean="0"/>
          </a:p>
          <a:p>
            <a:r>
              <a:rPr lang="en-US" dirty="0" smtClean="0"/>
              <a:t>During testing, we rank the functional correlations</a:t>
            </a:r>
          </a:p>
          <a:p>
            <a:r>
              <a:rPr lang="en-US" dirty="0" smtClean="0"/>
              <a:t>either by GI value or by t-score magnitude. Our assumption is that the signiﬁcant diﬀerences between the</a:t>
            </a:r>
          </a:p>
          <a:p>
            <a:r>
              <a:rPr lang="en-US" dirty="0" smtClean="0"/>
              <a:t>control and clinical populations are contained in the</a:t>
            </a:r>
          </a:p>
          <a:p>
            <a:r>
              <a:rPr lang="en-US" dirty="0" smtClean="0"/>
              <a:t>ﬁrst K features. We assess this hypothesis by training both a Random Forest classiﬁer and a Radial Basis Function Support Vector Machine (RBF-SVM) [5]</a:t>
            </a:r>
            <a:r>
              <a:rPr lang="en-US" baseline="0" dirty="0" smtClean="0"/>
              <a:t> </a:t>
            </a:r>
            <a:r>
              <a:rPr lang="en-US" dirty="0" smtClean="0"/>
              <a:t>using just these K functional correlations, and evaluating the classiﬁcation accuracy on the held-out group.</a:t>
            </a:r>
          </a:p>
          <a:p>
            <a:r>
              <a:rPr lang="en-US" dirty="0" smtClean="0"/>
              <a:t>Utilizing multiple </a:t>
            </a:r>
            <a:r>
              <a:rPr lang="en-US" dirty="0" err="1" smtClean="0"/>
              <a:t>classiﬁers</a:t>
            </a:r>
            <a:r>
              <a:rPr lang="en-US" dirty="0" smtClean="0"/>
              <a:t> ensures a fair comparison</a:t>
            </a:r>
          </a:p>
          <a:p>
            <a:r>
              <a:rPr lang="en-US" dirty="0" smtClean="0"/>
              <a:t>between GI and </a:t>
            </a:r>
            <a:r>
              <a:rPr lang="en-US" dirty="0" err="1" smtClean="0"/>
              <a:t>univariate</a:t>
            </a:r>
            <a:r>
              <a:rPr lang="en-US" dirty="0" smtClean="0"/>
              <a:t> tests.</a:t>
            </a:r>
            <a:endParaRPr lang="en-US" dirty="0"/>
          </a:p>
        </p:txBody>
      </p:sp>
      <p:sp>
        <p:nvSpPr>
          <p:cNvPr id="4" name="Slide Number Placeholder 3"/>
          <p:cNvSpPr>
            <a:spLocks noGrp="1"/>
          </p:cNvSpPr>
          <p:nvPr>
            <p:ph type="sldNum" sz="quarter" idx="10"/>
          </p:nvPr>
        </p:nvSpPr>
        <p:spPr/>
        <p:txBody>
          <a:bodyPr/>
          <a:lstStyle/>
          <a:p>
            <a:fld id="{06F47776-A2CE-4EB2-99C9-A21B2B51A8B1}"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TODO:</a:t>
            </a:r>
            <a:r>
              <a:rPr lang="en-US" baseline="0" dirty="0" smtClean="0"/>
              <a:t> elaborate here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Random forest: </a:t>
            </a:r>
            <a:r>
              <a:rPr lang="en-US" dirty="0" smtClean="0"/>
              <a:t>At each decision node, the algorithm selects a feature and threshold that maximize the separation between classes</a:t>
            </a:r>
          </a:p>
          <a:p>
            <a:endParaRPr lang="en-US" dirty="0" smtClean="0"/>
          </a:p>
          <a:p>
            <a:endParaRPr lang="en-US" dirty="0" smtClean="0"/>
          </a:p>
          <a:p>
            <a:r>
              <a:rPr lang="en-US" dirty="0" smtClean="0"/>
              <a:t>During testing, we rank the functional correlations</a:t>
            </a:r>
          </a:p>
          <a:p>
            <a:r>
              <a:rPr lang="en-US" dirty="0" smtClean="0"/>
              <a:t>either by GI value or by t-score magnitude. Our assumption is that the signiﬁcant diﬀerences between the</a:t>
            </a:r>
          </a:p>
          <a:p>
            <a:r>
              <a:rPr lang="en-US" dirty="0" smtClean="0"/>
              <a:t>control and clinical populations are contained in the</a:t>
            </a:r>
          </a:p>
          <a:p>
            <a:r>
              <a:rPr lang="en-US" dirty="0" smtClean="0"/>
              <a:t>ﬁrst K features. We assess this hypothesis by training both a Random Forest classiﬁer and a Radial Basis Function Support Vector Machine (RBF-SVM) [5]</a:t>
            </a:r>
            <a:r>
              <a:rPr lang="en-US" baseline="0" dirty="0" smtClean="0"/>
              <a:t> </a:t>
            </a:r>
            <a:r>
              <a:rPr lang="en-US" dirty="0" smtClean="0"/>
              <a:t>using just these K functional correlations, and evaluating the classiﬁcation accuracy on the held-out group.</a:t>
            </a:r>
          </a:p>
          <a:p>
            <a:r>
              <a:rPr lang="en-US" dirty="0" smtClean="0"/>
              <a:t>Utilizing multiple </a:t>
            </a:r>
            <a:r>
              <a:rPr lang="en-US" dirty="0" err="1" smtClean="0"/>
              <a:t>classiﬁers</a:t>
            </a:r>
            <a:r>
              <a:rPr lang="en-US" dirty="0" smtClean="0"/>
              <a:t> ensures a fair comparison</a:t>
            </a:r>
          </a:p>
          <a:p>
            <a:r>
              <a:rPr lang="en-US" dirty="0" smtClean="0"/>
              <a:t>between GI and </a:t>
            </a:r>
            <a:r>
              <a:rPr lang="en-US" dirty="0" err="1" smtClean="0"/>
              <a:t>univariate</a:t>
            </a:r>
            <a:r>
              <a:rPr lang="en-US" dirty="0" smtClean="0"/>
              <a:t> tests.</a:t>
            </a:r>
            <a:endParaRPr lang="en-US" dirty="0"/>
          </a:p>
        </p:txBody>
      </p:sp>
      <p:sp>
        <p:nvSpPr>
          <p:cNvPr id="4" name="Slide Number Placeholder 3"/>
          <p:cNvSpPr>
            <a:spLocks noGrp="1"/>
          </p:cNvSpPr>
          <p:nvPr>
            <p:ph type="sldNum" sz="quarter" idx="10"/>
          </p:nvPr>
        </p:nvSpPr>
        <p:spPr/>
        <p:txBody>
          <a:bodyPr/>
          <a:lstStyle/>
          <a:p>
            <a:fld id="{06F47776-A2CE-4EB2-99C9-A21B2B51A8B1}"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baseline="0" dirty="0" smtClean="0">
                <a:solidFill>
                  <a:schemeClr val="tx1"/>
                </a:solidFill>
                <a:latin typeface="+mn-lt"/>
                <a:ea typeface="+mn-ea"/>
                <a:cs typeface="+mn-cs"/>
              </a:rPr>
              <a:t>W. R. Shirer1 , S. </a:t>
            </a:r>
            <a:r>
              <a:rPr lang="en-US" sz="1200" b="1" i="1" kern="1200" baseline="0" dirty="0" err="1" smtClean="0">
                <a:solidFill>
                  <a:schemeClr val="tx1"/>
                </a:solidFill>
                <a:latin typeface="+mn-lt"/>
                <a:ea typeface="+mn-ea"/>
                <a:cs typeface="+mn-cs"/>
              </a:rPr>
              <a:t>Ryali</a:t>
            </a:r>
            <a:r>
              <a:rPr lang="en-US" sz="1200" b="1" i="1" kern="1200" baseline="0" dirty="0" smtClean="0">
                <a:solidFill>
                  <a:schemeClr val="tx1"/>
                </a:solidFill>
                <a:latin typeface="+mn-lt"/>
                <a:ea typeface="+mn-ea"/>
                <a:cs typeface="+mn-cs"/>
              </a:rPr>
              <a:t> 2 , E. </a:t>
            </a:r>
            <a:r>
              <a:rPr lang="en-US" sz="1200" b="1" i="1" kern="1200" baseline="0" dirty="0" err="1" smtClean="0">
                <a:solidFill>
                  <a:schemeClr val="tx1"/>
                </a:solidFill>
                <a:latin typeface="+mn-lt"/>
                <a:ea typeface="+mn-ea"/>
                <a:cs typeface="+mn-cs"/>
              </a:rPr>
              <a:t>Rykhlevskaia</a:t>
            </a:r>
            <a:r>
              <a:rPr lang="en-US" sz="1200" b="1" i="1" kern="1200" baseline="0" dirty="0" smtClean="0">
                <a:solidFill>
                  <a:schemeClr val="tx1"/>
                </a:solidFill>
                <a:latin typeface="+mn-lt"/>
                <a:ea typeface="+mn-ea"/>
                <a:cs typeface="+mn-cs"/>
              </a:rPr>
              <a:t> 2, V. Menon2,3 and M. D. </a:t>
            </a:r>
            <a:r>
              <a:rPr lang="en-US" sz="1200" b="1" i="1" kern="1200" baseline="0" dirty="0" err="1" smtClean="0">
                <a:solidFill>
                  <a:schemeClr val="tx1"/>
                </a:solidFill>
                <a:latin typeface="+mn-lt"/>
                <a:ea typeface="+mn-ea"/>
                <a:cs typeface="+mn-cs"/>
              </a:rPr>
              <a:t>Greicius</a:t>
            </a:r>
            <a:r>
              <a:rPr lang="en-US" sz="1200" b="1" i="1" kern="1200" baseline="0" dirty="0" smtClean="0">
                <a:solidFill>
                  <a:schemeClr val="tx1"/>
                </a:solidFill>
                <a:latin typeface="+mn-lt"/>
                <a:ea typeface="+mn-ea"/>
                <a:cs typeface="+mn-cs"/>
              </a:rPr>
              <a:t> 1,3 1 Functional Imaging in Neuropsychiatric Disorders (FIND) Lab, Department of Neurology and Neurological Sciences, 2 Stanford Cognitive and Systems Neuroscience Lab (SCSNL), Department of Psychiatry and Behavioral Sciences and, 3 Program in Neuroscience, Stanford School of Medicine, Stanford, CA 94305, USA</a:t>
            </a:r>
            <a:endParaRPr lang="en-US" dirty="0"/>
          </a:p>
        </p:txBody>
      </p:sp>
      <p:sp>
        <p:nvSpPr>
          <p:cNvPr id="4" name="Slide Number Placeholder 3"/>
          <p:cNvSpPr>
            <a:spLocks noGrp="1"/>
          </p:cNvSpPr>
          <p:nvPr>
            <p:ph type="sldNum" sz="quarter" idx="10"/>
          </p:nvPr>
        </p:nvSpPr>
        <p:spPr/>
        <p:txBody>
          <a:bodyPr/>
          <a:lstStyle/>
          <a:p>
            <a:fld id="{06F47776-A2CE-4EB2-99C9-A21B2B51A8B1}"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As I understand</a:t>
            </a:r>
            <a:r>
              <a:rPr lang="en-US" b="1" baseline="0" dirty="0" smtClean="0"/>
              <a:t> f here is a group of features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Random forest: </a:t>
            </a:r>
            <a:r>
              <a:rPr lang="en-US" dirty="0" smtClean="0"/>
              <a:t>At each decision node, the algorithm selects a feature and threshold that maximize the separation between classes</a:t>
            </a:r>
          </a:p>
          <a:p>
            <a:endParaRPr lang="en-US" dirty="0" smtClean="0"/>
          </a:p>
          <a:p>
            <a:endParaRPr lang="en-US" dirty="0" smtClean="0"/>
          </a:p>
          <a:p>
            <a:r>
              <a:rPr lang="en-US" dirty="0" smtClean="0"/>
              <a:t>During testing, we rank the functional correlations</a:t>
            </a:r>
          </a:p>
          <a:p>
            <a:r>
              <a:rPr lang="en-US" dirty="0" smtClean="0"/>
              <a:t>either by GI value or by t-score magnitude. Our assumption is that the signiﬁcant diﬀerences between the</a:t>
            </a:r>
          </a:p>
          <a:p>
            <a:r>
              <a:rPr lang="en-US" dirty="0" smtClean="0"/>
              <a:t>control and clinical populations are contained in the</a:t>
            </a:r>
          </a:p>
          <a:p>
            <a:r>
              <a:rPr lang="en-US" dirty="0" smtClean="0"/>
              <a:t>ﬁrst K features. We assess this hypothesis by training both a Random Forest classiﬁer and a Radial Basis Function Support Vector Machine (RBF-SVM) [5]</a:t>
            </a:r>
            <a:r>
              <a:rPr lang="en-US" baseline="0" dirty="0" smtClean="0"/>
              <a:t> </a:t>
            </a:r>
            <a:r>
              <a:rPr lang="en-US" dirty="0" smtClean="0"/>
              <a:t>using just these K functional correlations, and evaluating the classiﬁcation accuracy on the held-out group.</a:t>
            </a:r>
          </a:p>
          <a:p>
            <a:r>
              <a:rPr lang="en-US" dirty="0" smtClean="0"/>
              <a:t>Utilizing multiple </a:t>
            </a:r>
            <a:r>
              <a:rPr lang="en-US" dirty="0" err="1" smtClean="0"/>
              <a:t>classiﬁers</a:t>
            </a:r>
            <a:r>
              <a:rPr lang="en-US" dirty="0" smtClean="0"/>
              <a:t> ensures a fair comparison</a:t>
            </a:r>
          </a:p>
          <a:p>
            <a:r>
              <a:rPr lang="en-US" dirty="0" smtClean="0"/>
              <a:t>between GI and </a:t>
            </a:r>
            <a:r>
              <a:rPr lang="en-US" dirty="0" err="1" smtClean="0"/>
              <a:t>univariate</a:t>
            </a:r>
            <a:r>
              <a:rPr lang="en-US" dirty="0" smtClean="0"/>
              <a:t> tests.</a:t>
            </a:r>
            <a:endParaRPr lang="en-US" dirty="0"/>
          </a:p>
        </p:txBody>
      </p:sp>
      <p:sp>
        <p:nvSpPr>
          <p:cNvPr id="4" name="Slide Number Placeholder 3"/>
          <p:cNvSpPr>
            <a:spLocks noGrp="1"/>
          </p:cNvSpPr>
          <p:nvPr>
            <p:ph type="sldNum" sz="quarter" idx="10"/>
          </p:nvPr>
        </p:nvSpPr>
        <p:spPr/>
        <p:txBody>
          <a:bodyPr/>
          <a:lstStyle/>
          <a:p>
            <a:fld id="{06F47776-A2CE-4EB2-99C9-A21B2B51A8B1}"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Tables 1 and 2 </a:t>
            </a:r>
            <a:r>
              <a:rPr lang="en-US" b="1" dirty="0" smtClean="0"/>
              <a:t>report the classiﬁcation accuracy (do not mention AUC) </a:t>
            </a:r>
            <a:r>
              <a:rPr lang="en-US" dirty="0" smtClean="0"/>
              <a:t>for</a:t>
            </a:r>
            <a:r>
              <a:rPr lang="en-US" baseline="0" dirty="0" smtClean="0"/>
              <a:t> </a:t>
            </a:r>
            <a:r>
              <a:rPr lang="en-US" dirty="0" smtClean="0"/>
              <a:t>each feature selection/classiﬁer pair based on the entire</a:t>
            </a:r>
          </a:p>
          <a:p>
            <a:r>
              <a:rPr lang="en-US" dirty="0" smtClean="0"/>
              <a:t>dataset and on the expert-selected ROIs, respectively.</a:t>
            </a:r>
          </a:p>
          <a:p>
            <a:r>
              <a:rPr lang="en-US" dirty="0" smtClean="0"/>
              <a:t>K=number of features</a:t>
            </a:r>
          </a:p>
          <a:p>
            <a:r>
              <a:rPr lang="en-US" dirty="0" smtClean="0"/>
              <a:t>The three values of K roughly correspond to </a:t>
            </a:r>
            <a:r>
              <a:rPr lang="en-US" dirty="0" err="1" smtClean="0"/>
              <a:t>thresholding</a:t>
            </a:r>
            <a:r>
              <a:rPr lang="en-US" dirty="0" smtClean="0"/>
              <a:t> the mean p-value of the </a:t>
            </a:r>
            <a:r>
              <a:rPr lang="en-US" dirty="0" err="1" smtClean="0"/>
              <a:t>Kth</a:t>
            </a:r>
            <a:r>
              <a:rPr lang="en-US" baseline="0" dirty="0" smtClean="0"/>
              <a:t> </a:t>
            </a:r>
            <a:r>
              <a:rPr lang="en-US" dirty="0" smtClean="0"/>
              <a:t>feature to 0.01, 0.05</a:t>
            </a:r>
            <a:r>
              <a:rPr lang="en-US" baseline="0" dirty="0" smtClean="0"/>
              <a:t> </a:t>
            </a:r>
            <a:r>
              <a:rPr lang="en-US" dirty="0" smtClean="0"/>
              <a:t>and 0.10, respectively. We observe that the Random</a:t>
            </a:r>
            <a:r>
              <a:rPr lang="en-US" baseline="0" dirty="0" smtClean="0"/>
              <a:t> </a:t>
            </a:r>
            <a:r>
              <a:rPr lang="en-US" dirty="0" smtClean="0"/>
              <a:t>Forest classiﬁer consistently outperforms RBF-SVM</a:t>
            </a:r>
            <a:endParaRPr lang="en-US" dirty="0"/>
          </a:p>
        </p:txBody>
      </p:sp>
      <p:sp>
        <p:nvSpPr>
          <p:cNvPr id="4" name="Slide Number Placeholder 3"/>
          <p:cNvSpPr>
            <a:spLocks noGrp="1"/>
          </p:cNvSpPr>
          <p:nvPr>
            <p:ph type="sldNum" sz="quarter" idx="10"/>
          </p:nvPr>
        </p:nvSpPr>
        <p:spPr/>
        <p:txBody>
          <a:bodyPr/>
          <a:lstStyle/>
          <a:p>
            <a:fld id="{06F47776-A2CE-4EB2-99C9-A21B2B51A8B1}"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be </a:t>
            </a:r>
            <a:r>
              <a:rPr lang="en-US" dirty="0" err="1" smtClean="0"/>
              <a:t>devided</a:t>
            </a:r>
            <a:r>
              <a:rPr lang="en-US" dirty="0" smtClean="0"/>
              <a:t> according to what one</a:t>
            </a:r>
            <a:r>
              <a:rPr lang="en-US" baseline="0" dirty="0" smtClean="0"/>
              <a:t> is doing – E.g. OM-open monitoring, FA – focused attention…</a:t>
            </a:r>
          </a:p>
          <a:p>
            <a:pPr algn="l" rtl="0">
              <a:buFont typeface="Arial" pitchFamily="34" charset="0"/>
              <a:buChar char="•"/>
            </a:pPr>
            <a:r>
              <a:rPr lang="en-US" sz="1200" dirty="0" smtClean="0"/>
              <a:t>Several schools, most common ones: Mindfulness , Zen</a:t>
            </a:r>
          </a:p>
          <a:p>
            <a:pPr algn="l" rtl="0">
              <a:buFont typeface="Arial" pitchFamily="34" charset="0"/>
              <a:buChar char="•"/>
            </a:pPr>
            <a:endParaRPr lang="en-US" sz="1200" dirty="0" smtClean="0"/>
          </a:p>
          <a:p>
            <a:pPr algn="l" rtl="0">
              <a:buFont typeface="Arial" pitchFamily="34" charset="0"/>
              <a:buChar char="•"/>
            </a:pPr>
            <a:r>
              <a:rPr lang="en-US" sz="1200" dirty="0" smtClean="0"/>
              <a:t>Based on research findings mindfulness based therapy (MBT) programs have  been developed for stress reduction, depression relapse reduction and chronic pain treatment. </a:t>
            </a:r>
          </a:p>
          <a:p>
            <a:pPr algn="l" rtl="0">
              <a:buFont typeface="Arial" pitchFamily="34" charset="0"/>
              <a:buChar char="•"/>
            </a:pPr>
            <a:r>
              <a:rPr lang="en-US" sz="1200" dirty="0" smtClean="0"/>
              <a:t> MBT has been shown to:</a:t>
            </a:r>
          </a:p>
          <a:p>
            <a:pPr algn="l" rtl="0"/>
            <a:r>
              <a:rPr lang="en-US" sz="1200" dirty="0" smtClean="0"/>
              <a:t>   1) Reduce levels of self reported anxiety </a:t>
            </a:r>
            <a:r>
              <a:rPr lang="en-US" dirty="0" smtClean="0"/>
              <a:t>(</a:t>
            </a:r>
            <a:r>
              <a:rPr lang="en-US" dirty="0" err="1" smtClean="0"/>
              <a:t>Goldin</a:t>
            </a:r>
            <a:r>
              <a:rPr lang="en-US" dirty="0" smtClean="0"/>
              <a:t> &amp; Gross, Emotion 2010)</a:t>
            </a:r>
          </a:p>
          <a:p>
            <a:pPr algn="l" rtl="0"/>
            <a:r>
              <a:rPr lang="en-US" sz="1200" dirty="0" smtClean="0"/>
              <a:t>   2) significantly reduce recurrence rates in depressed patients </a:t>
            </a:r>
            <a:r>
              <a:rPr lang="en-US" dirty="0" smtClean="0"/>
              <a:t>(Teasdale et. Al. </a:t>
            </a:r>
            <a:r>
              <a:rPr lang="en-US" i="1" dirty="0" smtClean="0"/>
              <a:t>2000, Williams et. Al. 2000)</a:t>
            </a:r>
            <a:r>
              <a:rPr lang="en-US" dirty="0" smtClean="0"/>
              <a:t> </a:t>
            </a:r>
            <a:r>
              <a:rPr lang="en-US" b="1" dirty="0" smtClean="0">
                <a:solidFill>
                  <a:srgbClr val="FF0000"/>
                </a:solidFill>
              </a:rPr>
              <a:t>***</a:t>
            </a:r>
          </a:p>
          <a:p>
            <a:pPr algn="l" rtl="0">
              <a:buFont typeface="Arial" pitchFamily="34" charset="0"/>
              <a:buChar char="•"/>
            </a:pPr>
            <a:endParaRPr lang="en-US" sz="1200" dirty="0" smtClean="0"/>
          </a:p>
        </p:txBody>
      </p:sp>
      <p:sp>
        <p:nvSpPr>
          <p:cNvPr id="4" name="Slide Number Placeholder 3"/>
          <p:cNvSpPr>
            <a:spLocks noGrp="1"/>
          </p:cNvSpPr>
          <p:nvPr>
            <p:ph type="sldNum" sz="quarter" idx="10"/>
          </p:nvPr>
        </p:nvSpPr>
        <p:spPr/>
        <p:txBody>
          <a:bodyPr/>
          <a:lstStyle/>
          <a:p>
            <a:fld id="{75219369-1EA8-4257-B80E-22179CF14CD2}"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buFont typeface="Arial" pitchFamily="34" charset="0"/>
              <a:buChar char="•"/>
            </a:pPr>
            <a:r>
              <a:rPr lang="en-US" sz="1200" dirty="0" smtClean="0"/>
              <a:t>Studies in recent years indicate association with:</a:t>
            </a:r>
          </a:p>
          <a:p>
            <a:pPr algn="l" rtl="0"/>
            <a:r>
              <a:rPr lang="en-US" sz="1200" dirty="0" smtClean="0"/>
              <a:t>  - Structural and functional changes a number of brain areas </a:t>
            </a:r>
          </a:p>
          <a:p>
            <a:pPr algn="l" rtl="0"/>
            <a:r>
              <a:rPr lang="en-US" sz="1200" dirty="0" smtClean="0"/>
              <a:t> - Structural and functional connectivity changes </a:t>
            </a:r>
            <a:r>
              <a:rPr lang="en-US" sz="1200" dirty="0" smtClean="0">
                <a:solidFill>
                  <a:schemeClr val="accent2"/>
                </a:solidFill>
              </a:rPr>
              <a:t>***</a:t>
            </a:r>
          </a:p>
          <a:p>
            <a:pPr algn="l" rtl="0"/>
            <a:endParaRPr lang="en-US" sz="1200" dirty="0" smtClean="0">
              <a:solidFill>
                <a:schemeClr val="accent2"/>
              </a:solidFill>
            </a:endParaRPr>
          </a:p>
          <a:p>
            <a:pPr algn="l" rtl="0"/>
            <a:endParaRPr lang="en-US" sz="1200" dirty="0" smtClean="0">
              <a:solidFill>
                <a:schemeClr val="accent2"/>
              </a:solidFill>
            </a:endParaRPr>
          </a:p>
          <a:p>
            <a:pPr fontAlgn="base"/>
            <a:r>
              <a:rPr lang="en-US" sz="1200" b="0" i="0" kern="1200" dirty="0" smtClean="0">
                <a:solidFill>
                  <a:schemeClr val="tx1"/>
                </a:solidFill>
                <a:latin typeface="+mn-lt"/>
                <a:ea typeface="+mn-ea"/>
                <a:cs typeface="+mn-cs"/>
              </a:rPr>
              <a:t>Statistical activation maps for the mindfulness-induced deactivations. Mindfulness led to decreased activation in the left </a:t>
            </a:r>
            <a:r>
              <a:rPr lang="en-US" sz="1200" b="0" i="0" kern="1200" dirty="0" err="1" smtClean="0">
                <a:solidFill>
                  <a:schemeClr val="tx1"/>
                </a:solidFill>
                <a:latin typeface="+mn-lt"/>
                <a:ea typeface="+mn-ea"/>
                <a:cs typeface="+mn-cs"/>
              </a:rPr>
              <a:t>amygdala</a:t>
            </a:r>
            <a:r>
              <a:rPr lang="en-US" sz="1200" b="0" i="0" kern="1200" dirty="0" smtClean="0">
                <a:solidFill>
                  <a:schemeClr val="tx1"/>
                </a:solidFill>
                <a:latin typeface="+mn-lt"/>
                <a:ea typeface="+mn-ea"/>
                <a:cs typeface="+mn-cs"/>
              </a:rPr>
              <a:t> for beginners relative to experienced meditators (c) during negative emotional processing (by subtracting neutral from negative pictures) (f) and during positive emotional processing (by subtracting neutral from positive pictures). Activation maps for mindfulness-induced deactivations during negative and positive emotional processing are shown for each group separately (a–b and d–e). Contrast estimates (and 90% confidence interval) are shown for the indicated brain regions and peak voxels of activation. Activation maps are displayed on a single-subject T1-weighted template image included in the SPM8 software package. AMY, </a:t>
            </a:r>
            <a:r>
              <a:rPr lang="en-US" sz="1200" b="0" i="0" kern="1200" dirty="0" err="1" smtClean="0">
                <a:solidFill>
                  <a:schemeClr val="tx1"/>
                </a:solidFill>
                <a:latin typeface="+mn-lt"/>
                <a:ea typeface="+mn-ea"/>
                <a:cs typeface="+mn-cs"/>
              </a:rPr>
              <a:t>amygdala</a:t>
            </a:r>
            <a:r>
              <a:rPr lang="en-US" sz="1200" b="0" i="0" kern="1200" dirty="0" smtClean="0">
                <a:solidFill>
                  <a:schemeClr val="tx1"/>
                </a:solidFill>
                <a:latin typeface="+mn-lt"/>
                <a:ea typeface="+mn-ea"/>
                <a:cs typeface="+mn-cs"/>
              </a:rPr>
              <a:t>; PUT, </a:t>
            </a:r>
            <a:r>
              <a:rPr lang="en-US" sz="1200" b="0" i="0" kern="1200" dirty="0" err="1" smtClean="0">
                <a:solidFill>
                  <a:schemeClr val="tx1"/>
                </a:solidFill>
                <a:latin typeface="+mn-lt"/>
                <a:ea typeface="+mn-ea"/>
                <a:cs typeface="+mn-cs"/>
              </a:rPr>
              <a:t>putamen</a:t>
            </a:r>
            <a:r>
              <a:rPr lang="en-US" sz="1200" b="0" i="0" kern="1200" dirty="0" smtClean="0">
                <a:solidFill>
                  <a:schemeClr val="tx1"/>
                </a:solidFill>
                <a:latin typeface="+mn-lt"/>
                <a:ea typeface="+mn-ea"/>
                <a:cs typeface="+mn-cs"/>
              </a:rPr>
              <a:t>; INS, </a:t>
            </a:r>
            <a:r>
              <a:rPr lang="en-US" sz="1200" b="0" i="0" kern="1200" dirty="0" err="1" smtClean="0">
                <a:solidFill>
                  <a:schemeClr val="tx1"/>
                </a:solidFill>
                <a:latin typeface="+mn-lt"/>
                <a:ea typeface="+mn-ea"/>
                <a:cs typeface="+mn-cs"/>
              </a:rPr>
              <a:t>insula</a:t>
            </a:r>
            <a:r>
              <a:rPr lang="en-US" sz="1200" b="0" i="0" kern="1200" dirty="0" smtClean="0">
                <a:solidFill>
                  <a:schemeClr val="tx1"/>
                </a:solidFill>
                <a:latin typeface="+mn-lt"/>
                <a:ea typeface="+mn-ea"/>
                <a:cs typeface="+mn-cs"/>
              </a:rPr>
              <a:t>.</a:t>
            </a:r>
          </a:p>
          <a:p>
            <a:pPr fontAlgn="base"/>
            <a:r>
              <a:rPr lang="en-US" sz="1200" b="0" i="0" u="none" strike="noStrike" kern="1200" dirty="0" smtClean="0">
                <a:solidFill>
                  <a:schemeClr val="tx1"/>
                </a:solidFill>
                <a:latin typeface="+mn-lt"/>
                <a:ea typeface="+mn-ea"/>
                <a:cs typeface="+mn-cs"/>
                <a:hlinkClick r:id="rId3" tooltip="View high quality image - Opens in new Window"/>
              </a:rPr>
              <a:t>View high quality image (326K)</a:t>
            </a:r>
            <a:endParaRPr lang="en-US" sz="1200" b="0" i="0" kern="1200" dirty="0" smtClean="0">
              <a:solidFill>
                <a:schemeClr val="tx1"/>
              </a:solidFill>
              <a:latin typeface="+mn-lt"/>
              <a:ea typeface="+mn-ea"/>
              <a:cs typeface="+mn-cs"/>
            </a:endParaRPr>
          </a:p>
          <a:p>
            <a:r>
              <a:rPr lang="en-US" dirty="0" smtClean="0"/>
              <a:t/>
            </a:r>
            <a:br>
              <a:rPr lang="en-US" dirty="0" smtClean="0"/>
            </a:br>
            <a:endParaRPr lang="en-US" sz="1200" dirty="0">
              <a:solidFill>
                <a:schemeClr val="accent2"/>
              </a:solidFill>
            </a:endParaRPr>
          </a:p>
        </p:txBody>
      </p:sp>
      <p:sp>
        <p:nvSpPr>
          <p:cNvPr id="4" name="Slide Number Placeholder 3"/>
          <p:cNvSpPr>
            <a:spLocks noGrp="1"/>
          </p:cNvSpPr>
          <p:nvPr>
            <p:ph type="sldNum" sz="quarter" idx="10"/>
          </p:nvPr>
        </p:nvSpPr>
        <p:spPr/>
        <p:txBody>
          <a:bodyPr/>
          <a:lstStyle/>
          <a:p>
            <a:fld id="{75219369-1EA8-4257-B80E-22179CF14CD2}"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Possible </a:t>
            </a:r>
            <a:r>
              <a:rPr lang="en-US" dirty="0" err="1" smtClean="0"/>
              <a:t>neuro</a:t>
            </a:r>
            <a:r>
              <a:rPr lang="en-US" dirty="0" smtClean="0"/>
              <a:t>-feedback application </a:t>
            </a:r>
          </a:p>
          <a:p>
            <a:endParaRPr lang="en-US" dirty="0"/>
          </a:p>
        </p:txBody>
      </p:sp>
      <p:sp>
        <p:nvSpPr>
          <p:cNvPr id="4" name="Slide Number Placeholder 3"/>
          <p:cNvSpPr>
            <a:spLocks noGrp="1"/>
          </p:cNvSpPr>
          <p:nvPr>
            <p:ph type="sldNum" sz="quarter" idx="10"/>
          </p:nvPr>
        </p:nvSpPr>
        <p:spPr/>
        <p:txBody>
          <a:bodyPr/>
          <a:lstStyle/>
          <a:p>
            <a:fld id="{06F47776-A2CE-4EB2-99C9-A21B2B51A8B1}"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cognitive task? How do I justify this?</a:t>
            </a:r>
          </a:p>
          <a:p>
            <a:r>
              <a:rPr lang="en-US" dirty="0" smtClean="0"/>
              <a:t>Should</a:t>
            </a:r>
            <a:r>
              <a:rPr lang="en-US" baseline="0" dirty="0" smtClean="0"/>
              <a:t> I mansion the ER-IAT?</a:t>
            </a:r>
            <a:endParaRPr lang="en-US" dirty="0"/>
          </a:p>
        </p:txBody>
      </p:sp>
      <p:sp>
        <p:nvSpPr>
          <p:cNvPr id="4" name="Slide Number Placeholder 3"/>
          <p:cNvSpPr>
            <a:spLocks noGrp="1"/>
          </p:cNvSpPr>
          <p:nvPr>
            <p:ph type="sldNum" sz="quarter" idx="10"/>
          </p:nvPr>
        </p:nvSpPr>
        <p:spPr/>
        <p:txBody>
          <a:bodyPr/>
          <a:lstStyle/>
          <a:p>
            <a:fld id="{75219369-1EA8-4257-B80E-22179CF14CD2}"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got 691</a:t>
            </a:r>
            <a:r>
              <a:rPr lang="en-US" baseline="0" dirty="0" smtClean="0"/>
              <a:t> 5x5x5 regions – changed it to 764 to fit </a:t>
            </a:r>
            <a:r>
              <a:rPr lang="en-US" baseline="0" dirty="0" err="1" smtClean="0"/>
              <a:t>Didi’s</a:t>
            </a:r>
            <a:r>
              <a:rPr lang="en-US" baseline="0" dirty="0" smtClean="0"/>
              <a:t> report – need to </a:t>
            </a:r>
            <a:r>
              <a:rPr lang="en-US" baseline="0" smtClean="0"/>
              <a:t>check this!</a:t>
            </a:r>
            <a:endParaRPr lang="en-US" dirty="0"/>
          </a:p>
        </p:txBody>
      </p:sp>
      <p:sp>
        <p:nvSpPr>
          <p:cNvPr id="4" name="Slide Number Placeholder 3"/>
          <p:cNvSpPr>
            <a:spLocks noGrp="1"/>
          </p:cNvSpPr>
          <p:nvPr>
            <p:ph type="sldNum" sz="quarter" idx="10"/>
          </p:nvPr>
        </p:nvSpPr>
        <p:spPr/>
        <p:txBody>
          <a:bodyPr/>
          <a:lstStyle/>
          <a:p>
            <a:fld id="{75219369-1EA8-4257-B80E-22179CF14CD2}" type="slidenum">
              <a:rPr lang="en-US" smtClean="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06F47776-A2CE-4EB2-99C9-A21B2B51A8B1}" type="slidenum">
              <a:rPr lang="en-US" smtClean="0"/>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he-IL" dirty="0" smtClean="0"/>
              <a:t>הבדלים </a:t>
            </a:r>
            <a:r>
              <a:rPr lang="he-IL" dirty="0" err="1" smtClean="0"/>
              <a:t>בתטא</a:t>
            </a:r>
            <a:r>
              <a:rPr lang="he-IL" dirty="0" smtClean="0"/>
              <a:t> מ</a:t>
            </a:r>
            <a:r>
              <a:rPr lang="en-US" dirty="0" smtClean="0"/>
              <a:t>ACC</a:t>
            </a:r>
            <a:r>
              <a:rPr lang="he-IL" dirty="0" smtClean="0"/>
              <a:t> – חוויה רגשית ופסיכופתולוגיה</a:t>
            </a:r>
          </a:p>
          <a:p>
            <a:pPr algn="r" rtl="1"/>
            <a:r>
              <a:rPr lang="he-IL" dirty="0" smtClean="0"/>
              <a:t>תדר איטי</a:t>
            </a:r>
            <a:r>
              <a:rPr lang="he-IL" baseline="0" dirty="0" smtClean="0"/>
              <a:t> מול מהיר – קשור למגוון </a:t>
            </a:r>
            <a:r>
              <a:rPr lang="he-IL" baseline="0" dirty="0" err="1" smtClean="0"/>
              <a:t>סטייט</a:t>
            </a:r>
            <a:r>
              <a:rPr lang="he-IL" baseline="0" dirty="0" smtClean="0"/>
              <a:t> </a:t>
            </a:r>
            <a:r>
              <a:rPr lang="he-IL" baseline="0" dirty="0" err="1" smtClean="0"/>
              <a:t>וטרייט</a:t>
            </a:r>
            <a:r>
              <a:rPr lang="he-IL" baseline="0" dirty="0" smtClean="0"/>
              <a:t> פסיכולוגים</a:t>
            </a:r>
            <a:endParaRPr lang="en-US" dirty="0"/>
          </a:p>
        </p:txBody>
      </p:sp>
      <p:sp>
        <p:nvSpPr>
          <p:cNvPr id="4" name="Slide Number Placeholder 3"/>
          <p:cNvSpPr>
            <a:spLocks noGrp="1"/>
          </p:cNvSpPr>
          <p:nvPr>
            <p:ph type="sldNum" sz="quarter" idx="10"/>
          </p:nvPr>
        </p:nvSpPr>
        <p:spPr/>
        <p:txBody>
          <a:bodyPr/>
          <a:lstStyle/>
          <a:p>
            <a:fld id="{75219369-1EA8-4257-B80E-22179CF14CD2}" type="slidenum">
              <a:rPr lang="en-US" smtClean="0"/>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en-US" dirty="0" smtClean="0"/>
              <a:t>HRV</a:t>
            </a:r>
            <a:r>
              <a:rPr lang="he-IL" dirty="0" smtClean="0"/>
              <a:t> =</a:t>
            </a:r>
            <a:r>
              <a:rPr lang="he-IL" baseline="0" dirty="0" smtClean="0"/>
              <a:t> מדד מבוסס לתגובה רגשית</a:t>
            </a:r>
          </a:p>
          <a:p>
            <a:pPr algn="r" rtl="1"/>
            <a:r>
              <a:rPr lang="he-IL" baseline="0" dirty="0" smtClean="0"/>
              <a:t>הרכיב בתדר גבוה נחשב כמייצג את ההשפעה של עצב </a:t>
            </a:r>
            <a:r>
              <a:rPr lang="he-IL" baseline="0" dirty="0" err="1" smtClean="0"/>
              <a:t>הוואגוס</a:t>
            </a:r>
            <a:r>
              <a:rPr lang="he-IL" baseline="0" dirty="0" smtClean="0"/>
              <a:t> (מערכת העצבים האוטונומית) </a:t>
            </a:r>
          </a:p>
          <a:p>
            <a:pPr algn="r" rtl="1"/>
            <a:r>
              <a:rPr lang="he-IL" baseline="0" dirty="0" smtClean="0">
                <a:solidFill>
                  <a:schemeClr val="accent2"/>
                </a:solidFill>
              </a:rPr>
              <a:t>למה פארה </a:t>
            </a:r>
            <a:r>
              <a:rPr lang="he-IL" baseline="0" smtClean="0">
                <a:solidFill>
                  <a:schemeClr val="accent2"/>
                </a:solidFill>
              </a:rPr>
              <a:t>סימפטתי</a:t>
            </a:r>
            <a:r>
              <a:rPr lang="he-IL" baseline="0" dirty="0" smtClean="0">
                <a:solidFill>
                  <a:schemeClr val="accent2"/>
                </a:solidFill>
              </a:rPr>
              <a:t>?</a:t>
            </a:r>
            <a:endParaRPr lang="en-US" dirty="0">
              <a:solidFill>
                <a:schemeClr val="accent2"/>
              </a:solidFill>
            </a:endParaRPr>
          </a:p>
        </p:txBody>
      </p:sp>
      <p:sp>
        <p:nvSpPr>
          <p:cNvPr id="4" name="Slide Number Placeholder 3"/>
          <p:cNvSpPr>
            <a:spLocks noGrp="1"/>
          </p:cNvSpPr>
          <p:nvPr>
            <p:ph type="sldNum" sz="quarter" idx="10"/>
          </p:nvPr>
        </p:nvSpPr>
        <p:spPr/>
        <p:txBody>
          <a:bodyPr/>
          <a:lstStyle/>
          <a:p>
            <a:fld id="{75219369-1EA8-4257-B80E-22179CF14CD2}"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Images were corrected for movement using least square</a:t>
            </a:r>
            <a:r>
              <a:rPr lang="en-US" baseline="0" dirty="0" smtClean="0"/>
              <a:t> </a:t>
            </a:r>
            <a:r>
              <a:rPr lang="en-US" dirty="0" smtClean="0"/>
              <a:t>minimization and normalized (</a:t>
            </a:r>
            <a:r>
              <a:rPr lang="en-US" dirty="0" err="1" smtClean="0"/>
              <a:t>Friston</a:t>
            </a:r>
            <a:r>
              <a:rPr lang="en-US" dirty="0" smtClean="0"/>
              <a:t> et al. 1995) to the Montreal</a:t>
            </a:r>
            <a:r>
              <a:rPr lang="en-US" baseline="0" dirty="0" smtClean="0"/>
              <a:t> </a:t>
            </a:r>
            <a:r>
              <a:rPr lang="en-US" dirty="0" smtClean="0"/>
              <a:t>Neurological Institute template. Images were then </a:t>
            </a:r>
            <a:r>
              <a:rPr lang="en-US" dirty="0" err="1" smtClean="0"/>
              <a:t>resampled</a:t>
            </a:r>
            <a:r>
              <a:rPr lang="en-US" dirty="0" smtClean="0"/>
              <a:t> every 2</a:t>
            </a:r>
            <a:r>
              <a:rPr lang="en-US" baseline="0" dirty="0" smtClean="0"/>
              <a:t> </a:t>
            </a:r>
            <a:r>
              <a:rPr lang="en-US" dirty="0" smtClean="0"/>
              <a:t>mm using </a:t>
            </a:r>
            <a:r>
              <a:rPr lang="en-US" dirty="0" err="1" smtClean="0"/>
              <a:t>sinc</a:t>
            </a:r>
            <a:r>
              <a:rPr lang="en-US" dirty="0" smtClean="0"/>
              <a:t> interpolation and smoothed with a 6-mm Gaussian</a:t>
            </a:r>
            <a:r>
              <a:rPr lang="en-US" baseline="0" dirty="0" smtClean="0"/>
              <a:t> </a:t>
            </a:r>
            <a:r>
              <a:rPr lang="en-US" dirty="0" smtClean="0"/>
              <a:t>kernel. </a:t>
            </a:r>
            <a:r>
              <a:rPr lang="en-US" dirty="0" err="1" smtClean="0"/>
              <a:t>Resampling</a:t>
            </a:r>
            <a:r>
              <a:rPr lang="en-US" dirty="0" smtClean="0"/>
              <a:t> and *smoothing were done in 3 dimensions yielding</a:t>
            </a:r>
            <a:r>
              <a:rPr lang="en-US" baseline="0" dirty="0" smtClean="0"/>
              <a:t> </a:t>
            </a:r>
            <a:r>
              <a:rPr lang="en-US" dirty="0" smtClean="0"/>
              <a:t>a 2-mm</a:t>
            </a:r>
            <a:r>
              <a:rPr lang="en-US" baseline="0" dirty="0" smtClean="0"/>
              <a:t> 3</a:t>
            </a:r>
            <a:r>
              <a:rPr lang="en-US" dirty="0" smtClean="0"/>
              <a:t>resolution and effective spatial smoothness (full-width at half-maximum) of 7.237.138.4 mm.</a:t>
            </a:r>
          </a:p>
          <a:p>
            <a:pPr>
              <a:buFont typeface="Arial" pitchFamily="34" charset="0"/>
              <a:buChar char="•"/>
            </a:pPr>
            <a:r>
              <a:rPr lang="en-US" dirty="0" smtClean="0"/>
              <a:t>A low pass filter is often used in resting-state analyses but was</a:t>
            </a:r>
            <a:r>
              <a:rPr lang="en-US" baseline="0" dirty="0" smtClean="0"/>
              <a:t> </a:t>
            </a:r>
            <a:r>
              <a:rPr lang="en-US" dirty="0" smtClean="0"/>
              <a:t>excluded here to retain potentially useful information in the higher</a:t>
            </a:r>
            <a:r>
              <a:rPr lang="en-US" baseline="0" dirty="0" smtClean="0"/>
              <a:t> </a:t>
            </a:r>
            <a:r>
              <a:rPr lang="en-US" dirty="0" smtClean="0"/>
              <a:t>frequency bands, particularly during the cognitive tasks. To </a:t>
            </a:r>
            <a:r>
              <a:rPr lang="en-US" dirty="0" err="1" smtClean="0"/>
              <a:t>confirmour</a:t>
            </a:r>
            <a:r>
              <a:rPr lang="en-US" baseline="0" dirty="0" smtClean="0"/>
              <a:t> </a:t>
            </a:r>
            <a:r>
              <a:rPr lang="en-US" dirty="0" smtClean="0"/>
              <a:t>hypothesis that high-frequency data might be useful in classifying, we</a:t>
            </a:r>
            <a:r>
              <a:rPr lang="en-US" baseline="0" dirty="0" smtClean="0"/>
              <a:t> </a:t>
            </a:r>
            <a:r>
              <a:rPr lang="en-US" dirty="0" smtClean="0"/>
              <a:t>included an analysis using a band-pass filter which resulted in</a:t>
            </a:r>
            <a:r>
              <a:rPr lang="en-US" baseline="0" dirty="0" smtClean="0"/>
              <a:t> </a:t>
            </a:r>
            <a:r>
              <a:rPr lang="en-US" dirty="0" smtClean="0"/>
              <a:t>significantly reduced classification accuracy (see Supplementary Text</a:t>
            </a:r>
            <a:r>
              <a:rPr lang="en-US" baseline="0" dirty="0" smtClean="0"/>
              <a:t> </a:t>
            </a:r>
            <a:r>
              <a:rPr lang="en-US" dirty="0" smtClean="0"/>
              <a:t>and Supplementary Fig. S1).</a:t>
            </a:r>
          </a:p>
          <a:p>
            <a:pPr>
              <a:buFont typeface="Arial" pitchFamily="34" charset="0"/>
              <a:buChar char="•"/>
            </a:pPr>
            <a:r>
              <a:rPr lang="en-US" dirty="0" smtClean="0"/>
              <a:t>It is worth noting that cardiac and</a:t>
            </a:r>
            <a:r>
              <a:rPr lang="en-US" baseline="0" dirty="0" smtClean="0"/>
              <a:t> </a:t>
            </a:r>
            <a:r>
              <a:rPr lang="en-US" dirty="0" smtClean="0"/>
              <a:t>respiratory signals are known to cause noise in high-frequency bands.</a:t>
            </a:r>
            <a:r>
              <a:rPr lang="en-US" baseline="0" dirty="0" smtClean="0"/>
              <a:t> </a:t>
            </a:r>
            <a:r>
              <a:rPr lang="en-US" dirty="0" smtClean="0"/>
              <a:t>To correct for this, we measured the subjects’ heart rate and respiration</a:t>
            </a:r>
            <a:r>
              <a:rPr lang="en-US" baseline="0" dirty="0" smtClean="0"/>
              <a:t> </a:t>
            </a:r>
            <a:r>
              <a:rPr lang="en-US" dirty="0" smtClean="0"/>
              <a:t>rate while they were being scanned. These data were used to regress</a:t>
            </a:r>
            <a:r>
              <a:rPr lang="en-US" baseline="0" dirty="0" smtClean="0"/>
              <a:t> </a:t>
            </a:r>
            <a:r>
              <a:rPr lang="en-US" dirty="0" smtClean="0"/>
              <a:t>the participants’ physiological noise from their fMRI data </a:t>
            </a:r>
          </a:p>
          <a:p>
            <a:pPr>
              <a:buFont typeface="Arial" pitchFamily="34" charset="0"/>
              <a:buChar char="•"/>
            </a:pPr>
            <a:r>
              <a:rPr lang="en-US" dirty="0" smtClean="0"/>
              <a:t>These 90 ROIs are available for</a:t>
            </a:r>
            <a:r>
              <a:rPr lang="en-US" baseline="0" dirty="0" smtClean="0"/>
              <a:t> </a:t>
            </a:r>
            <a:r>
              <a:rPr lang="en-US" dirty="0" smtClean="0"/>
              <a:t>download from the corresponding author’s website</a:t>
            </a:r>
            <a:endParaRPr lang="en-US" dirty="0"/>
          </a:p>
        </p:txBody>
      </p:sp>
      <p:sp>
        <p:nvSpPr>
          <p:cNvPr id="4" name="Slide Number Placeholder 3"/>
          <p:cNvSpPr>
            <a:spLocks noGrp="1"/>
          </p:cNvSpPr>
          <p:nvPr>
            <p:ph type="sldNum" sz="quarter" idx="10"/>
          </p:nvPr>
        </p:nvSpPr>
        <p:spPr/>
        <p:txBody>
          <a:bodyPr/>
          <a:lstStyle/>
          <a:p>
            <a:fld id="{06F47776-A2CE-4EB2-99C9-A21B2B51A8B1}"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Check this</a:t>
            </a:r>
            <a:endParaRPr lang="en-US"/>
          </a:p>
        </p:txBody>
      </p:sp>
      <p:sp>
        <p:nvSpPr>
          <p:cNvPr id="4" name="Slide Number Placeholder 3"/>
          <p:cNvSpPr>
            <a:spLocks noGrp="1"/>
          </p:cNvSpPr>
          <p:nvPr>
            <p:ph type="sldNum" sz="quarter" idx="10"/>
          </p:nvPr>
        </p:nvSpPr>
        <p:spPr/>
        <p:txBody>
          <a:bodyPr/>
          <a:lstStyle/>
          <a:p>
            <a:fld id="{06F47776-A2CE-4EB2-99C9-A21B2B51A8B1}" type="slidenum">
              <a:rPr lang="en-US" smtClean="0"/>
              <a:pPr/>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Images were corrected for movement using least square</a:t>
            </a:r>
            <a:r>
              <a:rPr lang="en-US" baseline="0" dirty="0" smtClean="0"/>
              <a:t> </a:t>
            </a:r>
            <a:r>
              <a:rPr lang="en-US" dirty="0" smtClean="0"/>
              <a:t>minimization and normalized (</a:t>
            </a:r>
            <a:r>
              <a:rPr lang="en-US" dirty="0" err="1" smtClean="0"/>
              <a:t>Friston</a:t>
            </a:r>
            <a:r>
              <a:rPr lang="en-US" dirty="0" smtClean="0"/>
              <a:t> et al. 1995) to the Montreal</a:t>
            </a:r>
            <a:r>
              <a:rPr lang="en-US" baseline="0" dirty="0" smtClean="0"/>
              <a:t> </a:t>
            </a:r>
            <a:r>
              <a:rPr lang="en-US" dirty="0" smtClean="0"/>
              <a:t>Neurological Institute template. Images were then </a:t>
            </a:r>
            <a:r>
              <a:rPr lang="en-US" dirty="0" err="1" smtClean="0"/>
              <a:t>resampled</a:t>
            </a:r>
            <a:r>
              <a:rPr lang="en-US" dirty="0" smtClean="0"/>
              <a:t> every 2</a:t>
            </a:r>
            <a:r>
              <a:rPr lang="en-US" baseline="0" dirty="0" smtClean="0"/>
              <a:t> </a:t>
            </a:r>
            <a:r>
              <a:rPr lang="en-US" dirty="0" smtClean="0"/>
              <a:t>mm using </a:t>
            </a:r>
            <a:r>
              <a:rPr lang="en-US" dirty="0" err="1" smtClean="0"/>
              <a:t>sinc</a:t>
            </a:r>
            <a:r>
              <a:rPr lang="en-US" dirty="0" smtClean="0"/>
              <a:t> interpolation and smoothed with a 6-mm Gaussian</a:t>
            </a:r>
            <a:r>
              <a:rPr lang="en-US" baseline="0" dirty="0" smtClean="0"/>
              <a:t> </a:t>
            </a:r>
            <a:r>
              <a:rPr lang="en-US" dirty="0" smtClean="0"/>
              <a:t>kernel. </a:t>
            </a:r>
            <a:r>
              <a:rPr lang="en-US" dirty="0" err="1" smtClean="0"/>
              <a:t>Resampling</a:t>
            </a:r>
            <a:r>
              <a:rPr lang="en-US" dirty="0" smtClean="0"/>
              <a:t> and smoothing were done in 3 dimensions yielding</a:t>
            </a:r>
            <a:r>
              <a:rPr lang="en-US" baseline="0" dirty="0" smtClean="0"/>
              <a:t> </a:t>
            </a:r>
            <a:r>
              <a:rPr lang="en-US" dirty="0" smtClean="0"/>
              <a:t>a 2-mm</a:t>
            </a:r>
            <a:r>
              <a:rPr lang="en-US" baseline="0" dirty="0" smtClean="0"/>
              <a:t> 3</a:t>
            </a:r>
            <a:r>
              <a:rPr lang="en-US" dirty="0" smtClean="0"/>
              <a:t>resolution and effective spatial smoothness (full-width at half-maximum) of 7.237.138.4 mm.</a:t>
            </a:r>
          </a:p>
          <a:p>
            <a:pPr>
              <a:buFont typeface="Arial" pitchFamily="34" charset="0"/>
              <a:buChar char="•"/>
            </a:pPr>
            <a:r>
              <a:rPr lang="en-US" dirty="0" smtClean="0"/>
              <a:t>A low pass filter is often used in resting-state analyses but was</a:t>
            </a:r>
            <a:r>
              <a:rPr lang="en-US" baseline="0" dirty="0" smtClean="0"/>
              <a:t> </a:t>
            </a:r>
            <a:r>
              <a:rPr lang="en-US" dirty="0" smtClean="0"/>
              <a:t>excluded here to retain potentially useful information in the higher</a:t>
            </a:r>
            <a:r>
              <a:rPr lang="en-US" baseline="0" dirty="0" smtClean="0"/>
              <a:t> </a:t>
            </a:r>
            <a:r>
              <a:rPr lang="en-US" dirty="0" smtClean="0"/>
              <a:t>frequency bands, particularly during the cognitive tasks. To </a:t>
            </a:r>
            <a:r>
              <a:rPr lang="en-US" dirty="0" err="1" smtClean="0"/>
              <a:t>confirmour</a:t>
            </a:r>
            <a:r>
              <a:rPr lang="en-US" baseline="0" dirty="0" smtClean="0"/>
              <a:t> </a:t>
            </a:r>
            <a:r>
              <a:rPr lang="en-US" dirty="0" smtClean="0"/>
              <a:t>hypothesis that high-frequency data might be useful in classifying, we</a:t>
            </a:r>
            <a:r>
              <a:rPr lang="en-US" baseline="0" dirty="0" smtClean="0"/>
              <a:t> </a:t>
            </a:r>
            <a:r>
              <a:rPr lang="en-US" dirty="0" smtClean="0"/>
              <a:t>included an analysis using a band-pass filter which resulted in</a:t>
            </a:r>
            <a:r>
              <a:rPr lang="en-US" baseline="0" dirty="0" smtClean="0"/>
              <a:t> </a:t>
            </a:r>
            <a:r>
              <a:rPr lang="en-US" dirty="0" smtClean="0"/>
              <a:t>significantly reduced classification accuracy (see Supplementary Text</a:t>
            </a:r>
            <a:r>
              <a:rPr lang="en-US" baseline="0" dirty="0" smtClean="0"/>
              <a:t> </a:t>
            </a:r>
            <a:r>
              <a:rPr lang="en-US" dirty="0" smtClean="0"/>
              <a:t>and Supplementary Fig. S1).</a:t>
            </a:r>
          </a:p>
          <a:p>
            <a:pPr>
              <a:buFont typeface="Arial" pitchFamily="34" charset="0"/>
              <a:buChar char="•"/>
            </a:pPr>
            <a:r>
              <a:rPr lang="en-US" dirty="0" smtClean="0"/>
              <a:t>It is worth noting that cardiac and</a:t>
            </a:r>
            <a:r>
              <a:rPr lang="en-US" baseline="0" dirty="0" smtClean="0"/>
              <a:t> </a:t>
            </a:r>
            <a:r>
              <a:rPr lang="en-US" dirty="0" smtClean="0"/>
              <a:t>respiratory signals are known to cause noise in high-frequency bands.</a:t>
            </a:r>
            <a:r>
              <a:rPr lang="en-US" baseline="0" dirty="0" smtClean="0"/>
              <a:t> </a:t>
            </a:r>
            <a:r>
              <a:rPr lang="en-US" dirty="0" smtClean="0"/>
              <a:t>To correct for this, we measured the subjects’ heart rate and respiration</a:t>
            </a:r>
            <a:r>
              <a:rPr lang="en-US" baseline="0" dirty="0" smtClean="0"/>
              <a:t> </a:t>
            </a:r>
            <a:r>
              <a:rPr lang="en-US" dirty="0" smtClean="0"/>
              <a:t>rate while they were being scanned. These data were used to regress</a:t>
            </a:r>
            <a:r>
              <a:rPr lang="en-US" baseline="0" dirty="0" smtClean="0"/>
              <a:t> </a:t>
            </a:r>
            <a:r>
              <a:rPr lang="en-US" dirty="0" smtClean="0"/>
              <a:t>the participants’ physiological noise from their fMRI data </a:t>
            </a:r>
          </a:p>
          <a:p>
            <a:pPr>
              <a:buFont typeface="Arial" pitchFamily="34" charset="0"/>
              <a:buChar char="•"/>
            </a:pPr>
            <a:r>
              <a:rPr lang="en-US" dirty="0" smtClean="0"/>
              <a:t>These 90 ROIs are available for</a:t>
            </a:r>
            <a:r>
              <a:rPr lang="en-US" baseline="0" dirty="0" smtClean="0"/>
              <a:t> </a:t>
            </a:r>
            <a:r>
              <a:rPr lang="en-US" dirty="0" smtClean="0"/>
              <a:t>download from the corresponding author’s website</a:t>
            </a:r>
            <a:endParaRPr lang="en-US" dirty="0"/>
          </a:p>
        </p:txBody>
      </p:sp>
      <p:sp>
        <p:nvSpPr>
          <p:cNvPr id="4" name="Slide Number Placeholder 3"/>
          <p:cNvSpPr>
            <a:spLocks noGrp="1"/>
          </p:cNvSpPr>
          <p:nvPr>
            <p:ph type="sldNum" sz="quarter" idx="10"/>
          </p:nvPr>
        </p:nvSpPr>
        <p:spPr/>
        <p:txBody>
          <a:bodyPr/>
          <a:lstStyle/>
          <a:p>
            <a:fld id="{06F47776-A2CE-4EB2-99C9-A21B2B51A8B1}"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IPS = </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intraparietal</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sulcus</a:t>
            </a:r>
            <a:endParaRPr lang="en-US" dirty="0" smtClean="0"/>
          </a:p>
          <a:p>
            <a:r>
              <a:rPr lang="en-US" dirty="0" smtClean="0"/>
              <a:t>MTL</a:t>
            </a:r>
            <a:r>
              <a:rPr lang="en-US" baseline="0" dirty="0" smtClean="0"/>
              <a:t> = medial temporal lobe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RSC = </a:t>
            </a:r>
            <a:r>
              <a:rPr lang="en-US" sz="1200" b="0" i="0" kern="1200" dirty="0" err="1" smtClean="0">
                <a:solidFill>
                  <a:schemeClr val="tx1"/>
                </a:solidFill>
                <a:latin typeface="+mn-lt"/>
                <a:ea typeface="+mn-ea"/>
                <a:cs typeface="+mn-cs"/>
              </a:rPr>
              <a:t>retrosplenial</a:t>
            </a:r>
            <a:r>
              <a:rPr lang="en-US" sz="1200" b="0" i="0" kern="1200" dirty="0" smtClean="0">
                <a:solidFill>
                  <a:schemeClr val="tx1"/>
                </a:solidFill>
                <a:latin typeface="+mn-lt"/>
                <a:ea typeface="+mn-ea"/>
                <a:cs typeface="+mn-cs"/>
              </a:rPr>
              <a:t> cortex</a:t>
            </a:r>
            <a:endParaRPr lang="en-US" b="0" baseline="0" dirty="0" smtClean="0"/>
          </a:p>
          <a:p>
            <a:r>
              <a:rPr lang="en-US" baseline="0" dirty="0" smtClean="0"/>
              <a:t>FEF = </a:t>
            </a:r>
            <a:r>
              <a:rPr lang="en-US" sz="1200" b="0" i="0" kern="1200" dirty="0" smtClean="0">
                <a:solidFill>
                  <a:schemeClr val="tx1"/>
                </a:solidFill>
                <a:latin typeface="+mn-lt"/>
                <a:ea typeface="+mn-ea"/>
                <a:cs typeface="+mn-cs"/>
              </a:rPr>
              <a:t> frontal eye fields</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Red=positive </a:t>
            </a:r>
            <a:r>
              <a:rPr lang="en-US" sz="1200" b="0" i="0" kern="1200" dirty="0" err="1" smtClean="0">
                <a:solidFill>
                  <a:schemeClr val="tx1"/>
                </a:solidFill>
                <a:latin typeface="+mn-lt"/>
                <a:ea typeface="+mn-ea"/>
                <a:cs typeface="+mn-cs"/>
              </a:rPr>
              <a:t>corr</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Blue = negative </a:t>
            </a:r>
            <a:r>
              <a:rPr lang="en-US" sz="1200" b="0" i="0" kern="1200" dirty="0" err="1" smtClean="0">
                <a:solidFill>
                  <a:schemeClr val="tx1"/>
                </a:solidFill>
                <a:latin typeface="+mn-lt"/>
                <a:ea typeface="+mn-ea"/>
                <a:cs typeface="+mn-cs"/>
              </a:rPr>
              <a:t>corr</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Color intensity = </a:t>
            </a:r>
            <a:r>
              <a:rPr lang="en-US" sz="1200" b="0" i="0" kern="1200" dirty="0" err="1" smtClean="0">
                <a:solidFill>
                  <a:schemeClr val="tx1"/>
                </a:solidFill>
                <a:latin typeface="+mn-lt"/>
                <a:ea typeface="+mn-ea"/>
                <a:cs typeface="+mn-cs"/>
              </a:rPr>
              <a:t>corr</a:t>
            </a:r>
            <a:r>
              <a:rPr lang="en-US" sz="1200" b="0" i="0" kern="1200" dirty="0" smtClean="0">
                <a:solidFill>
                  <a:schemeClr val="tx1"/>
                </a:solidFill>
                <a:latin typeface="+mn-lt"/>
                <a:ea typeface="+mn-ea"/>
                <a:cs typeface="+mn-cs"/>
              </a:rPr>
              <a:t> abs </a:t>
            </a:r>
            <a:r>
              <a:rPr lang="en-US" sz="1200" b="0" i="0" kern="1200" dirty="0" err="1" smtClean="0">
                <a:solidFill>
                  <a:schemeClr val="tx1"/>
                </a:solidFill>
                <a:latin typeface="+mn-lt"/>
                <a:ea typeface="+mn-ea"/>
                <a:cs typeface="+mn-cs"/>
              </a:rPr>
              <a:t>val</a:t>
            </a:r>
            <a:endParaRPr lang="en-US" dirty="0"/>
          </a:p>
        </p:txBody>
      </p:sp>
      <p:sp>
        <p:nvSpPr>
          <p:cNvPr id="4" name="Slide Number Placeholder 3"/>
          <p:cNvSpPr>
            <a:spLocks noGrp="1"/>
          </p:cNvSpPr>
          <p:nvPr>
            <p:ph type="sldNum" sz="quarter" idx="10"/>
          </p:nvPr>
        </p:nvSpPr>
        <p:spPr/>
        <p:txBody>
          <a:bodyPr/>
          <a:lstStyle/>
          <a:p>
            <a:fld id="{06F47776-A2CE-4EB2-99C9-A21B2B51A8B1}"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F47776-A2CE-4EB2-99C9-A21B2B51A8B1}"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F47776-A2CE-4EB2-99C9-A21B2B51A8B1}"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classification because we used a winner-take-all approach.</a:t>
            </a:r>
          </a:p>
          <a:p>
            <a:r>
              <a:rPr lang="en-US" dirty="0" smtClean="0"/>
              <a:t>When applied to the 4-way classification, the winner-take-all</a:t>
            </a:r>
          </a:p>
          <a:p>
            <a:r>
              <a:rPr lang="en-US" dirty="0" smtClean="0"/>
              <a:t>approach results in 100% accuracy for both the LOOCV and the</a:t>
            </a:r>
          </a:p>
          <a:p>
            <a:r>
              <a:rPr lang="en-US" dirty="0" smtClean="0"/>
              <a:t>independent cohort classification analyses</a:t>
            </a:r>
          </a:p>
          <a:p>
            <a:endParaRPr lang="en-US" dirty="0"/>
          </a:p>
        </p:txBody>
      </p:sp>
      <p:sp>
        <p:nvSpPr>
          <p:cNvPr id="4" name="Slide Number Placeholder 3"/>
          <p:cNvSpPr>
            <a:spLocks noGrp="1"/>
          </p:cNvSpPr>
          <p:nvPr>
            <p:ph type="sldNum" sz="quarter" idx="10"/>
          </p:nvPr>
        </p:nvSpPr>
        <p:spPr/>
        <p:txBody>
          <a:bodyPr/>
          <a:lstStyle/>
          <a:p>
            <a:fld id="{06F47776-A2CE-4EB2-99C9-A21B2B51A8B1}"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baseline="0" dirty="0" err="1" smtClean="0">
                <a:solidFill>
                  <a:schemeClr val="tx1"/>
                </a:solidFill>
                <a:latin typeface="+mn-lt"/>
                <a:ea typeface="+mn-ea"/>
                <a:cs typeface="+mn-cs"/>
              </a:rPr>
              <a:t>DaiDai</a:t>
            </a:r>
            <a:r>
              <a:rPr lang="en-US" sz="1200" b="1" i="1" kern="1200" baseline="0" dirty="0" smtClean="0">
                <a:solidFill>
                  <a:schemeClr val="tx1"/>
                </a:solidFill>
                <a:latin typeface="+mn-lt"/>
                <a:ea typeface="+mn-ea"/>
                <a:cs typeface="+mn-cs"/>
              </a:rPr>
              <a:t> 1, </a:t>
            </a:r>
            <a:r>
              <a:rPr lang="en-US" sz="1200" b="1" i="1" kern="1200" baseline="0" dirty="0" err="1" smtClean="0">
                <a:solidFill>
                  <a:schemeClr val="tx1"/>
                </a:solidFill>
                <a:latin typeface="+mn-lt"/>
                <a:ea typeface="+mn-ea"/>
                <a:cs typeface="+mn-cs"/>
              </a:rPr>
              <a:t>Jieqiong</a:t>
            </a:r>
            <a:r>
              <a:rPr lang="en-US" sz="1200" b="1" i="1" kern="1200" baseline="0" dirty="0" smtClean="0">
                <a:solidFill>
                  <a:schemeClr val="tx1"/>
                </a:solidFill>
                <a:latin typeface="+mn-lt"/>
                <a:ea typeface="+mn-ea"/>
                <a:cs typeface="+mn-cs"/>
              </a:rPr>
              <a:t> Wang1, Jing Hua2 and </a:t>
            </a:r>
            <a:r>
              <a:rPr lang="en-US" sz="1200" b="1" i="1" kern="1200" baseline="0" dirty="0" err="1" smtClean="0">
                <a:solidFill>
                  <a:schemeClr val="tx1"/>
                </a:solidFill>
                <a:latin typeface="+mn-lt"/>
                <a:ea typeface="+mn-ea"/>
                <a:cs typeface="+mn-cs"/>
              </a:rPr>
              <a:t>Huiguang</a:t>
            </a:r>
            <a:r>
              <a:rPr lang="en-US" sz="1200" b="1" i="1" kern="1200" baseline="0" dirty="0" smtClean="0">
                <a:solidFill>
                  <a:schemeClr val="tx1"/>
                </a:solidFill>
                <a:latin typeface="+mn-lt"/>
                <a:ea typeface="+mn-ea"/>
                <a:cs typeface="+mn-cs"/>
              </a:rPr>
              <a:t> He1* 1 NeuralImagingComputationandAnalysisGroup,StateKeyLaboratoryofManagementandControlforComplexSystems,InstituteofAutomation,Chinese </a:t>
            </a:r>
            <a:r>
              <a:rPr lang="en-US" sz="1200" b="1" i="1" kern="1200" baseline="0" dirty="0" err="1" smtClean="0">
                <a:solidFill>
                  <a:schemeClr val="tx1"/>
                </a:solidFill>
                <a:latin typeface="+mn-lt"/>
                <a:ea typeface="+mn-ea"/>
                <a:cs typeface="+mn-cs"/>
              </a:rPr>
              <a:t>AcademyofSciences,Beijing,China</a:t>
            </a:r>
            <a:r>
              <a:rPr lang="en-US" sz="1200" b="1" i="1" kern="1200" baseline="0" dirty="0" smtClean="0">
                <a:solidFill>
                  <a:schemeClr val="tx1"/>
                </a:solidFill>
                <a:latin typeface="+mn-lt"/>
                <a:ea typeface="+mn-ea"/>
                <a:cs typeface="+mn-cs"/>
              </a:rPr>
              <a:t> 2 GraphicsandImagingLaboratory,DepartmentofComputerScience,WayneStateUniversity,Detroit,MI,USA </a:t>
            </a:r>
            <a:endParaRPr lang="en-US" dirty="0"/>
          </a:p>
        </p:txBody>
      </p:sp>
      <p:sp>
        <p:nvSpPr>
          <p:cNvPr id="4" name="Slide Number Placeholder 3"/>
          <p:cNvSpPr>
            <a:spLocks noGrp="1"/>
          </p:cNvSpPr>
          <p:nvPr>
            <p:ph type="sldNum" sz="quarter" idx="10"/>
          </p:nvPr>
        </p:nvSpPr>
        <p:spPr/>
        <p:txBody>
          <a:bodyPr/>
          <a:lstStyle/>
          <a:p>
            <a:fld id="{06F47776-A2CE-4EB2-99C9-A21B2B51A8B1}"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normAutofit fontScale="90000"/>
          </a:bodyPr>
          <a:lstStyle/>
          <a:p>
            <a:r>
              <a:rPr lang="en-US" dirty="0" smtClean="0"/>
              <a:t>Subject/data classification using resting state functional connectivity</a:t>
            </a:r>
            <a:endParaRPr lang="he-IL" dirty="0"/>
          </a:p>
        </p:txBody>
      </p:sp>
      <p:sp>
        <p:nvSpPr>
          <p:cNvPr id="3" name="Subtitle 2"/>
          <p:cNvSpPr>
            <a:spLocks noGrp="1"/>
          </p:cNvSpPr>
          <p:nvPr>
            <p:ph type="subTitle" idx="1"/>
          </p:nvPr>
        </p:nvSpPr>
        <p:spPr>
          <a:xfrm>
            <a:off x="1371600" y="2743200"/>
            <a:ext cx="6400800" cy="2895600"/>
          </a:xfrm>
        </p:spPr>
        <p:txBody>
          <a:bodyPr/>
          <a:lstStyle/>
          <a:p>
            <a:r>
              <a:rPr lang="en-US" dirty="0" smtClean="0"/>
              <a:t>Joint work with </a:t>
            </a:r>
            <a:r>
              <a:rPr lang="en-US" dirty="0" err="1" smtClean="0"/>
              <a:t>Didi</a:t>
            </a:r>
            <a:r>
              <a:rPr lang="en-US" dirty="0" smtClean="0"/>
              <a:t> </a:t>
            </a:r>
            <a:r>
              <a:rPr lang="en-US" dirty="0" err="1" smtClean="0"/>
              <a:t>Amar</a:t>
            </a:r>
            <a:endParaRPr lang="he-I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i="1" dirty="0" smtClean="0">
                <a:solidFill>
                  <a:schemeClr val="accent1"/>
                </a:solidFill>
              </a:rPr>
              <a:t>Results</a:t>
            </a:r>
            <a:endParaRPr lang="en-US" i="1" dirty="0">
              <a:solidFill>
                <a:schemeClr val="accent1"/>
              </a:solidFill>
            </a:endParaRPr>
          </a:p>
        </p:txBody>
      </p:sp>
      <p:sp>
        <p:nvSpPr>
          <p:cNvPr id="3" name="Content Placeholder 2"/>
          <p:cNvSpPr>
            <a:spLocks noGrp="1"/>
          </p:cNvSpPr>
          <p:nvPr>
            <p:ph idx="1"/>
          </p:nvPr>
        </p:nvSpPr>
        <p:spPr>
          <a:xfrm>
            <a:off x="457200" y="1600201"/>
            <a:ext cx="8229600" cy="1752599"/>
          </a:xfrm>
        </p:spPr>
        <p:txBody>
          <a:bodyPr>
            <a:normAutofit/>
          </a:bodyPr>
          <a:lstStyle/>
          <a:p>
            <a:r>
              <a:rPr lang="en-US" dirty="0" smtClean="0"/>
              <a:t>92% accuracy (P&lt;0.001), 46 of 50 scans , when adding the fifth task (“winner takes all” approach)</a:t>
            </a:r>
          </a:p>
          <a:p>
            <a:endParaRPr lang="en-US" dirty="0" smtClean="0"/>
          </a:p>
        </p:txBody>
      </p:sp>
      <p:pic>
        <p:nvPicPr>
          <p:cNvPr id="2051" name="Picture 3"/>
          <p:cNvPicPr>
            <a:picLocks noChangeAspect="1" noChangeArrowheads="1"/>
          </p:cNvPicPr>
          <p:nvPr/>
        </p:nvPicPr>
        <p:blipFill>
          <a:blip r:embed="rId3" cstate="print"/>
          <a:srcRect/>
          <a:stretch>
            <a:fillRect/>
          </a:stretch>
        </p:blipFill>
        <p:spPr bwMode="auto">
          <a:xfrm>
            <a:off x="4400550" y="3352800"/>
            <a:ext cx="4743450" cy="2505075"/>
          </a:xfrm>
          <a:prstGeom prst="rect">
            <a:avLst/>
          </a:prstGeom>
          <a:noFill/>
          <a:ln w="9525">
            <a:noFill/>
            <a:miter lim="800000"/>
            <a:headEnd/>
            <a:tailEnd/>
          </a:ln>
        </p:spPr>
      </p:pic>
      <p:sp>
        <p:nvSpPr>
          <p:cNvPr id="9" name="TextBox 8"/>
          <p:cNvSpPr txBox="1"/>
          <p:nvPr/>
        </p:nvSpPr>
        <p:spPr>
          <a:xfrm>
            <a:off x="457200" y="3276600"/>
            <a:ext cx="4419600" cy="2831544"/>
          </a:xfrm>
          <a:prstGeom prst="rect">
            <a:avLst/>
          </a:prstGeom>
          <a:noFill/>
        </p:spPr>
        <p:txBody>
          <a:bodyPr wrap="square" rtlCol="0">
            <a:spAutoFit/>
          </a:bodyPr>
          <a:lstStyle/>
          <a:p>
            <a:pPr>
              <a:buFont typeface="Arial" pitchFamily="34" charset="0"/>
              <a:buChar char="•"/>
            </a:pPr>
            <a:r>
              <a:rPr lang="en-US" sz="3200" dirty="0" smtClean="0"/>
              <a:t>Classification accuracy with the structural (112 AAL) ROIs reached &lt;=65% (P &lt; 0.001) (26 of 40 states correctly classified)</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382000" cy="4953000"/>
          </a:xfrm>
        </p:spPr>
        <p:txBody>
          <a:bodyPr>
            <a:normAutofit fontScale="92500" lnSpcReduction="20000"/>
          </a:bodyPr>
          <a:lstStyle/>
          <a:p>
            <a:pPr>
              <a:buNone/>
            </a:pPr>
            <a:r>
              <a:rPr lang="en-US" b="1" i="1" dirty="0" smtClean="0"/>
              <a:t>Classification of ADHD children through multimodal magnetic resonance imaging</a:t>
            </a:r>
            <a:r>
              <a:rPr lang="en-US" b="1" dirty="0" smtClean="0"/>
              <a:t>. (Dai et. Al. ADHD 200, Frontiers in systems neuroscience)</a:t>
            </a:r>
          </a:p>
          <a:p>
            <a:r>
              <a:rPr lang="en-US" dirty="0" smtClean="0"/>
              <a:t>ADHD = Attention deficit hyperactivity disorder</a:t>
            </a:r>
          </a:p>
          <a:p>
            <a:pPr fontAlgn="base"/>
            <a:r>
              <a:rPr lang="en-US" dirty="0" smtClean="0"/>
              <a:t>The most commonly diagnosed behavioral disorder of childhood</a:t>
            </a:r>
          </a:p>
          <a:p>
            <a:pPr fontAlgn="base"/>
            <a:r>
              <a:rPr lang="en-US" dirty="0" smtClean="0"/>
              <a:t>Affects about 3 - 5% of school aged children</a:t>
            </a:r>
          </a:p>
          <a:p>
            <a:pPr fontAlgn="base"/>
            <a:r>
              <a:rPr lang="en-US" dirty="0" smtClean="0"/>
              <a:t>Diagnosed much more often in boys than in girls.</a:t>
            </a:r>
          </a:p>
          <a:p>
            <a:pPr fontAlgn="base"/>
            <a:r>
              <a:rPr lang="en-US" dirty="0" smtClean="0"/>
              <a:t>ADHD may run in families, but it is not clear exactly what causes it</a:t>
            </a:r>
          </a:p>
          <a:p>
            <a:pPr fontAlgn="base"/>
            <a:r>
              <a:rPr lang="en-US" dirty="0" smtClean="0"/>
              <a:t>Set in motion as the brain is developing</a:t>
            </a:r>
          </a:p>
        </p:txBody>
      </p:sp>
      <p:sp>
        <p:nvSpPr>
          <p:cNvPr id="4" name="Title 1"/>
          <p:cNvSpPr txBox="1">
            <a:spLocks/>
          </p:cNvSpPr>
          <p:nvPr/>
        </p:nvSpPr>
        <p:spPr>
          <a:xfrm>
            <a:off x="457200" y="381000"/>
            <a:ext cx="8229600" cy="1143000"/>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1" u="none" strike="noStrike" kern="1200" cap="none" spc="0" normalizeH="0" baseline="0" noProof="0" dirty="0" smtClean="0">
                <a:ln>
                  <a:noFill/>
                </a:ln>
                <a:solidFill>
                  <a:schemeClr val="tx2"/>
                </a:solidFill>
                <a:effectLst/>
                <a:uLnTx/>
                <a:uFillTx/>
                <a:latin typeface="+mj-lt"/>
                <a:ea typeface="+mj-ea"/>
                <a:cs typeface="+mj-cs"/>
              </a:rPr>
              <a:t>Classification based on FC – Example II</a:t>
            </a:r>
            <a:endParaRPr kumimoji="0" lang="he-IL" sz="4400" b="0" i="1"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fontScale="90000"/>
          </a:bodyPr>
          <a:lstStyle/>
          <a:p>
            <a:pPr lvl="0"/>
            <a:r>
              <a:rPr lang="en-US" i="1" dirty="0" smtClean="0">
                <a:solidFill>
                  <a:schemeClr val="tx2"/>
                </a:solidFill>
              </a:rPr>
              <a:t>Classification based on FC – Example II</a:t>
            </a:r>
            <a:endParaRPr lang="en-US" dirty="0"/>
          </a:p>
        </p:txBody>
      </p:sp>
      <p:sp>
        <p:nvSpPr>
          <p:cNvPr id="3" name="Content Placeholder 2"/>
          <p:cNvSpPr>
            <a:spLocks noGrp="1"/>
          </p:cNvSpPr>
          <p:nvPr>
            <p:ph idx="1"/>
          </p:nvPr>
        </p:nvSpPr>
        <p:spPr/>
        <p:txBody>
          <a:bodyPr>
            <a:normAutofit lnSpcReduction="10000"/>
          </a:bodyPr>
          <a:lstStyle/>
          <a:p>
            <a:r>
              <a:rPr lang="en-US" dirty="0" smtClean="0"/>
              <a:t>ADHD 200 Global competition</a:t>
            </a:r>
          </a:p>
          <a:p>
            <a:r>
              <a:rPr lang="en-US" dirty="0" smtClean="0"/>
              <a:t>Compared several features based on both </a:t>
            </a:r>
            <a:r>
              <a:rPr lang="en-US" dirty="0" err="1" smtClean="0"/>
              <a:t>sMRI</a:t>
            </a:r>
            <a:r>
              <a:rPr lang="en-US" dirty="0" smtClean="0"/>
              <a:t> and </a:t>
            </a:r>
            <a:r>
              <a:rPr lang="en-US" dirty="0" err="1" smtClean="0"/>
              <a:t>rs</a:t>
            </a:r>
            <a:r>
              <a:rPr lang="en-US" dirty="0" smtClean="0"/>
              <a:t>-fMRI (separately and combined)</a:t>
            </a:r>
          </a:p>
          <a:p>
            <a:r>
              <a:rPr lang="en-US" dirty="0" smtClean="0"/>
              <a:t>Selected RS FC as the feature to train a support vector machine (SVM) since cross validation (CV) accuracy was achieved when using this feature</a:t>
            </a:r>
          </a:p>
          <a:p>
            <a:r>
              <a:rPr lang="en-US" dirty="0" smtClean="0"/>
              <a:t>Ranked 6</a:t>
            </a:r>
            <a:r>
              <a:rPr lang="en-US" baseline="30000" dirty="0" smtClean="0"/>
              <a:t>th</a:t>
            </a:r>
            <a:r>
              <a:rPr lang="en-US" dirty="0" smtClean="0"/>
              <a:t> of 21 groups and 1st in terms of sensitivity and J-statistic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Structural and </a:t>
            </a:r>
            <a:r>
              <a:rPr lang="en-US" dirty="0" err="1" smtClean="0"/>
              <a:t>rs</a:t>
            </a:r>
            <a:r>
              <a:rPr lang="en-US" dirty="0" smtClean="0"/>
              <a:t>-fMRI of 776 labeled (285 – cases, 491 – controls) and 195 unlabeled </a:t>
            </a:r>
          </a:p>
          <a:p>
            <a:r>
              <a:rPr lang="en-US" dirty="0" smtClean="0"/>
              <a:t>Samples were collected from eight sites, using different scanners and scanning parameters</a:t>
            </a:r>
          </a:p>
          <a:p>
            <a:r>
              <a:rPr lang="en-US" dirty="0" smtClean="0"/>
              <a:t>Not all the subjects in ADHD-200 datasets are available or suitable for the studies</a:t>
            </a:r>
          </a:p>
          <a:p>
            <a:r>
              <a:rPr lang="en-US" dirty="0" smtClean="0"/>
              <a:t>152 of 776 subjects were excluded due to low quality images or ADHD-HI (hyperactivity) type</a:t>
            </a:r>
            <a:endParaRPr lang="en-US" dirty="0"/>
          </a:p>
        </p:txBody>
      </p:sp>
      <p:sp>
        <p:nvSpPr>
          <p:cNvPr id="4" name="Title 1"/>
          <p:cNvSpPr txBox="1">
            <a:spLocks/>
          </p:cNvSpPr>
          <p:nvPr/>
        </p:nvSpPr>
        <p:spPr>
          <a:xfrm>
            <a:off x="457200" y="457200"/>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1" u="none" strike="noStrike" kern="1200" cap="none" spc="0" normalizeH="0" baseline="0" noProof="0" dirty="0" smtClean="0">
                <a:ln>
                  <a:noFill/>
                </a:ln>
                <a:solidFill>
                  <a:schemeClr val="tx2"/>
                </a:solidFill>
                <a:effectLst/>
                <a:uLnTx/>
                <a:uFillTx/>
                <a:latin typeface="+mj-lt"/>
                <a:ea typeface="+mj-ea"/>
                <a:cs typeface="+mj-cs"/>
              </a:rPr>
              <a:t>Data</a:t>
            </a:r>
            <a:endParaRPr kumimoji="0" lang="he-IL" sz="4400" b="0" i="1"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686800" cy="5181600"/>
          </a:xfrm>
        </p:spPr>
        <p:txBody>
          <a:bodyPr>
            <a:normAutofit fontScale="92500" lnSpcReduction="10000"/>
          </a:bodyPr>
          <a:lstStyle/>
          <a:p>
            <a:r>
              <a:rPr lang="en-US" dirty="0" smtClean="0"/>
              <a:t>Basic fMRI preprocessing is not discussed</a:t>
            </a:r>
          </a:p>
          <a:p>
            <a:r>
              <a:rPr lang="en-US" dirty="0" smtClean="0"/>
              <a:t>CC400 atlas Craddock et al. (2012) =&gt; 351 ROIs</a:t>
            </a:r>
          </a:p>
          <a:p>
            <a:r>
              <a:rPr lang="en-US" dirty="0" smtClean="0"/>
              <a:t>FC maps:  Pearson correlation + pruning with 0.05 threshold (to reduce noise)</a:t>
            </a:r>
          </a:p>
          <a:p>
            <a:r>
              <a:rPr lang="en-US" dirty="0" smtClean="0"/>
              <a:t>BSS/WSS: used to filter non discriminative features (most)</a:t>
            </a:r>
          </a:p>
          <a:p>
            <a:endParaRPr lang="en-US" dirty="0" smtClean="0"/>
          </a:p>
          <a:p>
            <a:r>
              <a:rPr lang="en-US" dirty="0" smtClean="0"/>
              <a:t>Further selection </a:t>
            </a:r>
            <a:br>
              <a:rPr lang="en-US" dirty="0" smtClean="0"/>
            </a:br>
            <a:r>
              <a:rPr lang="en-US" dirty="0" smtClean="0"/>
              <a:t>is done using a wrapper-based method which utilizes SVM based on recursive feature elimination which is named SVM-RFE (</a:t>
            </a:r>
            <a:r>
              <a:rPr lang="en-US" dirty="0" err="1" smtClean="0"/>
              <a:t>Guyon</a:t>
            </a:r>
            <a:r>
              <a:rPr lang="en-US" dirty="0" smtClean="0"/>
              <a:t> et al., 2002)</a:t>
            </a:r>
          </a:p>
          <a:p>
            <a:pPr>
              <a:buNone/>
            </a:pPr>
            <a:endParaRPr lang="en-US" dirty="0" smtClean="0"/>
          </a:p>
        </p:txBody>
      </p:sp>
      <p:sp>
        <p:nvSpPr>
          <p:cNvPr id="4" name="Title 1"/>
          <p:cNvSpPr txBox="1">
            <a:spLocks/>
          </p:cNvSpPr>
          <p:nvPr/>
        </p:nvSpPr>
        <p:spPr>
          <a:xfrm>
            <a:off x="457200" y="304800"/>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1" u="none" strike="noStrike" kern="1200" cap="none" spc="0" normalizeH="0" baseline="0" noProof="0" dirty="0" smtClean="0">
                <a:ln>
                  <a:noFill/>
                </a:ln>
                <a:solidFill>
                  <a:schemeClr val="tx2"/>
                </a:solidFill>
                <a:effectLst/>
                <a:uLnTx/>
                <a:uFillTx/>
                <a:latin typeface="+mj-lt"/>
                <a:ea typeface="+mj-ea"/>
                <a:cs typeface="+mj-cs"/>
              </a:rPr>
              <a:t>Analysis</a:t>
            </a:r>
            <a:endParaRPr kumimoji="0" lang="he-IL" sz="4400" b="0" i="1" u="none" strike="noStrike" kern="1200" cap="none" spc="0" normalizeH="0" baseline="0" noProof="0" dirty="0">
              <a:ln>
                <a:noFill/>
              </a:ln>
              <a:solidFill>
                <a:schemeClr val="tx2"/>
              </a:solidFill>
              <a:effectLst/>
              <a:uLnTx/>
              <a:uFillTx/>
              <a:latin typeface="+mj-lt"/>
              <a:ea typeface="+mj-ea"/>
              <a:cs typeface="+mj-cs"/>
            </a:endParaRPr>
          </a:p>
        </p:txBody>
      </p:sp>
      <p:pic>
        <p:nvPicPr>
          <p:cNvPr id="1026" name="Picture 2"/>
          <p:cNvPicPr>
            <a:picLocks noChangeAspect="1" noChangeArrowheads="1"/>
          </p:cNvPicPr>
          <p:nvPr/>
        </p:nvPicPr>
        <p:blipFill>
          <a:blip r:embed="rId3" cstate="print"/>
          <a:srcRect/>
          <a:stretch>
            <a:fillRect/>
          </a:stretch>
        </p:blipFill>
        <p:spPr bwMode="auto">
          <a:xfrm>
            <a:off x="3657600" y="3719826"/>
            <a:ext cx="4810225" cy="13093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3124201"/>
          </a:xfrm>
        </p:spPr>
        <p:txBody>
          <a:bodyPr>
            <a:normAutofit fontScale="92500" lnSpcReduction="20000"/>
          </a:bodyPr>
          <a:lstStyle/>
          <a:p>
            <a:r>
              <a:rPr lang="en-US" sz="3000" dirty="0" smtClean="0"/>
              <a:t>SVM with radial basis function (RBF) kernel is used for classification</a:t>
            </a:r>
          </a:p>
          <a:p>
            <a:r>
              <a:rPr lang="en-US" sz="3000" dirty="0" smtClean="0"/>
              <a:t>Let x1, x2 be the feature vectors, RBF kernel is defined as: </a:t>
            </a:r>
          </a:p>
          <a:p>
            <a:pPr>
              <a:buNone/>
            </a:pPr>
            <a:endParaRPr lang="en-US" dirty="0" smtClean="0"/>
          </a:p>
          <a:p>
            <a:pPr>
              <a:buNone/>
            </a:pPr>
            <a:r>
              <a:rPr lang="en-US" dirty="0" smtClean="0"/>
              <a:t>   </a:t>
            </a:r>
            <a:br>
              <a:rPr lang="en-US" dirty="0" smtClean="0"/>
            </a:br>
            <a:endParaRPr lang="en-US" dirty="0" smtClean="0"/>
          </a:p>
        </p:txBody>
      </p:sp>
      <p:pic>
        <p:nvPicPr>
          <p:cNvPr id="2051" name="Picture 3"/>
          <p:cNvPicPr>
            <a:picLocks noChangeAspect="1" noChangeArrowheads="1"/>
          </p:cNvPicPr>
          <p:nvPr/>
        </p:nvPicPr>
        <p:blipFill>
          <a:blip r:embed="rId3" cstate="print">
            <a:lum contrast="2000"/>
          </a:blip>
          <a:srcRect/>
          <a:stretch>
            <a:fillRect/>
          </a:stretch>
        </p:blipFill>
        <p:spPr bwMode="auto">
          <a:xfrm>
            <a:off x="2595561" y="1600200"/>
            <a:ext cx="5231611" cy="9906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1905000" y="3508298"/>
            <a:ext cx="6400800" cy="3197302"/>
          </a:xfrm>
          <a:prstGeom prst="rect">
            <a:avLst/>
          </a:prstGeom>
          <a:noFill/>
          <a:ln w="9525">
            <a:noFill/>
            <a:miter lim="800000"/>
            <a:headEnd/>
            <a:tailEnd/>
          </a:ln>
        </p:spPr>
      </p:pic>
      <p:sp>
        <p:nvSpPr>
          <p:cNvPr id="8" name="TextBox 7"/>
          <p:cNvSpPr txBox="1"/>
          <p:nvPr/>
        </p:nvSpPr>
        <p:spPr>
          <a:xfrm>
            <a:off x="533400" y="2438400"/>
            <a:ext cx="8001000" cy="1661993"/>
          </a:xfrm>
          <a:prstGeom prst="rect">
            <a:avLst/>
          </a:prstGeom>
          <a:noFill/>
        </p:spPr>
        <p:txBody>
          <a:bodyPr wrap="square" rtlCol="0">
            <a:spAutoFit/>
          </a:bodyPr>
          <a:lstStyle/>
          <a:p>
            <a:r>
              <a:rPr lang="el-GR" sz="2800" dirty="0" smtClean="0"/>
              <a:t>σ </a:t>
            </a:r>
            <a:r>
              <a:rPr lang="en-US" sz="2800" dirty="0" smtClean="0"/>
              <a:t>= the width of the kernel, should be carefully tuned for SVM model optimization – done using grid search with CV</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1" u="none" strike="noStrike" kern="1200" cap="none" spc="0" normalizeH="0" baseline="0" noProof="0" dirty="0" smtClean="0">
                <a:ln>
                  <a:noFill/>
                </a:ln>
                <a:solidFill>
                  <a:schemeClr val="tx2"/>
                </a:solidFill>
                <a:effectLst/>
                <a:uLnTx/>
                <a:uFillTx/>
                <a:latin typeface="+mj-lt"/>
                <a:ea typeface="+mj-ea"/>
                <a:cs typeface="+mj-cs"/>
              </a:rPr>
              <a:t>Results</a:t>
            </a:r>
            <a:endParaRPr kumimoji="0" lang="he-IL" sz="4400" b="0" i="1" u="none" strike="noStrike" kern="1200" cap="none" spc="0" normalizeH="0" baseline="0" noProof="0" dirty="0">
              <a:ln>
                <a:noFill/>
              </a:ln>
              <a:solidFill>
                <a:schemeClr val="tx2"/>
              </a:solidFill>
              <a:effectLst/>
              <a:uLnTx/>
              <a:uFillTx/>
              <a:latin typeface="+mj-lt"/>
              <a:ea typeface="+mj-ea"/>
              <a:cs typeface="+mj-cs"/>
            </a:endParaRPr>
          </a:p>
        </p:txBody>
      </p:sp>
      <p:pic>
        <p:nvPicPr>
          <p:cNvPr id="3076" name="Picture 4"/>
          <p:cNvPicPr>
            <a:picLocks noGrp="1" noChangeAspect="1" noChangeArrowheads="1"/>
          </p:cNvPicPr>
          <p:nvPr>
            <p:ph idx="1"/>
          </p:nvPr>
        </p:nvPicPr>
        <p:blipFill>
          <a:blip r:embed="rId3" cstate="print"/>
          <a:srcRect/>
          <a:stretch>
            <a:fillRect/>
          </a:stretch>
        </p:blipFill>
        <p:spPr bwMode="auto">
          <a:xfrm>
            <a:off x="381000" y="1234599"/>
            <a:ext cx="8417409" cy="2042001"/>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0" y="3886200"/>
            <a:ext cx="9144000" cy="21949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457199" y="1230872"/>
            <a:ext cx="8607235" cy="47889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solidFill>
                  <a:schemeClr val="tx2"/>
                </a:solidFill>
              </a:rPr>
              <a:t>Classification based on FC – Example III</a:t>
            </a:r>
            <a:endParaRPr lang="en-US" dirty="0"/>
          </a:p>
        </p:txBody>
      </p:sp>
      <p:sp>
        <p:nvSpPr>
          <p:cNvPr id="3" name="Content Placeholder 2"/>
          <p:cNvSpPr>
            <a:spLocks noGrp="1"/>
          </p:cNvSpPr>
          <p:nvPr>
            <p:ph idx="1"/>
          </p:nvPr>
        </p:nvSpPr>
        <p:spPr>
          <a:xfrm>
            <a:off x="228600" y="1524000"/>
            <a:ext cx="8610600" cy="5105400"/>
          </a:xfrm>
        </p:spPr>
        <p:txBody>
          <a:bodyPr>
            <a:normAutofit fontScale="55000" lnSpcReduction="20000"/>
          </a:bodyPr>
          <a:lstStyle/>
          <a:p>
            <a:r>
              <a:rPr lang="en-US" sz="4400" b="1" dirty="0" smtClean="0"/>
              <a:t>Robust Feature Selection in Resting-State fMRI Connectivity Based on Population Studies </a:t>
            </a:r>
            <a:r>
              <a:rPr lang="en-US" b="1" dirty="0" smtClean="0"/>
              <a:t/>
            </a:r>
            <a:br>
              <a:rPr lang="en-US" b="1" dirty="0" smtClean="0"/>
            </a:br>
            <a:r>
              <a:rPr lang="en-US" sz="2400" b="1" dirty="0" smtClean="0"/>
              <a:t>Computer Vision and Pattern Recognition Workshops (CVPRW) conference 2010, </a:t>
            </a:r>
            <a:r>
              <a:rPr lang="en-US" sz="2400" b="1" dirty="0" err="1" smtClean="0"/>
              <a:t>Venkataraman</a:t>
            </a:r>
            <a:r>
              <a:rPr lang="en-US" sz="2400" b="1" dirty="0" smtClean="0"/>
              <a:t> et. Al</a:t>
            </a:r>
          </a:p>
          <a:p>
            <a:r>
              <a:rPr lang="en-US" sz="4400" dirty="0" smtClean="0"/>
              <a:t>Schizophrenia: a mental disorder characterized by a breakdown of thought processes and by poor emotional responsiveness</a:t>
            </a:r>
          </a:p>
          <a:p>
            <a:r>
              <a:rPr lang="en-US" sz="4400" dirty="0" smtClean="0"/>
              <a:t>Common symptoms include auditory hallucinations, paranoid or bizarre delusions, or disorganized speech and thinking, significant social or occupational dysfunction.</a:t>
            </a:r>
          </a:p>
          <a:p>
            <a:r>
              <a:rPr lang="en-US" sz="4400" dirty="0" smtClean="0"/>
              <a:t>Onset of symptoms typically occurs in young adulthood</a:t>
            </a:r>
          </a:p>
          <a:p>
            <a:r>
              <a:rPr lang="en-US" sz="4400" dirty="0" smtClean="0"/>
              <a:t>Diagnosis is based on observed behavior and the patient's reported experiences.</a:t>
            </a:r>
          </a:p>
          <a:p>
            <a:r>
              <a:rPr lang="en-US" sz="4400" dirty="0" smtClean="0"/>
              <a:t>Impairments reﬂect abnormalities in widely-distributed functional and anatomical networks </a:t>
            </a:r>
          </a:p>
          <a:p>
            <a:r>
              <a:rPr lang="en-US" sz="4400" dirty="0" smtClean="0"/>
              <a:t>Despite considerable interest in recent years, the origins and expression of the disease are still poorly understood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82000" cy="4876800"/>
          </a:xfrm>
        </p:spPr>
        <p:txBody>
          <a:bodyPr>
            <a:normAutofit fontScale="92500" lnSpcReduction="10000"/>
          </a:bodyPr>
          <a:lstStyle/>
          <a:p>
            <a:r>
              <a:rPr lang="en-US" dirty="0" smtClean="0"/>
              <a:t>18 cases 18 controls (all males)</a:t>
            </a:r>
          </a:p>
          <a:p>
            <a:r>
              <a:rPr lang="en-US" dirty="0" smtClean="0"/>
              <a:t>Anatomical scans and RS fMRI scans </a:t>
            </a:r>
          </a:p>
          <a:p>
            <a:r>
              <a:rPr lang="en-US" dirty="0" smtClean="0"/>
              <a:t>Preprocessing: first 5 TRs removal, head motion correction, slice timing correction (FSL), spatial smoothing</a:t>
            </a:r>
          </a:p>
          <a:p>
            <a:r>
              <a:rPr lang="en-US" b="1" dirty="0" smtClean="0"/>
              <a:t>Low pass filter (freq&lt;0.08Hz) </a:t>
            </a:r>
          </a:p>
          <a:p>
            <a:r>
              <a:rPr lang="en-US" dirty="0" smtClean="0"/>
              <a:t>WM, CSF and whole brain signal removal (regression)</a:t>
            </a:r>
          </a:p>
          <a:p>
            <a:r>
              <a:rPr lang="en-US" dirty="0" smtClean="0"/>
              <a:t>Anatomical images were segmented into 77 regions (</a:t>
            </a:r>
            <a:r>
              <a:rPr lang="en-US" dirty="0" err="1" smtClean="0"/>
              <a:t>FreeSurfer</a:t>
            </a:r>
            <a:r>
              <a:rPr lang="en-US" dirty="0" smtClean="0"/>
              <a:t> )</a:t>
            </a:r>
          </a:p>
          <a:p>
            <a:pPr>
              <a:buNone/>
            </a:pPr>
            <a:endParaRPr lang="en-US" dirty="0" smtClean="0"/>
          </a:p>
          <a:p>
            <a:endParaRPr lang="en-US" dirty="0"/>
          </a:p>
        </p:txBody>
      </p:sp>
      <p:sp>
        <p:nvSpPr>
          <p:cNvPr id="4" name="Title 1"/>
          <p:cNvSpPr>
            <a:spLocks noGrp="1"/>
          </p:cNvSpPr>
          <p:nvPr>
            <p:ph type="title"/>
          </p:nvPr>
        </p:nvSpPr>
        <p:spPr/>
        <p:txBody>
          <a:bodyPr>
            <a:normAutofit/>
          </a:bodyPr>
          <a:lstStyle/>
          <a:p>
            <a:r>
              <a:rPr lang="en-US" i="1" dirty="0" smtClean="0">
                <a:solidFill>
                  <a:schemeClr val="tx2"/>
                </a:solidFill>
              </a:rPr>
              <a:t>Data</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2">
            <a:hlinkClick r:id="" action="ppaction://noaction"/>
          </p:cNvPr>
          <p:cNvPicPr>
            <a:picLocks noChangeAspect="1" noChangeArrowheads="1"/>
          </p:cNvPicPr>
          <p:nvPr/>
        </p:nvPicPr>
        <p:blipFill>
          <a:blip r:embed="rId3" cstate="print"/>
          <a:srcRect/>
          <a:stretch>
            <a:fillRect/>
          </a:stretch>
        </p:blipFill>
        <p:spPr bwMode="auto">
          <a:xfrm>
            <a:off x="467544" y="4509120"/>
            <a:ext cx="7939088" cy="1873250"/>
          </a:xfrm>
          <a:prstGeom prst="rect">
            <a:avLst/>
          </a:prstGeom>
          <a:noFill/>
          <a:ln w="9525">
            <a:noFill/>
            <a:miter lim="800000"/>
            <a:headEnd/>
            <a:tailEnd/>
          </a:ln>
        </p:spPr>
      </p:pic>
      <p:sp>
        <p:nvSpPr>
          <p:cNvPr id="2" name="Title 1"/>
          <p:cNvSpPr>
            <a:spLocks noGrp="1"/>
          </p:cNvSpPr>
          <p:nvPr>
            <p:ph type="title"/>
          </p:nvPr>
        </p:nvSpPr>
        <p:spPr/>
        <p:txBody>
          <a:bodyPr/>
          <a:lstStyle/>
          <a:p>
            <a:pPr fontAlgn="auto">
              <a:spcAft>
                <a:spcPts val="0"/>
              </a:spcAft>
              <a:defRPr/>
            </a:pPr>
            <a:r>
              <a:rPr lang="en-US" i="1" dirty="0" smtClean="0">
                <a:solidFill>
                  <a:schemeClr val="tx2"/>
                </a:solidFill>
              </a:rPr>
              <a:t>Background</a:t>
            </a:r>
            <a:endParaRPr lang="en-US" i="1" dirty="0">
              <a:solidFill>
                <a:schemeClr val="tx2"/>
              </a:solidFill>
            </a:endParaRPr>
          </a:p>
        </p:txBody>
      </p:sp>
      <p:sp>
        <p:nvSpPr>
          <p:cNvPr id="7171" name="Content Placeholder 2"/>
          <p:cNvSpPr>
            <a:spLocks noGrp="1"/>
          </p:cNvSpPr>
          <p:nvPr>
            <p:ph sz="quarter" idx="1"/>
          </p:nvPr>
        </p:nvSpPr>
        <p:spPr>
          <a:xfrm>
            <a:off x="683568" y="1340768"/>
            <a:ext cx="8043664" cy="4176464"/>
          </a:xfrm>
        </p:spPr>
        <p:txBody>
          <a:bodyPr>
            <a:normAutofit/>
          </a:bodyPr>
          <a:lstStyle/>
          <a:p>
            <a:r>
              <a:rPr lang="en-US" sz="2800" dirty="0" smtClean="0"/>
              <a:t>fMRI data = Blood oxygen levels of ~40000 Gray matter volumes (i.e. voxels)</a:t>
            </a:r>
          </a:p>
          <a:p>
            <a:r>
              <a:rPr lang="en-US" sz="2800" dirty="0" smtClean="0"/>
              <a:t>Functional connectivity analysis is often used to study the network organization of  the brain</a:t>
            </a:r>
          </a:p>
          <a:p>
            <a:pPr algn="l" rtl="0">
              <a:spcBef>
                <a:spcPct val="0"/>
              </a:spcBef>
            </a:pPr>
            <a:r>
              <a:rPr lang="en-US" sz="2800" dirty="0" smtClean="0">
                <a:cs typeface="Arial" pitchFamily="34" charset="0"/>
              </a:rPr>
              <a:t>Work in the last decade has revealed slow correlated activity within functional networks in the resting state (i.e. RSNs)</a:t>
            </a:r>
          </a:p>
        </p:txBody>
      </p:sp>
      <p:sp>
        <p:nvSpPr>
          <p:cNvPr id="7172" name="Slide Number Placeholder 3"/>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6BF09660-D710-4399-B194-1D9E0B966C75}" type="slidenum">
              <a:rPr lang="he-IL"/>
              <a:pPr fontAlgn="base">
                <a:spcBef>
                  <a:spcPct val="0"/>
                </a:spcBef>
                <a:spcAft>
                  <a:spcPct val="0"/>
                </a:spcAft>
              </a:pPr>
              <a:t>2</a:t>
            </a:fld>
            <a:endParaRPr lang="he-IL"/>
          </a:p>
        </p:txBody>
      </p:sp>
      <p:sp>
        <p:nvSpPr>
          <p:cNvPr id="7174" name="TextBox 6"/>
          <p:cNvSpPr txBox="1">
            <a:spLocks noChangeArrowheads="1"/>
          </p:cNvSpPr>
          <p:nvPr/>
        </p:nvSpPr>
        <p:spPr bwMode="auto">
          <a:xfrm>
            <a:off x="179512" y="6381328"/>
            <a:ext cx="8568952" cy="461665"/>
          </a:xfrm>
          <a:prstGeom prst="rect">
            <a:avLst/>
          </a:prstGeom>
          <a:noFill/>
          <a:ln w="9525">
            <a:noFill/>
            <a:miter lim="800000"/>
            <a:headEnd/>
            <a:tailEnd/>
          </a:ln>
        </p:spPr>
        <p:txBody>
          <a:bodyPr wrap="square">
            <a:spAutoFit/>
          </a:bodyPr>
          <a:lstStyle/>
          <a:p>
            <a:pPr algn="l" rtl="0"/>
            <a:r>
              <a:rPr lang="en-US" sz="1200" dirty="0" err="1">
                <a:latin typeface="Century Schoolbook" pitchFamily="18" charset="0"/>
                <a:cs typeface="Times New Roman" pitchFamily="18" charset="0"/>
              </a:rPr>
              <a:t>Biswal</a:t>
            </a:r>
            <a:r>
              <a:rPr lang="en-US" sz="1200" dirty="0">
                <a:latin typeface="Century Schoolbook" pitchFamily="18" charset="0"/>
                <a:cs typeface="Times New Roman" pitchFamily="18" charset="0"/>
              </a:rPr>
              <a:t> </a:t>
            </a:r>
            <a:r>
              <a:rPr lang="en-US" sz="1200" dirty="0" smtClean="0">
                <a:latin typeface="Century Schoolbook" pitchFamily="18" charset="0"/>
                <a:cs typeface="Times New Roman" pitchFamily="18" charset="0"/>
              </a:rPr>
              <a:t>95\2008,</a:t>
            </a:r>
            <a:r>
              <a:rPr lang="en-US" sz="1200" dirty="0" smtClean="0"/>
              <a:t>, </a:t>
            </a:r>
            <a:r>
              <a:rPr lang="en-US" sz="1200" dirty="0" err="1" smtClean="0">
                <a:latin typeface="Century Schoolbook" pitchFamily="18" charset="0"/>
                <a:cs typeface="Times New Roman" pitchFamily="18" charset="0"/>
              </a:rPr>
              <a:t>Raichle</a:t>
            </a:r>
            <a:r>
              <a:rPr lang="en-US" sz="1200" dirty="0" smtClean="0">
                <a:latin typeface="Century Schoolbook" pitchFamily="18" charset="0"/>
                <a:cs typeface="Times New Roman" pitchFamily="18" charset="0"/>
              </a:rPr>
              <a:t> </a:t>
            </a:r>
            <a:r>
              <a:rPr lang="en-US" sz="1200" dirty="0">
                <a:latin typeface="Century Schoolbook" pitchFamily="18" charset="0"/>
                <a:cs typeface="Times New Roman" pitchFamily="18" charset="0"/>
              </a:rPr>
              <a:t>2001</a:t>
            </a:r>
            <a:r>
              <a:rPr lang="en-US" sz="1200" dirty="0" smtClean="0">
                <a:latin typeface="Century Schoolbook" pitchFamily="18" charset="0"/>
                <a:cs typeface="Times New Roman" pitchFamily="18" charset="0"/>
              </a:rPr>
              <a:t>, </a:t>
            </a:r>
            <a:r>
              <a:rPr lang="en-US" sz="1200" dirty="0" err="1" smtClean="0">
                <a:latin typeface="Century Schoolbook" pitchFamily="18" charset="0"/>
                <a:cs typeface="Times New Roman" pitchFamily="18" charset="0"/>
              </a:rPr>
              <a:t>Greicius</a:t>
            </a:r>
            <a:r>
              <a:rPr lang="en-US" sz="1200" dirty="0" smtClean="0">
                <a:latin typeface="Century Schoolbook" pitchFamily="18" charset="0"/>
                <a:cs typeface="Times New Roman" pitchFamily="18" charset="0"/>
              </a:rPr>
              <a:t> and </a:t>
            </a:r>
            <a:r>
              <a:rPr lang="en-US" sz="1200" dirty="0" err="1" smtClean="0">
                <a:latin typeface="Century Schoolbook" pitchFamily="18" charset="0"/>
                <a:cs typeface="Times New Roman" pitchFamily="18" charset="0"/>
              </a:rPr>
              <a:t>Menon</a:t>
            </a:r>
            <a:r>
              <a:rPr lang="en-US" sz="1200" dirty="0" smtClean="0">
                <a:latin typeface="Century Schoolbook" pitchFamily="18" charset="0"/>
                <a:cs typeface="Times New Roman" pitchFamily="18" charset="0"/>
              </a:rPr>
              <a:t> 2003, Beckmann 2005, Fox </a:t>
            </a:r>
            <a:r>
              <a:rPr lang="en-US" sz="1200" dirty="0">
                <a:latin typeface="Century Schoolbook" pitchFamily="18" charset="0"/>
                <a:cs typeface="Times New Roman" pitchFamily="18" charset="0"/>
              </a:rPr>
              <a:t>2007, Vincent 2007</a:t>
            </a:r>
            <a:r>
              <a:rPr lang="en-US" sz="1200" dirty="0" smtClean="0">
                <a:latin typeface="Century Schoolbook" pitchFamily="18" charset="0"/>
                <a:cs typeface="Times New Roman" pitchFamily="18" charset="0"/>
              </a:rPr>
              <a:t>, </a:t>
            </a:r>
            <a:r>
              <a:rPr lang="en-US" sz="1200" dirty="0" err="1" smtClean="0">
                <a:latin typeface="Century Schoolbook" pitchFamily="18" charset="0"/>
                <a:cs typeface="Times New Roman" pitchFamily="18" charset="0"/>
              </a:rPr>
              <a:t>Martuzzi</a:t>
            </a:r>
            <a:r>
              <a:rPr lang="en-US" sz="1200" dirty="0" smtClean="0">
                <a:latin typeface="Century Schoolbook" pitchFamily="18" charset="0"/>
                <a:cs typeface="Times New Roman" pitchFamily="18" charset="0"/>
              </a:rPr>
              <a:t> 2010, Buckner </a:t>
            </a:r>
            <a:r>
              <a:rPr lang="en-US" sz="1200" dirty="0">
                <a:latin typeface="Century Schoolbook" pitchFamily="18" charset="0"/>
                <a:cs typeface="Times New Roman" pitchFamily="18" charset="0"/>
              </a:rPr>
              <a:t>2008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Mean signal extraction for each anatomical region and subject</a:t>
            </a:r>
          </a:p>
          <a:p>
            <a:r>
              <a:rPr lang="en-US" dirty="0" smtClean="0"/>
              <a:t>Cross correlations matrix calculated for each subject</a:t>
            </a:r>
          </a:p>
          <a:p>
            <a:r>
              <a:rPr lang="en-US" b="1" dirty="0" smtClean="0"/>
              <a:t>Fisher z transformation </a:t>
            </a:r>
            <a:r>
              <a:rPr lang="en-US" dirty="0" smtClean="0"/>
              <a:t>on correlation matrices</a:t>
            </a:r>
          </a:p>
          <a:p>
            <a:r>
              <a:rPr lang="en-US" dirty="0" smtClean="0"/>
              <a:t>Above matrices averaged over subjects to be used as features</a:t>
            </a:r>
          </a:p>
          <a:p>
            <a:r>
              <a:rPr lang="en-US" dirty="0" smtClean="0"/>
              <a:t>An additional analysis using only 16 expert-defined regions</a:t>
            </a:r>
          </a:p>
          <a:p>
            <a:pPr>
              <a:buNone/>
            </a:pPr>
            <a:endParaRPr lang="en-US" dirty="0" smtClean="0"/>
          </a:p>
          <a:p>
            <a:endParaRPr lang="en-US" dirty="0"/>
          </a:p>
        </p:txBody>
      </p:sp>
      <p:sp>
        <p:nvSpPr>
          <p:cNvPr id="4" name="Title 1"/>
          <p:cNvSpPr>
            <a:spLocks noGrp="1"/>
          </p:cNvSpPr>
          <p:nvPr>
            <p:ph type="title"/>
          </p:nvPr>
        </p:nvSpPr>
        <p:spPr/>
        <p:txBody>
          <a:bodyPr>
            <a:normAutofit/>
          </a:bodyPr>
          <a:lstStyle/>
          <a:p>
            <a:r>
              <a:rPr lang="en-US" i="1" dirty="0" smtClean="0">
                <a:solidFill>
                  <a:schemeClr val="tx2"/>
                </a:solidFill>
              </a:rPr>
              <a:t>Feature extraction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Use </a:t>
            </a:r>
            <a:r>
              <a:rPr lang="en-US" dirty="0" err="1" smtClean="0"/>
              <a:t>Gini</a:t>
            </a:r>
            <a:r>
              <a:rPr lang="en-US" dirty="0" smtClean="0"/>
              <a:t> Importance metric for feature selection (</a:t>
            </a:r>
            <a:r>
              <a:rPr lang="en-US" b="1" dirty="0" smtClean="0"/>
              <a:t>multivariate</a:t>
            </a:r>
            <a:r>
              <a:rPr lang="en-US" dirty="0" smtClean="0"/>
              <a:t>) –compared against 2-sample t-test</a:t>
            </a:r>
          </a:p>
          <a:p>
            <a:r>
              <a:rPr lang="en-US" dirty="0" smtClean="0"/>
              <a:t>A Random Forest classiﬁer and a Radial Basis Function (RBF) SVM were trained</a:t>
            </a:r>
          </a:p>
          <a:p>
            <a:r>
              <a:rPr lang="en-US" dirty="0" smtClean="0"/>
              <a:t>Assumption: when ranking features according to GI value or t-score signiﬁcant diﬀerences between cases and controls are contained in the ﬁrst K features (several K values are tested)</a:t>
            </a:r>
            <a:endParaRPr lang="en-US" dirty="0"/>
          </a:p>
        </p:txBody>
      </p:sp>
      <p:sp>
        <p:nvSpPr>
          <p:cNvPr id="4" name="Title 1"/>
          <p:cNvSpPr>
            <a:spLocks noGrp="1"/>
          </p:cNvSpPr>
          <p:nvPr>
            <p:ph type="title"/>
          </p:nvPr>
        </p:nvSpPr>
        <p:spPr/>
        <p:txBody>
          <a:bodyPr>
            <a:normAutofit/>
          </a:bodyPr>
          <a:lstStyle/>
          <a:p>
            <a:r>
              <a:rPr lang="en-US" i="1" dirty="0" smtClean="0">
                <a:solidFill>
                  <a:schemeClr val="tx2"/>
                </a:solidFill>
              </a:rPr>
              <a:t>Classification</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normAutofit lnSpcReduction="10000"/>
          </a:bodyPr>
          <a:lstStyle/>
          <a:p>
            <a:r>
              <a:rPr lang="en-US" sz="2800" dirty="0" smtClean="0"/>
              <a:t>The </a:t>
            </a:r>
            <a:r>
              <a:rPr lang="en-US" sz="2800" dirty="0" err="1" smtClean="0"/>
              <a:t>Gini</a:t>
            </a:r>
            <a:r>
              <a:rPr lang="en-US" sz="2800" dirty="0" smtClean="0"/>
              <a:t> Impurity G(ν) </a:t>
            </a:r>
            <a:r>
              <a:rPr lang="en-US" sz="2800" b="1" dirty="0" smtClean="0"/>
              <a:t>estimates the probability that two random observations, drawn from the same class distribution as the initial n</a:t>
            </a:r>
            <a:r>
              <a:rPr lang="en-US" sz="2800" b="1" baseline="-25000" dirty="0" smtClean="0"/>
              <a:t>ν</a:t>
            </a:r>
            <a:r>
              <a:rPr lang="en-US" sz="2800" b="1" dirty="0" smtClean="0"/>
              <a:t> samples, will have diﬀerent labels:</a:t>
            </a:r>
            <a:r>
              <a:rPr lang="en-US" sz="2800" dirty="0" smtClean="0"/>
              <a:t/>
            </a:r>
            <a:br>
              <a:rPr lang="en-US" sz="2800" dirty="0" smtClean="0"/>
            </a:br>
            <a:endParaRPr lang="en-US" sz="2800" dirty="0" smtClean="0"/>
          </a:p>
          <a:p>
            <a:r>
              <a:rPr lang="en-US" sz="2800" dirty="0" smtClean="0"/>
              <a:t>Given a feature f and a threshold η, we construct the two child nodes ν1 and ν2 of ν by partitioning the dataset along f according to η=&gt; n</a:t>
            </a:r>
            <a:r>
              <a:rPr lang="en-US" sz="2800" baseline="-25000" dirty="0" smtClean="0"/>
              <a:t>ν1</a:t>
            </a:r>
            <a:r>
              <a:rPr lang="en-US" sz="2800" dirty="0" smtClean="0"/>
              <a:t>(f, η) samples are assigned to child ν1, and n</a:t>
            </a:r>
            <a:r>
              <a:rPr lang="en-US" sz="2800" baseline="-25000" dirty="0" smtClean="0"/>
              <a:t>ν2</a:t>
            </a:r>
            <a:r>
              <a:rPr lang="en-US" sz="2800" dirty="0" smtClean="0"/>
              <a:t> (f, η) samples are assigned to node ν2. The change in </a:t>
            </a:r>
            <a:r>
              <a:rPr lang="en-US" sz="2800" dirty="0" err="1" smtClean="0"/>
              <a:t>Gini</a:t>
            </a:r>
            <a:r>
              <a:rPr lang="en-US" sz="2800" dirty="0" smtClean="0"/>
              <a:t> Impurity between the node ν and its children is:</a:t>
            </a:r>
            <a:endParaRPr lang="en-US" sz="2800" dirty="0"/>
          </a:p>
        </p:txBody>
      </p:sp>
      <p:sp>
        <p:nvSpPr>
          <p:cNvPr id="4" name="Title 1"/>
          <p:cNvSpPr>
            <a:spLocks noGrp="1"/>
          </p:cNvSpPr>
          <p:nvPr>
            <p:ph type="title"/>
          </p:nvPr>
        </p:nvSpPr>
        <p:spPr/>
        <p:txBody>
          <a:bodyPr>
            <a:normAutofit/>
          </a:bodyPr>
          <a:lstStyle/>
          <a:p>
            <a:r>
              <a:rPr lang="en-US" i="1" dirty="0" smtClean="0">
                <a:solidFill>
                  <a:schemeClr val="tx2"/>
                </a:solidFill>
              </a:rPr>
              <a:t>Classification - Elaboration</a:t>
            </a:r>
            <a:endParaRPr lang="en-US" dirty="0"/>
          </a:p>
        </p:txBody>
      </p:sp>
      <p:pic>
        <p:nvPicPr>
          <p:cNvPr id="3075" name="Picture 3"/>
          <p:cNvPicPr>
            <a:picLocks noChangeAspect="1" noChangeArrowheads="1"/>
          </p:cNvPicPr>
          <p:nvPr/>
        </p:nvPicPr>
        <p:blipFill>
          <a:blip r:embed="rId3" cstate="print"/>
          <a:srcRect/>
          <a:stretch>
            <a:fillRect/>
          </a:stretch>
        </p:blipFill>
        <p:spPr bwMode="auto">
          <a:xfrm>
            <a:off x="3206858" y="2668250"/>
            <a:ext cx="3928646" cy="760750"/>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1730188" y="5791200"/>
            <a:ext cx="5889812" cy="685800"/>
          </a:xfrm>
          <a:prstGeom prst="rect">
            <a:avLst/>
          </a:prstGeom>
          <a:noFill/>
          <a:ln w="9525">
            <a:noFill/>
            <a:miter lim="800000"/>
            <a:headEnd/>
            <a:tailEnd/>
          </a:ln>
        </p:spPr>
      </p:pic>
      <p:sp>
        <p:nvSpPr>
          <p:cNvPr id="8" name="TextBox 7"/>
          <p:cNvSpPr txBox="1"/>
          <p:nvPr/>
        </p:nvSpPr>
        <p:spPr>
          <a:xfrm>
            <a:off x="7772400" y="2907268"/>
            <a:ext cx="457200" cy="369332"/>
          </a:xfrm>
          <a:prstGeom prst="rect">
            <a:avLst/>
          </a:prstGeom>
          <a:noFill/>
        </p:spPr>
        <p:txBody>
          <a:bodyPr wrap="square" rtlCol="0">
            <a:spAutoFit/>
          </a:bodyPr>
          <a:lstStyle/>
          <a:p>
            <a:r>
              <a:rPr lang="en-US" dirty="0" smtClean="0"/>
              <a:t>(1)</a:t>
            </a:r>
            <a:endParaRPr lang="en-US" dirty="0"/>
          </a:p>
        </p:txBody>
      </p:sp>
      <p:sp>
        <p:nvSpPr>
          <p:cNvPr id="9" name="TextBox 8"/>
          <p:cNvSpPr txBox="1"/>
          <p:nvPr/>
        </p:nvSpPr>
        <p:spPr>
          <a:xfrm>
            <a:off x="7772400" y="6031468"/>
            <a:ext cx="457200" cy="369332"/>
          </a:xfrm>
          <a:prstGeom prst="rect">
            <a:avLst/>
          </a:prstGeom>
          <a:noFill/>
        </p:spPr>
        <p:txBody>
          <a:bodyPr wrap="square" rtlCol="0">
            <a:spAutoFit/>
          </a:bodyPr>
          <a:lstStyle/>
          <a:p>
            <a:r>
              <a:rPr lang="en-US" dirty="0" smtClean="0"/>
              <a:t>(2)</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normAutofit fontScale="92500"/>
          </a:bodyPr>
          <a:lstStyle/>
          <a:p>
            <a:r>
              <a:rPr lang="en-US" sz="2800" dirty="0" smtClean="0"/>
              <a:t>During training, Random Forest selects feature f∗(ν) and the threshold η∗(ν) that together maximize Equation (2) at node ν</a:t>
            </a:r>
          </a:p>
          <a:p>
            <a:r>
              <a:rPr lang="en-US" sz="2800" dirty="0" smtClean="0"/>
              <a:t>This process is continued recursively for all child nodes until each leaf of the tree deﬁnes a unique class</a:t>
            </a:r>
          </a:p>
          <a:p>
            <a:r>
              <a:rPr lang="en-US" sz="2800" dirty="0" smtClean="0"/>
              <a:t> Final classiﬁcation obtained by majority vote among all random trees</a:t>
            </a:r>
          </a:p>
          <a:p>
            <a:r>
              <a:rPr lang="en-US" sz="2800" dirty="0" err="1" smtClean="0"/>
              <a:t>Gini</a:t>
            </a:r>
            <a:r>
              <a:rPr lang="en-US" sz="2800" dirty="0" smtClean="0"/>
              <a:t> Importance (GI) of feature f is found by integrating the reduction in </a:t>
            </a:r>
            <a:r>
              <a:rPr lang="en-US" sz="2800" dirty="0" err="1" smtClean="0"/>
              <a:t>Gini</a:t>
            </a:r>
            <a:r>
              <a:rPr lang="en-US" sz="2800" dirty="0" smtClean="0"/>
              <a:t> Impurity throughout the entire forest</a:t>
            </a:r>
            <a:endParaRPr lang="en-US" sz="2800" dirty="0"/>
          </a:p>
        </p:txBody>
      </p:sp>
      <p:sp>
        <p:nvSpPr>
          <p:cNvPr id="4" name="Title 1"/>
          <p:cNvSpPr>
            <a:spLocks noGrp="1"/>
          </p:cNvSpPr>
          <p:nvPr>
            <p:ph type="title"/>
          </p:nvPr>
        </p:nvSpPr>
        <p:spPr/>
        <p:txBody>
          <a:bodyPr>
            <a:normAutofit/>
          </a:bodyPr>
          <a:lstStyle/>
          <a:p>
            <a:r>
              <a:rPr lang="en-US" i="1" dirty="0" smtClean="0">
                <a:solidFill>
                  <a:schemeClr val="tx2"/>
                </a:solidFill>
              </a:rPr>
              <a:t>Classification - Elaboration</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1832812" y="5410200"/>
            <a:ext cx="6833936" cy="9144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i="1" dirty="0" smtClean="0">
                <a:solidFill>
                  <a:schemeClr val="tx2"/>
                </a:solidFill>
              </a:rPr>
              <a:t>Results</a:t>
            </a:r>
            <a:endParaRPr lang="en-US" dirty="0"/>
          </a:p>
        </p:txBody>
      </p:sp>
      <p:pic>
        <p:nvPicPr>
          <p:cNvPr id="5122" name="Picture 2"/>
          <p:cNvPicPr>
            <a:picLocks noGrp="1" noChangeAspect="1" noChangeArrowheads="1"/>
          </p:cNvPicPr>
          <p:nvPr>
            <p:ph idx="1"/>
          </p:nvPr>
        </p:nvPicPr>
        <p:blipFill>
          <a:blip r:embed="rId3" cstate="print"/>
          <a:srcRect/>
          <a:stretch>
            <a:fillRect/>
          </a:stretch>
        </p:blipFill>
        <p:spPr bwMode="auto">
          <a:xfrm>
            <a:off x="106680" y="1752600"/>
            <a:ext cx="8873342"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tx2"/>
                </a:solidFill>
              </a:rPr>
              <a:t>Meditation</a:t>
            </a:r>
            <a:endParaRPr lang="en-US" i="1" dirty="0">
              <a:solidFill>
                <a:schemeClr val="tx2"/>
              </a:solidFill>
            </a:endParaRPr>
          </a:p>
        </p:txBody>
      </p:sp>
      <p:pic>
        <p:nvPicPr>
          <p:cNvPr id="6" name="Content Placeholder 5" descr="meditation.jpg"/>
          <p:cNvPicPr>
            <a:picLocks noGrp="1" noChangeAspect="1"/>
          </p:cNvPicPr>
          <p:nvPr>
            <p:ph idx="1"/>
          </p:nvPr>
        </p:nvPicPr>
        <p:blipFill>
          <a:blip r:embed="rId3" cstate="print"/>
          <a:stretch>
            <a:fillRect/>
          </a:stretch>
        </p:blipFill>
        <p:spPr>
          <a:xfrm>
            <a:off x="6857553" y="404664"/>
            <a:ext cx="2466975" cy="1847850"/>
          </a:xfrm>
        </p:spPr>
      </p:pic>
      <p:sp>
        <p:nvSpPr>
          <p:cNvPr id="7" name="TextBox 6"/>
          <p:cNvSpPr txBox="1"/>
          <p:nvPr/>
        </p:nvSpPr>
        <p:spPr>
          <a:xfrm>
            <a:off x="395536" y="2133600"/>
            <a:ext cx="8138864" cy="3970318"/>
          </a:xfrm>
          <a:prstGeom prst="rect">
            <a:avLst/>
          </a:prstGeom>
          <a:noFill/>
        </p:spPr>
        <p:txBody>
          <a:bodyPr wrap="square" rtlCol="0">
            <a:spAutoFit/>
          </a:bodyPr>
          <a:lstStyle/>
          <a:p>
            <a:pPr algn="l" rtl="0">
              <a:buFont typeface="Arial" pitchFamily="34" charset="0"/>
              <a:buChar char="•"/>
            </a:pPr>
            <a:r>
              <a:rPr lang="en-US" sz="2400" dirty="0" smtClean="0"/>
              <a:t>  </a:t>
            </a:r>
            <a:r>
              <a:rPr lang="en-US" sz="2800" dirty="0" smtClean="0"/>
              <a:t>A set of mental training routines that originated from ancient eastern traditions</a:t>
            </a:r>
          </a:p>
          <a:p>
            <a:pPr algn="l" rtl="0">
              <a:buFont typeface="Arial" pitchFamily="34" charset="0"/>
              <a:buChar char="•"/>
            </a:pPr>
            <a:r>
              <a:rPr lang="en-US" sz="2800" dirty="0" smtClean="0"/>
              <a:t> </a:t>
            </a:r>
            <a:r>
              <a:rPr lang="en-US" sz="2800" i="1" dirty="0" smtClean="0">
                <a:latin typeface="Times New Roman" pitchFamily="18" charset="0"/>
                <a:cs typeface="Times New Roman" pitchFamily="18" charset="0"/>
              </a:rPr>
              <a:t>“promotes an objective manner of interpreting thoughts, events and emotions, without elaborating or ‘ruminating’ on their potential implications for the self” (Bishop, 2004)</a:t>
            </a:r>
          </a:p>
          <a:p>
            <a:pPr algn="l" rtl="0">
              <a:buFont typeface="Arial" pitchFamily="34" charset="0"/>
              <a:buChar char="•"/>
            </a:pPr>
            <a:r>
              <a:rPr lang="en-US" sz="2800" dirty="0" smtClean="0"/>
              <a:t> Believed to improve interaction with reality by gradual modification of our conscious experience</a:t>
            </a:r>
            <a:endParaRPr lang="en-US" sz="2800" i="1" dirty="0" smtClean="0">
              <a:latin typeface="Times New Roman" pitchFamily="18" charset="0"/>
              <a:cs typeface="Times New Roman" pitchFamily="18" charset="0"/>
            </a:endParaRPr>
          </a:p>
          <a:p>
            <a:pPr algn="l" rtl="0"/>
            <a:endParaRPr lang="en-US" sz="2800" dirty="0">
              <a:solidFill>
                <a:schemeClr val="accent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solidFill>
                  <a:schemeClr val="tx2"/>
                </a:solidFill>
              </a:rPr>
              <a:t>Meditation related neural changes</a:t>
            </a:r>
            <a:endParaRPr lang="en-US" i="1" dirty="0">
              <a:solidFill>
                <a:schemeClr val="tx2"/>
              </a:solidFill>
            </a:endParaRPr>
          </a:p>
        </p:txBody>
      </p:sp>
      <p:pic>
        <p:nvPicPr>
          <p:cNvPr id="51202" name="Picture 2"/>
          <p:cNvPicPr>
            <a:picLocks noGrp="1" noChangeAspect="1" noChangeArrowheads="1"/>
          </p:cNvPicPr>
          <p:nvPr>
            <p:ph idx="1"/>
          </p:nvPr>
        </p:nvPicPr>
        <p:blipFill>
          <a:blip r:embed="rId3" cstate="print"/>
          <a:srcRect/>
          <a:stretch>
            <a:fillRect/>
          </a:stretch>
        </p:blipFill>
        <p:spPr bwMode="auto">
          <a:xfrm>
            <a:off x="5292080" y="4005064"/>
            <a:ext cx="3400484" cy="2664296"/>
          </a:xfrm>
          <a:prstGeom prst="rect">
            <a:avLst/>
          </a:prstGeom>
          <a:noFill/>
          <a:ln w="9525">
            <a:noFill/>
            <a:miter lim="800000"/>
            <a:headEnd/>
            <a:tailEnd/>
          </a:ln>
        </p:spPr>
      </p:pic>
      <p:sp>
        <p:nvSpPr>
          <p:cNvPr id="5" name="TextBox 4"/>
          <p:cNvSpPr txBox="1"/>
          <p:nvPr/>
        </p:nvSpPr>
        <p:spPr>
          <a:xfrm>
            <a:off x="467544" y="6021288"/>
            <a:ext cx="7848872" cy="369332"/>
          </a:xfrm>
          <a:prstGeom prst="rect">
            <a:avLst/>
          </a:prstGeom>
          <a:noFill/>
        </p:spPr>
        <p:txBody>
          <a:bodyPr wrap="square" rtlCol="0">
            <a:spAutoFit/>
          </a:bodyPr>
          <a:lstStyle/>
          <a:p>
            <a:pPr algn="l" rtl="0"/>
            <a:r>
              <a:rPr lang="en-US" dirty="0" smtClean="0"/>
              <a:t>Taylor et. Al. SCANS 2012</a:t>
            </a:r>
            <a:endParaRPr lang="en-US" dirty="0"/>
          </a:p>
        </p:txBody>
      </p:sp>
      <p:sp>
        <p:nvSpPr>
          <p:cNvPr id="6" name="TextBox 5"/>
          <p:cNvSpPr txBox="1"/>
          <p:nvPr/>
        </p:nvSpPr>
        <p:spPr>
          <a:xfrm>
            <a:off x="467544" y="1412776"/>
            <a:ext cx="4680520" cy="2800767"/>
          </a:xfrm>
          <a:prstGeom prst="rect">
            <a:avLst/>
          </a:prstGeom>
          <a:noFill/>
        </p:spPr>
        <p:txBody>
          <a:bodyPr wrap="square" rtlCol="0">
            <a:spAutoFit/>
          </a:bodyPr>
          <a:lstStyle/>
          <a:p>
            <a:pPr algn="l" rtl="0">
              <a:buFont typeface="Arial" pitchFamily="34" charset="0"/>
              <a:buChar char="•"/>
            </a:pPr>
            <a:r>
              <a:rPr lang="en-US" sz="2800" dirty="0" smtClean="0"/>
              <a:t> Changed neural response to emotion inducing photos </a:t>
            </a:r>
            <a:r>
              <a:rPr lang="en-US" dirty="0" smtClean="0"/>
              <a:t>Taylor et. Al. 2011 </a:t>
            </a:r>
            <a:r>
              <a:rPr lang="en-US" sz="2800" dirty="0" smtClean="0"/>
              <a:t>and association with attenuated subjective experience of pain</a:t>
            </a:r>
            <a:r>
              <a:rPr lang="en-US" sz="2400" dirty="0" smtClean="0"/>
              <a:t> </a:t>
            </a:r>
            <a:r>
              <a:rPr lang="en-US" dirty="0" err="1" smtClean="0"/>
              <a:t>Zedian</a:t>
            </a:r>
            <a:r>
              <a:rPr lang="en-US" dirty="0" smtClean="0"/>
              <a:t> et. Al. 2011, Grant et. Al. 2011 </a:t>
            </a:r>
            <a:endParaRPr lang="en-US" sz="2800" dirty="0" smtClean="0">
              <a:solidFill>
                <a:srgbClr val="FF0000"/>
              </a:solidFill>
            </a:endParaRPr>
          </a:p>
          <a:p>
            <a:pPr algn="l" rtl="0"/>
            <a:endParaRPr lang="en-US" dirty="0"/>
          </a:p>
        </p:txBody>
      </p:sp>
      <p:sp>
        <p:nvSpPr>
          <p:cNvPr id="7" name="Title 1"/>
          <p:cNvSpPr txBox="1">
            <a:spLocks/>
          </p:cNvSpPr>
          <p:nvPr/>
        </p:nvSpPr>
        <p:spPr>
          <a:xfrm>
            <a:off x="467544" y="3933056"/>
            <a:ext cx="4866456" cy="1800200"/>
          </a:xfrm>
          <a:prstGeom prst="rect">
            <a:avLst/>
          </a:prstGeom>
        </p:spPr>
        <p:txBody>
          <a:bodyPr vert="horz" lIns="91440" tIns="45720" rIns="91440" bIns="45720" rtlCol="1" anchor="ctr">
            <a:normAutofit fontScale="97500"/>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2800" b="0" u="none" strike="noStrike" kern="1200" cap="none" spc="0" normalizeH="0" baseline="0" noProof="0" dirty="0" smtClean="0">
                <a:ln>
                  <a:noFill/>
                </a:ln>
                <a:effectLst/>
                <a:uLnTx/>
                <a:uFillTx/>
                <a:latin typeface="+mj-lt"/>
                <a:ea typeface="+mj-ea"/>
                <a:cs typeface="+mj-cs"/>
              </a:rPr>
              <a:t> DMN connectivity differences between experienced and beginner meditators</a:t>
            </a:r>
            <a:endParaRPr kumimoji="0" lang="en-US" sz="2800" b="0" u="none" strike="noStrike" kern="1200" cap="none" spc="0" normalizeH="0" baseline="0" noProof="0" dirty="0">
              <a:ln>
                <a:noFill/>
              </a:ln>
              <a:effectLst/>
              <a:uLnTx/>
              <a:uFillTx/>
              <a:latin typeface="+mj-lt"/>
              <a:ea typeface="+mj-ea"/>
              <a:cs typeface="+mj-cs"/>
            </a:endParaRPr>
          </a:p>
        </p:txBody>
      </p:sp>
      <p:pic>
        <p:nvPicPr>
          <p:cNvPr id="130049" name="Picture 1"/>
          <p:cNvPicPr>
            <a:picLocks noChangeAspect="1" noChangeArrowheads="1"/>
          </p:cNvPicPr>
          <p:nvPr/>
        </p:nvPicPr>
        <p:blipFill>
          <a:blip r:embed="rId4" cstate="print"/>
          <a:srcRect/>
          <a:stretch>
            <a:fillRect/>
          </a:stretch>
        </p:blipFill>
        <p:spPr bwMode="auto">
          <a:xfrm>
            <a:off x="5220072" y="1340769"/>
            <a:ext cx="3618384" cy="259606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solidFill>
                  <a:schemeClr val="tx2"/>
                </a:solidFill>
              </a:rPr>
              <a:t>Can we tell experienced meditators from others using RS </a:t>
            </a:r>
            <a:r>
              <a:rPr lang="en-US" i="1" dirty="0" err="1" smtClean="0">
                <a:solidFill>
                  <a:schemeClr val="tx2"/>
                </a:solidFill>
              </a:rPr>
              <a:t>fMRI</a:t>
            </a:r>
            <a:r>
              <a:rPr lang="en-US" i="1" dirty="0" smtClean="0">
                <a:solidFill>
                  <a:schemeClr val="tx2"/>
                </a:solidFill>
              </a:rPr>
              <a:t> ? </a:t>
            </a:r>
            <a:endParaRPr lang="en-US" dirty="0"/>
          </a:p>
        </p:txBody>
      </p:sp>
      <p:sp>
        <p:nvSpPr>
          <p:cNvPr id="3" name="Content Placeholder 2"/>
          <p:cNvSpPr>
            <a:spLocks noGrp="1"/>
          </p:cNvSpPr>
          <p:nvPr>
            <p:ph idx="1"/>
          </p:nvPr>
        </p:nvSpPr>
        <p:spPr/>
        <p:txBody>
          <a:bodyPr>
            <a:normAutofit/>
          </a:bodyPr>
          <a:lstStyle/>
          <a:p>
            <a:r>
              <a:rPr lang="en-US" dirty="0" smtClean="0"/>
              <a:t>Can RS FC  be used as features in this case?</a:t>
            </a:r>
          </a:p>
          <a:p>
            <a:r>
              <a:rPr lang="en-US" dirty="0" smtClean="0"/>
              <a:t>Can we detect differences using a predefined set of regions that “make sense”? Or are we better off using the whole brain?</a:t>
            </a:r>
          </a:p>
          <a:p>
            <a:r>
              <a:rPr lang="en-US" dirty="0" smtClean="0"/>
              <a:t>Which connections best discriminate between the two classes? </a:t>
            </a:r>
          </a:p>
          <a:p>
            <a:r>
              <a:rPr lang="en-US" dirty="0" smtClean="0"/>
              <a:t>What is the best choice for preprocessing steps and ROI definitions?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tx2"/>
                </a:solidFill>
              </a:rPr>
              <a:t>Our data</a:t>
            </a:r>
            <a:endParaRPr lang="en-US" dirty="0">
              <a:solidFill>
                <a:schemeClr val="tx2"/>
              </a:solidFill>
            </a:endParaRPr>
          </a:p>
        </p:txBody>
      </p:sp>
      <p:sp>
        <p:nvSpPr>
          <p:cNvPr id="3" name="Content Placeholder 2"/>
          <p:cNvSpPr>
            <a:spLocks noGrp="1"/>
          </p:cNvSpPr>
          <p:nvPr>
            <p:ph idx="1"/>
          </p:nvPr>
        </p:nvSpPr>
        <p:spPr>
          <a:xfrm>
            <a:off x="457200" y="1447800"/>
            <a:ext cx="8229600" cy="4933528"/>
          </a:xfrm>
        </p:spPr>
        <p:txBody>
          <a:bodyPr>
            <a:normAutofit fontScale="92500" lnSpcReduction="10000"/>
          </a:bodyPr>
          <a:lstStyle/>
          <a:p>
            <a:pPr algn="l" rtl="0"/>
            <a:r>
              <a:rPr lang="en-US" dirty="0" smtClean="0"/>
              <a:t>Subjects:</a:t>
            </a:r>
          </a:p>
          <a:p>
            <a:pPr lvl="1" algn="l" rtl="0">
              <a:buFont typeface="Wingdings" pitchFamily="2" charset="2"/>
              <a:buChar char="Ø"/>
            </a:pPr>
            <a:r>
              <a:rPr lang="en-US" dirty="0" smtClean="0"/>
              <a:t> ~30 healthy adults aged 18-70</a:t>
            </a:r>
          </a:p>
          <a:p>
            <a:pPr lvl="1" algn="l" rtl="0">
              <a:buFont typeface="Wingdings" pitchFamily="2" charset="2"/>
              <a:buChar char="Ø"/>
            </a:pPr>
            <a:r>
              <a:rPr lang="en-US" dirty="0" smtClean="0"/>
              <a:t>15 experienced meditation practitioners (&gt;800 </a:t>
            </a:r>
            <a:r>
              <a:rPr lang="en-US" dirty="0" err="1" smtClean="0"/>
              <a:t>hs</a:t>
            </a:r>
            <a:r>
              <a:rPr lang="en-US" dirty="0" smtClean="0"/>
              <a:t>)</a:t>
            </a:r>
          </a:p>
          <a:p>
            <a:pPr algn="l" rtl="0"/>
            <a:r>
              <a:rPr lang="en-US" dirty="0" smtClean="0"/>
              <a:t>fMRI-EEG data (HRV will be extracted from EEG)</a:t>
            </a:r>
          </a:p>
          <a:p>
            <a:pPr algn="l" rtl="0">
              <a:buNone/>
            </a:pPr>
            <a:endParaRPr lang="en-US" dirty="0" smtClean="0"/>
          </a:p>
          <a:p>
            <a:pPr algn="l" rtl="0"/>
            <a:endParaRPr lang="en-US" dirty="0" smtClean="0"/>
          </a:p>
          <a:p>
            <a:pPr algn="l" rtl="0"/>
            <a:r>
              <a:rPr lang="en-US" dirty="0" smtClean="0"/>
              <a:t>Behavioral data: Emotion regulation questionnaire (ERQ), self reported trait anxiety (STAI-t), self reported negative and positive affect (PANAS)</a:t>
            </a:r>
          </a:p>
        </p:txBody>
      </p:sp>
      <p:grpSp>
        <p:nvGrpSpPr>
          <p:cNvPr id="4" name="Group 14"/>
          <p:cNvGrpSpPr/>
          <p:nvPr/>
        </p:nvGrpSpPr>
        <p:grpSpPr>
          <a:xfrm>
            <a:off x="1259632" y="3717032"/>
            <a:ext cx="6377978" cy="555815"/>
            <a:chOff x="1506390" y="3215308"/>
            <a:chExt cx="6377978" cy="555815"/>
          </a:xfrm>
        </p:grpSpPr>
        <p:sp>
          <p:nvSpPr>
            <p:cNvPr id="25603" name="AutoShape 3"/>
            <p:cNvSpPr>
              <a:spLocks noChangeArrowheads="1"/>
            </p:cNvSpPr>
            <p:nvPr/>
          </p:nvSpPr>
          <p:spPr bwMode="auto">
            <a:xfrm>
              <a:off x="5846833" y="3224757"/>
              <a:ext cx="2037535" cy="544647"/>
            </a:xfrm>
            <a:prstGeom prst="chevron">
              <a:avLst>
                <a:gd name="adj" fmla="val 69637"/>
              </a:avLst>
            </a:prstGeom>
            <a:solidFill>
              <a:srgbClr val="FBD4B4"/>
            </a:solidFill>
            <a:ln w="25400">
              <a:solidFill>
                <a:srgbClr val="A5A5A5"/>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04" name="AutoShape 4"/>
            <p:cNvSpPr>
              <a:spLocks noChangeArrowheads="1"/>
            </p:cNvSpPr>
            <p:nvPr/>
          </p:nvSpPr>
          <p:spPr bwMode="auto">
            <a:xfrm>
              <a:off x="3806381" y="3224757"/>
              <a:ext cx="2205779" cy="544647"/>
            </a:xfrm>
            <a:prstGeom prst="chevron">
              <a:avLst>
                <a:gd name="adj" fmla="val 65497"/>
              </a:avLst>
            </a:prstGeom>
            <a:solidFill>
              <a:schemeClr val="accent2">
                <a:lumMod val="40000"/>
                <a:lumOff val="60000"/>
              </a:schemeClr>
            </a:solidFill>
            <a:ln w="25400">
              <a:solidFill>
                <a:srgbClr val="A5A5A5"/>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05" name="AutoShape 5"/>
            <p:cNvSpPr>
              <a:spLocks noChangeArrowheads="1"/>
            </p:cNvSpPr>
            <p:nvPr/>
          </p:nvSpPr>
          <p:spPr bwMode="auto">
            <a:xfrm>
              <a:off x="1506390" y="3226476"/>
              <a:ext cx="2201513" cy="544647"/>
            </a:xfrm>
            <a:prstGeom prst="chevron">
              <a:avLst>
                <a:gd name="adj" fmla="val 67390"/>
              </a:avLst>
            </a:prstGeom>
            <a:solidFill>
              <a:srgbClr val="FBD4B4"/>
            </a:solidFill>
            <a:ln w="28575">
              <a:solidFill>
                <a:srgbClr val="A5A5A5"/>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06" name="Text Box 6"/>
            <p:cNvSpPr txBox="1">
              <a:spLocks noChangeArrowheads="1"/>
            </p:cNvSpPr>
            <p:nvPr/>
          </p:nvSpPr>
          <p:spPr bwMode="auto">
            <a:xfrm>
              <a:off x="2014746" y="3284984"/>
              <a:ext cx="1549142" cy="359948"/>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Arial" pitchFamily="34" charset="0"/>
                  <a:cs typeface="Arial" pitchFamily="34" charset="0"/>
                </a:rPr>
                <a:t>Rest 5 min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5607" name="Text Box 7"/>
            <p:cNvSpPr txBox="1">
              <a:spLocks noChangeArrowheads="1"/>
            </p:cNvSpPr>
            <p:nvPr/>
          </p:nvSpPr>
          <p:spPr bwMode="auto">
            <a:xfrm>
              <a:off x="4067944" y="3237643"/>
              <a:ext cx="1656183" cy="477640"/>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Arial" pitchFamily="34" charset="0"/>
                  <a:cs typeface="Arial" pitchFamily="34" charset="0"/>
                </a:rPr>
                <a:t>Cognitive task 4 min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5608" name="Text Box 8"/>
            <p:cNvSpPr txBox="1">
              <a:spLocks noChangeArrowheads="1"/>
            </p:cNvSpPr>
            <p:nvPr/>
          </p:nvSpPr>
          <p:spPr bwMode="auto">
            <a:xfrm>
              <a:off x="6084334" y="3215308"/>
              <a:ext cx="1728026" cy="501694"/>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Arial" pitchFamily="34" charset="0"/>
                  <a:cs typeface="Arial" pitchFamily="34" charset="0"/>
                </a:rPr>
                <a:t>Rest/meditation 15 min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5609" name="AutoShape 9"/>
          <p:cNvSpPr>
            <a:spLocks noChangeArrowheads="1"/>
          </p:cNvSpPr>
          <p:nvPr/>
        </p:nvSpPr>
        <p:spPr bwMode="auto">
          <a:xfrm>
            <a:off x="971600" y="3501008"/>
            <a:ext cx="7056785" cy="864096"/>
          </a:xfrm>
          <a:prstGeom prst="roundRect">
            <a:avLst>
              <a:gd name="adj" fmla="val 16667"/>
            </a:avLst>
          </a:prstGeom>
          <a:noFill/>
          <a:ln w="28575">
            <a:solidFill>
              <a:srgbClr val="7F7F7F"/>
            </a:solid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tx2"/>
                </a:solidFill>
              </a:rPr>
              <a:t>Preprocessing &amp; ROI definition</a:t>
            </a:r>
            <a:endParaRPr lang="en-US" dirty="0">
              <a:solidFill>
                <a:schemeClr val="tx2"/>
              </a:solidFill>
            </a:endParaRPr>
          </a:p>
        </p:txBody>
      </p:sp>
      <p:sp>
        <p:nvSpPr>
          <p:cNvPr id="3" name="Content Placeholder 2"/>
          <p:cNvSpPr>
            <a:spLocks noGrp="1"/>
          </p:cNvSpPr>
          <p:nvPr>
            <p:ph idx="1"/>
          </p:nvPr>
        </p:nvSpPr>
        <p:spPr>
          <a:xfrm>
            <a:off x="457200" y="1371600"/>
            <a:ext cx="8229600" cy="5009728"/>
          </a:xfrm>
        </p:spPr>
        <p:txBody>
          <a:bodyPr>
            <a:normAutofit/>
          </a:bodyPr>
          <a:lstStyle/>
          <a:p>
            <a:r>
              <a:rPr lang="en-US" sz="2800" dirty="0" smtClean="0"/>
              <a:t>Head movement correction, MNI (standard brain) normalization, spatial smoothing</a:t>
            </a:r>
          </a:p>
          <a:p>
            <a:r>
              <a:rPr lang="en-US" sz="2800" dirty="0" smtClean="0"/>
              <a:t>Band pass filter, WM+CSF signal removal  (possibly add whole brain signal removal)</a:t>
            </a:r>
          </a:p>
          <a:p>
            <a:r>
              <a:rPr lang="en-US" sz="2800" dirty="0" smtClean="0"/>
              <a:t>ROI definition: currently grid based (testing several options) – example quality res one sub</a:t>
            </a:r>
          </a:p>
          <a:p>
            <a:endParaRPr lang="en-US" dirty="0" smtClean="0"/>
          </a:p>
          <a:p>
            <a:endParaRPr lang="en-US" dirty="0" smtClean="0"/>
          </a:p>
        </p:txBody>
      </p:sp>
      <p:graphicFrame>
        <p:nvGraphicFramePr>
          <p:cNvPr id="12" name="Table 11"/>
          <p:cNvGraphicFramePr>
            <a:graphicFrameLocks noGrp="1"/>
          </p:cNvGraphicFramePr>
          <p:nvPr/>
        </p:nvGraphicFramePr>
        <p:xfrm>
          <a:off x="685800" y="4191000"/>
          <a:ext cx="7467600" cy="2123440"/>
        </p:xfrm>
        <a:graphic>
          <a:graphicData uri="http://schemas.openxmlformats.org/drawingml/2006/table">
            <a:tbl>
              <a:tblPr firstRow="1" bandRow="1">
                <a:tableStyleId>{5C22544A-7EE6-4342-B048-85BDC9FD1C3A}</a:tableStyleId>
              </a:tblPr>
              <a:tblGrid>
                <a:gridCol w="1493520"/>
                <a:gridCol w="1493520"/>
                <a:gridCol w="1493520"/>
                <a:gridCol w="1493520"/>
                <a:gridCol w="1493520"/>
              </a:tblGrid>
              <a:tr h="370840">
                <a:tc>
                  <a:txBody>
                    <a:bodyPr/>
                    <a:lstStyle/>
                    <a:p>
                      <a:r>
                        <a:rPr lang="en-US" dirty="0" smtClean="0"/>
                        <a:t>Grid cell dim</a:t>
                      </a:r>
                      <a:endParaRPr lang="en-US" dirty="0"/>
                    </a:p>
                  </a:txBody>
                  <a:tcPr/>
                </a:tc>
                <a:tc>
                  <a:txBody>
                    <a:bodyPr/>
                    <a:lstStyle/>
                    <a:p>
                      <a:r>
                        <a:rPr lang="en-US" dirty="0" smtClean="0"/>
                        <a:t># surviving cells</a:t>
                      </a:r>
                      <a:endParaRPr lang="en-US" dirty="0"/>
                    </a:p>
                  </a:txBody>
                  <a:tcPr/>
                </a:tc>
                <a:tc>
                  <a:txBody>
                    <a:bodyPr/>
                    <a:lstStyle/>
                    <a:p>
                      <a:r>
                        <a:rPr lang="en-US" dirty="0" smtClean="0"/>
                        <a:t>Average</a:t>
                      </a:r>
                      <a:r>
                        <a:rPr lang="en-US" baseline="0" dirty="0" smtClean="0"/>
                        <a:t> </a:t>
                      </a:r>
                      <a:r>
                        <a:rPr lang="en-US" dirty="0" smtClean="0"/>
                        <a:t>homogeneity</a:t>
                      </a:r>
                      <a:endParaRPr lang="en-US" dirty="0"/>
                    </a:p>
                  </a:txBody>
                  <a:tcPr/>
                </a:tc>
                <a:tc>
                  <a:txBody>
                    <a:bodyPr/>
                    <a:lstStyle/>
                    <a:p>
                      <a:r>
                        <a:rPr lang="en-US" dirty="0" smtClean="0"/>
                        <a:t>Min Homogeneity</a:t>
                      </a:r>
                      <a:endParaRPr lang="en-US" dirty="0"/>
                    </a:p>
                  </a:txBody>
                  <a:tcPr/>
                </a:tc>
                <a:tc>
                  <a:txBody>
                    <a:bodyPr/>
                    <a:lstStyle/>
                    <a:p>
                      <a:r>
                        <a:rPr lang="en-US" dirty="0" smtClean="0"/>
                        <a:t>Average</a:t>
                      </a:r>
                      <a:r>
                        <a:rPr lang="en-US" baseline="0" dirty="0" smtClean="0"/>
                        <a:t> separation</a:t>
                      </a:r>
                      <a:endParaRPr lang="en-US" dirty="0"/>
                    </a:p>
                  </a:txBody>
                  <a:tcPr/>
                </a:tc>
              </a:tr>
              <a:tr h="370840">
                <a:tc>
                  <a:txBody>
                    <a:bodyPr/>
                    <a:lstStyle/>
                    <a:p>
                      <a:r>
                        <a:rPr lang="en-US" dirty="0" smtClean="0"/>
                        <a:t>3x3x3</a:t>
                      </a:r>
                      <a:endParaRPr lang="en-US" dirty="0"/>
                    </a:p>
                  </a:txBody>
                  <a:tcPr/>
                </a:tc>
                <a:tc>
                  <a:txBody>
                    <a:bodyPr/>
                    <a:lstStyle/>
                    <a:p>
                      <a:r>
                        <a:rPr lang="en-US" dirty="0" smtClean="0"/>
                        <a:t>2333</a:t>
                      </a:r>
                      <a:endParaRPr lang="en-US" dirty="0"/>
                    </a:p>
                  </a:txBody>
                  <a:tcPr/>
                </a:tc>
                <a:tc>
                  <a:txBody>
                    <a:bodyPr/>
                    <a:lstStyle/>
                    <a:p>
                      <a:r>
                        <a:rPr lang="en-US" sz="1800" kern="1200" dirty="0" smtClean="0">
                          <a:solidFill>
                            <a:schemeClr val="dk1"/>
                          </a:solidFill>
                          <a:latin typeface="+mn-lt"/>
                          <a:ea typeface="+mn-ea"/>
                          <a:cs typeface="+mn-cs"/>
                        </a:rPr>
                        <a:t>0.903 </a:t>
                      </a:r>
                      <a:endParaRPr lang="en-US" dirty="0"/>
                    </a:p>
                  </a:txBody>
                  <a:tcPr/>
                </a:tc>
                <a:tc>
                  <a:txBody>
                    <a:bodyPr/>
                    <a:lstStyle/>
                    <a:p>
                      <a:r>
                        <a:rPr lang="en-US" sz="1800" kern="1200" dirty="0" smtClean="0">
                          <a:solidFill>
                            <a:schemeClr val="dk1"/>
                          </a:solidFill>
                          <a:latin typeface="+mn-lt"/>
                          <a:ea typeface="+mn-ea"/>
                          <a:cs typeface="+mn-cs"/>
                        </a:rPr>
                        <a:t>0.469</a:t>
                      </a:r>
                      <a:endParaRPr lang="en-US" dirty="0"/>
                    </a:p>
                  </a:txBody>
                  <a:tcPr/>
                </a:tc>
                <a:tc>
                  <a:txBody>
                    <a:bodyPr/>
                    <a:lstStyle/>
                    <a:p>
                      <a:r>
                        <a:rPr lang="en-US" dirty="0" smtClean="0"/>
                        <a:t>0.351</a:t>
                      </a:r>
                      <a:endParaRPr lang="en-US" dirty="0"/>
                    </a:p>
                  </a:txBody>
                  <a:tcPr/>
                </a:tc>
              </a:tr>
              <a:tr h="370840">
                <a:tc>
                  <a:txBody>
                    <a:bodyPr/>
                    <a:lstStyle/>
                    <a:p>
                      <a:r>
                        <a:rPr lang="en-US" dirty="0" smtClean="0"/>
                        <a:t>4x4x4</a:t>
                      </a:r>
                      <a:endParaRPr lang="en-US" dirty="0"/>
                    </a:p>
                  </a:txBody>
                  <a:tcPr/>
                </a:tc>
                <a:tc>
                  <a:txBody>
                    <a:bodyPr/>
                    <a:lstStyle/>
                    <a:p>
                      <a:r>
                        <a:rPr lang="en-US" dirty="0" smtClean="0"/>
                        <a:t>1195</a:t>
                      </a:r>
                      <a:endParaRPr lang="en-US" dirty="0"/>
                    </a:p>
                  </a:txBody>
                  <a:tcPr/>
                </a:tc>
                <a:tc>
                  <a:txBody>
                    <a:bodyPr/>
                    <a:lstStyle/>
                    <a:p>
                      <a:r>
                        <a:rPr lang="en-US" sz="1800" kern="1200" dirty="0" smtClean="0">
                          <a:solidFill>
                            <a:schemeClr val="dk1"/>
                          </a:solidFill>
                          <a:latin typeface="+mn-lt"/>
                          <a:ea typeface="+mn-ea"/>
                          <a:cs typeface="+mn-cs"/>
                        </a:rPr>
                        <a:t>0.864 </a:t>
                      </a:r>
                      <a:endParaRPr lang="en-US" dirty="0"/>
                    </a:p>
                  </a:txBody>
                  <a:tcPr/>
                </a:tc>
                <a:tc>
                  <a:txBody>
                    <a:bodyPr/>
                    <a:lstStyle/>
                    <a:p>
                      <a:r>
                        <a:rPr lang="en-US" dirty="0" smtClean="0"/>
                        <a:t>0.432</a:t>
                      </a:r>
                      <a:endParaRPr lang="en-US" dirty="0"/>
                    </a:p>
                  </a:txBody>
                  <a:tcPr/>
                </a:tc>
                <a:tc>
                  <a:txBody>
                    <a:bodyPr/>
                    <a:lstStyle/>
                    <a:p>
                      <a:r>
                        <a:rPr lang="en-US" dirty="0" smtClean="0"/>
                        <a:t>0.386</a:t>
                      </a:r>
                      <a:endParaRPr lang="en-US" dirty="0"/>
                    </a:p>
                  </a:txBody>
                  <a:tcPr/>
                </a:tc>
              </a:tr>
              <a:tr h="370840">
                <a:tc>
                  <a:txBody>
                    <a:bodyPr/>
                    <a:lstStyle/>
                    <a:p>
                      <a:r>
                        <a:rPr lang="en-US" b="1" dirty="0" smtClean="0"/>
                        <a:t>5x5x5</a:t>
                      </a:r>
                      <a:endParaRPr lang="en-US" b="1" dirty="0"/>
                    </a:p>
                  </a:txBody>
                  <a:tcPr/>
                </a:tc>
                <a:tc>
                  <a:txBody>
                    <a:bodyPr/>
                    <a:lstStyle/>
                    <a:p>
                      <a:r>
                        <a:rPr lang="en-US" b="1" smtClean="0"/>
                        <a:t>764</a:t>
                      </a:r>
                      <a:endParaRPr lang="en-US" b="1" dirty="0"/>
                    </a:p>
                  </a:txBody>
                  <a:tcPr/>
                </a:tc>
                <a:tc>
                  <a:txBody>
                    <a:bodyPr/>
                    <a:lstStyle/>
                    <a:p>
                      <a:r>
                        <a:rPr lang="en-US" sz="1800" b="1" kern="1200" dirty="0" smtClean="0">
                          <a:solidFill>
                            <a:schemeClr val="dk1"/>
                          </a:solidFill>
                          <a:latin typeface="+mn-lt"/>
                          <a:ea typeface="+mn-ea"/>
                          <a:cs typeface="+mn-cs"/>
                        </a:rPr>
                        <a:t>0.83</a:t>
                      </a:r>
                      <a:endParaRPr lang="en-US" b="1" dirty="0"/>
                    </a:p>
                  </a:txBody>
                  <a:tcPr/>
                </a:tc>
                <a:tc>
                  <a:txBody>
                    <a:bodyPr/>
                    <a:lstStyle/>
                    <a:p>
                      <a:r>
                        <a:rPr lang="en-US" b="1" dirty="0" smtClean="0"/>
                        <a:t>0.383</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mn-lt"/>
                          <a:ea typeface="+mn-ea"/>
                          <a:cs typeface="+mn-cs"/>
                        </a:rPr>
                        <a:t>0.421</a:t>
                      </a:r>
                    </a:p>
                  </a:txBody>
                  <a:tcPr/>
                </a:tc>
              </a:tr>
              <a:tr h="370840">
                <a:tc>
                  <a:txBody>
                    <a:bodyPr/>
                    <a:lstStyle/>
                    <a:p>
                      <a:r>
                        <a:rPr lang="en-US" dirty="0" smtClean="0"/>
                        <a:t>IClust400</a:t>
                      </a:r>
                      <a:endParaRPr lang="en-US" dirty="0"/>
                    </a:p>
                  </a:txBody>
                  <a:tcPr/>
                </a:tc>
                <a:tc>
                  <a:txBody>
                    <a:bodyPr/>
                    <a:lstStyle/>
                    <a:p>
                      <a:r>
                        <a:rPr lang="en-US" dirty="0" smtClean="0"/>
                        <a:t>321</a:t>
                      </a:r>
                      <a:endParaRPr lang="en-US" dirty="0"/>
                    </a:p>
                  </a:txBody>
                  <a:tcPr/>
                </a:tc>
                <a:tc>
                  <a:txBody>
                    <a:bodyPr/>
                    <a:lstStyle/>
                    <a:p>
                      <a:r>
                        <a:rPr lang="en-US" sz="1800" kern="1200" dirty="0" smtClean="0">
                          <a:solidFill>
                            <a:schemeClr val="dk1"/>
                          </a:solidFill>
                          <a:latin typeface="+mn-lt"/>
                          <a:ea typeface="+mn-ea"/>
                          <a:cs typeface="+mn-cs"/>
                        </a:rPr>
                        <a:t>0.825</a:t>
                      </a:r>
                      <a:endParaRPr lang="en-US" dirty="0"/>
                    </a:p>
                  </a:txBody>
                  <a:tcPr/>
                </a:tc>
                <a:tc>
                  <a:txBody>
                    <a:bodyPr/>
                    <a:lstStyle/>
                    <a:p>
                      <a:r>
                        <a:rPr lang="en-US" smtClean="0"/>
                        <a:t>0.337</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0.434 </a:t>
                      </a:r>
                      <a:endParaRPr lang="en-US" dirty="0" smtClean="0"/>
                    </a:p>
                  </a:txBody>
                  <a:tcPr/>
                </a:tc>
              </a:tr>
            </a:tbl>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solidFill>
                  <a:schemeClr val="tx2"/>
                </a:solidFill>
              </a:rPr>
              <a:t>Resting state functional connectivity</a:t>
            </a:r>
            <a:endParaRPr lang="en-US" i="1" dirty="0">
              <a:solidFill>
                <a:schemeClr val="tx2"/>
              </a:solidFill>
            </a:endParaRPr>
          </a:p>
        </p:txBody>
      </p:sp>
      <p:pic>
        <p:nvPicPr>
          <p:cNvPr id="4" name="Content Placeholder 3" descr="celNet.jpg"/>
          <p:cNvPicPr>
            <a:picLocks noGrp="1" noChangeAspect="1"/>
          </p:cNvPicPr>
          <p:nvPr>
            <p:ph idx="1"/>
          </p:nvPr>
        </p:nvPicPr>
        <p:blipFill>
          <a:blip r:embed="rId2" cstate="print"/>
          <a:stretch>
            <a:fillRect/>
          </a:stretch>
        </p:blipFill>
        <p:spPr>
          <a:xfrm>
            <a:off x="5562600" y="1600200"/>
            <a:ext cx="3335892" cy="2534244"/>
          </a:xfrm>
          <a:prstGeom prst="rect">
            <a:avLst/>
          </a:prstGeom>
        </p:spPr>
      </p:pic>
      <p:sp>
        <p:nvSpPr>
          <p:cNvPr id="5" name="TextBox 4"/>
          <p:cNvSpPr txBox="1"/>
          <p:nvPr/>
        </p:nvSpPr>
        <p:spPr>
          <a:xfrm>
            <a:off x="467544" y="4191000"/>
            <a:ext cx="7990656" cy="2677656"/>
          </a:xfrm>
          <a:prstGeom prst="rect">
            <a:avLst/>
          </a:prstGeom>
          <a:noFill/>
        </p:spPr>
        <p:txBody>
          <a:bodyPr wrap="square" rtlCol="0">
            <a:spAutoFit/>
          </a:bodyPr>
          <a:lstStyle/>
          <a:p>
            <a:pPr>
              <a:buFont typeface="Arial" pitchFamily="34" charset="0"/>
              <a:buChar char="•"/>
            </a:pPr>
            <a:r>
              <a:rPr lang="en-US" sz="3200" dirty="0" smtClean="0"/>
              <a:t> Altered resting state (RS) functional connectivity (FC) - associated with a </a:t>
            </a:r>
            <a:r>
              <a:rPr lang="en-US" sz="3200" dirty="0" err="1" smtClean="0"/>
              <a:t>vadriety</a:t>
            </a:r>
            <a:r>
              <a:rPr lang="en-US" sz="3200" dirty="0" smtClean="0"/>
              <a:t> of cognitive impairments a psychiatric disorders </a:t>
            </a:r>
            <a:r>
              <a:rPr lang="en-US" sz="2000" dirty="0" smtClean="0"/>
              <a:t> </a:t>
            </a:r>
            <a:r>
              <a:rPr lang="en-US" sz="2000" dirty="0" err="1" smtClean="0"/>
              <a:t>Menon</a:t>
            </a:r>
            <a:r>
              <a:rPr lang="en-US" sz="2000" dirty="0" smtClean="0"/>
              <a:t> 2011, </a:t>
            </a:r>
            <a:r>
              <a:rPr lang="en-US" sz="2000" dirty="0" err="1" smtClean="0"/>
              <a:t>Rabinak</a:t>
            </a:r>
            <a:r>
              <a:rPr lang="en-US" sz="2000" dirty="0" smtClean="0"/>
              <a:t> et. Al. 2011, Kim et. Al. 2011, </a:t>
            </a:r>
            <a:r>
              <a:rPr lang="en-US" sz="2000" dirty="0" err="1" smtClean="0"/>
              <a:t>Assaf</a:t>
            </a:r>
            <a:r>
              <a:rPr lang="en-US" sz="2000" dirty="0" smtClean="0"/>
              <a:t> et. Al. 2010, </a:t>
            </a:r>
            <a:r>
              <a:rPr lang="en-US" sz="2000" dirty="0" err="1" smtClean="0"/>
              <a:t>Hawellek</a:t>
            </a:r>
            <a:r>
              <a:rPr lang="en-US" sz="2000" dirty="0" smtClean="0"/>
              <a:t>  et. Al. 2011</a:t>
            </a:r>
          </a:p>
          <a:p>
            <a:pPr algn="l" rtl="0"/>
            <a:endParaRPr lang="en-US" sz="3200" dirty="0"/>
          </a:p>
        </p:txBody>
      </p:sp>
      <p:sp>
        <p:nvSpPr>
          <p:cNvPr id="7" name="TextBox 6"/>
          <p:cNvSpPr txBox="1"/>
          <p:nvPr/>
        </p:nvSpPr>
        <p:spPr>
          <a:xfrm>
            <a:off x="533400" y="1600200"/>
            <a:ext cx="5562600" cy="2831544"/>
          </a:xfrm>
          <a:prstGeom prst="rect">
            <a:avLst/>
          </a:prstGeom>
          <a:noFill/>
        </p:spPr>
        <p:txBody>
          <a:bodyPr wrap="square" rtlCol="0">
            <a:spAutoFit/>
          </a:bodyPr>
          <a:lstStyle/>
          <a:p>
            <a:pPr>
              <a:buFont typeface="Arial" pitchFamily="34" charset="0"/>
              <a:buChar char="•"/>
            </a:pPr>
            <a:r>
              <a:rPr lang="en-US" sz="3200" dirty="0" smtClean="0"/>
              <a:t> The cellular network model: “Keep alive” signals are sent on a regular basis to maintain connectivity and facilitate fast communication when needed</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Pearson CC between all ROI pairs</a:t>
            </a:r>
          </a:p>
          <a:p>
            <a:r>
              <a:rPr lang="en-US" dirty="0" smtClean="0"/>
              <a:t>With &amp; without Fisher z transformation</a:t>
            </a:r>
          </a:p>
          <a:p>
            <a:r>
              <a:rPr lang="en-US" dirty="0" smtClean="0"/>
              <a:t>Either use a predefine set or regions/ connections or start with the set of all features  </a:t>
            </a:r>
            <a:endParaRPr lang="en-US" dirty="0"/>
          </a:p>
        </p:txBody>
      </p:sp>
      <p:sp>
        <p:nvSpPr>
          <p:cNvPr id="4" name="Title 1"/>
          <p:cNvSpPr>
            <a:spLocks noGrp="1"/>
          </p:cNvSpPr>
          <p:nvPr>
            <p:ph type="title"/>
          </p:nvPr>
        </p:nvSpPr>
        <p:spPr/>
        <p:txBody>
          <a:bodyPr>
            <a:normAutofit/>
          </a:bodyPr>
          <a:lstStyle/>
          <a:p>
            <a:r>
              <a:rPr lang="en-US" i="1" dirty="0" smtClean="0">
                <a:solidFill>
                  <a:schemeClr val="tx2"/>
                </a:solidFill>
              </a:rPr>
              <a:t>Feature Extraction</a:t>
            </a:r>
            <a:endParaRPr lang="en-US" dirty="0">
              <a:solidFill>
                <a:schemeClr val="tx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i="1" dirty="0" smtClean="0">
                <a:solidFill>
                  <a:schemeClr val="tx2"/>
                </a:solidFill>
              </a:rPr>
              <a:t>Neurophysiology of ER: EEG</a:t>
            </a:r>
            <a:endParaRPr lang="he-IL" i="1" dirty="0">
              <a:solidFill>
                <a:schemeClr val="tx2"/>
              </a:solidFill>
            </a:endParaRPr>
          </a:p>
        </p:txBody>
      </p:sp>
      <p:sp>
        <p:nvSpPr>
          <p:cNvPr id="3" name="Content Placeholder 2"/>
          <p:cNvSpPr>
            <a:spLocks noGrp="1"/>
          </p:cNvSpPr>
          <p:nvPr>
            <p:ph idx="1"/>
          </p:nvPr>
        </p:nvSpPr>
        <p:spPr>
          <a:xfrm>
            <a:off x="395536" y="1484784"/>
            <a:ext cx="8352928" cy="4824536"/>
          </a:xfrm>
        </p:spPr>
        <p:txBody>
          <a:bodyPr>
            <a:normAutofit fontScale="77500" lnSpcReduction="20000"/>
          </a:bodyPr>
          <a:lstStyle/>
          <a:p>
            <a:pPr algn="l" rtl="0"/>
            <a:r>
              <a:rPr lang="en-US" dirty="0" smtClean="0"/>
              <a:t>Electroencephalographic (EEG) spectrum power analysis</a:t>
            </a:r>
            <a:br>
              <a:rPr lang="en-US" dirty="0" smtClean="0"/>
            </a:br>
            <a:endParaRPr lang="en-US" dirty="0" smtClean="0"/>
          </a:p>
          <a:p>
            <a:pPr algn="l" rtl="0"/>
            <a:endParaRPr lang="en-US" dirty="0" smtClean="0"/>
          </a:p>
          <a:p>
            <a:pPr algn="l" rtl="0"/>
            <a:endParaRPr lang="en-US" dirty="0" smtClean="0"/>
          </a:p>
          <a:p>
            <a:pPr algn="l" rtl="0"/>
            <a:endParaRPr lang="en-US" dirty="0" smtClean="0"/>
          </a:p>
          <a:p>
            <a:pPr algn="l" rtl="0">
              <a:buNone/>
            </a:pPr>
            <a:r>
              <a:rPr lang="en-US" dirty="0" smtClean="0"/>
              <a:t/>
            </a:r>
            <a:br>
              <a:rPr lang="en-US" dirty="0" smtClean="0"/>
            </a:br>
            <a:endParaRPr lang="en-US" dirty="0" smtClean="0"/>
          </a:p>
          <a:p>
            <a:pPr algn="l" rtl="0"/>
            <a:r>
              <a:rPr lang="en-US" dirty="0" smtClean="0"/>
              <a:t>Theta-Band oscillatory activity differences have been associated with emotional experience and psychopathology . </a:t>
            </a:r>
            <a:r>
              <a:rPr lang="en-US" sz="2300" dirty="0" err="1" smtClean="0"/>
              <a:t>Mulert</a:t>
            </a:r>
            <a:r>
              <a:rPr lang="en-US" sz="2300" dirty="0" smtClean="0"/>
              <a:t> et. al. 2007, Gregory  et. al. 2009</a:t>
            </a:r>
          </a:p>
          <a:p>
            <a:pPr algn="l" rtl="0"/>
            <a:r>
              <a:rPr lang="en-US" dirty="0" smtClean="0"/>
              <a:t>Slow/fast ratio wave measures have been reported as related to various psychological states and traits (e.g. fear modulated response inhibition and anxiety levels)</a:t>
            </a:r>
          </a:p>
          <a:p>
            <a:pPr algn="l" rtl="0">
              <a:buNone/>
            </a:pPr>
            <a:r>
              <a:rPr lang="en-US" sz="2300" dirty="0" smtClean="0"/>
              <a:t>Gennady  et. Al 2005, Gennady  et. Al. 2006</a:t>
            </a:r>
            <a:endParaRPr lang="he-IL" sz="2300" dirty="0"/>
          </a:p>
        </p:txBody>
      </p:sp>
      <p:pic>
        <p:nvPicPr>
          <p:cNvPr id="4" name="Picture 3"/>
          <p:cNvPicPr/>
          <p:nvPr/>
        </p:nvPicPr>
        <p:blipFill>
          <a:blip r:embed="rId3" cstate="print"/>
          <a:srcRect l="24287" t="18515" r="18571" b="24228"/>
          <a:stretch>
            <a:fillRect/>
          </a:stretch>
        </p:blipFill>
        <p:spPr bwMode="auto">
          <a:xfrm>
            <a:off x="6660232" y="2204864"/>
            <a:ext cx="1872208" cy="1368152"/>
          </a:xfrm>
          <a:prstGeom prst="rect">
            <a:avLst/>
          </a:prstGeom>
          <a:noFill/>
          <a:ln w="19050">
            <a:solidFill>
              <a:schemeClr val="bg1">
                <a:lumMod val="50000"/>
              </a:schemeClr>
            </a:solidFill>
            <a:miter lim="800000"/>
            <a:headEnd/>
            <a:tailEnd/>
          </a:ln>
        </p:spPr>
      </p:pic>
      <p:graphicFrame>
        <p:nvGraphicFramePr>
          <p:cNvPr id="5" name="Table 4"/>
          <p:cNvGraphicFramePr>
            <a:graphicFrameLocks noGrp="1"/>
          </p:cNvGraphicFramePr>
          <p:nvPr/>
        </p:nvGraphicFramePr>
        <p:xfrm>
          <a:off x="729478" y="1916832"/>
          <a:ext cx="5786738" cy="1874520"/>
        </p:xfrm>
        <a:graphic>
          <a:graphicData uri="http://schemas.openxmlformats.org/drawingml/2006/table">
            <a:tbl>
              <a:tblPr/>
              <a:tblGrid>
                <a:gridCol w="2880320"/>
                <a:gridCol w="2906418"/>
              </a:tblGrid>
              <a:tr h="253545">
                <a:tc>
                  <a:txBody>
                    <a:bodyPr/>
                    <a:lstStyle/>
                    <a:p>
                      <a:pPr marL="0" marR="0" algn="ctr" rtl="0">
                        <a:lnSpc>
                          <a:spcPct val="150000"/>
                        </a:lnSpc>
                        <a:spcBef>
                          <a:spcPts val="0"/>
                        </a:spcBef>
                        <a:spcAft>
                          <a:spcPts val="0"/>
                        </a:spcAft>
                      </a:pPr>
                      <a:r>
                        <a:rPr lang="en-US" sz="1200" b="1" i="1" dirty="0" smtClean="0">
                          <a:solidFill>
                            <a:srgbClr val="FFFFFF"/>
                          </a:solidFill>
                          <a:latin typeface="Times New Roman"/>
                          <a:ea typeface="Times New Roman"/>
                          <a:cs typeface="Arial"/>
                        </a:rPr>
                        <a:t>Frequency</a:t>
                      </a:r>
                      <a:r>
                        <a:rPr lang="en-US" sz="1200" b="1" i="1" baseline="0" dirty="0" smtClean="0">
                          <a:solidFill>
                            <a:srgbClr val="FFFFFF"/>
                          </a:solidFill>
                          <a:latin typeface="Times New Roman"/>
                          <a:ea typeface="Times New Roman"/>
                          <a:cs typeface="Arial"/>
                        </a:rPr>
                        <a:t> range</a:t>
                      </a:r>
                      <a:endParaRPr lang="en-US" sz="1200" dirty="0">
                        <a:latin typeface="Times New Roman"/>
                        <a:ea typeface="Times New Roman"/>
                        <a:cs typeface="Arial"/>
                      </a:endParaRPr>
                    </a:p>
                  </a:txBody>
                  <a:tcPr marL="68484" marR="6848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c>
                  <a:txBody>
                    <a:bodyPr/>
                    <a:lstStyle/>
                    <a:p>
                      <a:pPr marL="0" marR="0" algn="ctr" rtl="0">
                        <a:lnSpc>
                          <a:spcPct val="150000"/>
                        </a:lnSpc>
                        <a:spcBef>
                          <a:spcPts val="0"/>
                        </a:spcBef>
                        <a:spcAft>
                          <a:spcPts val="0"/>
                        </a:spcAft>
                      </a:pPr>
                      <a:r>
                        <a:rPr lang="en-US" sz="1200" b="1" i="1" dirty="0" smtClean="0">
                          <a:solidFill>
                            <a:srgbClr val="FFFFFF"/>
                          </a:solidFill>
                          <a:latin typeface="Times New Roman"/>
                          <a:ea typeface="Times New Roman"/>
                          <a:cs typeface="Arial"/>
                        </a:rPr>
                        <a:t>Usually appears</a:t>
                      </a:r>
                      <a:r>
                        <a:rPr lang="en-US" sz="1200" b="1" i="1" baseline="0" dirty="0" smtClean="0">
                          <a:solidFill>
                            <a:srgbClr val="FFFFFF"/>
                          </a:solidFill>
                          <a:latin typeface="Times New Roman"/>
                          <a:ea typeface="Times New Roman"/>
                          <a:cs typeface="Arial"/>
                        </a:rPr>
                        <a:t> in</a:t>
                      </a:r>
                      <a:endParaRPr lang="en-US" sz="1200" dirty="0">
                        <a:latin typeface="Times New Roman"/>
                        <a:ea typeface="Times New Roman"/>
                        <a:cs typeface="Arial"/>
                      </a:endParaRPr>
                    </a:p>
                  </a:txBody>
                  <a:tcPr marL="68484" marR="68484" marT="0" marB="0">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r>
              <a:tr h="295802">
                <a:tc>
                  <a:txBody>
                    <a:bodyPr/>
                    <a:lstStyle/>
                    <a:p>
                      <a:pPr marL="0" marR="0" algn="ctr" rtl="0">
                        <a:lnSpc>
                          <a:spcPct val="150000"/>
                        </a:lnSpc>
                        <a:spcBef>
                          <a:spcPts val="0"/>
                        </a:spcBef>
                        <a:spcAft>
                          <a:spcPts val="0"/>
                        </a:spcAft>
                      </a:pPr>
                      <a:r>
                        <a:rPr lang="en-US" sz="1400" dirty="0" smtClean="0">
                          <a:latin typeface="+mn-lt"/>
                          <a:ea typeface="Times New Roman"/>
                          <a:cs typeface="Times New Roman"/>
                        </a:rPr>
                        <a:t>Delta (&lt;4 Hz)</a:t>
                      </a:r>
                      <a:endParaRPr lang="en-US" sz="1400" dirty="0" smtClean="0">
                        <a:latin typeface="Times New Roman"/>
                        <a:ea typeface="Times New Roman"/>
                        <a:cs typeface="Arial"/>
                      </a:endParaRPr>
                    </a:p>
                  </a:txBody>
                  <a:tcPr marL="68484" marR="68484" marT="0" marB="0" anchor="ctr">
                    <a:lnL w="12700"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19050" cap="flat" cmpd="dbl" algn="ctr">
                      <a:solidFill>
                        <a:srgbClr val="31849B"/>
                      </a:solidFill>
                      <a:prstDash val="solid"/>
                      <a:round/>
                      <a:headEnd type="none" w="med" len="med"/>
                      <a:tailEnd type="none" w="med" len="med"/>
                    </a:lnB>
                    <a:solidFill>
                      <a:srgbClr val="D8D8D8"/>
                    </a:solidFill>
                  </a:tcPr>
                </a:tc>
                <a:tc>
                  <a:txBody>
                    <a:bodyPr/>
                    <a:lstStyle/>
                    <a:p>
                      <a:pPr marL="0" marR="0" algn="ctr" rtl="0">
                        <a:lnSpc>
                          <a:spcPct val="150000"/>
                        </a:lnSpc>
                        <a:spcBef>
                          <a:spcPts val="0"/>
                        </a:spcBef>
                        <a:spcAft>
                          <a:spcPts val="0"/>
                        </a:spcAft>
                      </a:pPr>
                      <a:r>
                        <a:rPr lang="en-US" sz="1400" i="1" dirty="0" smtClean="0"/>
                        <a:t>sleep stages, especially “deep sleep”</a:t>
                      </a:r>
                      <a:endParaRPr lang="en-US" sz="1400" dirty="0">
                        <a:latin typeface="Times New Roman"/>
                        <a:ea typeface="Times New Roman"/>
                        <a:cs typeface="Arial"/>
                      </a:endParaRPr>
                    </a:p>
                  </a:txBody>
                  <a:tcPr marL="68484" marR="68484" marT="0" marB="0" anchor="ctr">
                    <a:lnL>
                      <a:noFill/>
                    </a:lnL>
                    <a:lnR>
                      <a:noFill/>
                    </a:lnR>
                    <a:lnT w="28575" cap="flat" cmpd="sng" algn="ctr">
                      <a:solidFill>
                        <a:srgbClr val="000000"/>
                      </a:solidFill>
                      <a:prstDash val="solid"/>
                      <a:round/>
                      <a:headEnd type="none" w="med" len="med"/>
                      <a:tailEnd type="none" w="med" len="med"/>
                    </a:lnT>
                    <a:lnB w="19050" cap="flat" cmpd="dbl" algn="ctr">
                      <a:solidFill>
                        <a:srgbClr val="31849B"/>
                      </a:solidFill>
                      <a:prstDash val="solid"/>
                      <a:round/>
                      <a:headEnd type="none" w="med" len="med"/>
                      <a:tailEnd type="none" w="med" len="med"/>
                    </a:lnB>
                    <a:solidFill>
                      <a:srgbClr val="D8D8D8"/>
                    </a:solidFill>
                  </a:tcPr>
                </a:tc>
              </a:tr>
              <a:tr h="295802">
                <a:tc>
                  <a:txBody>
                    <a:bodyPr/>
                    <a:lstStyle/>
                    <a:p>
                      <a:pPr marL="0" marR="0" algn="ctr" rtl="0">
                        <a:lnSpc>
                          <a:spcPct val="150000"/>
                        </a:lnSpc>
                        <a:spcBef>
                          <a:spcPts val="0"/>
                        </a:spcBef>
                        <a:spcAft>
                          <a:spcPts val="0"/>
                        </a:spcAft>
                      </a:pPr>
                      <a:r>
                        <a:rPr lang="en-US" sz="1400" dirty="0" smtClean="0">
                          <a:latin typeface="+mn-lt"/>
                          <a:ea typeface="Times New Roman"/>
                          <a:cs typeface="Times New Roman"/>
                        </a:rPr>
                        <a:t>Theta (4-7 Hz)</a:t>
                      </a:r>
                      <a:endParaRPr lang="en-US" sz="1400" dirty="0">
                        <a:latin typeface="Times New Roman"/>
                        <a:ea typeface="Times New Roman"/>
                        <a:cs typeface="Arial"/>
                      </a:endParaRPr>
                    </a:p>
                  </a:txBody>
                  <a:tcPr marL="68484" marR="68484" marT="0" marB="0" anchor="ctr">
                    <a:lnL w="12700" cap="flat" cmpd="sng" algn="ctr">
                      <a:solidFill>
                        <a:srgbClr val="000000"/>
                      </a:solidFill>
                      <a:prstDash val="solid"/>
                      <a:round/>
                      <a:headEnd type="none" w="med" len="med"/>
                      <a:tailEnd type="none" w="med" len="med"/>
                    </a:lnL>
                    <a:lnR>
                      <a:noFill/>
                    </a:lnR>
                    <a:lnT w="19050" cap="flat" cmpd="dbl" algn="ctr">
                      <a:solidFill>
                        <a:srgbClr val="31849B"/>
                      </a:solidFill>
                      <a:prstDash val="solid"/>
                      <a:round/>
                      <a:headEnd type="none" w="med" len="med"/>
                      <a:tailEnd type="none" w="med" len="med"/>
                    </a:lnT>
                    <a:lnB w="19050" cap="flat" cmpd="dbl" algn="ctr">
                      <a:solidFill>
                        <a:srgbClr val="31849B"/>
                      </a:solidFill>
                      <a:prstDash val="solid"/>
                      <a:round/>
                      <a:headEnd type="none" w="med" len="med"/>
                      <a:tailEnd type="none" w="med" len="med"/>
                    </a:lnB>
                    <a:solidFill>
                      <a:srgbClr val="D8D8D8"/>
                    </a:solidFill>
                  </a:tcPr>
                </a:tc>
                <a:tc>
                  <a:txBody>
                    <a:bodyPr/>
                    <a:lstStyle/>
                    <a:p>
                      <a:pPr marL="0" marR="0" algn="ctr" rtl="0">
                        <a:lnSpc>
                          <a:spcPct val="150000"/>
                        </a:lnSpc>
                        <a:spcBef>
                          <a:spcPts val="0"/>
                        </a:spcBef>
                        <a:spcAft>
                          <a:spcPts val="0"/>
                        </a:spcAft>
                      </a:pPr>
                      <a:r>
                        <a:rPr lang="en-US" sz="1400" dirty="0" smtClean="0">
                          <a:latin typeface="Calibri"/>
                          <a:ea typeface="Times New Roman"/>
                          <a:cs typeface="Times New Roman"/>
                        </a:rPr>
                        <a:t>Sleep stages, deep relaxation</a:t>
                      </a:r>
                      <a:endParaRPr lang="en-US" sz="1400" dirty="0">
                        <a:latin typeface="Times New Roman"/>
                        <a:ea typeface="Times New Roman"/>
                        <a:cs typeface="Arial"/>
                      </a:endParaRPr>
                    </a:p>
                  </a:txBody>
                  <a:tcPr marL="68484" marR="68484" marT="0" marB="0" anchor="ctr">
                    <a:lnL>
                      <a:noFill/>
                    </a:lnL>
                    <a:lnR>
                      <a:noFill/>
                    </a:lnR>
                    <a:lnT w="19050" cap="flat" cmpd="dbl" algn="ctr">
                      <a:solidFill>
                        <a:srgbClr val="31849B"/>
                      </a:solidFill>
                      <a:prstDash val="solid"/>
                      <a:round/>
                      <a:headEnd type="none" w="med" len="med"/>
                      <a:tailEnd type="none" w="med" len="med"/>
                    </a:lnT>
                    <a:lnB w="19050" cap="flat" cmpd="dbl" algn="ctr">
                      <a:solidFill>
                        <a:srgbClr val="31849B"/>
                      </a:solidFill>
                      <a:prstDash val="solid"/>
                      <a:round/>
                      <a:headEnd type="none" w="med" len="med"/>
                      <a:tailEnd type="none" w="med" len="med"/>
                    </a:lnB>
                    <a:solidFill>
                      <a:schemeClr val="bg1">
                        <a:lumMod val="85000"/>
                      </a:schemeClr>
                    </a:solidFill>
                  </a:tcPr>
                </a:tc>
              </a:tr>
              <a:tr h="295802">
                <a:tc>
                  <a:txBody>
                    <a:bodyPr/>
                    <a:lstStyle/>
                    <a:p>
                      <a:pPr marL="0" marR="0" algn="ctr" rtl="0">
                        <a:lnSpc>
                          <a:spcPct val="150000"/>
                        </a:lnSpc>
                        <a:spcBef>
                          <a:spcPts val="0"/>
                        </a:spcBef>
                        <a:spcAft>
                          <a:spcPts val="0"/>
                        </a:spcAft>
                      </a:pPr>
                      <a:r>
                        <a:rPr lang="en-US" sz="1400" dirty="0" smtClean="0">
                          <a:latin typeface="+mn-lt"/>
                          <a:ea typeface="Times New Roman"/>
                          <a:cs typeface="Times New Roman"/>
                        </a:rPr>
                        <a:t>Alpha (8-13 Hz)</a:t>
                      </a:r>
                      <a:endParaRPr lang="en-US" sz="1400" dirty="0">
                        <a:latin typeface="Times New Roman"/>
                        <a:ea typeface="Times New Roman"/>
                        <a:cs typeface="Arial"/>
                      </a:endParaRPr>
                    </a:p>
                  </a:txBody>
                  <a:tcPr marL="68484" marR="68484" marT="0" marB="0" anchor="ctr">
                    <a:lnL w="12700" cap="flat" cmpd="sng" algn="ctr">
                      <a:solidFill>
                        <a:srgbClr val="000000"/>
                      </a:solidFill>
                      <a:prstDash val="solid"/>
                      <a:round/>
                      <a:headEnd type="none" w="med" len="med"/>
                      <a:tailEnd type="none" w="med" len="med"/>
                    </a:lnL>
                    <a:lnR>
                      <a:noFill/>
                    </a:lnR>
                    <a:lnT w="19050" cap="flat" cmpd="dbl" algn="ctr">
                      <a:solidFill>
                        <a:srgbClr val="31849B"/>
                      </a:solidFill>
                      <a:prstDash val="solid"/>
                      <a:round/>
                      <a:headEnd type="none" w="med" len="med"/>
                      <a:tailEnd type="none" w="med" len="med"/>
                    </a:lnT>
                    <a:lnB w="19050" cap="flat" cmpd="dbl" algn="ctr">
                      <a:solidFill>
                        <a:srgbClr val="31849B"/>
                      </a:solidFill>
                      <a:prstDash val="solid"/>
                      <a:round/>
                      <a:headEnd type="none" w="med" len="med"/>
                      <a:tailEnd type="none" w="med" len="med"/>
                    </a:lnB>
                    <a:solidFill>
                      <a:srgbClr val="D8D8D8"/>
                    </a:solidFill>
                  </a:tcPr>
                </a:tc>
                <a:tc>
                  <a:txBody>
                    <a:bodyPr/>
                    <a:lstStyle/>
                    <a:p>
                      <a:pPr marL="0" marR="0" algn="ctr" rtl="0">
                        <a:lnSpc>
                          <a:spcPct val="150000"/>
                        </a:lnSpc>
                        <a:spcBef>
                          <a:spcPts val="0"/>
                        </a:spcBef>
                        <a:spcAft>
                          <a:spcPts val="0"/>
                        </a:spcAft>
                      </a:pPr>
                      <a:r>
                        <a:rPr lang="en-US" sz="1400" dirty="0" smtClean="0">
                          <a:latin typeface="Calibri"/>
                          <a:ea typeface="Times New Roman"/>
                          <a:cs typeface="Times New Roman"/>
                        </a:rPr>
                        <a:t>Rest</a:t>
                      </a:r>
                      <a:endParaRPr lang="en-US" sz="1400" dirty="0">
                        <a:latin typeface="Times New Roman"/>
                        <a:ea typeface="Times New Roman"/>
                        <a:cs typeface="Arial"/>
                      </a:endParaRPr>
                    </a:p>
                  </a:txBody>
                  <a:tcPr marL="68484" marR="68484" marT="0" marB="0" anchor="ctr">
                    <a:lnL>
                      <a:noFill/>
                    </a:lnL>
                    <a:lnR>
                      <a:noFill/>
                    </a:lnR>
                    <a:lnT w="19050" cap="flat" cmpd="dbl" algn="ctr">
                      <a:solidFill>
                        <a:srgbClr val="31849B"/>
                      </a:solidFill>
                      <a:prstDash val="solid"/>
                      <a:round/>
                      <a:headEnd type="none" w="med" len="med"/>
                      <a:tailEnd type="none" w="med" len="med"/>
                    </a:lnT>
                    <a:lnB w="19050" cap="flat" cmpd="dbl" algn="ctr">
                      <a:solidFill>
                        <a:srgbClr val="31849B"/>
                      </a:solidFill>
                      <a:prstDash val="solid"/>
                      <a:round/>
                      <a:headEnd type="none" w="med" len="med"/>
                      <a:tailEnd type="none" w="med" len="med"/>
                    </a:lnB>
                    <a:solidFill>
                      <a:schemeClr val="bg1">
                        <a:lumMod val="85000"/>
                      </a:schemeClr>
                    </a:solidFill>
                  </a:tcPr>
                </a:tc>
              </a:tr>
              <a:tr h="307940">
                <a:tc>
                  <a:txBody>
                    <a:bodyPr/>
                    <a:lstStyle/>
                    <a:p>
                      <a:pPr marL="0" marR="0" algn="ctr" rtl="0">
                        <a:lnSpc>
                          <a:spcPct val="150000"/>
                        </a:lnSpc>
                        <a:spcBef>
                          <a:spcPts val="0"/>
                        </a:spcBef>
                        <a:spcAft>
                          <a:spcPts val="0"/>
                        </a:spcAft>
                      </a:pPr>
                      <a:r>
                        <a:rPr lang="en-US" sz="1400" dirty="0" smtClean="0">
                          <a:latin typeface="+mn-lt"/>
                          <a:ea typeface="Times New Roman"/>
                          <a:cs typeface="Times New Roman"/>
                        </a:rPr>
                        <a:t>Beta (14-20 Hz)</a:t>
                      </a:r>
                      <a:endParaRPr lang="en-US" sz="1400" dirty="0">
                        <a:latin typeface="Times New Roman"/>
                        <a:ea typeface="Times New Roman"/>
                        <a:cs typeface="Arial"/>
                      </a:endParaRPr>
                    </a:p>
                  </a:txBody>
                  <a:tcPr marL="68484" marR="68484" marT="0" marB="0" anchor="ctr">
                    <a:lnL w="12700" cap="flat" cmpd="sng" algn="ctr">
                      <a:solidFill>
                        <a:srgbClr val="000000"/>
                      </a:solidFill>
                      <a:prstDash val="solid"/>
                      <a:round/>
                      <a:headEnd type="none" w="med" len="med"/>
                      <a:tailEnd type="none" w="med" len="med"/>
                    </a:lnL>
                    <a:lnR>
                      <a:noFill/>
                    </a:lnR>
                    <a:lnT w="19050" cap="flat" cmpd="dbl" algn="ctr">
                      <a:solidFill>
                        <a:srgbClr val="31849B"/>
                      </a:solidFill>
                      <a:prstDash val="solid"/>
                      <a:round/>
                      <a:headEnd type="none" w="med" len="med"/>
                      <a:tailEnd type="none" w="med" len="med"/>
                    </a:lnT>
                    <a:lnB w="19050" cap="flat" cmpd="dbl" algn="ctr">
                      <a:solidFill>
                        <a:srgbClr val="31849B"/>
                      </a:solidFill>
                      <a:prstDash val="solid"/>
                      <a:round/>
                      <a:headEnd type="none" w="med" len="med"/>
                      <a:tailEnd type="none" w="med" len="med"/>
                    </a:lnB>
                    <a:solidFill>
                      <a:srgbClr val="D8D8D8"/>
                    </a:solidFill>
                  </a:tcPr>
                </a:tc>
                <a:tc>
                  <a:txBody>
                    <a:bodyPr/>
                    <a:lstStyle/>
                    <a:p>
                      <a:pPr marL="0" marR="0" algn="ctr" rtl="0">
                        <a:lnSpc>
                          <a:spcPct val="150000"/>
                        </a:lnSpc>
                        <a:spcBef>
                          <a:spcPts val="0"/>
                        </a:spcBef>
                        <a:spcAft>
                          <a:spcPts val="0"/>
                        </a:spcAft>
                      </a:pPr>
                      <a:r>
                        <a:rPr lang="en-US" sz="1400" dirty="0" smtClean="0">
                          <a:latin typeface="+mj-lt"/>
                          <a:ea typeface="Times New Roman"/>
                          <a:cs typeface="Arial"/>
                        </a:rPr>
                        <a:t>Activity,</a:t>
                      </a:r>
                      <a:r>
                        <a:rPr lang="en-US" sz="1400" baseline="0" dirty="0" smtClean="0">
                          <a:latin typeface="+mj-lt"/>
                          <a:ea typeface="Times New Roman"/>
                          <a:cs typeface="Arial"/>
                        </a:rPr>
                        <a:t> cognitive task</a:t>
                      </a:r>
                      <a:endParaRPr lang="en-US" sz="1400" dirty="0">
                        <a:latin typeface="+mj-lt"/>
                        <a:ea typeface="Times New Roman"/>
                        <a:cs typeface="Arial"/>
                      </a:endParaRPr>
                    </a:p>
                  </a:txBody>
                  <a:tcPr marL="68484" marR="68484" marT="0" marB="0" anchor="ctr">
                    <a:lnL>
                      <a:noFill/>
                    </a:lnL>
                    <a:lnR>
                      <a:noFill/>
                    </a:lnR>
                    <a:lnT w="19050" cap="flat" cmpd="dbl" algn="ctr">
                      <a:solidFill>
                        <a:srgbClr val="31849B"/>
                      </a:solidFill>
                      <a:prstDash val="solid"/>
                      <a:round/>
                      <a:headEnd type="none" w="med" len="med"/>
                      <a:tailEnd type="none" w="med" len="med"/>
                    </a:lnT>
                    <a:lnB w="19050" cap="flat" cmpd="dbl" algn="ctr">
                      <a:solidFill>
                        <a:srgbClr val="31849B"/>
                      </a:solidFill>
                      <a:prstDash val="solid"/>
                      <a:round/>
                      <a:headEnd type="none" w="med" len="med"/>
                      <a:tailEnd type="none" w="med" len="med"/>
                    </a:lnB>
                    <a:solidFill>
                      <a:schemeClr val="bg1">
                        <a:lumMod val="85000"/>
                      </a:schemeClr>
                    </a:solidFill>
                  </a:tcPr>
                </a:tc>
              </a:tr>
              <a:tr h="307940">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400" dirty="0" smtClean="0">
                          <a:latin typeface="+mn-lt"/>
                          <a:ea typeface="Times New Roman"/>
                          <a:cs typeface="Times New Roman"/>
                        </a:rPr>
                        <a:t>Gamma ( &gt;20Hz)</a:t>
                      </a:r>
                      <a:endParaRPr lang="en-US" sz="1400" dirty="0" smtClean="0">
                        <a:latin typeface="Times New Roman"/>
                        <a:ea typeface="Times New Roman"/>
                        <a:cs typeface="Arial"/>
                      </a:endParaRPr>
                    </a:p>
                  </a:txBody>
                  <a:tcPr marL="68484" marR="68484" marT="0" marB="0" anchor="ctr">
                    <a:lnL w="12700" cap="flat" cmpd="sng" algn="ctr">
                      <a:solidFill>
                        <a:srgbClr val="000000"/>
                      </a:solidFill>
                      <a:prstDash val="solid"/>
                      <a:round/>
                      <a:headEnd type="none" w="med" len="med"/>
                      <a:tailEnd type="none" w="med" len="med"/>
                    </a:lnL>
                    <a:lnR>
                      <a:noFill/>
                    </a:lnR>
                    <a:lnT w="19050" cap="flat" cmpd="dbl" algn="ctr">
                      <a:solidFill>
                        <a:srgbClr val="31849B"/>
                      </a:solidFill>
                      <a:prstDash val="solid"/>
                      <a:round/>
                      <a:headEnd type="none" w="med" len="med"/>
                      <a:tailEnd type="none" w="med" len="med"/>
                    </a:lnT>
                    <a:lnB w="19050" cap="flat" cmpd="dbl" algn="ctr">
                      <a:solidFill>
                        <a:srgbClr val="31849B"/>
                      </a:solidFill>
                      <a:prstDash val="solid"/>
                      <a:round/>
                      <a:headEnd type="none" w="med" len="med"/>
                      <a:tailEnd type="none" w="med" len="med"/>
                    </a:lnB>
                    <a:solidFill>
                      <a:srgbClr val="D8D8D8"/>
                    </a:solidFill>
                  </a:tcPr>
                </a:tc>
                <a:tc>
                  <a:txBody>
                    <a:bodyPr/>
                    <a:lstStyle/>
                    <a:p>
                      <a:pPr marL="0" marR="0" algn="ctr" rtl="0">
                        <a:lnSpc>
                          <a:spcPct val="150000"/>
                        </a:lnSpc>
                        <a:spcBef>
                          <a:spcPts val="0"/>
                        </a:spcBef>
                        <a:spcAft>
                          <a:spcPts val="0"/>
                        </a:spcAft>
                      </a:pPr>
                      <a:r>
                        <a:rPr lang="en-US" sz="1400" dirty="0" smtClean="0">
                          <a:latin typeface="+mn-lt"/>
                          <a:ea typeface="Times New Roman"/>
                          <a:cs typeface="Arial"/>
                        </a:rPr>
                        <a:t>Cognitive</a:t>
                      </a:r>
                      <a:r>
                        <a:rPr lang="en-US" sz="1400" baseline="0" dirty="0" smtClean="0">
                          <a:latin typeface="+mn-lt"/>
                          <a:ea typeface="Times New Roman"/>
                          <a:cs typeface="Arial"/>
                        </a:rPr>
                        <a:t> demanding task</a:t>
                      </a:r>
                      <a:endParaRPr lang="en-US" sz="1400" dirty="0">
                        <a:latin typeface="+mn-lt"/>
                        <a:ea typeface="Times New Roman"/>
                        <a:cs typeface="Arial"/>
                      </a:endParaRPr>
                    </a:p>
                  </a:txBody>
                  <a:tcPr marL="68484" marR="68484" marT="0" marB="0" anchor="ctr">
                    <a:lnL>
                      <a:noFill/>
                    </a:lnL>
                    <a:lnR>
                      <a:noFill/>
                    </a:lnR>
                    <a:lnT w="19050" cap="flat" cmpd="dbl" algn="ctr">
                      <a:solidFill>
                        <a:srgbClr val="31849B"/>
                      </a:solidFill>
                      <a:prstDash val="solid"/>
                      <a:round/>
                      <a:headEnd type="none" w="med" len="med"/>
                      <a:tailEnd type="none" w="med" len="med"/>
                    </a:lnT>
                    <a:lnB w="19050" cap="flat" cmpd="dbl" algn="ctr">
                      <a:solidFill>
                        <a:srgbClr val="31849B"/>
                      </a:solidFill>
                      <a:prstDash val="solid"/>
                      <a:round/>
                      <a:headEnd type="none" w="med" len="med"/>
                      <a:tailEnd type="none" w="med" len="med"/>
                    </a:lnB>
                    <a:solidFill>
                      <a:schemeClr val="bg1">
                        <a:lumMod val="85000"/>
                      </a:schemeClr>
                    </a:solidFill>
                  </a:tcPr>
                </a:tc>
              </a:tr>
            </a:tbl>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i="1" dirty="0" smtClean="0">
                <a:solidFill>
                  <a:schemeClr val="tx2"/>
                </a:solidFill>
              </a:rPr>
              <a:t>Heart Rate Variability (HRV) as a measure of ER</a:t>
            </a:r>
            <a:endParaRPr lang="he-IL" i="1" dirty="0">
              <a:solidFill>
                <a:schemeClr val="tx2"/>
              </a:solidFill>
            </a:endParaRPr>
          </a:p>
        </p:txBody>
      </p:sp>
      <p:sp>
        <p:nvSpPr>
          <p:cNvPr id="3" name="Content Placeholder 2"/>
          <p:cNvSpPr>
            <a:spLocks noGrp="1"/>
          </p:cNvSpPr>
          <p:nvPr>
            <p:ph idx="1"/>
          </p:nvPr>
        </p:nvSpPr>
        <p:spPr>
          <a:xfrm>
            <a:off x="395536" y="1772816"/>
            <a:ext cx="8352928" cy="4608512"/>
          </a:xfrm>
        </p:spPr>
        <p:txBody>
          <a:bodyPr>
            <a:normAutofit/>
          </a:bodyPr>
          <a:lstStyle/>
          <a:p>
            <a:pPr algn="l" rtl="0"/>
            <a:r>
              <a:rPr lang="en-US" dirty="0" smtClean="0"/>
              <a:t>Heart rate variability (HRV) is an established measure of regulated emotional responding </a:t>
            </a:r>
            <a:r>
              <a:rPr lang="en-US" sz="1800" dirty="0" smtClean="0"/>
              <a:t>(</a:t>
            </a:r>
            <a:r>
              <a:rPr lang="en-US" sz="1800" dirty="0" err="1" smtClean="0"/>
              <a:t>Appelhans</a:t>
            </a:r>
            <a:r>
              <a:rPr lang="en-US" sz="1800" dirty="0" smtClean="0"/>
              <a:t> et. al. 2006, </a:t>
            </a:r>
            <a:r>
              <a:rPr lang="en-US" sz="1800" dirty="0" err="1" smtClean="0"/>
              <a:t>Thaye</a:t>
            </a:r>
            <a:r>
              <a:rPr lang="en-US" sz="1800" dirty="0" smtClean="0"/>
              <a:t> et. Al. 2012) </a:t>
            </a:r>
            <a:endParaRPr lang="en-US" sz="1800" b="1" dirty="0" smtClean="0">
              <a:solidFill>
                <a:srgbClr val="FF0000"/>
              </a:solidFill>
            </a:endParaRPr>
          </a:p>
          <a:p>
            <a:pPr algn="l" rtl="0"/>
            <a:r>
              <a:rPr lang="en-US" dirty="0" smtClean="0"/>
              <a:t>High-frequency (0.15 to 0.4 Hz) component of the power spectrum of HRV is considered to represent an autonomic parasympathetic </a:t>
            </a:r>
            <a:r>
              <a:rPr lang="en-US" dirty="0" err="1" smtClean="0"/>
              <a:t>vagal</a:t>
            </a:r>
            <a:r>
              <a:rPr lang="en-US" dirty="0" smtClean="0"/>
              <a:t> influence on the </a:t>
            </a:r>
            <a:r>
              <a:rPr lang="en-US" dirty="0" err="1" smtClean="0"/>
              <a:t>sino-atrial</a:t>
            </a:r>
            <a:r>
              <a:rPr lang="en-US" dirty="0" smtClean="0"/>
              <a:t> node of the heart </a:t>
            </a:r>
            <a:r>
              <a:rPr lang="en-US" sz="1800" dirty="0" smtClean="0"/>
              <a:t>(</a:t>
            </a:r>
            <a:r>
              <a:rPr lang="en-US" sz="1800" dirty="0" err="1" smtClean="0"/>
              <a:t>Malik</a:t>
            </a:r>
            <a:r>
              <a:rPr lang="en-US" sz="1800" dirty="0" smtClean="0"/>
              <a:t> et. al. 1996)</a:t>
            </a:r>
            <a:endParaRPr lang="he-IL" sz="180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tx2"/>
                </a:solidFill>
              </a:rPr>
              <a:t>Questionnaires</a:t>
            </a:r>
            <a:endParaRPr lang="en-US" i="1" dirty="0">
              <a:solidFill>
                <a:schemeClr val="tx2"/>
              </a:solidFill>
            </a:endParaRPr>
          </a:p>
        </p:txBody>
      </p:sp>
      <p:sp>
        <p:nvSpPr>
          <p:cNvPr id="3" name="Content Placeholder 2"/>
          <p:cNvSpPr>
            <a:spLocks noGrp="1"/>
          </p:cNvSpPr>
          <p:nvPr>
            <p:ph idx="1"/>
          </p:nvPr>
        </p:nvSpPr>
        <p:spPr/>
        <p:txBody>
          <a:bodyPr>
            <a:normAutofit fontScale="77500" lnSpcReduction="20000"/>
          </a:bodyPr>
          <a:lstStyle/>
          <a:p>
            <a:pPr algn="l" rtl="0"/>
            <a:r>
              <a:rPr lang="en-US" b="1" i="1" dirty="0" smtClean="0"/>
              <a:t>ER questionnaire (ERQ) </a:t>
            </a:r>
            <a:r>
              <a:rPr lang="en-US" dirty="0" smtClean="0"/>
              <a:t> - used to assess the individual tendency to use the modes of suppression and reappraisal emotion regulation</a:t>
            </a:r>
          </a:p>
          <a:p>
            <a:pPr algn="l" rtl="0"/>
            <a:r>
              <a:rPr lang="en-US" b="1" i="1" dirty="0" smtClean="0"/>
              <a:t>Emotion Regulation Implicit Association Test (ER-IAT) </a:t>
            </a:r>
            <a:r>
              <a:rPr lang="en-US" dirty="0" smtClean="0"/>
              <a:t> - designed to assess participants’ implicit evaluations of emotion control versus emotion expression according to word association (computational, time measure)</a:t>
            </a:r>
          </a:p>
          <a:p>
            <a:pPr algn="l" rtl="0"/>
            <a:r>
              <a:rPr lang="en-US" b="1" i="1" dirty="0" smtClean="0"/>
              <a:t>Positive and Negative Affect Scale (PANAS)</a:t>
            </a:r>
            <a:r>
              <a:rPr lang="en-US" dirty="0" smtClean="0"/>
              <a:t> a 20-item questionnaire which traces modifications in emotional state. Items are partitioned into a positive-emotion factor and a negative-emotion factor. </a:t>
            </a:r>
          </a:p>
          <a:p>
            <a:pPr algn="l" rtl="0"/>
            <a:r>
              <a:rPr lang="en-US" b="1" i="1" dirty="0" smtClean="0"/>
              <a:t>STAI trait </a:t>
            </a:r>
            <a:r>
              <a:rPr lang="en-US" dirty="0" smtClean="0"/>
              <a:t>the trait section of the </a:t>
            </a:r>
            <a:r>
              <a:rPr lang="en-US" dirty="0" err="1" smtClean="0"/>
              <a:t>Gaudry</a:t>
            </a:r>
            <a:r>
              <a:rPr lang="en-US" dirty="0" smtClean="0"/>
              <a:t> &amp; </a:t>
            </a:r>
            <a:r>
              <a:rPr lang="en-US" dirty="0" err="1" smtClean="0"/>
              <a:t>Spielberger</a:t>
            </a:r>
            <a:r>
              <a:rPr lang="en-US" dirty="0" smtClean="0"/>
              <a:t> State-Trait Anxiety Inventory (STAI). </a:t>
            </a:r>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solidFill>
                  <a:schemeClr val="tx2"/>
                </a:solidFill>
              </a:rPr>
              <a:t>Detected physiological differences</a:t>
            </a:r>
            <a:endParaRPr lang="en-US" dirty="0"/>
          </a:p>
        </p:txBody>
      </p:sp>
      <p:sp>
        <p:nvSpPr>
          <p:cNvPr id="5" name="Rectangle 4"/>
          <p:cNvSpPr/>
          <p:nvPr/>
        </p:nvSpPr>
        <p:spPr>
          <a:xfrm>
            <a:off x="609600" y="1691516"/>
            <a:ext cx="7391400" cy="430887"/>
          </a:xfrm>
          <a:prstGeom prst="rect">
            <a:avLst/>
          </a:prstGeom>
        </p:spPr>
        <p:txBody>
          <a:bodyPr wrap="square">
            <a:spAutoFit/>
          </a:bodyPr>
          <a:lstStyle/>
          <a:p>
            <a:pPr algn="l"/>
            <a:r>
              <a:rPr lang="en-US" sz="2200" b="1" dirty="0" smtClean="0"/>
              <a:t>Frontal Theta/Alpha ratio measure (t-test </a:t>
            </a:r>
            <a:r>
              <a:rPr lang="en-US" sz="2200" b="1" dirty="0" err="1" smtClean="0"/>
              <a:t>pval</a:t>
            </a:r>
            <a:r>
              <a:rPr lang="en-US" sz="2200" b="1" dirty="0" smtClean="0"/>
              <a:t> = 0.00338)</a:t>
            </a:r>
            <a:endParaRPr lang="en-US" sz="2200" b="1" dirty="0"/>
          </a:p>
        </p:txBody>
      </p:sp>
      <p:pic>
        <p:nvPicPr>
          <p:cNvPr id="6" name="Picture 5" descr="MDvsRSFrontal Theta_alpha.png"/>
          <p:cNvPicPr>
            <a:picLocks noChangeAspect="1"/>
          </p:cNvPicPr>
          <p:nvPr/>
        </p:nvPicPr>
        <p:blipFill>
          <a:blip r:embed="rId2" cstate="print"/>
          <a:stretch>
            <a:fillRect/>
          </a:stretch>
        </p:blipFill>
        <p:spPr>
          <a:xfrm>
            <a:off x="1524000" y="2133600"/>
            <a:ext cx="5612949" cy="4213453"/>
          </a:xfrm>
          <a:prstGeom prst="rect">
            <a:avLst/>
          </a:prstGeom>
        </p:spPr>
      </p:pic>
      <p:sp>
        <p:nvSpPr>
          <p:cNvPr id="7" name="TextBox 6"/>
          <p:cNvSpPr txBox="1"/>
          <p:nvPr/>
        </p:nvSpPr>
        <p:spPr>
          <a:xfrm>
            <a:off x="3124200" y="5715000"/>
            <a:ext cx="533400" cy="381000"/>
          </a:xfrm>
          <a:prstGeom prst="rect">
            <a:avLst/>
          </a:prstGeom>
          <a:noFill/>
        </p:spPr>
        <p:txBody>
          <a:bodyPr wrap="square" rtlCol="0">
            <a:spAutoFit/>
          </a:bodyPr>
          <a:lstStyle/>
          <a:p>
            <a:r>
              <a:rPr lang="en-US" dirty="0" smtClean="0"/>
              <a:t>MD</a:t>
            </a:r>
            <a:endParaRPr lang="en-US" dirty="0"/>
          </a:p>
        </p:txBody>
      </p:sp>
      <p:sp>
        <p:nvSpPr>
          <p:cNvPr id="8" name="TextBox 7"/>
          <p:cNvSpPr txBox="1"/>
          <p:nvPr/>
        </p:nvSpPr>
        <p:spPr>
          <a:xfrm>
            <a:off x="4953000" y="5726668"/>
            <a:ext cx="990600" cy="369332"/>
          </a:xfrm>
          <a:prstGeom prst="rect">
            <a:avLst/>
          </a:prstGeom>
          <a:noFill/>
        </p:spPr>
        <p:txBody>
          <a:bodyPr wrap="square" rtlCol="0">
            <a:spAutoFit/>
          </a:bodyPr>
          <a:lstStyle/>
          <a:p>
            <a:r>
              <a:rPr lang="en-US" dirty="0" smtClean="0"/>
              <a:t>Controls</a:t>
            </a:r>
            <a:endParaRPr lang="en-US"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ANAS_negDiff.png"/>
          <p:cNvPicPr>
            <a:picLocks noGrp="1" noChangeAspect="1"/>
          </p:cNvPicPr>
          <p:nvPr>
            <p:ph idx="1"/>
          </p:nvPr>
        </p:nvPicPr>
        <p:blipFill>
          <a:blip r:embed="rId3" cstate="print"/>
          <a:stretch>
            <a:fillRect/>
          </a:stretch>
        </p:blipFill>
        <p:spPr>
          <a:xfrm>
            <a:off x="533400" y="2514600"/>
            <a:ext cx="4209588" cy="3159998"/>
          </a:xfrm>
        </p:spPr>
      </p:pic>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1" u="none" strike="noStrike" kern="1200" cap="none" spc="0" normalizeH="0" baseline="0" noProof="0" dirty="0" smtClean="0">
                <a:ln>
                  <a:noFill/>
                </a:ln>
                <a:solidFill>
                  <a:schemeClr val="tx2"/>
                </a:solidFill>
                <a:effectLst/>
                <a:uLnTx/>
                <a:uFillTx/>
                <a:latin typeface="+mj-lt"/>
                <a:ea typeface="+mj-ea"/>
                <a:cs typeface="+mj-cs"/>
              </a:rPr>
              <a:t>Detected behavioral differences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5" descr="PANAS_posDiff.png"/>
          <p:cNvPicPr>
            <a:picLocks noChangeAspect="1"/>
          </p:cNvPicPr>
          <p:nvPr/>
        </p:nvPicPr>
        <p:blipFill>
          <a:blip r:embed="rId4" cstate="print"/>
          <a:stretch>
            <a:fillRect/>
          </a:stretch>
        </p:blipFill>
        <p:spPr>
          <a:xfrm>
            <a:off x="4419600" y="2514600"/>
            <a:ext cx="4267200" cy="3200400"/>
          </a:xfrm>
          <a:prstGeom prst="rect">
            <a:avLst/>
          </a:prstGeom>
        </p:spPr>
      </p:pic>
      <p:sp>
        <p:nvSpPr>
          <p:cNvPr id="7" name="Rectangle 6"/>
          <p:cNvSpPr/>
          <p:nvPr/>
        </p:nvSpPr>
        <p:spPr>
          <a:xfrm>
            <a:off x="990600" y="1745159"/>
            <a:ext cx="3429000" cy="769441"/>
          </a:xfrm>
          <a:prstGeom prst="rect">
            <a:avLst/>
          </a:prstGeom>
        </p:spPr>
        <p:txBody>
          <a:bodyPr wrap="square">
            <a:spAutoFit/>
          </a:bodyPr>
          <a:lstStyle/>
          <a:p>
            <a:pPr algn="l"/>
            <a:r>
              <a:rPr lang="en-US" sz="2200" b="1" dirty="0" smtClean="0"/>
              <a:t>Negative mood change (t-test </a:t>
            </a:r>
            <a:r>
              <a:rPr lang="en-US" sz="2200" b="1" dirty="0" err="1" smtClean="0"/>
              <a:t>pval</a:t>
            </a:r>
            <a:r>
              <a:rPr lang="en-US" sz="2200" b="1" dirty="0" smtClean="0"/>
              <a:t> = 0.02)</a:t>
            </a:r>
            <a:endParaRPr lang="en-US" sz="2200" b="1" dirty="0"/>
          </a:p>
        </p:txBody>
      </p:sp>
      <p:sp>
        <p:nvSpPr>
          <p:cNvPr id="8" name="Rectangle 7"/>
          <p:cNvSpPr/>
          <p:nvPr/>
        </p:nvSpPr>
        <p:spPr>
          <a:xfrm>
            <a:off x="4953000" y="1821359"/>
            <a:ext cx="3429000" cy="769441"/>
          </a:xfrm>
          <a:prstGeom prst="rect">
            <a:avLst/>
          </a:prstGeom>
        </p:spPr>
        <p:txBody>
          <a:bodyPr wrap="square">
            <a:spAutoFit/>
          </a:bodyPr>
          <a:lstStyle/>
          <a:p>
            <a:pPr algn="l"/>
            <a:r>
              <a:rPr lang="en-US" sz="2200" b="1" dirty="0" smtClean="0"/>
              <a:t>Positive mood change (t-test </a:t>
            </a:r>
            <a:r>
              <a:rPr lang="en-US" sz="2200" b="1" dirty="0" err="1" smtClean="0"/>
              <a:t>pval</a:t>
            </a:r>
            <a:r>
              <a:rPr lang="en-US" sz="2200" b="1" dirty="0" smtClean="0"/>
              <a:t> = 0.007)</a:t>
            </a:r>
            <a:endParaRPr lang="en-US" sz="2200" b="1" dirty="0"/>
          </a:p>
        </p:txBody>
      </p:sp>
      <p:sp>
        <p:nvSpPr>
          <p:cNvPr id="9" name="TextBox 8"/>
          <p:cNvSpPr txBox="1"/>
          <p:nvPr/>
        </p:nvSpPr>
        <p:spPr>
          <a:xfrm>
            <a:off x="1600200" y="5257800"/>
            <a:ext cx="533400" cy="381000"/>
          </a:xfrm>
          <a:prstGeom prst="rect">
            <a:avLst/>
          </a:prstGeom>
          <a:noFill/>
        </p:spPr>
        <p:txBody>
          <a:bodyPr wrap="square" rtlCol="0">
            <a:spAutoFit/>
          </a:bodyPr>
          <a:lstStyle/>
          <a:p>
            <a:r>
              <a:rPr lang="en-US" dirty="0" smtClean="0"/>
              <a:t>MD</a:t>
            </a:r>
            <a:endParaRPr lang="en-US" dirty="0"/>
          </a:p>
        </p:txBody>
      </p:sp>
      <p:sp>
        <p:nvSpPr>
          <p:cNvPr id="10" name="TextBox 9"/>
          <p:cNvSpPr txBox="1"/>
          <p:nvPr/>
        </p:nvSpPr>
        <p:spPr>
          <a:xfrm>
            <a:off x="3048000" y="5269468"/>
            <a:ext cx="990600" cy="369332"/>
          </a:xfrm>
          <a:prstGeom prst="rect">
            <a:avLst/>
          </a:prstGeom>
          <a:noFill/>
        </p:spPr>
        <p:txBody>
          <a:bodyPr wrap="square" rtlCol="0">
            <a:spAutoFit/>
          </a:bodyPr>
          <a:lstStyle/>
          <a:p>
            <a:r>
              <a:rPr lang="en-US" dirty="0" smtClean="0"/>
              <a:t>Controls</a:t>
            </a:r>
            <a:endParaRPr lang="en-US" dirty="0"/>
          </a:p>
        </p:txBody>
      </p:sp>
      <p:sp>
        <p:nvSpPr>
          <p:cNvPr id="11" name="TextBox 10"/>
          <p:cNvSpPr txBox="1"/>
          <p:nvPr/>
        </p:nvSpPr>
        <p:spPr>
          <a:xfrm>
            <a:off x="7239000" y="5257800"/>
            <a:ext cx="533400" cy="381000"/>
          </a:xfrm>
          <a:prstGeom prst="rect">
            <a:avLst/>
          </a:prstGeom>
          <a:noFill/>
        </p:spPr>
        <p:txBody>
          <a:bodyPr wrap="square" rtlCol="0">
            <a:spAutoFit/>
          </a:bodyPr>
          <a:lstStyle/>
          <a:p>
            <a:r>
              <a:rPr lang="en-US" dirty="0" smtClean="0"/>
              <a:t>MD</a:t>
            </a:r>
            <a:endParaRPr lang="en-US" dirty="0"/>
          </a:p>
        </p:txBody>
      </p:sp>
      <p:sp>
        <p:nvSpPr>
          <p:cNvPr id="12" name="TextBox 11"/>
          <p:cNvSpPr txBox="1"/>
          <p:nvPr/>
        </p:nvSpPr>
        <p:spPr>
          <a:xfrm>
            <a:off x="5410200" y="5257800"/>
            <a:ext cx="990600" cy="369332"/>
          </a:xfrm>
          <a:prstGeom prst="rect">
            <a:avLst/>
          </a:prstGeom>
          <a:noFill/>
        </p:spPr>
        <p:txBody>
          <a:bodyPr wrap="square" rtlCol="0">
            <a:spAutoFit/>
          </a:bodyPr>
          <a:lstStyle/>
          <a:p>
            <a:r>
              <a:rPr lang="en-US" dirty="0" smtClean="0"/>
              <a:t>Controls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tx2"/>
                </a:solidFill>
              </a:rPr>
              <a:t>Preliminary tests &amp; results</a:t>
            </a:r>
            <a:endParaRPr lang="en-US" dirty="0"/>
          </a:p>
        </p:txBody>
      </p:sp>
      <p:sp>
        <p:nvSpPr>
          <p:cNvPr id="3" name="Content Placeholder 2"/>
          <p:cNvSpPr>
            <a:spLocks noGrp="1"/>
          </p:cNvSpPr>
          <p:nvPr>
            <p:ph idx="1"/>
          </p:nvPr>
        </p:nvSpPr>
        <p:spPr/>
        <p:txBody>
          <a:bodyPr>
            <a:normAutofit/>
          </a:bodyPr>
          <a:lstStyle/>
          <a:p>
            <a:r>
              <a:rPr lang="en-US" dirty="0" smtClean="0"/>
              <a:t>30 samples</a:t>
            </a:r>
          </a:p>
          <a:p>
            <a:r>
              <a:rPr lang="en-US" dirty="0" smtClean="0"/>
              <a:t>15 individuals that meditate regularly </a:t>
            </a:r>
          </a:p>
          <a:p>
            <a:r>
              <a:rPr lang="en-US" dirty="0" smtClean="0"/>
              <a:t>15 controls</a:t>
            </a:r>
          </a:p>
          <a:p>
            <a:r>
              <a:rPr lang="en-US" dirty="0" smtClean="0"/>
              <a:t>For example: grid 5X5X5 data</a:t>
            </a:r>
          </a:p>
          <a:p>
            <a:pPr lvl="1"/>
            <a:r>
              <a:rPr lang="en-US" dirty="0" smtClean="0"/>
              <a:t>764 regions/cells (I got 691)</a:t>
            </a:r>
          </a:p>
          <a:p>
            <a:pPr lvl="1"/>
            <a:r>
              <a:rPr lang="en-US" dirty="0" smtClean="0"/>
              <a:t>290703 pairwise correlations (features)</a:t>
            </a:r>
          </a:p>
          <a:p>
            <a:pPr lvl="1"/>
            <a:r>
              <a:rPr lang="en-US" dirty="0" smtClean="0"/>
              <a:t>None passes (0.05 or 0.1) FDR correction</a:t>
            </a:r>
          </a:p>
          <a:p>
            <a:endParaRPr lang="en-US" dirty="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Disparity of samples</a:t>
            </a:r>
            <a:endParaRPr lang="en-US" dirty="0"/>
          </a:p>
        </p:txBody>
      </p:sp>
      <p:sp>
        <p:nvSpPr>
          <p:cNvPr id="3" name="Content Placeholder 2"/>
          <p:cNvSpPr>
            <a:spLocks noGrp="1"/>
          </p:cNvSpPr>
          <p:nvPr>
            <p:ph idx="1"/>
          </p:nvPr>
        </p:nvSpPr>
        <p:spPr>
          <a:xfrm>
            <a:off x="457200" y="1600201"/>
            <a:ext cx="8229600" cy="762000"/>
          </a:xfrm>
        </p:spPr>
        <p:txBody>
          <a:bodyPr/>
          <a:lstStyle/>
          <a:p>
            <a:pPr>
              <a:buNone/>
            </a:pPr>
            <a:r>
              <a:rPr lang="en-US" dirty="0" smtClean="0"/>
              <a:t>Example, two control subjects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609600" y="2514600"/>
            <a:ext cx="3658282" cy="365283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724400" y="2362200"/>
            <a:ext cx="3963536" cy="3957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results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Linear SVM</a:t>
            </a:r>
          </a:p>
          <a:p>
            <a:r>
              <a:rPr lang="en-US" dirty="0" smtClean="0"/>
              <a:t>LOOCV</a:t>
            </a:r>
          </a:p>
          <a:p>
            <a:r>
              <a:rPr lang="en-US" dirty="0" smtClean="0"/>
              <a:t>Use t-test as feature selection method</a:t>
            </a:r>
          </a:p>
          <a:p>
            <a:pPr lvl="1"/>
            <a:r>
              <a:rPr lang="en-US" dirty="0" smtClean="0"/>
              <a:t>Choose the top k (e.g., 1000)</a:t>
            </a:r>
          </a:p>
          <a:p>
            <a:r>
              <a:rPr lang="en-US" dirty="0" smtClean="0"/>
              <a:t>Measure ROC score and p-value for separation of probability scores (</a:t>
            </a:r>
            <a:r>
              <a:rPr lang="en-US" dirty="0" err="1" smtClean="0"/>
              <a:t>Wilcoxon</a:t>
            </a:r>
            <a:r>
              <a:rPr lang="en-US" dirty="0" smtClean="0"/>
              <a:t> rank-sum test)</a:t>
            </a:r>
          </a:p>
          <a:p>
            <a:r>
              <a:rPr lang="en-US" dirty="0" smtClean="0"/>
              <a:t>Preprocessing methods</a:t>
            </a:r>
          </a:p>
          <a:p>
            <a:pPr lvl="1"/>
            <a:r>
              <a:rPr lang="en-US" dirty="0" smtClean="0"/>
              <a:t>None</a:t>
            </a:r>
          </a:p>
          <a:p>
            <a:pPr lvl="1"/>
            <a:r>
              <a:rPr lang="en-US" dirty="0" smtClean="0"/>
              <a:t>Fisher (make each sample normally distributed)</a:t>
            </a:r>
          </a:p>
          <a:p>
            <a:pPr lvl="1"/>
            <a:r>
              <a:rPr lang="en-US" dirty="0" err="1" smtClean="0"/>
              <a:t>Fisher+Standardization</a:t>
            </a:r>
            <a:r>
              <a:rPr lang="en-US" dirty="0" smtClean="0"/>
              <a:t> (make all distributions similar)</a:t>
            </a:r>
          </a:p>
          <a:p>
            <a:pPr lvl="1"/>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5X5X5 data results</a:t>
            </a:r>
            <a:endParaRPr lang="en-US" dirty="0"/>
          </a:p>
        </p:txBody>
      </p:sp>
      <p:graphicFrame>
        <p:nvGraphicFramePr>
          <p:cNvPr id="4" name="Chart 3"/>
          <p:cNvGraphicFramePr/>
          <p:nvPr/>
        </p:nvGraphicFramePr>
        <p:xfrm>
          <a:off x="381000" y="2362200"/>
          <a:ext cx="3657600" cy="3733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4876800" y="2514600"/>
          <a:ext cx="3657600" cy="36766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09600" y="1524000"/>
            <a:ext cx="6096000" cy="369332"/>
          </a:xfrm>
          <a:prstGeom prst="rect">
            <a:avLst/>
          </a:prstGeom>
          <a:noFill/>
        </p:spPr>
        <p:txBody>
          <a:bodyPr wrap="square" rtlCol="0">
            <a:spAutoFit/>
          </a:bodyPr>
          <a:lstStyle/>
          <a:p>
            <a:r>
              <a:rPr lang="en-US" dirty="0" smtClean="0"/>
              <a:t>Top 1000 features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i="1" dirty="0" smtClean="0"/>
              <a:t>Decoding Subject-Driven Cognitive States with Whole-Brain Connectivity Patterns </a:t>
            </a:r>
          </a:p>
          <a:p>
            <a:pPr>
              <a:buNone/>
            </a:pPr>
            <a:r>
              <a:rPr lang="en-US" sz="2400" b="1" i="1" dirty="0" smtClean="0"/>
              <a:t>W. R. Shirer , S. </a:t>
            </a:r>
            <a:r>
              <a:rPr lang="en-US" sz="2400" b="1" i="1" dirty="0" err="1" smtClean="0"/>
              <a:t>Ryali</a:t>
            </a:r>
            <a:r>
              <a:rPr lang="en-US" sz="2400" b="1" i="1" dirty="0" smtClean="0"/>
              <a:t> 2, E. </a:t>
            </a:r>
            <a:r>
              <a:rPr lang="en-US" sz="2400" b="1" i="1" dirty="0" err="1" smtClean="0"/>
              <a:t>Rykhlevskaia</a:t>
            </a:r>
            <a:r>
              <a:rPr lang="en-US" sz="2400" b="1" i="1" dirty="0" smtClean="0"/>
              <a:t> , V. </a:t>
            </a:r>
            <a:r>
              <a:rPr lang="en-US" sz="2400" b="1" i="1" dirty="0" err="1" smtClean="0"/>
              <a:t>Menon</a:t>
            </a:r>
            <a:r>
              <a:rPr lang="en-US" sz="2400" b="1" i="1" dirty="0" smtClean="0"/>
              <a:t> and M. D. </a:t>
            </a:r>
            <a:r>
              <a:rPr lang="en-US" sz="2400" b="1" i="1" dirty="0" err="1" smtClean="0"/>
              <a:t>Greicius</a:t>
            </a:r>
            <a:r>
              <a:rPr lang="en-US" sz="2400" b="1" i="1" dirty="0" smtClean="0"/>
              <a:t>. Cerebral Cortex May 2011</a:t>
            </a:r>
          </a:p>
          <a:p>
            <a:r>
              <a:rPr lang="en-US" sz="2400" dirty="0" smtClean="0"/>
              <a:t>27 healthy right-handed subjects</a:t>
            </a:r>
          </a:p>
          <a:p>
            <a:r>
              <a:rPr lang="en-US" sz="2400" dirty="0" smtClean="0"/>
              <a:t>2 cohorts of 15 (training) and 12 (test) subjects separated by 5-6 months</a:t>
            </a:r>
          </a:p>
          <a:p>
            <a:r>
              <a:rPr lang="en-US" sz="2400" dirty="0" smtClean="0"/>
              <a:t>1</a:t>
            </a:r>
            <a:r>
              <a:rPr lang="en-US" sz="2400" baseline="30000" dirty="0" smtClean="0"/>
              <a:t>st</a:t>
            </a:r>
            <a:r>
              <a:rPr lang="en-US" sz="2400" dirty="0" smtClean="0"/>
              <a:t> cohort: 4x10 min scans in which mental tasks were performed with eyes closed</a:t>
            </a:r>
          </a:p>
        </p:txBody>
      </p:sp>
      <p:sp>
        <p:nvSpPr>
          <p:cNvPr id="4" name="Title 1"/>
          <p:cNvSpPr>
            <a:spLocks noGrp="1"/>
          </p:cNvSpPr>
          <p:nvPr>
            <p:ph type="title"/>
          </p:nvPr>
        </p:nvSpPr>
        <p:spPr/>
        <p:txBody>
          <a:bodyPr>
            <a:normAutofit fontScale="90000"/>
          </a:bodyPr>
          <a:lstStyle/>
          <a:p>
            <a:r>
              <a:rPr lang="en-US" i="1" dirty="0" smtClean="0">
                <a:solidFill>
                  <a:schemeClr val="tx2"/>
                </a:solidFill>
              </a:rPr>
              <a:t>Classification based on FC – Example I</a:t>
            </a:r>
            <a:endParaRPr lang="he-IL" i="1" dirty="0">
              <a:solidFill>
                <a:schemeClr val="tx2"/>
              </a:solidFill>
            </a:endParaRPr>
          </a:p>
        </p:txBody>
      </p:sp>
      <p:sp>
        <p:nvSpPr>
          <p:cNvPr id="7" name="TextBox 6"/>
          <p:cNvSpPr txBox="1"/>
          <p:nvPr/>
        </p:nvSpPr>
        <p:spPr>
          <a:xfrm>
            <a:off x="914400" y="5638800"/>
            <a:ext cx="1447800" cy="381000"/>
          </a:xfrm>
          <a:prstGeom prst="rect">
            <a:avLst/>
          </a:prstGeom>
          <a:solidFill>
            <a:schemeClr val="accent2">
              <a:lumMod val="60000"/>
              <a:lumOff val="40000"/>
            </a:schemeClr>
          </a:solidFill>
        </p:spPr>
        <p:txBody>
          <a:bodyPr wrap="square" rtlCol="0">
            <a:spAutoFit/>
          </a:bodyPr>
          <a:lstStyle/>
          <a:p>
            <a:r>
              <a:rPr lang="en-US" b="1" dirty="0" smtClean="0">
                <a:solidFill>
                  <a:schemeClr val="bg1"/>
                </a:solidFill>
              </a:rPr>
              <a:t>Rest</a:t>
            </a:r>
            <a:endParaRPr lang="en-US" b="1" dirty="0">
              <a:solidFill>
                <a:schemeClr val="bg1"/>
              </a:solidFill>
            </a:endParaRPr>
          </a:p>
        </p:txBody>
      </p:sp>
      <p:sp>
        <p:nvSpPr>
          <p:cNvPr id="8" name="TextBox 7"/>
          <p:cNvSpPr txBox="1"/>
          <p:nvPr/>
        </p:nvSpPr>
        <p:spPr>
          <a:xfrm>
            <a:off x="2514600" y="5638800"/>
            <a:ext cx="1447800" cy="381000"/>
          </a:xfrm>
          <a:prstGeom prst="rect">
            <a:avLst/>
          </a:prstGeom>
          <a:solidFill>
            <a:schemeClr val="accent2">
              <a:lumMod val="60000"/>
              <a:lumOff val="40000"/>
            </a:schemeClr>
          </a:solidFill>
        </p:spPr>
        <p:txBody>
          <a:bodyPr wrap="square" rtlCol="0">
            <a:spAutoFit/>
          </a:bodyPr>
          <a:lstStyle/>
          <a:p>
            <a:r>
              <a:rPr lang="en-US" b="1" dirty="0" smtClean="0">
                <a:solidFill>
                  <a:schemeClr val="bg1"/>
                </a:solidFill>
              </a:rPr>
              <a:t>Music</a:t>
            </a:r>
            <a:endParaRPr lang="en-US" b="1" dirty="0">
              <a:solidFill>
                <a:schemeClr val="bg1"/>
              </a:solidFill>
            </a:endParaRPr>
          </a:p>
        </p:txBody>
      </p:sp>
      <p:sp>
        <p:nvSpPr>
          <p:cNvPr id="9" name="TextBox 8"/>
          <p:cNvSpPr txBox="1"/>
          <p:nvPr/>
        </p:nvSpPr>
        <p:spPr>
          <a:xfrm>
            <a:off x="4038600" y="5638800"/>
            <a:ext cx="1447800" cy="381000"/>
          </a:xfrm>
          <a:prstGeom prst="rect">
            <a:avLst/>
          </a:prstGeom>
          <a:solidFill>
            <a:schemeClr val="accent2">
              <a:lumMod val="60000"/>
              <a:lumOff val="40000"/>
            </a:schemeClr>
          </a:solidFill>
        </p:spPr>
        <p:txBody>
          <a:bodyPr wrap="square" rtlCol="0">
            <a:spAutoFit/>
          </a:bodyPr>
          <a:lstStyle/>
          <a:p>
            <a:r>
              <a:rPr lang="en-US" b="1" dirty="0" smtClean="0">
                <a:solidFill>
                  <a:schemeClr val="bg1"/>
                </a:solidFill>
              </a:rPr>
              <a:t>Subtraction</a:t>
            </a:r>
            <a:endParaRPr lang="en-US" b="1" dirty="0">
              <a:solidFill>
                <a:schemeClr val="bg1"/>
              </a:solidFill>
            </a:endParaRPr>
          </a:p>
        </p:txBody>
      </p:sp>
      <p:sp>
        <p:nvSpPr>
          <p:cNvPr id="10" name="TextBox 9"/>
          <p:cNvSpPr txBox="1"/>
          <p:nvPr/>
        </p:nvSpPr>
        <p:spPr>
          <a:xfrm>
            <a:off x="5562600" y="5638800"/>
            <a:ext cx="1447800" cy="381000"/>
          </a:xfrm>
          <a:prstGeom prst="rect">
            <a:avLst/>
          </a:prstGeom>
          <a:solidFill>
            <a:schemeClr val="accent2">
              <a:lumMod val="60000"/>
              <a:lumOff val="40000"/>
            </a:schemeClr>
          </a:solidFill>
        </p:spPr>
        <p:txBody>
          <a:bodyPr wrap="square" rtlCol="0">
            <a:spAutoFit/>
          </a:bodyPr>
          <a:lstStyle/>
          <a:p>
            <a:r>
              <a:rPr lang="en-US" b="1" dirty="0" smtClean="0">
                <a:solidFill>
                  <a:schemeClr val="bg1"/>
                </a:solidFill>
              </a:rPr>
              <a:t>Memory</a:t>
            </a:r>
            <a:endParaRPr lang="en-US" b="1" dirty="0">
              <a:solidFill>
                <a:schemeClr val="bg1"/>
              </a:solidFill>
            </a:endParaRPr>
          </a:p>
        </p:txBody>
      </p:sp>
      <p:cxnSp>
        <p:nvCxnSpPr>
          <p:cNvPr id="13" name="Straight Connector 12"/>
          <p:cNvCxnSpPr/>
          <p:nvPr/>
        </p:nvCxnSpPr>
        <p:spPr>
          <a:xfrm>
            <a:off x="914400" y="6248400"/>
            <a:ext cx="14478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371600" y="6172200"/>
            <a:ext cx="1219200" cy="369332"/>
          </a:xfrm>
          <a:prstGeom prst="rect">
            <a:avLst/>
          </a:prstGeom>
          <a:noFill/>
        </p:spPr>
        <p:txBody>
          <a:bodyPr wrap="square" rtlCol="0">
            <a:spAutoFit/>
          </a:bodyPr>
          <a:lstStyle/>
          <a:p>
            <a:r>
              <a:rPr lang="en-US" dirty="0" smtClean="0"/>
              <a:t>1st</a:t>
            </a:r>
            <a:endParaRPr lang="en-US" dirty="0"/>
          </a:p>
        </p:txBody>
      </p:sp>
      <p:cxnSp>
        <p:nvCxnSpPr>
          <p:cNvPr id="15" name="Straight Connector 14"/>
          <p:cNvCxnSpPr/>
          <p:nvPr/>
        </p:nvCxnSpPr>
        <p:spPr>
          <a:xfrm>
            <a:off x="2514600" y="6248400"/>
            <a:ext cx="457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86200" y="6172200"/>
            <a:ext cx="1219200" cy="369332"/>
          </a:xfrm>
          <a:prstGeom prst="rect">
            <a:avLst/>
          </a:prstGeom>
          <a:noFill/>
        </p:spPr>
        <p:txBody>
          <a:bodyPr wrap="square" rtlCol="0">
            <a:spAutoFit/>
          </a:bodyPr>
          <a:lstStyle/>
          <a:p>
            <a:r>
              <a:rPr lang="en-US" dirty="0" smtClean="0"/>
              <a:t>Shuffled</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parameters</a:t>
            </a:r>
            <a:endParaRPr lang="en-US" dirty="0"/>
          </a:p>
        </p:txBody>
      </p:sp>
      <p:sp>
        <p:nvSpPr>
          <p:cNvPr id="3" name="Content Placeholder 2"/>
          <p:cNvSpPr>
            <a:spLocks noGrp="1"/>
          </p:cNvSpPr>
          <p:nvPr>
            <p:ph idx="1"/>
          </p:nvPr>
        </p:nvSpPr>
        <p:spPr/>
        <p:txBody>
          <a:bodyPr/>
          <a:lstStyle/>
          <a:p>
            <a:r>
              <a:rPr lang="en-US" dirty="0" smtClean="0"/>
              <a:t>Choosing 500 or 2000 features reduced performance:</a:t>
            </a:r>
          </a:p>
          <a:p>
            <a:pPr lvl="1"/>
            <a:r>
              <a:rPr lang="en-US" sz="2400" dirty="0" smtClean="0"/>
              <a:t>2000: ROC 0.85 (vs. 0.86), accuracy 70% (vs. 73.3%)</a:t>
            </a:r>
          </a:p>
          <a:p>
            <a:pPr lvl="1"/>
            <a:r>
              <a:rPr lang="en-US" sz="2400" dirty="0" smtClean="0"/>
              <a:t>500: ROC 0.84, accuracy 73.3%</a:t>
            </a:r>
          </a:p>
          <a:p>
            <a:r>
              <a:rPr lang="en-US" dirty="0" smtClean="0"/>
              <a:t>Trying 4X4X4 (~1000 areas, &gt;590,000 features)</a:t>
            </a:r>
          </a:p>
          <a:p>
            <a:pPr lvl="1"/>
            <a:r>
              <a:rPr lang="en-US" sz="2400" dirty="0" smtClean="0"/>
              <a:t>ROC 0.81</a:t>
            </a:r>
          </a:p>
          <a:p>
            <a:pPr lvl="1"/>
            <a:r>
              <a:rPr lang="en-US" sz="2400" dirty="0" smtClean="0"/>
              <a:t>Accuracy 60%</a:t>
            </a:r>
            <a:endParaRPr lang="en-US"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lnSpcReduction="10000"/>
          </a:bodyPr>
          <a:lstStyle/>
          <a:p>
            <a:r>
              <a:rPr lang="en-US" dirty="0" smtClean="0"/>
              <a:t>Separation is significant (ROC&gt;0.85, p&lt;0.001).</a:t>
            </a:r>
          </a:p>
          <a:p>
            <a:r>
              <a:rPr lang="en-US" dirty="0" smtClean="0"/>
              <a:t>Standard preprocessing steps (Fisher, standardization)  =&gt; decrease in performance</a:t>
            </a:r>
          </a:p>
          <a:p>
            <a:r>
              <a:rPr lang="en-US" dirty="0" smtClean="0"/>
              <a:t>Top 1000 features is enough (~0.33% of the data).</a:t>
            </a:r>
          </a:p>
          <a:p>
            <a:r>
              <a:rPr lang="en-US" dirty="0" smtClean="0"/>
              <a:t>Future:</a:t>
            </a:r>
          </a:p>
          <a:p>
            <a:pPr lvl="1"/>
            <a:r>
              <a:rPr lang="en-US" dirty="0" smtClean="0"/>
              <a:t>Try large areas (e.g., 6X6X6)</a:t>
            </a:r>
          </a:p>
          <a:p>
            <a:pPr lvl="1"/>
            <a:r>
              <a:rPr lang="en-US" dirty="0" smtClean="0"/>
              <a:t>Cluster the graph induced by the selected features</a:t>
            </a:r>
          </a:p>
          <a:p>
            <a:pPr lvl="1"/>
            <a:r>
              <a:rPr lang="en-US" dirty="0" smtClean="0"/>
              <a:t>Test other datasets</a:t>
            </a:r>
          </a:p>
          <a:p>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questions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What determines the score of a feature after using an SVM for classification (i.e. how do we eliminate features in a wrapper-based method)?</a:t>
            </a:r>
          </a:p>
          <a:p>
            <a:r>
              <a:rPr lang="en-US" dirty="0" smtClean="0"/>
              <a:t>In the radial based kernel formula – what does it mean that x1 and x2 are feature vectors? Why are there 2 feature vectors?</a:t>
            </a:r>
          </a:p>
          <a:p>
            <a:r>
              <a:rPr lang="en-US" dirty="0" smtClean="0"/>
              <a:t>What is grid search?</a:t>
            </a:r>
          </a:p>
          <a:p>
            <a:r>
              <a:rPr lang="en-US" dirty="0" smtClean="0"/>
              <a:t>What is K(x1,x2)?</a:t>
            </a:r>
          </a:p>
          <a:p>
            <a:r>
              <a:rPr lang="en-US" dirty="0" smtClean="0"/>
              <a:t>Did he use the file that is with WM_CSF_RO and BF as I think he did?</a:t>
            </a:r>
          </a:p>
          <a:p>
            <a:r>
              <a:rPr lang="en-US" dirty="0" smtClean="0"/>
              <a:t>In the third paper is f a group of features? (in the </a:t>
            </a:r>
            <a:r>
              <a:rPr lang="en-US" dirty="0" err="1" smtClean="0"/>
              <a:t>Gini</a:t>
            </a:r>
            <a:r>
              <a:rPr lang="en-US" dirty="0" smtClean="0"/>
              <a:t> importance calc)</a:t>
            </a:r>
          </a:p>
          <a:p>
            <a:r>
              <a:rPr lang="en-US" dirty="0" smtClean="0"/>
              <a:t>How can one rank features according to GI if it is a multivariate measure?</a:t>
            </a:r>
          </a:p>
          <a:p>
            <a:r>
              <a:rPr lang="en-US" dirty="0" smtClean="0"/>
              <a:t>What does the ± in slide 24 mean?</a:t>
            </a:r>
          </a:p>
          <a:p>
            <a:r>
              <a:rPr lang="en-US" dirty="0" smtClean="0"/>
              <a:t>GI and random forest…</a:t>
            </a:r>
          </a:p>
          <a:p>
            <a:r>
              <a:rPr lang="en-US" dirty="0" smtClean="0"/>
              <a:t>What does </a:t>
            </a:r>
            <a:r>
              <a:rPr lang="en-US" dirty="0" err="1" smtClean="0"/>
              <a:t>Didi</a:t>
            </a:r>
            <a:r>
              <a:rPr lang="en-US" dirty="0" smtClean="0"/>
              <a:t> mean by standard preprocessing decrease performance?</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229600" cy="5592763"/>
          </a:xfrm>
        </p:spPr>
        <p:txBody>
          <a:bodyPr>
            <a:normAutofit fontScale="85000" lnSpcReduction="10000"/>
          </a:bodyPr>
          <a:lstStyle/>
          <a:p>
            <a:r>
              <a:rPr lang="en-US" dirty="0" smtClean="0"/>
              <a:t>2</a:t>
            </a:r>
            <a:r>
              <a:rPr lang="en-US" baseline="30000" dirty="0" smtClean="0"/>
              <a:t>nd</a:t>
            </a:r>
            <a:r>
              <a:rPr lang="en-US" dirty="0" smtClean="0"/>
              <a:t> cohort: 5x10 min scans in which mental tasks were performed with eyes closed</a:t>
            </a:r>
          </a:p>
          <a:p>
            <a:endParaRPr lang="en-US" dirty="0" smtClean="0"/>
          </a:p>
          <a:p>
            <a:endParaRPr lang="en-US" dirty="0" smtClean="0"/>
          </a:p>
          <a:p>
            <a:r>
              <a:rPr lang="en-US" dirty="0" smtClean="0"/>
              <a:t>Preprocessing: head movement correction, MNI (standard brain) normalization, smoothing*, </a:t>
            </a:r>
            <a:r>
              <a:rPr lang="en-US" b="1" dirty="0" smtClean="0"/>
              <a:t>high pass filter </a:t>
            </a:r>
            <a:r>
              <a:rPr lang="en-US" dirty="0" smtClean="0"/>
              <a:t>(&gt;0.008Hz), HR &amp;respiration regressed out.  </a:t>
            </a:r>
          </a:p>
          <a:p>
            <a:r>
              <a:rPr lang="en-US" dirty="0" smtClean="0"/>
              <a:t>ROI extraction: group ICA on </a:t>
            </a:r>
            <a:r>
              <a:rPr lang="en-US" b="1" dirty="0" smtClean="0"/>
              <a:t>first</a:t>
            </a:r>
            <a:r>
              <a:rPr lang="en-US" dirty="0" smtClean="0"/>
              <a:t> cohort =&gt; 14 networks=&gt; spatial partition =&gt;90 functionally defined ROIs (available)</a:t>
            </a:r>
          </a:p>
          <a:p>
            <a:r>
              <a:rPr lang="en-US" dirty="0" smtClean="0"/>
              <a:t>For each ROI time series global mean+ confounding effects of CSF and WM were regressed out </a:t>
            </a:r>
          </a:p>
          <a:p>
            <a:endParaRPr lang="en-US" dirty="0" smtClean="0"/>
          </a:p>
          <a:p>
            <a:endParaRPr lang="en-US" dirty="0" smtClean="0"/>
          </a:p>
          <a:p>
            <a:pPr>
              <a:buNone/>
            </a:pPr>
            <a:endParaRPr lang="en-US" dirty="0" smtClean="0"/>
          </a:p>
          <a:p>
            <a:endParaRPr lang="en-US" dirty="0" smtClean="0"/>
          </a:p>
          <a:p>
            <a:endParaRPr lang="en-US" dirty="0"/>
          </a:p>
        </p:txBody>
      </p:sp>
      <p:sp>
        <p:nvSpPr>
          <p:cNvPr id="39" name="TextBox 38"/>
          <p:cNvSpPr txBox="1"/>
          <p:nvPr/>
        </p:nvSpPr>
        <p:spPr>
          <a:xfrm>
            <a:off x="609600" y="1383268"/>
            <a:ext cx="1447800" cy="381000"/>
          </a:xfrm>
          <a:prstGeom prst="rect">
            <a:avLst/>
          </a:prstGeom>
          <a:solidFill>
            <a:schemeClr val="accent2">
              <a:lumMod val="60000"/>
              <a:lumOff val="40000"/>
            </a:schemeClr>
          </a:solidFill>
        </p:spPr>
        <p:txBody>
          <a:bodyPr wrap="square" rtlCol="0">
            <a:spAutoFit/>
          </a:bodyPr>
          <a:lstStyle/>
          <a:p>
            <a:r>
              <a:rPr lang="en-US" b="1" dirty="0" smtClean="0">
                <a:solidFill>
                  <a:schemeClr val="bg1"/>
                </a:solidFill>
              </a:rPr>
              <a:t>Rest</a:t>
            </a:r>
            <a:endParaRPr lang="en-US" b="1" dirty="0">
              <a:solidFill>
                <a:schemeClr val="bg1"/>
              </a:solidFill>
            </a:endParaRPr>
          </a:p>
        </p:txBody>
      </p:sp>
      <p:sp>
        <p:nvSpPr>
          <p:cNvPr id="40" name="TextBox 39"/>
          <p:cNvSpPr txBox="1"/>
          <p:nvPr/>
        </p:nvSpPr>
        <p:spPr>
          <a:xfrm>
            <a:off x="2209800" y="1383268"/>
            <a:ext cx="1447800" cy="381000"/>
          </a:xfrm>
          <a:prstGeom prst="rect">
            <a:avLst/>
          </a:prstGeom>
          <a:solidFill>
            <a:schemeClr val="accent2">
              <a:lumMod val="60000"/>
              <a:lumOff val="40000"/>
            </a:schemeClr>
          </a:solidFill>
        </p:spPr>
        <p:txBody>
          <a:bodyPr wrap="square" rtlCol="0">
            <a:spAutoFit/>
          </a:bodyPr>
          <a:lstStyle/>
          <a:p>
            <a:r>
              <a:rPr lang="en-US" b="1" dirty="0" smtClean="0">
                <a:solidFill>
                  <a:schemeClr val="bg1"/>
                </a:solidFill>
              </a:rPr>
              <a:t>Music</a:t>
            </a:r>
            <a:endParaRPr lang="en-US" b="1" dirty="0">
              <a:solidFill>
                <a:schemeClr val="bg1"/>
              </a:solidFill>
            </a:endParaRPr>
          </a:p>
        </p:txBody>
      </p:sp>
      <p:sp>
        <p:nvSpPr>
          <p:cNvPr id="41" name="TextBox 40"/>
          <p:cNvSpPr txBox="1"/>
          <p:nvPr/>
        </p:nvSpPr>
        <p:spPr>
          <a:xfrm>
            <a:off x="3733800" y="1383268"/>
            <a:ext cx="1447800" cy="381000"/>
          </a:xfrm>
          <a:prstGeom prst="rect">
            <a:avLst/>
          </a:prstGeom>
          <a:solidFill>
            <a:schemeClr val="accent2">
              <a:lumMod val="60000"/>
              <a:lumOff val="40000"/>
            </a:schemeClr>
          </a:solidFill>
        </p:spPr>
        <p:txBody>
          <a:bodyPr wrap="square" rtlCol="0">
            <a:spAutoFit/>
          </a:bodyPr>
          <a:lstStyle/>
          <a:p>
            <a:r>
              <a:rPr lang="en-US" b="1" dirty="0" smtClean="0">
                <a:solidFill>
                  <a:schemeClr val="bg1"/>
                </a:solidFill>
              </a:rPr>
              <a:t>Subtraction</a:t>
            </a:r>
            <a:endParaRPr lang="en-US" b="1" dirty="0">
              <a:solidFill>
                <a:schemeClr val="bg1"/>
              </a:solidFill>
            </a:endParaRPr>
          </a:p>
        </p:txBody>
      </p:sp>
      <p:sp>
        <p:nvSpPr>
          <p:cNvPr id="42" name="TextBox 41"/>
          <p:cNvSpPr txBox="1"/>
          <p:nvPr/>
        </p:nvSpPr>
        <p:spPr>
          <a:xfrm>
            <a:off x="5257800" y="1383268"/>
            <a:ext cx="1447800" cy="381000"/>
          </a:xfrm>
          <a:prstGeom prst="rect">
            <a:avLst/>
          </a:prstGeom>
          <a:solidFill>
            <a:schemeClr val="accent2">
              <a:lumMod val="60000"/>
              <a:lumOff val="40000"/>
            </a:schemeClr>
          </a:solidFill>
        </p:spPr>
        <p:txBody>
          <a:bodyPr wrap="square" rtlCol="0">
            <a:spAutoFit/>
          </a:bodyPr>
          <a:lstStyle/>
          <a:p>
            <a:r>
              <a:rPr lang="en-US" b="1" dirty="0" smtClean="0">
                <a:solidFill>
                  <a:schemeClr val="bg1"/>
                </a:solidFill>
              </a:rPr>
              <a:t>Memory</a:t>
            </a:r>
            <a:endParaRPr lang="en-US" b="1" dirty="0">
              <a:solidFill>
                <a:schemeClr val="bg1"/>
              </a:solidFill>
            </a:endParaRPr>
          </a:p>
        </p:txBody>
      </p:sp>
      <p:cxnSp>
        <p:nvCxnSpPr>
          <p:cNvPr id="43" name="Straight Connector 42"/>
          <p:cNvCxnSpPr/>
          <p:nvPr/>
        </p:nvCxnSpPr>
        <p:spPr>
          <a:xfrm>
            <a:off x="609600" y="1992868"/>
            <a:ext cx="1447800" cy="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066800" y="1916668"/>
            <a:ext cx="1219200" cy="369332"/>
          </a:xfrm>
          <a:prstGeom prst="rect">
            <a:avLst/>
          </a:prstGeom>
          <a:noFill/>
        </p:spPr>
        <p:txBody>
          <a:bodyPr wrap="square" rtlCol="0">
            <a:spAutoFit/>
          </a:bodyPr>
          <a:lstStyle/>
          <a:p>
            <a:r>
              <a:rPr lang="en-US" dirty="0" smtClean="0"/>
              <a:t>1st</a:t>
            </a:r>
            <a:endParaRPr lang="en-US" dirty="0"/>
          </a:p>
        </p:txBody>
      </p:sp>
      <p:cxnSp>
        <p:nvCxnSpPr>
          <p:cNvPr id="45" name="Straight Connector 44"/>
          <p:cNvCxnSpPr/>
          <p:nvPr/>
        </p:nvCxnSpPr>
        <p:spPr>
          <a:xfrm>
            <a:off x="2209800" y="1992868"/>
            <a:ext cx="6096000"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581400" y="1916668"/>
            <a:ext cx="1219200" cy="369332"/>
          </a:xfrm>
          <a:prstGeom prst="rect">
            <a:avLst/>
          </a:prstGeom>
          <a:noFill/>
        </p:spPr>
        <p:txBody>
          <a:bodyPr wrap="square" rtlCol="0">
            <a:spAutoFit/>
          </a:bodyPr>
          <a:lstStyle/>
          <a:p>
            <a:r>
              <a:rPr lang="en-US" dirty="0" smtClean="0"/>
              <a:t>Shuffled</a:t>
            </a:r>
            <a:endParaRPr lang="en-US" dirty="0"/>
          </a:p>
        </p:txBody>
      </p:sp>
      <p:sp>
        <p:nvSpPr>
          <p:cNvPr id="47" name="TextBox 46"/>
          <p:cNvSpPr txBox="1"/>
          <p:nvPr/>
        </p:nvSpPr>
        <p:spPr>
          <a:xfrm>
            <a:off x="6858000" y="1383268"/>
            <a:ext cx="1676400" cy="369332"/>
          </a:xfrm>
          <a:prstGeom prst="rect">
            <a:avLst/>
          </a:prstGeom>
          <a:solidFill>
            <a:schemeClr val="accent2">
              <a:lumMod val="60000"/>
              <a:lumOff val="40000"/>
            </a:schemeClr>
          </a:solidFill>
        </p:spPr>
        <p:txBody>
          <a:bodyPr wrap="square" rtlCol="0">
            <a:spAutoFit/>
          </a:bodyPr>
          <a:lstStyle/>
          <a:p>
            <a:r>
              <a:rPr lang="en-US" b="1" dirty="0" smtClean="0">
                <a:solidFill>
                  <a:schemeClr val="bg1"/>
                </a:solidFill>
              </a:rPr>
              <a:t>Spat navigation</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382000" cy="5440363"/>
          </a:xfrm>
        </p:spPr>
        <p:txBody>
          <a:bodyPr>
            <a:normAutofit fontScale="92500" lnSpcReduction="10000"/>
          </a:bodyPr>
          <a:lstStyle/>
          <a:p>
            <a:r>
              <a:rPr lang="en-US" b="1" dirty="0" smtClean="0"/>
              <a:t>Pearson correlation coefficient </a:t>
            </a:r>
            <a:r>
              <a:rPr lang="en-US" dirty="0" smtClean="0"/>
              <a:t>between all ROI pairs +</a:t>
            </a:r>
            <a:r>
              <a:rPr lang="en-US" b="1" dirty="0" smtClean="0"/>
              <a:t> Fisher transformation </a:t>
            </a:r>
            <a:r>
              <a:rPr lang="en-US" dirty="0" smtClean="0"/>
              <a:t>=&gt; 3960 cell matrix of FC for each of the 4 cognitive states in every subject</a:t>
            </a:r>
          </a:p>
          <a:p>
            <a:r>
              <a:rPr lang="en-US" b="1" dirty="0" smtClean="0"/>
              <a:t>Feature selection</a:t>
            </a:r>
            <a:r>
              <a:rPr lang="en-US" dirty="0" smtClean="0"/>
              <a:t>: For each cognitive state, a one-sample t-test was used to identify significant cells across all subjects (FDR corrected p-</a:t>
            </a:r>
            <a:r>
              <a:rPr lang="en-US" dirty="0" err="1" smtClean="0"/>
              <a:t>val</a:t>
            </a:r>
            <a:r>
              <a:rPr lang="en-US" dirty="0" smtClean="0"/>
              <a:t> ≤ 0.01)</a:t>
            </a:r>
          </a:p>
          <a:p>
            <a:r>
              <a:rPr lang="en-US" dirty="0" smtClean="0"/>
              <a:t>Any cells that were significant for more than one cognitive states were excluded=&gt; </a:t>
            </a:r>
            <a:r>
              <a:rPr lang="en-US" b="1" dirty="0" smtClean="0"/>
              <a:t>state-specific and unique cells </a:t>
            </a:r>
            <a:r>
              <a:rPr lang="en-US" dirty="0" smtClean="0"/>
              <a:t>with strong positive or negative correlations (187 rest, 147 memory,114 music, 275 subtraction)</a:t>
            </a:r>
          </a:p>
          <a:p>
            <a:endParaRPr lang="en-US" dirty="0" smtClean="0"/>
          </a:p>
          <a:p>
            <a:pPr>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128713" y="319088"/>
            <a:ext cx="6886575" cy="621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accent1"/>
                </a:solidFill>
              </a:rPr>
              <a:t>Classification method</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Each of an individual’s 4 scan matrices was assigned to the group-level state matrix that  best matched it based on a spatial correlation fit score</a:t>
            </a:r>
            <a:br>
              <a:rPr lang="en-US" sz="2800" dirty="0" smtClean="0"/>
            </a:br>
            <a:r>
              <a:rPr lang="en-US" sz="2800" dirty="0" smtClean="0"/>
              <a:t/>
            </a:r>
            <a:br>
              <a:rPr lang="en-US" sz="2800" dirty="0" smtClean="0"/>
            </a:br>
            <a:r>
              <a:rPr lang="en-US" sz="2800" dirty="0" smtClean="0"/>
              <a:t/>
            </a:r>
            <a:br>
              <a:rPr lang="en-US" sz="2800" dirty="0" smtClean="0"/>
            </a:br>
            <a:endParaRPr lang="en-US" sz="2800" dirty="0" smtClean="0"/>
          </a:p>
          <a:p>
            <a:endParaRPr lang="en-US" sz="2800" dirty="0" smtClean="0"/>
          </a:p>
          <a:p>
            <a:r>
              <a:rPr lang="en-US" sz="2800" dirty="0" smtClean="0"/>
              <a:t>5</a:t>
            </a:r>
            <a:r>
              <a:rPr lang="en-US" sz="2800" baseline="30000" dirty="0" smtClean="0"/>
              <a:t>th</a:t>
            </a:r>
            <a:r>
              <a:rPr lang="en-US" sz="2800" dirty="0" smtClean="0"/>
              <a:t> assignment classification: the scan that least fit any of the group-level state matrices was classified as the spatial navigation scan (“Winner takes all”)</a:t>
            </a:r>
            <a:endParaRPr lang="en-US" sz="2800" dirty="0"/>
          </a:p>
        </p:txBody>
      </p:sp>
      <p:pic>
        <p:nvPicPr>
          <p:cNvPr id="1028" name="Picture 4"/>
          <p:cNvPicPr>
            <a:picLocks noChangeAspect="1" noChangeArrowheads="1"/>
          </p:cNvPicPr>
          <p:nvPr/>
        </p:nvPicPr>
        <p:blipFill>
          <a:blip r:embed="rId3" cstate="print"/>
          <a:srcRect/>
          <a:stretch>
            <a:fillRect/>
          </a:stretch>
        </p:blipFill>
        <p:spPr bwMode="auto">
          <a:xfrm>
            <a:off x="304800" y="2895600"/>
            <a:ext cx="8654863"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accent1"/>
                </a:solidFill>
              </a:rPr>
              <a:t>Results</a:t>
            </a:r>
            <a:endParaRPr lang="en-US" i="1" dirty="0">
              <a:solidFill>
                <a:schemeClr val="accent1"/>
              </a:solidFill>
            </a:endParaRPr>
          </a:p>
        </p:txBody>
      </p:sp>
      <p:sp>
        <p:nvSpPr>
          <p:cNvPr id="3" name="Content Placeholder 2"/>
          <p:cNvSpPr>
            <a:spLocks noGrp="1"/>
          </p:cNvSpPr>
          <p:nvPr>
            <p:ph idx="1"/>
          </p:nvPr>
        </p:nvSpPr>
        <p:spPr>
          <a:xfrm>
            <a:off x="457200" y="1600201"/>
            <a:ext cx="8229600" cy="2514600"/>
          </a:xfrm>
        </p:spPr>
        <p:txBody>
          <a:bodyPr>
            <a:normAutofit fontScale="92500" lnSpcReduction="10000"/>
          </a:bodyPr>
          <a:lstStyle/>
          <a:p>
            <a:r>
              <a:rPr lang="en-US" dirty="0" smtClean="0"/>
              <a:t>Subject driven tasks drive significant connectivity differences. This was demonstrated across the 90x90 matrix both within and between ICNs</a:t>
            </a:r>
          </a:p>
          <a:p>
            <a:r>
              <a:rPr lang="en-US" dirty="0" smtClean="0"/>
              <a:t>84% accuracy in the LOOCV analysis (P&lt;0.001)</a:t>
            </a:r>
          </a:p>
          <a:p>
            <a:r>
              <a:rPr lang="en-US" dirty="0" smtClean="0"/>
              <a:t>85% accuracy in the test set ( P&lt;0.001)</a:t>
            </a:r>
          </a:p>
          <a:p>
            <a:pPr>
              <a:buNone/>
            </a:pPr>
            <a:endParaRPr lang="en-US" dirty="0" smtClean="0"/>
          </a:p>
          <a:p>
            <a:endParaRPr lang="en-US" dirty="0"/>
          </a:p>
        </p:txBody>
      </p:sp>
      <p:pic>
        <p:nvPicPr>
          <p:cNvPr id="3075" name="Picture 3"/>
          <p:cNvPicPr>
            <a:picLocks noChangeAspect="1" noChangeArrowheads="1"/>
          </p:cNvPicPr>
          <p:nvPr/>
        </p:nvPicPr>
        <p:blipFill>
          <a:blip r:embed="rId3" cstate="print"/>
          <a:srcRect/>
          <a:stretch>
            <a:fillRect/>
          </a:stretch>
        </p:blipFill>
        <p:spPr bwMode="auto">
          <a:xfrm>
            <a:off x="4419600" y="3886200"/>
            <a:ext cx="4572000" cy="2819400"/>
          </a:xfrm>
          <a:prstGeom prst="rect">
            <a:avLst/>
          </a:prstGeom>
          <a:noFill/>
          <a:ln w="9525">
            <a:noFill/>
            <a:miter lim="800000"/>
            <a:headEnd/>
            <a:tailEnd/>
          </a:ln>
        </p:spPr>
      </p:pic>
      <p:sp>
        <p:nvSpPr>
          <p:cNvPr id="7" name="TextBox 6"/>
          <p:cNvSpPr txBox="1"/>
          <p:nvPr/>
        </p:nvSpPr>
        <p:spPr>
          <a:xfrm>
            <a:off x="446316" y="3886200"/>
            <a:ext cx="4495800" cy="1846659"/>
          </a:xfrm>
          <a:prstGeom prst="rect">
            <a:avLst/>
          </a:prstGeom>
          <a:noFill/>
        </p:spPr>
        <p:txBody>
          <a:bodyPr wrap="square" rtlCol="0">
            <a:spAutoFit/>
          </a:bodyPr>
          <a:lstStyle/>
          <a:p>
            <a:pPr>
              <a:buFont typeface="Arial" pitchFamily="34" charset="0"/>
              <a:buChar char="•"/>
            </a:pPr>
            <a:r>
              <a:rPr lang="en-US" sz="3200" dirty="0" smtClean="0"/>
              <a:t>  80% accuracy using only the first minute of data</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3791</TotalTime>
  <Words>4299</Words>
  <Application>Microsoft Office PowerPoint</Application>
  <PresentationFormat>On-screen Show (4:3)</PresentationFormat>
  <Paragraphs>448</Paragraphs>
  <Slides>42</Slides>
  <Notes>30</Notes>
  <HiddenSlides>4</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Subject/data classification using resting state functional connectivity</vt:lpstr>
      <vt:lpstr>Background</vt:lpstr>
      <vt:lpstr>Resting state functional connectivity</vt:lpstr>
      <vt:lpstr>Classification based on FC – Example I</vt:lpstr>
      <vt:lpstr>Slide 5</vt:lpstr>
      <vt:lpstr>Slide 6</vt:lpstr>
      <vt:lpstr>Slide 7</vt:lpstr>
      <vt:lpstr>Classification method </vt:lpstr>
      <vt:lpstr>Results</vt:lpstr>
      <vt:lpstr>Results</vt:lpstr>
      <vt:lpstr>Slide 11</vt:lpstr>
      <vt:lpstr>Classification based on FC – Example II</vt:lpstr>
      <vt:lpstr>Slide 13</vt:lpstr>
      <vt:lpstr>Slide 14</vt:lpstr>
      <vt:lpstr>Slide 15</vt:lpstr>
      <vt:lpstr>Results</vt:lpstr>
      <vt:lpstr>Slide 17</vt:lpstr>
      <vt:lpstr>Classification based on FC – Example III</vt:lpstr>
      <vt:lpstr>Data</vt:lpstr>
      <vt:lpstr>Feature extraction</vt:lpstr>
      <vt:lpstr>Classification</vt:lpstr>
      <vt:lpstr>Classification - Elaboration</vt:lpstr>
      <vt:lpstr>Classification - Elaboration</vt:lpstr>
      <vt:lpstr>Results</vt:lpstr>
      <vt:lpstr>Meditation</vt:lpstr>
      <vt:lpstr>Meditation related neural changes</vt:lpstr>
      <vt:lpstr>Can we tell experienced meditators from others using RS fMRI ? </vt:lpstr>
      <vt:lpstr>Our data</vt:lpstr>
      <vt:lpstr>Preprocessing &amp; ROI definition</vt:lpstr>
      <vt:lpstr>Feature Extraction</vt:lpstr>
      <vt:lpstr>Neurophysiology of ER: EEG</vt:lpstr>
      <vt:lpstr>Heart Rate Variability (HRV) as a measure of ER</vt:lpstr>
      <vt:lpstr>Questionnaires</vt:lpstr>
      <vt:lpstr>Detected physiological differences</vt:lpstr>
      <vt:lpstr>Slide 35</vt:lpstr>
      <vt:lpstr>Preliminary tests &amp; results</vt:lpstr>
      <vt:lpstr>Disparity of samples</vt:lpstr>
      <vt:lpstr>Classification results</vt:lpstr>
      <vt:lpstr>5X5X5 data results</vt:lpstr>
      <vt:lpstr>Other parameters</vt:lpstr>
      <vt:lpstr>Summary</vt:lpstr>
      <vt:lpstr>My questions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Subject classification using resting state functional connectivity</dc:title>
  <dc:creator>Adi Maron</dc:creator>
  <cp:lastModifiedBy>adimaron</cp:lastModifiedBy>
  <cp:revision>503</cp:revision>
  <dcterms:created xsi:type="dcterms:W3CDTF">2006-08-16T00:00:00Z</dcterms:created>
  <dcterms:modified xsi:type="dcterms:W3CDTF">2012-11-14T08:24:00Z</dcterms:modified>
</cp:coreProperties>
</file>