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62" r:id="rId2"/>
    <p:sldId id="287" r:id="rId3"/>
    <p:sldId id="290" r:id="rId4"/>
    <p:sldId id="269" r:id="rId5"/>
    <p:sldId id="264" r:id="rId6"/>
    <p:sldId id="319" r:id="rId7"/>
    <p:sldId id="320" r:id="rId8"/>
    <p:sldId id="322" r:id="rId9"/>
    <p:sldId id="368" r:id="rId10"/>
    <p:sldId id="350" r:id="rId11"/>
    <p:sldId id="321" r:id="rId12"/>
    <p:sldId id="348" r:id="rId13"/>
    <p:sldId id="349" r:id="rId14"/>
    <p:sldId id="323" r:id="rId15"/>
    <p:sldId id="333" r:id="rId16"/>
    <p:sldId id="324" r:id="rId17"/>
    <p:sldId id="325" r:id="rId18"/>
    <p:sldId id="329" r:id="rId19"/>
    <p:sldId id="334" r:id="rId20"/>
    <p:sldId id="335" r:id="rId21"/>
    <p:sldId id="326" r:id="rId22"/>
    <p:sldId id="328" r:id="rId23"/>
    <p:sldId id="351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52" r:id="rId33"/>
    <p:sldId id="344" r:id="rId34"/>
    <p:sldId id="345" r:id="rId35"/>
    <p:sldId id="353" r:id="rId36"/>
    <p:sldId id="355" r:id="rId37"/>
    <p:sldId id="356" r:id="rId38"/>
    <p:sldId id="357" r:id="rId39"/>
    <p:sldId id="358" r:id="rId40"/>
    <p:sldId id="359" r:id="rId41"/>
    <p:sldId id="360" r:id="rId42"/>
    <p:sldId id="362" r:id="rId43"/>
    <p:sldId id="361" r:id="rId44"/>
    <p:sldId id="363" r:id="rId45"/>
    <p:sldId id="367" r:id="rId46"/>
    <p:sldId id="369" r:id="rId47"/>
    <p:sldId id="364" r:id="rId4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283" autoAdjust="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4D9D03-CAE6-49F1-A6CA-21EA77E5FB4F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45246E-D62A-4FB7-8792-15623CDFA04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3C2E7-327B-4CDB-9D84-9EB0D0783933}" type="slidenum">
              <a:rPr lang="he-IL">
                <a:cs typeface="Arial" pitchFamily="34" charset="0"/>
              </a:rPr>
              <a:pPr/>
              <a:t>3</a:t>
            </a:fld>
            <a:endParaRPr lang="en-US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785BF-1ADA-4F33-B289-0E7F615FCC44}" type="slidenum">
              <a:rPr lang="he-IL">
                <a:cs typeface="Arial" pitchFamily="34" charset="0"/>
              </a:rPr>
              <a:pPr/>
              <a:t>45</a:t>
            </a:fld>
            <a:endParaRPr lang="en-US"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A8D2-266F-40BC-9433-C655FC8A9A38}" type="datetimeFigureOut">
              <a:rPr lang="he-IL" smtClean="0"/>
              <a:pPr/>
              <a:t>ז'/אלול/תשע"א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presentation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Presenting initial work done by:</a:t>
            </a:r>
          </a:p>
          <a:p>
            <a:pPr algn="l" rtl="0">
              <a:buNone/>
            </a:pPr>
            <a:r>
              <a:rPr lang="en-US" dirty="0" err="1" smtClean="0"/>
              <a:t>Yaron</a:t>
            </a:r>
            <a:r>
              <a:rPr lang="en-US" dirty="0" smtClean="0"/>
              <a:t> </a:t>
            </a:r>
            <a:r>
              <a:rPr lang="en-US" dirty="0" smtClean="0"/>
              <a:t>Orenstein</a:t>
            </a: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sz="5400" b="1" dirty="0" smtClean="0"/>
              <a:t>Using position-specific prior for motif discovery</a:t>
            </a:r>
          </a:p>
          <a:p>
            <a:pPr algn="l" rtl="0">
              <a:buNone/>
            </a:pPr>
            <a:endParaRPr lang="en-US" b="1" dirty="0" smtClean="0"/>
          </a:p>
          <a:p>
            <a:pPr algn="ctr" rtl="0">
              <a:buNone/>
            </a:pPr>
            <a:r>
              <a:rPr lang="en-US" dirty="0" smtClean="0"/>
              <a:t>ACGT group meeting 07/09/11</a:t>
            </a:r>
            <a:endParaRPr lang="en-US" dirty="0"/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First paper in the field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239486" cy="38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Types of priors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basic prior, which was in the underlying assumption of many works, is the uniform prior</a:t>
            </a:r>
          </a:p>
          <a:p>
            <a:pPr algn="l" rtl="0"/>
            <a:r>
              <a:rPr lang="en-US" dirty="0" smtClean="0"/>
              <a:t>Each position has the same probability for a TF binding site to </a:t>
            </a:r>
            <a:r>
              <a:rPr lang="en-US" dirty="0" smtClean="0"/>
              <a:t>start</a:t>
            </a:r>
            <a:endParaRPr lang="en-US" dirty="0" smtClean="0"/>
          </a:p>
          <a:p>
            <a:pPr algn="l" rtl="0"/>
            <a:r>
              <a:rPr lang="en-US" dirty="0" smtClean="0"/>
              <a:t>So, how do we use the </a:t>
            </a:r>
            <a:r>
              <a:rPr lang="en-US" dirty="0" err="1" smtClean="0"/>
              <a:t>nucleosome</a:t>
            </a:r>
            <a:r>
              <a:rPr lang="en-US" dirty="0" smtClean="0"/>
              <a:t> positioning information to construct a prior?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TF </a:t>
            </a:r>
            <a:r>
              <a:rPr lang="en-US" dirty="0" err="1" smtClean="0"/>
              <a:t>ChIP</a:t>
            </a:r>
            <a:r>
              <a:rPr lang="en-US" dirty="0" smtClean="0"/>
              <a:t>-chip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51216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Obtain the sets of bound and unbound sequences ({</a:t>
            </a:r>
            <a:r>
              <a:rPr lang="en-US" sz="2400" b="1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b="1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b="1" i="1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and {</a:t>
            </a:r>
            <a:r>
              <a:rPr lang="en-US" sz="2400" b="1" i="1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b="1" i="1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b="1" i="1" dirty="0" err="1" smtClean="0"/>
              <a:t>Y</a:t>
            </a:r>
            <a:r>
              <a:rPr lang="en-US" sz="2400" i="1" baseline="-25000" dirty="0" err="1" smtClean="0"/>
              <a:t>m</a:t>
            </a:r>
            <a:r>
              <a:rPr lang="en-US" sz="2400" dirty="0" smtClean="0"/>
              <a:t>}, respectively) from a </a:t>
            </a:r>
            <a:r>
              <a:rPr lang="en-US" sz="2400" dirty="0" err="1" smtClean="0"/>
              <a:t>ChIP</a:t>
            </a:r>
            <a:r>
              <a:rPr lang="en-US" sz="2400" dirty="0" smtClean="0"/>
              <a:t>-chip experiment for a particular TF (indicated by a diamond)</a:t>
            </a:r>
            <a:endParaRPr lang="he-IL" sz="24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1268760"/>
            <a:ext cx="8856984" cy="34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rtl="0"/>
            <a:r>
              <a:rPr lang="en-US" dirty="0" smtClean="0"/>
              <a:t>Bound			Unbound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84973"/>
            <a:ext cx="8229600" cy="1473027"/>
          </a:xfrm>
        </p:spPr>
        <p:txBody>
          <a:bodyPr/>
          <a:lstStyle/>
          <a:p>
            <a:pPr algn="l" rtl="0"/>
            <a:r>
              <a:rPr lang="en-US" dirty="0" smtClean="0"/>
              <a:t>Determine the </a:t>
            </a:r>
            <a:r>
              <a:rPr lang="en-US" dirty="0" err="1" smtClean="0"/>
              <a:t>nucleosome</a:t>
            </a:r>
            <a:r>
              <a:rPr lang="en-US" dirty="0" smtClean="0"/>
              <a:t> occupancy O for all the bound and the unbound </a:t>
            </a:r>
            <a:r>
              <a:rPr lang="en-US" dirty="0" smtClean="0"/>
              <a:t>sequences</a:t>
            </a:r>
            <a:endParaRPr lang="he-IL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23928" cy="35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09976" cy="34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Simple prior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simple prior suggested in (</a:t>
            </a:r>
            <a:r>
              <a:rPr lang="en-US" sz="2800" dirty="0" err="1" smtClean="0"/>
              <a:t>Narliklar</a:t>
            </a:r>
            <a:r>
              <a:rPr lang="en-US" sz="2800" dirty="0" smtClean="0"/>
              <a:t> et al. 07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O(S, j) = the probability of the j-</a:t>
            </a:r>
            <a:r>
              <a:rPr lang="en-US" dirty="0" err="1" smtClean="0"/>
              <a:t>th</a:t>
            </a:r>
            <a:r>
              <a:rPr lang="en-US" dirty="0" smtClean="0"/>
              <a:t> position in sequence S being occupied by a </a:t>
            </a:r>
            <a:r>
              <a:rPr lang="en-US" dirty="0" err="1" smtClean="0"/>
              <a:t>nucleosome</a:t>
            </a:r>
            <a:endParaRPr lang="en-US" dirty="0" smtClean="0"/>
          </a:p>
          <a:p>
            <a:pPr algn="l" rtl="0"/>
            <a:r>
              <a:rPr lang="en-US" dirty="0" smtClean="0"/>
              <a:t>Simple </a:t>
            </a:r>
            <a:r>
              <a:rPr lang="en-US" dirty="0" err="1" smtClean="0"/>
              <a:t>nucleosome</a:t>
            </a:r>
            <a:r>
              <a:rPr lang="en-US" dirty="0" smtClean="0"/>
              <a:t> score for each W-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b="1" dirty="0" smtClean="0"/>
              <a:t>starting</a:t>
            </a:r>
            <a:r>
              <a:rPr lang="en-US" dirty="0" smtClean="0"/>
              <a:t> at position j in the bound sequence X</a:t>
            </a:r>
            <a:r>
              <a:rPr lang="en-US" baseline="-25000" dirty="0" smtClean="0"/>
              <a:t>i</a:t>
            </a:r>
            <a:r>
              <a:rPr lang="en-US" dirty="0" smtClean="0"/>
              <a:t>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, j) is the probability that the W-</a:t>
            </a:r>
            <a:r>
              <a:rPr lang="en-US" dirty="0" err="1" smtClean="0"/>
              <a:t>mer</a:t>
            </a:r>
            <a:r>
              <a:rPr lang="en-US" dirty="0" smtClean="0"/>
              <a:t> at location j in X</a:t>
            </a:r>
            <a:r>
              <a:rPr lang="en-US" baseline="-25000" dirty="0" smtClean="0"/>
              <a:t>i</a:t>
            </a:r>
            <a:r>
              <a:rPr lang="en-US" dirty="0" smtClean="0"/>
              <a:t> is a binding site of the profiled TF</a:t>
            </a:r>
            <a:endParaRPr lang="he-IL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149080"/>
            <a:ext cx="3667125" cy="904875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21099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Compute the simple </a:t>
            </a:r>
            <a:r>
              <a:rPr lang="en-US" dirty="0" err="1" smtClean="0"/>
              <a:t>nucleosome</a:t>
            </a:r>
            <a:r>
              <a:rPr lang="en-US" dirty="0" smtClean="0"/>
              <a:t> score S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 for each </a:t>
            </a:r>
            <a:r>
              <a:rPr lang="en-US" i="1" dirty="0" smtClean="0"/>
              <a:t>W</a:t>
            </a:r>
            <a:r>
              <a:rPr lang="en-US" dirty="0" smtClean="0"/>
              <a:t>-</a:t>
            </a:r>
            <a:r>
              <a:rPr lang="en-US" dirty="0" err="1" smtClean="0"/>
              <a:t>mer</a:t>
            </a:r>
            <a:r>
              <a:rPr lang="en-US" dirty="0" smtClean="0"/>
              <a:t> starting at position </a:t>
            </a:r>
            <a:r>
              <a:rPr lang="en-US" i="1" dirty="0" smtClean="0"/>
              <a:t>j</a:t>
            </a:r>
            <a:r>
              <a:rPr lang="en-US" dirty="0" smtClean="0"/>
              <a:t> in the bound sequence 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by averaging the accessibility (1 − O) over all positions in the </a:t>
            </a:r>
            <a:r>
              <a:rPr lang="en-US" i="1" dirty="0" smtClean="0"/>
              <a:t>W</a:t>
            </a:r>
            <a:r>
              <a:rPr lang="en-US" dirty="0" smtClean="0"/>
              <a:t>-</a:t>
            </a:r>
            <a:r>
              <a:rPr lang="en-US" dirty="0" err="1" smtClean="0"/>
              <a:t>mer</a:t>
            </a:r>
            <a:endParaRPr lang="he-IL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259055" cy="38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Each X</a:t>
            </a:r>
            <a:r>
              <a:rPr lang="en-US" baseline="-25000" dirty="0" smtClean="0"/>
              <a:t>i</a:t>
            </a:r>
            <a:r>
              <a:rPr lang="en-US" dirty="0" smtClean="0"/>
              <a:t> contains at most one binding site</a:t>
            </a:r>
          </a:p>
          <a:p>
            <a:pPr algn="l" rtl="0"/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= the location of BS in X</a:t>
            </a:r>
            <a:r>
              <a:rPr lang="en-US" baseline="-25000" dirty="0" smtClean="0"/>
              <a:t>i</a:t>
            </a:r>
            <a:r>
              <a:rPr lang="en-US" dirty="0" smtClean="0"/>
              <a:t> (0 = no BS)</a:t>
            </a:r>
          </a:p>
          <a:p>
            <a:pPr algn="l" rtl="0"/>
            <a:r>
              <a:rPr lang="en-US" dirty="0" smtClean="0"/>
              <a:t>L</a:t>
            </a:r>
            <a:r>
              <a:rPr lang="en-US" baseline="-25000" dirty="0" smtClean="0"/>
              <a:t>i</a:t>
            </a:r>
            <a:r>
              <a:rPr lang="en-US" dirty="0" smtClean="0"/>
              <a:t> is the length of X</a:t>
            </a:r>
            <a:r>
              <a:rPr lang="en-US" baseline="-25000" dirty="0" smtClean="0"/>
              <a:t>i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And for every 1 ≤ j ≤ L</a:t>
            </a:r>
            <a:r>
              <a:rPr lang="en-US" baseline="-25000" dirty="0" smtClean="0"/>
              <a:t>i</a:t>
            </a:r>
            <a:r>
              <a:rPr lang="en-US" dirty="0" smtClean="0"/>
              <a:t>-W+1: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And normalization, for every 1 ≤ </a:t>
            </a:r>
            <a:r>
              <a:rPr lang="en-US" dirty="0" err="1" smtClean="0"/>
              <a:t>i</a:t>
            </a:r>
            <a:r>
              <a:rPr lang="en-US" dirty="0" smtClean="0"/>
              <a:t> ≤ n : </a:t>
            </a:r>
            <a:endParaRPr lang="he-IL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645024"/>
            <a:ext cx="4743450" cy="981075"/>
          </a:xfrm>
          <a:prstGeom prst="rect">
            <a:avLst/>
          </a:prstGeom>
          <a:noFill/>
        </p:spPr>
      </p:pic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524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132856"/>
            <a:ext cx="3752850" cy="942975"/>
          </a:xfrm>
          <a:prstGeom prst="rect">
            <a:avLst/>
          </a:prstGeom>
          <a:noFill/>
        </p:spPr>
      </p:pic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5248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517232"/>
            <a:ext cx="2266950" cy="981075"/>
          </a:xfrm>
          <a:prstGeom prst="rect">
            <a:avLst/>
          </a:prstGeom>
          <a:noFill/>
        </p:spPr>
      </p:pic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prior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r>
              <a:rPr lang="en-US" dirty="0" smtClean="0"/>
              <a:t> as m sequences not bound by the TF</a:t>
            </a:r>
          </a:p>
          <a:p>
            <a:pPr algn="l" rtl="0"/>
            <a:r>
              <a:rPr lang="en-US" dirty="0" smtClean="0"/>
              <a:t>S</a:t>
            </a:r>
            <a:r>
              <a:rPr lang="en-US" baseline="-25000" dirty="0" smtClean="0"/>
              <a:t>DN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, j) = discriminative score for </a:t>
            </a:r>
            <a:r>
              <a:rPr lang="en-US" dirty="0" err="1" smtClean="0"/>
              <a:t>nucleosome</a:t>
            </a:r>
            <a:r>
              <a:rPr lang="en-US" dirty="0" smtClean="0"/>
              <a:t> occupancy.  This is the relative count of </a:t>
            </a:r>
            <a:r>
              <a:rPr lang="en-US" dirty="0" err="1" smtClean="0"/>
              <a:t>accesible</a:t>
            </a:r>
            <a:r>
              <a:rPr lang="en-US" dirty="0" smtClean="0"/>
              <a:t> W-</a:t>
            </a:r>
            <a:r>
              <a:rPr lang="en-US" dirty="0" err="1" smtClean="0"/>
              <a:t>mers</a:t>
            </a:r>
            <a:r>
              <a:rPr lang="en-US" dirty="0" smtClean="0"/>
              <a:t> in bound sequences.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    is the W-</a:t>
            </a:r>
            <a:r>
              <a:rPr lang="en-US" dirty="0" err="1" smtClean="0"/>
              <a:t>mer</a:t>
            </a:r>
            <a:r>
              <a:rPr lang="en-US" dirty="0" smtClean="0"/>
              <a:t> starting at location j in X</a:t>
            </a:r>
            <a:r>
              <a:rPr lang="en-US" baseline="-25000" dirty="0" smtClean="0"/>
              <a:t>i</a:t>
            </a:r>
          </a:p>
          <a:p>
            <a:pPr algn="l" rtl="0"/>
            <a:r>
              <a:rPr lang="en-US" dirty="0" smtClean="0"/>
              <a:t>The transition to probabilities is as before</a:t>
            </a:r>
          </a:p>
          <a:p>
            <a:pPr algn="l" rtl="0"/>
            <a:endParaRPr lang="he-IL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6275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005064"/>
            <a:ext cx="6324600" cy="904875"/>
          </a:xfrm>
          <a:prstGeom prst="rect">
            <a:avLst/>
          </a:prstGeom>
          <a:noFill/>
        </p:spPr>
      </p:pic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6278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13176"/>
            <a:ext cx="371475" cy="400050"/>
          </a:xfrm>
          <a:prstGeom prst="rect">
            <a:avLst/>
          </a:prstGeom>
          <a:noFill/>
        </p:spPr>
      </p:pic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Compute the discriminative </a:t>
            </a:r>
            <a:r>
              <a:rPr lang="en-US" dirty="0" err="1" smtClean="0"/>
              <a:t>nucleosome</a:t>
            </a:r>
            <a:r>
              <a:rPr lang="en-US" dirty="0" smtClean="0"/>
              <a:t> score S</a:t>
            </a:r>
            <a:r>
              <a:rPr lang="en-US" i="1" baseline="-25000" dirty="0" smtClean="0"/>
              <a:t>D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 for each </a:t>
            </a:r>
            <a:r>
              <a:rPr lang="en-US" i="1" dirty="0" smtClean="0"/>
              <a:t>W</a:t>
            </a:r>
            <a:r>
              <a:rPr lang="en-US" dirty="0" smtClean="0"/>
              <a:t>-</a:t>
            </a:r>
            <a:r>
              <a:rPr lang="en-US" dirty="0" err="1" smtClean="0"/>
              <a:t>mer</a:t>
            </a:r>
            <a:r>
              <a:rPr lang="en-US" dirty="0" smtClean="0"/>
              <a:t> starting at position </a:t>
            </a:r>
            <a:r>
              <a:rPr lang="en-US" i="1" dirty="0" smtClean="0"/>
              <a:t>j</a:t>
            </a:r>
            <a:r>
              <a:rPr lang="en-US" dirty="0" smtClean="0"/>
              <a:t> in sequence 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using the accessibility (1 − O) over all occurrences of this </a:t>
            </a:r>
            <a:r>
              <a:rPr lang="en-US" i="1" dirty="0" smtClean="0"/>
              <a:t>W</a:t>
            </a:r>
            <a:r>
              <a:rPr lang="en-US" dirty="0" smtClean="0"/>
              <a:t>-</a:t>
            </a:r>
            <a:r>
              <a:rPr lang="en-US" dirty="0" err="1" smtClean="0"/>
              <a:t>mer</a:t>
            </a:r>
            <a:r>
              <a:rPr lang="en-US" dirty="0" smtClean="0"/>
              <a:t> in both the bound and the unbound sequences</a:t>
            </a:r>
            <a:endParaRPr lang="he-IL" dirty="0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812306" cy="43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2362274"/>
          </a:xfrm>
        </p:spPr>
        <p:txBody>
          <a:bodyPr>
            <a:noAutofit/>
          </a:bodyPr>
          <a:lstStyle/>
          <a:p>
            <a:pPr rtl="0"/>
            <a:r>
              <a:rPr lang="en-US" sz="3200" dirty="0" err="1" smtClean="0"/>
              <a:t>Nucleosome</a:t>
            </a:r>
            <a:r>
              <a:rPr lang="en-US" sz="3200" dirty="0" smtClean="0"/>
              <a:t> occupancy and the values of S</a:t>
            </a:r>
            <a:r>
              <a:rPr lang="en-US" sz="3200" i="1" baseline="-25000" dirty="0" smtClean="0"/>
              <a:t>D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 over four </a:t>
            </a:r>
            <a:r>
              <a:rPr lang="en-US" sz="3200" dirty="0" err="1" smtClean="0"/>
              <a:t>intergenic</a:t>
            </a:r>
            <a:r>
              <a:rPr lang="en-US" sz="3200" smtClean="0"/>
              <a:t> sequences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068960"/>
            <a:ext cx="4248472" cy="337383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/>
              <a:t>(A) iYDR190C in Cbf1_SM</a:t>
            </a:r>
          </a:p>
          <a:p>
            <a:pPr algn="l" rtl="0">
              <a:buNone/>
            </a:pPr>
            <a:r>
              <a:rPr lang="en-US" sz="2400" dirty="0" smtClean="0"/>
              <a:t>(B) iYAR007C in Mbp1_H2O2Hi</a:t>
            </a:r>
          </a:p>
          <a:p>
            <a:pPr algn="l" rtl="0">
              <a:buNone/>
            </a:pPr>
            <a:r>
              <a:rPr lang="en-US" sz="2400" dirty="0" smtClean="0"/>
              <a:t>(C) YJLWdelta16 in Gcr1_YPD</a:t>
            </a:r>
          </a:p>
          <a:p>
            <a:pPr algn="l" rtl="0">
              <a:buNone/>
            </a:pPr>
            <a:r>
              <a:rPr lang="en-US" sz="2400" dirty="0" smtClean="0"/>
              <a:t>(D) iYBR043C in </a:t>
            </a:r>
            <a:r>
              <a:rPr lang="en-US" sz="2400" dirty="0" smtClean="0"/>
              <a:t>Gcn4_YPD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The boxes indicate binding sites annotated by </a:t>
            </a:r>
            <a:r>
              <a:rPr lang="en-US" sz="2400" dirty="0" err="1" smtClean="0"/>
              <a:t>Harbison</a:t>
            </a:r>
            <a:r>
              <a:rPr lang="en-US" sz="2400" dirty="0" smtClean="0"/>
              <a:t> et al.</a:t>
            </a:r>
          </a:p>
          <a:p>
            <a:pPr algn="l" rtl="0"/>
            <a:endParaRPr lang="he-IL" dirty="0"/>
          </a:p>
        </p:txBody>
      </p:sp>
      <p:pic>
        <p:nvPicPr>
          <p:cNvPr id="105474" name="Picture 2" descr="http://www.ploscompbiol.org/article/fetchObject.action?uri=info%3Adoi%2F10.1371%2Fjournal.pcbi.0030215.g004&amp;representation=PNG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100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layout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Introduction</a:t>
            </a:r>
          </a:p>
          <a:p>
            <a:pPr lvl="1" algn="l" rtl="0"/>
            <a:r>
              <a:rPr lang="en-US" sz="2400" dirty="0" smtClean="0"/>
              <a:t>What is position-specific prior and how is it related to gene regulation?</a:t>
            </a:r>
          </a:p>
          <a:p>
            <a:pPr algn="l" rtl="0"/>
            <a:r>
              <a:rPr lang="en-US" dirty="0" smtClean="0"/>
              <a:t>Previous work</a:t>
            </a:r>
          </a:p>
          <a:p>
            <a:pPr lvl="1" algn="l" rtl="0"/>
            <a:r>
              <a:rPr lang="en-US" sz="2400" dirty="0" smtClean="0"/>
              <a:t>Types of priors: uniform, simple and discriminative</a:t>
            </a:r>
          </a:p>
          <a:p>
            <a:pPr lvl="1" algn="l" rtl="0"/>
            <a:r>
              <a:rPr lang="en-US" sz="2400" dirty="0" smtClean="0"/>
              <a:t>Three methods: Gibbs sampling, expectation maximization, and a greedy post-processing</a:t>
            </a:r>
          </a:p>
          <a:p>
            <a:pPr algn="l" rtl="0"/>
            <a:r>
              <a:rPr lang="en-US" dirty="0" smtClean="0"/>
              <a:t>Initial work</a:t>
            </a:r>
          </a:p>
          <a:p>
            <a:pPr lvl="1" algn="l" rtl="0"/>
            <a:r>
              <a:rPr lang="en-US" sz="2400" dirty="0" smtClean="0"/>
              <a:t>Comparing Amadeus to the competing methods</a:t>
            </a:r>
          </a:p>
          <a:p>
            <a:pPr lvl="1" algn="l" rtl="0"/>
            <a:r>
              <a:rPr lang="en-US" sz="2400" dirty="0" smtClean="0"/>
              <a:t>Ideas how to modify Amadeus to use this data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dirty="0" smtClean="0"/>
              <a:t>S</a:t>
            </a:r>
            <a:r>
              <a:rPr lang="en-US" sz="3200" i="1" baseline="-25000" dirty="0" smtClean="0"/>
              <a:t>D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 over a single sequence belonging to multiple sequence-sets</a:t>
            </a:r>
            <a:endParaRPr lang="he-IL" sz="3200" dirty="0"/>
          </a:p>
        </p:txBody>
      </p:sp>
      <p:pic>
        <p:nvPicPr>
          <p:cNvPr id="6" name="Content Placeholder 5" descr="journal_pcbi_0030215_g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312629" cy="4431528"/>
          </a:xfrm>
        </p:spPr>
      </p:pic>
      <p:sp>
        <p:nvSpPr>
          <p:cNvPr id="7" name="TextBox 6"/>
          <p:cNvSpPr txBox="1"/>
          <p:nvPr/>
        </p:nvSpPr>
        <p:spPr>
          <a:xfrm>
            <a:off x="395536" y="5805264"/>
            <a:ext cx="84249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intergenic</a:t>
            </a:r>
            <a:r>
              <a:rPr lang="en-US" dirty="0" smtClean="0"/>
              <a:t> region iYMR280C belongs to four sequence-sets: Ume6_H2O2Hi, Ume6_YPD, Reb1_H2O2Lo, and Reb1_YPD. The boxes indicate binding sites annotated by </a:t>
            </a:r>
            <a:r>
              <a:rPr lang="en-US" dirty="0" err="1" smtClean="0"/>
              <a:t>Harbison</a:t>
            </a:r>
            <a:r>
              <a:rPr lang="en-US" dirty="0" smtClean="0"/>
              <a:t> et al.. S</a:t>
            </a:r>
            <a:r>
              <a:rPr lang="en-US" i="1" baseline="-25000" dirty="0" smtClean="0"/>
              <a:t>D</a:t>
            </a:r>
            <a:r>
              <a:rPr lang="en-US" baseline="-25000" dirty="0" smtClean="0"/>
              <a:t>N</a:t>
            </a:r>
            <a:r>
              <a:rPr lang="en-US" dirty="0" smtClean="0"/>
              <a:t> for each sequence-set is different although S</a:t>
            </a:r>
            <a:r>
              <a:rPr lang="en-US" baseline="-25000" dirty="0" smtClean="0"/>
              <a:t>N</a:t>
            </a:r>
            <a:r>
              <a:rPr lang="en-US" dirty="0" smtClean="0"/>
              <a:t> does not </a:t>
            </a:r>
            <a:r>
              <a:rPr lang="en-US" dirty="0" smtClean="0"/>
              <a:t>change</a:t>
            </a:r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Z = vector of length n, denoting the starting location of the binding site in each sequence</a:t>
            </a:r>
          </a:p>
          <a:p>
            <a:pPr algn="l" rtl="0"/>
            <a:r>
              <a:rPr lang="en-US" dirty="0" smtClean="0"/>
              <a:t>TF motif modeled as a </a:t>
            </a:r>
            <a:r>
              <a:rPr lang="en-US" dirty="0" smtClean="0"/>
              <a:t>PWM </a:t>
            </a:r>
            <a:r>
              <a:rPr lang="en-US" dirty="0" smtClean="0"/>
              <a:t>of length W = </a:t>
            </a:r>
          </a:p>
          <a:p>
            <a:pPr algn="l" rtl="0"/>
            <a:r>
              <a:rPr lang="en-US" dirty="0" smtClean="0"/>
              <a:t>Rest of the sequence follows background </a:t>
            </a:r>
          </a:p>
          <a:p>
            <a:pPr algn="l" rtl="0"/>
            <a:r>
              <a:rPr lang="en-US" dirty="0" smtClean="0"/>
              <a:t>Wish to find  and Z that maximize the joint posterior distribution of all the unknowns given the </a:t>
            </a:r>
            <a:r>
              <a:rPr lang="en-US" dirty="0" smtClean="0"/>
              <a:t>data</a:t>
            </a:r>
            <a:endParaRPr lang="he-IL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2708920"/>
            <a:ext cx="209550" cy="409575"/>
          </a:xfrm>
          <a:prstGeom prst="rect">
            <a:avLst/>
          </a:prstGeom>
          <a:noFill/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284984"/>
            <a:ext cx="342900" cy="409575"/>
          </a:xfrm>
          <a:prstGeom prst="rect">
            <a:avLst/>
          </a:prstGeom>
          <a:noFill/>
        </p:spPr>
      </p:pic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Gibbs sampling – cont.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Assuming two priors         and         over      and Z, respectively, the objective function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Gibbs sampling sample repeatedly from the posterior over     and Z till apparent convergence, and output the highest scoring </a:t>
            </a:r>
            <a:r>
              <a:rPr lang="en-US" dirty="0" smtClean="0"/>
              <a:t>PWM</a:t>
            </a:r>
            <a:endParaRPr lang="he-IL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556792"/>
            <a:ext cx="666750" cy="409575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556792"/>
            <a:ext cx="638175" cy="409575"/>
          </a:xfrm>
          <a:prstGeom prst="rect">
            <a:avLst/>
          </a:prstGeom>
          <a:noFill/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556792"/>
            <a:ext cx="209550" cy="409575"/>
          </a:xfrm>
          <a:prstGeom prst="rect">
            <a:avLst/>
          </a:prstGeom>
          <a:noFill/>
        </p:spPr>
      </p:pic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780928"/>
            <a:ext cx="3124200" cy="638175"/>
          </a:xfrm>
          <a:prstGeom prst="rect">
            <a:avLst/>
          </a:prstGeom>
          <a:noFill/>
        </p:spPr>
      </p:pic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573016"/>
            <a:ext cx="4772025" cy="638175"/>
          </a:xfrm>
          <a:prstGeom prst="rect">
            <a:avLst/>
          </a:prstGeom>
          <a:noFill/>
        </p:spPr>
      </p:pic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869160"/>
            <a:ext cx="20955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Evaluation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They used 2 sources of occupancy data on </a:t>
            </a:r>
            <a:r>
              <a:rPr lang="en-US" dirty="0" smtClean="0"/>
              <a:t>156 yeast </a:t>
            </a:r>
            <a:r>
              <a:rPr lang="en-US" dirty="0" smtClean="0"/>
              <a:t>sequence sets (</a:t>
            </a:r>
            <a:r>
              <a:rPr lang="en-US" dirty="0" err="1" smtClean="0"/>
              <a:t>Harbison</a:t>
            </a:r>
            <a:r>
              <a:rPr lang="en-US" dirty="0" smtClean="0"/>
              <a:t> et al. 04):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computational model learned by Segal et al. over the whole yeast </a:t>
            </a:r>
            <a:r>
              <a:rPr lang="en-US" dirty="0" smtClean="0"/>
              <a:t>genome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Low-resolution whole-genome </a:t>
            </a:r>
            <a:r>
              <a:rPr lang="en-US" dirty="0" err="1" smtClean="0"/>
              <a:t>ChIP</a:t>
            </a:r>
            <a:r>
              <a:rPr lang="en-US" dirty="0" smtClean="0"/>
              <a:t>-chip results for </a:t>
            </a:r>
            <a:r>
              <a:rPr lang="en-US" dirty="0" err="1" smtClean="0"/>
              <a:t>Myc</a:t>
            </a:r>
            <a:r>
              <a:rPr lang="en-US" dirty="0" smtClean="0"/>
              <a:t>-tagged H4 and H3 published by Lee et al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 algn="l" rtl="0"/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869160"/>
          <a:ext cx="9144000" cy="16753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71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Uniform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Simple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Discriminative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computational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Discriminative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vivo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AlignAce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Mdscan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Meme_c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(conservation)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Converge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(conservation)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Kellis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(conservation)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033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MEME-PSP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Bailey et al. modified their popular MEME algorithm to use position-specific prior</a:t>
            </a:r>
            <a:endParaRPr lang="he-IL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7459163" cy="33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I: Finding Starting Points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each sequence, the site with maximum probability </a:t>
            </a:r>
            <a:r>
              <a:rPr lang="en-US" i="1" dirty="0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site</a:t>
            </a:r>
            <a:r>
              <a:rPr lang="en-US" dirty="0" smtClean="0"/>
              <a:t>|</a:t>
            </a:r>
            <a:r>
              <a:rPr lang="el-GR" i="1" dirty="0" smtClean="0"/>
              <a:t>θ</a:t>
            </a:r>
            <a:r>
              <a:rPr lang="en-US" i="1" baseline="-25000" dirty="0" smtClean="0"/>
              <a:t>M</a:t>
            </a:r>
            <a:r>
              <a:rPr lang="en-US" dirty="0" smtClean="0"/>
              <a:t>), given the </a:t>
            </a:r>
            <a:r>
              <a:rPr lang="en-US" dirty="0" smtClean="0"/>
              <a:t>PWM </a:t>
            </a:r>
            <a:r>
              <a:rPr lang="el-GR" dirty="0" smtClean="0"/>
              <a:t> </a:t>
            </a:r>
            <a:r>
              <a:rPr lang="el-GR" i="1" dirty="0" smtClean="0"/>
              <a:t>θ</a:t>
            </a:r>
            <a:r>
              <a:rPr lang="en-US" i="1" baseline="-25000" dirty="0" smtClean="0"/>
              <a:t>M </a:t>
            </a:r>
            <a:r>
              <a:rPr lang="en-US" i="1" baseline="-25000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was determined in original MEME</a:t>
            </a:r>
            <a:endParaRPr lang="en-US" dirty="0" smtClean="0"/>
          </a:p>
          <a:p>
            <a:pPr algn="l" rtl="0"/>
            <a:r>
              <a:rPr lang="en-US" dirty="0" smtClean="0"/>
              <a:t>Sites are now sorted by a value proportional to their posterior probabilities, </a:t>
            </a:r>
            <a:r>
              <a:rPr lang="en-US" i="1" dirty="0" smtClean="0"/>
              <a:t>Pr</a:t>
            </a:r>
            <a:r>
              <a:rPr lang="en-US" dirty="0" smtClean="0"/>
              <a:t>(</a:t>
            </a:r>
            <a:r>
              <a:rPr lang="en-US" i="1" dirty="0" err="1" smtClean="0"/>
              <a:t>site</a:t>
            </a:r>
            <a:r>
              <a:rPr lang="en-US" dirty="0" err="1" smtClean="0"/>
              <a:t>|</a:t>
            </a:r>
            <a:r>
              <a:rPr lang="en-US" i="1" dirty="0" err="1" smtClean="0"/>
              <a:t>θ</a:t>
            </a:r>
            <a:r>
              <a:rPr lang="en-US" i="1" baseline="-25000" dirty="0" err="1" smtClean="0"/>
              <a:t>M</a:t>
            </a:r>
            <a:r>
              <a:rPr lang="en-US" dirty="0" smtClean="0"/>
              <a:t>)</a:t>
            </a:r>
            <a:r>
              <a:rPr lang="en-US" i="1" dirty="0" smtClean="0"/>
              <a:t>Pr</a:t>
            </a:r>
            <a:r>
              <a:rPr lang="en-US" dirty="0" smtClean="0"/>
              <a:t>(</a:t>
            </a:r>
            <a:r>
              <a:rPr lang="en-US" i="1" dirty="0" err="1" smtClean="0"/>
              <a:t>θ</a:t>
            </a:r>
            <a:r>
              <a:rPr lang="en-US" i="1" baseline="-25000" dirty="0" err="1" smtClean="0"/>
              <a:t>M</a:t>
            </a:r>
            <a:r>
              <a:rPr lang="en-US" dirty="0" smtClean="0"/>
              <a:t>), where </a:t>
            </a:r>
            <a:r>
              <a:rPr lang="en-US" i="1" dirty="0" smtClean="0"/>
              <a:t>Pr</a:t>
            </a:r>
            <a:r>
              <a:rPr lang="en-US" dirty="0" smtClean="0"/>
              <a:t>(</a:t>
            </a:r>
            <a:r>
              <a:rPr lang="en-US" i="1" dirty="0" err="1" smtClean="0"/>
              <a:t>θ</a:t>
            </a:r>
            <a:r>
              <a:rPr lang="en-US" i="1" baseline="-25000" dirty="0" err="1" smtClean="0"/>
              <a:t>M</a:t>
            </a:r>
            <a:r>
              <a:rPr lang="en-US" dirty="0" smtClean="0"/>
              <a:t>) is the prior </a:t>
            </a:r>
            <a:r>
              <a:rPr lang="en-US" dirty="0" smtClean="0"/>
              <a:t>probability</a:t>
            </a:r>
            <a:endParaRPr lang="en-US" dirty="0" smtClean="0"/>
          </a:p>
          <a:p>
            <a:pPr algn="l" rtl="0"/>
            <a:r>
              <a:rPr lang="en-US" dirty="0" smtClean="0"/>
              <a:t>Meme computes weights                  where P</a:t>
            </a:r>
            <a:r>
              <a:rPr lang="en-US" baseline="-25000" dirty="0" smtClean="0"/>
              <a:t>i</a:t>
            </a:r>
            <a:r>
              <a:rPr lang="en-US" dirty="0" smtClean="0"/>
              <a:t>* is the maximum value of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in sequence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endParaRPr lang="he-IL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072074"/>
            <a:ext cx="1219200" cy="828675"/>
          </a:xfrm>
          <a:prstGeom prst="rect">
            <a:avLst/>
          </a:prstGeom>
          <a:noFill/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log likelihood ratio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584"/>
          </a:xfrm>
        </p:spPr>
        <p:txBody>
          <a:bodyPr/>
          <a:lstStyle/>
          <a:p>
            <a:pPr algn="l" rtl="0"/>
            <a:r>
              <a:rPr lang="en-US" dirty="0" smtClean="0"/>
              <a:t>These weights are used to build a weighted </a:t>
            </a:r>
            <a:r>
              <a:rPr lang="en-US" dirty="0" smtClean="0"/>
              <a:t>PWM</a:t>
            </a:r>
            <a:endParaRPr lang="en-US" dirty="0" smtClean="0"/>
          </a:p>
          <a:p>
            <a:pPr algn="l" rtl="0"/>
            <a:r>
              <a:rPr lang="en-US" dirty="0" smtClean="0"/>
              <a:t>The LLR is then:</a:t>
            </a:r>
          </a:p>
          <a:p>
            <a:pPr algn="l" rtl="0"/>
            <a:r>
              <a:rPr lang="en-US" sz="2400" dirty="0" err="1" smtClean="0"/>
              <a:t>c</a:t>
            </a:r>
            <a:r>
              <a:rPr lang="en-US" sz="2400" baseline="-25000" dirty="0" err="1" smtClean="0"/>
              <a:t>a,k</a:t>
            </a:r>
            <a:r>
              <a:rPr lang="en-US" sz="2400" dirty="0" smtClean="0"/>
              <a:t> = </a:t>
            </a:r>
            <a:r>
              <a:rPr lang="en-US" sz="2400" dirty="0" smtClean="0"/>
              <a:t>weighted </a:t>
            </a:r>
            <a:r>
              <a:rPr lang="en-US" sz="2400" dirty="0" smtClean="0"/>
              <a:t>counts</a:t>
            </a:r>
          </a:p>
          <a:p>
            <a:pPr algn="l" rtl="0"/>
            <a:r>
              <a:rPr lang="en-US" sz="2400" dirty="0" smtClean="0"/>
              <a:t>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nucleotide frequency</a:t>
            </a:r>
          </a:p>
          <a:p>
            <a:pPr algn="l" rtl="0"/>
            <a:r>
              <a:rPr lang="en-US" sz="2400" dirty="0" err="1" smtClean="0"/>
              <a:t>f</a:t>
            </a:r>
            <a:r>
              <a:rPr lang="en-US" sz="2400" baseline="-25000" dirty="0" err="1" smtClean="0"/>
              <a:t>a,k</a:t>
            </a:r>
            <a:r>
              <a:rPr lang="en-US" sz="2400" dirty="0" smtClean="0"/>
              <a:t> </a:t>
            </a:r>
            <a:r>
              <a:rPr lang="en-US" sz="2400" dirty="0" smtClean="0"/>
              <a:t>= weighted </a:t>
            </a:r>
            <a:r>
              <a:rPr lang="en-US" sz="2400" dirty="0" smtClean="0"/>
              <a:t>frequency</a:t>
            </a:r>
          </a:p>
          <a:p>
            <a:pPr algn="l" rtl="0">
              <a:spcBef>
                <a:spcPts val="0"/>
              </a:spcBef>
              <a:buNone/>
            </a:pPr>
            <a:endParaRPr lang="en-US" sz="2400" dirty="0" smtClean="0"/>
          </a:p>
          <a:p>
            <a:pPr algn="l" rtl="0">
              <a:spcBef>
                <a:spcPts val="0"/>
              </a:spcBef>
            </a:pPr>
            <a:endParaRPr lang="en-US" dirty="0" smtClean="0"/>
          </a:p>
          <a:p>
            <a:pPr algn="l" rtl="0">
              <a:spcBef>
                <a:spcPts val="0"/>
              </a:spcBef>
            </a:pPr>
            <a:r>
              <a:rPr lang="en-US" dirty="0" smtClean="0"/>
              <a:t>This </a:t>
            </a:r>
            <a:r>
              <a:rPr lang="en-US" dirty="0" smtClean="0"/>
              <a:t>score is used to                                            find the most likely starting positions</a:t>
            </a:r>
          </a:p>
          <a:p>
            <a:pPr algn="l" rtl="0"/>
            <a:endParaRPr lang="he-IL" dirty="0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428868"/>
            <a:ext cx="6648450" cy="2933700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 II: Expectation Maximization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MEME uses EM to maximize the expectation of the joint likelihood of the sequence model given the sequences </a:t>
            </a:r>
            <a:r>
              <a:rPr lang="en-US" b="1" dirty="0" smtClean="0"/>
              <a:t>X </a:t>
            </a:r>
            <a:r>
              <a:rPr lang="en-US" dirty="0" smtClean="0"/>
              <a:t>and the </a:t>
            </a:r>
            <a:r>
              <a:rPr lang="en-US" i="1" dirty="0" smtClean="0"/>
              <a:t>missing information </a:t>
            </a:r>
            <a:r>
              <a:rPr lang="en-US" dirty="0" smtClean="0"/>
              <a:t>variables </a:t>
            </a:r>
            <a:r>
              <a:rPr lang="en-US" b="1" dirty="0" smtClean="0"/>
              <a:t>Z</a:t>
            </a:r>
            <a:endParaRPr lang="en-US" dirty="0" smtClean="0"/>
          </a:p>
          <a:p>
            <a:pPr algn="l" rtl="0"/>
            <a:r>
              <a:rPr lang="en-US" dirty="0" smtClean="0"/>
              <a:t>EM proceeds by iterating an E-step followed by an </a:t>
            </a:r>
            <a:r>
              <a:rPr lang="en-US" dirty="0" smtClean="0"/>
              <a:t>M-step</a:t>
            </a:r>
            <a:endParaRPr lang="en-US" dirty="0" smtClean="0"/>
          </a:p>
          <a:p>
            <a:pPr algn="l" rtl="0"/>
            <a:r>
              <a:rPr lang="en-US" dirty="0" smtClean="0"/>
              <a:t>The only change in MEME's existing EM implementation is the replacement of uniform assumption of site positions with the position-specific prior in the </a:t>
            </a:r>
            <a:r>
              <a:rPr lang="en-US" dirty="0" smtClean="0"/>
              <a:t>E-step</a:t>
            </a:r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E-step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 algn="l" rtl="0"/>
            <a:r>
              <a:rPr lang="en-US" dirty="0" smtClean="0"/>
              <a:t>The next Z values:</a:t>
            </a:r>
          </a:p>
          <a:p>
            <a:pPr algn="l" rtl="0"/>
            <a:r>
              <a:rPr lang="en-US" dirty="0" err="1" smtClean="0"/>
              <a:t>P</a:t>
            </a:r>
            <a:r>
              <a:rPr lang="en-US" baseline="-25000" dirty="0" err="1" smtClean="0"/>
              <a:t>i,j</a:t>
            </a:r>
            <a:r>
              <a:rPr lang="en-US" dirty="0" smtClean="0"/>
              <a:t> = the probability of a site in seq. </a:t>
            </a:r>
            <a:r>
              <a:rPr lang="en-US" dirty="0" err="1" smtClean="0"/>
              <a:t>i</a:t>
            </a:r>
            <a:r>
              <a:rPr lang="en-US" dirty="0" smtClean="0"/>
              <a:t> position </a:t>
            </a:r>
            <a:r>
              <a:rPr lang="en-US" dirty="0" smtClean="0"/>
              <a:t>j</a:t>
            </a:r>
          </a:p>
          <a:p>
            <a:pPr algn="l" rtl="0"/>
            <a:r>
              <a:rPr lang="en-US" dirty="0" smtClean="0"/>
              <a:t>m is the length of one sequence</a:t>
            </a:r>
            <a:endParaRPr lang="en-US" dirty="0" smtClean="0"/>
          </a:p>
          <a:p>
            <a:pPr algn="l" rtl="0"/>
            <a:r>
              <a:rPr lang="en-US" dirty="0" smtClean="0"/>
              <a:t>Here Z variables are indicator variables, so the next Z value (specific calculation):</a:t>
            </a:r>
            <a:endParaRPr lang="he-IL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2276475" cy="638175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572008"/>
            <a:ext cx="5276850" cy="16764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M-step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M-step of the EM algorithm in MEME is unchanged. It re-estimates </a:t>
            </a:r>
            <a:r>
              <a:rPr lang="en-US" i="1" dirty="0" smtClean="0"/>
              <a:t>ϕ </a:t>
            </a:r>
            <a:r>
              <a:rPr lang="en-US" dirty="0" smtClean="0"/>
              <a:t>by solving:</a:t>
            </a:r>
            <a:endParaRPr lang="he-IL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214686"/>
            <a:ext cx="5229225" cy="638175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dirty="0" smtClean="0"/>
              <a:t>Gene expression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</p:spPr>
        <p:txBody>
          <a:bodyPr/>
          <a:lstStyle/>
          <a:p>
            <a:pPr algn="l" rtl="0" eaLnBrk="1" hangingPunct="1"/>
            <a:r>
              <a:rPr lang="en-US" sz="2800" dirty="0" smtClean="0"/>
              <a:t>Transcription is regulated mainly by transcription factors (</a:t>
            </a:r>
            <a:r>
              <a:rPr lang="en-US" sz="2800" b="1" dirty="0" smtClean="0">
                <a:solidFill>
                  <a:srgbClr val="990000"/>
                </a:solidFill>
              </a:rPr>
              <a:t>TFs</a:t>
            </a:r>
            <a:r>
              <a:rPr lang="en-US" sz="2800" dirty="0" smtClean="0"/>
              <a:t>) - proteins that bind to DNA subsequences, called binding sites (</a:t>
            </a:r>
            <a:r>
              <a:rPr lang="en-US" sz="2800" b="1" dirty="0" smtClean="0">
                <a:solidFill>
                  <a:srgbClr val="A50021"/>
                </a:solidFill>
              </a:rPr>
              <a:t>BSs</a:t>
            </a:r>
            <a:r>
              <a:rPr lang="en-US" sz="2800" dirty="0" smtClean="0"/>
              <a:t>)</a:t>
            </a:r>
          </a:p>
          <a:p>
            <a:pPr algn="l" rtl="0" eaLnBrk="1" hangingPunct="1"/>
            <a:r>
              <a:rPr lang="en-US" sz="2800" dirty="0" smtClean="0"/>
              <a:t>TFBSs are located mainly in the gene’s </a:t>
            </a:r>
            <a:r>
              <a:rPr lang="en-US" sz="2800" b="1" dirty="0" smtClean="0">
                <a:solidFill>
                  <a:srgbClr val="A50021"/>
                </a:solidFill>
              </a:rPr>
              <a:t>promoter</a:t>
            </a:r>
            <a:r>
              <a:rPr lang="en-US" sz="2800" dirty="0" smtClean="0"/>
              <a:t> – the DNA sequence upstream the gene’s transcription start site (</a:t>
            </a:r>
            <a:r>
              <a:rPr lang="en-US" sz="2800" b="1" dirty="0" smtClean="0">
                <a:solidFill>
                  <a:srgbClr val="A50021"/>
                </a:solidFill>
              </a:rPr>
              <a:t>TSS</a:t>
            </a:r>
            <a:r>
              <a:rPr lang="en-US" sz="2800" dirty="0" smtClean="0"/>
              <a:t>)</a:t>
            </a:r>
          </a:p>
          <a:p>
            <a:pPr algn="l" rtl="0" eaLnBrk="1" hangingPunct="1"/>
            <a:r>
              <a:rPr lang="en-US" sz="2800" dirty="0" smtClean="0"/>
              <a:t>TFs can promote or repress transcription</a:t>
            </a:r>
          </a:p>
          <a:p>
            <a:pPr algn="l" rtl="0" eaLnBrk="1" hangingPunct="1"/>
            <a:r>
              <a:rPr lang="en-US" sz="2800" dirty="0" smtClean="0"/>
              <a:t>Other regulators: micro-RNAs (</a:t>
            </a:r>
            <a:r>
              <a:rPr lang="en-US" sz="2800" b="1" dirty="0" err="1" smtClean="0">
                <a:solidFill>
                  <a:srgbClr val="990000"/>
                </a:solidFill>
              </a:rPr>
              <a:t>miRNAs</a:t>
            </a:r>
            <a:r>
              <a:rPr lang="en-US" sz="2800" dirty="0" smtClean="0"/>
              <a:t>)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7615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5602288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III: Scoring the Motifs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scoring phase of the MEME algorithm assigns scores to the motifs discovered by </a:t>
            </a:r>
            <a:r>
              <a:rPr lang="en-US" dirty="0" smtClean="0"/>
              <a:t>EM</a:t>
            </a:r>
            <a:endParaRPr lang="en-US" dirty="0" smtClean="0"/>
          </a:p>
          <a:p>
            <a:pPr algn="l" rtl="0"/>
            <a:r>
              <a:rPr lang="en-US" dirty="0" smtClean="0"/>
              <a:t>The criterion is based on the statistical significance of the log-likelihood </a:t>
            </a:r>
            <a:r>
              <a:rPr lang="en-US" dirty="0" smtClean="0"/>
              <a:t>ratio</a:t>
            </a:r>
            <a:endParaRPr lang="en-US" dirty="0" smtClean="0"/>
          </a:p>
          <a:p>
            <a:pPr algn="l" rtl="0"/>
            <a:r>
              <a:rPr lang="en-US" dirty="0" smtClean="0"/>
              <a:t>Unlike the starting point phase (Phase I), the scoring phase of MEME computes the </a:t>
            </a:r>
            <a:r>
              <a:rPr lang="en-US" i="1" dirty="0" err="1" smtClean="0"/>
              <a:t>unweighted</a:t>
            </a:r>
            <a:r>
              <a:rPr lang="en-US" i="1" dirty="0" smtClean="0"/>
              <a:t> </a:t>
            </a:r>
            <a:r>
              <a:rPr lang="en-US" dirty="0" smtClean="0"/>
              <a:t>LLR, even when using non-uniform positional </a:t>
            </a:r>
            <a:r>
              <a:rPr lang="en-US" dirty="0" smtClean="0"/>
              <a:t>priors</a:t>
            </a:r>
            <a:endParaRPr lang="en-US" dirty="0" smtClean="0"/>
          </a:p>
          <a:p>
            <a:pPr algn="l" rtl="0"/>
            <a:r>
              <a:rPr lang="en-US" dirty="0" smtClean="0"/>
              <a:t>Tests showed that the </a:t>
            </a:r>
            <a:r>
              <a:rPr lang="en-US" i="1" dirty="0" smtClean="0"/>
              <a:t>weighted </a:t>
            </a:r>
            <a:r>
              <a:rPr lang="en-US" dirty="0" smtClean="0"/>
              <a:t>LLR performed no better, so this part of the MEME algorithm was kept </a:t>
            </a:r>
            <a:r>
              <a:rPr lang="en-US" dirty="0" smtClean="0"/>
              <a:t>unchanged</a:t>
            </a:r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Evaluation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yeast data is from 156 </a:t>
            </a:r>
            <a:r>
              <a:rPr lang="en-US" dirty="0" err="1" smtClean="0"/>
              <a:t>ChIP</a:t>
            </a:r>
            <a:r>
              <a:rPr lang="en-US" dirty="0" smtClean="0"/>
              <a:t>-chip experiments each measuring the binding of a single TF (</a:t>
            </a:r>
            <a:r>
              <a:rPr lang="en-US" dirty="0" err="1" smtClean="0"/>
              <a:t>Harbison</a:t>
            </a:r>
            <a:r>
              <a:rPr lang="en-US" dirty="0" smtClean="0"/>
              <a:t> et al. 04</a:t>
            </a:r>
            <a:r>
              <a:rPr lang="en-US" dirty="0" smtClean="0"/>
              <a:t>)</a:t>
            </a:r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 smtClean="0"/>
              <a:t>conservation-based prior is based on </a:t>
            </a:r>
            <a:r>
              <a:rPr lang="en-US" dirty="0" err="1" smtClean="0"/>
              <a:t>intergenic</a:t>
            </a:r>
            <a:r>
              <a:rPr lang="en-US" dirty="0" smtClean="0"/>
              <a:t> </a:t>
            </a:r>
            <a:r>
              <a:rPr lang="en-US" dirty="0" smtClean="0"/>
              <a:t>regions from </a:t>
            </a:r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r>
              <a:rPr lang="en-US" dirty="0" smtClean="0"/>
              <a:t>that have a </a:t>
            </a:r>
            <a:r>
              <a:rPr lang="en-US" dirty="0" err="1" smtClean="0"/>
              <a:t>ChIP</a:t>
            </a:r>
            <a:r>
              <a:rPr lang="en-US" dirty="0" smtClean="0"/>
              <a:t>-chip fluorescence </a:t>
            </a:r>
            <a:r>
              <a:rPr lang="en-US" i="1" dirty="0" smtClean="0"/>
              <a:t>p</a:t>
            </a:r>
            <a:r>
              <a:rPr lang="en-US" dirty="0" smtClean="0"/>
              <a:t>-value ≤ 0.001 and the </a:t>
            </a:r>
            <a:r>
              <a:rPr lang="en-US" dirty="0" err="1" smtClean="0"/>
              <a:t>orthologous</a:t>
            </a:r>
            <a:r>
              <a:rPr lang="en-US" dirty="0" smtClean="0"/>
              <a:t> regions from </a:t>
            </a:r>
            <a:r>
              <a:rPr lang="en-US" dirty="0" smtClean="0"/>
              <a:t>six </a:t>
            </a:r>
            <a:r>
              <a:rPr lang="en-US" dirty="0" smtClean="0"/>
              <a:t>related </a:t>
            </a:r>
            <a:r>
              <a:rPr lang="en-US" dirty="0" smtClean="0"/>
              <a:t>organisms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negative sequences are all </a:t>
            </a:r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r>
              <a:rPr lang="en-US" dirty="0" err="1" smtClean="0"/>
              <a:t>intergenic</a:t>
            </a:r>
            <a:r>
              <a:rPr lang="en-US" dirty="0" smtClean="0"/>
              <a:t> regions with a </a:t>
            </a:r>
            <a:r>
              <a:rPr lang="en-US" i="1" dirty="0" smtClean="0"/>
              <a:t>p</a:t>
            </a:r>
            <a:r>
              <a:rPr lang="en-US" dirty="0" smtClean="0"/>
              <a:t>-value ≥ 0.5 and their </a:t>
            </a:r>
            <a:r>
              <a:rPr lang="en-US" dirty="0" err="1" smtClean="0"/>
              <a:t>orthologs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Conservation score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88058"/>
          </a:xfrm>
        </p:spPr>
        <p:txBody>
          <a:bodyPr/>
          <a:lstStyle/>
          <a:p>
            <a:pPr algn="l" rtl="0"/>
            <a:r>
              <a:rPr lang="en-US" dirty="0" smtClean="0"/>
              <a:t>The prior is based on alignment-free conservation score: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I[] is an indicator </a:t>
            </a:r>
            <a:r>
              <a:rPr lang="en-US" dirty="0" smtClean="0"/>
              <a:t>function,       </a:t>
            </a:r>
            <a:r>
              <a:rPr lang="en-US" dirty="0" smtClean="0"/>
              <a:t>denotes the </a:t>
            </a:r>
            <a:r>
              <a:rPr lang="en-US" dirty="0" smtClean="0"/>
              <a:t>W-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smtClean="0"/>
              <a:t>at position j in sequence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,           is </a:t>
            </a:r>
            <a:r>
              <a:rPr lang="en-US" dirty="0" err="1" smtClean="0"/>
              <a:t>ortholog</a:t>
            </a:r>
            <a:r>
              <a:rPr lang="en-US" dirty="0" smtClean="0"/>
              <a:t> sequence </a:t>
            </a:r>
            <a:r>
              <a:rPr lang="en-US" i="1" dirty="0" smtClean="0"/>
              <a:t>(s) </a:t>
            </a:r>
          </a:p>
          <a:p>
            <a:pPr algn="l" rtl="0">
              <a:buNone/>
            </a:pPr>
            <a:endParaRPr lang="en-US" i="1" baseline="-25000" dirty="0" smtClean="0"/>
          </a:p>
          <a:p>
            <a:pPr algn="l" rtl="0"/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3888432" cy="231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916832"/>
            <a:ext cx="3790950" cy="109537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143248"/>
            <a:ext cx="447675" cy="4857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43314"/>
            <a:ext cx="523875" cy="51435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714884"/>
            <a:ext cx="450059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  This score is used to calculate the simple and discriminative prior probability as in </a:t>
            </a:r>
            <a:r>
              <a:rPr lang="en-US" sz="2800" dirty="0" err="1" smtClean="0"/>
              <a:t>Gordan</a:t>
            </a:r>
            <a:r>
              <a:rPr lang="en-US" sz="2800" dirty="0" smtClean="0"/>
              <a:t> et al.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metric compares the single motif reported by a motif discovery algorithm to a known motif for the TF by computing the scaled Euclidean distance between the </a:t>
            </a:r>
            <a:r>
              <a:rPr lang="en-US" dirty="0" smtClean="0"/>
              <a:t>PWMs </a:t>
            </a:r>
            <a:r>
              <a:rPr lang="en-US" dirty="0" smtClean="0"/>
              <a:t>for the motifs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Threshold of 0.25 defines a binary success</a:t>
            </a:r>
            <a:endParaRPr lang="he-IL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077072"/>
            <a:ext cx="5191125" cy="1133475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/>
              <a:t>Performance of motif discovery algorithms</a:t>
            </a:r>
            <a:endParaRPr lang="he-IL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276316" cy="56981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3484"/>
                <a:gridCol w="754758"/>
                <a:gridCol w="3941228"/>
                <a:gridCol w="1906846"/>
              </a:tblGrid>
              <a:tr h="4434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Arial"/>
                        </a:rPr>
                        <a:t>Proportion of Successes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Arial"/>
                        </a:rPr>
                        <a:t>Successes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Arial"/>
                        </a:rPr>
                        <a:t>Description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12%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local alignment of conserved regions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Arial"/>
                        </a:rPr>
                        <a:t>PhyloCon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13%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21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alignment-based; uses EM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Arial"/>
                        </a:rPr>
                        <a:t>PhyME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31%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49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 run with non-conserved bases masked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Arial"/>
                        </a:rPr>
                        <a:t>MEME_c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35%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54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similar to PhyME but uses Gibbs sampling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Arial"/>
                        </a:rPr>
                        <a:t>PhyloGibbs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36%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56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alignment-based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Arial"/>
                        </a:rPr>
                        <a:t>Kellis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1" i="1" dirty="0">
                          <a:latin typeface="Times New Roman"/>
                          <a:ea typeface="Times New Roman"/>
                          <a:cs typeface="Arial"/>
                        </a:rPr>
                        <a:t>et al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42%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66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alignment-based; uses EM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Converge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bg2"/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44%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69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Gibbs sampler with conservation-based priors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PRIORITY-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105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49%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76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Gibbs sampler with discriminative conservation-based 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PRIORITY-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DC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23%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36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 with OOPS model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MEME: OOPS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25%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39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 with ZOOPS model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MEME: ZOOPS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47%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73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MEME with OOPS model and priors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MEME: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OOPS-DC 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52%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81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 with ZOOPS model and 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MEME: ZOOPS-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DC</a:t>
                      </a:r>
                      <a:endParaRPr lang="en-US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97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41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%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AMADEUS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GRISOTTO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dirty="0" smtClean="0"/>
              <a:t>pre-processing phase to improve a discovered motif according to prior </a:t>
            </a:r>
            <a:r>
              <a:rPr lang="en-US" dirty="0" smtClean="0"/>
              <a:t>info</a:t>
            </a: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7278216" cy="32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Algorithm 1: GRISOTTO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dirty="0" smtClean="0"/>
              <a:t>Input = DNA sequences </a:t>
            </a:r>
            <a:r>
              <a:rPr lang="en-US" i="1" dirty="0" smtClean="0"/>
              <a:t>f </a:t>
            </a:r>
            <a:r>
              <a:rPr lang="en-US" dirty="0" smtClean="0"/>
              <a:t>, list of priors </a:t>
            </a:r>
            <a:r>
              <a:rPr lang="en-US" i="1" dirty="0" smtClean="0"/>
              <a:t>S </a:t>
            </a:r>
            <a:r>
              <a:rPr lang="en-US" dirty="0" smtClean="0"/>
              <a:t>= 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..., 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l</a:t>
            </a:r>
            <a:endParaRPr lang="en-US" dirty="0" smtClean="0"/>
          </a:p>
          <a:p>
            <a:pPr lvl="1" algn="l" rtl="0">
              <a:buNone/>
            </a:pPr>
            <a:r>
              <a:rPr lang="en-US" dirty="0" smtClean="0"/>
              <a:t>1. run RISOTTO(</a:t>
            </a:r>
            <a:r>
              <a:rPr lang="en-US" i="1" dirty="0" err="1" smtClean="0"/>
              <a:t>k</a:t>
            </a:r>
            <a:r>
              <a:rPr lang="en-US" dirty="0" err="1" smtClean="0"/>
              <a:t>,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min</a:t>
            </a:r>
            <a:r>
              <a:rPr lang="en-US" dirty="0" err="1" smtClean="0"/>
              <a:t>,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max</a:t>
            </a:r>
            <a:r>
              <a:rPr lang="en-US" dirty="0" smtClean="0"/>
              <a:t>);</a:t>
            </a:r>
          </a:p>
          <a:p>
            <a:pPr lvl="1" algn="l" rtl="0">
              <a:buNone/>
            </a:pPr>
            <a:r>
              <a:rPr lang="en-US" dirty="0" smtClean="0"/>
              <a:t>2. let </a:t>
            </a:r>
            <a:r>
              <a:rPr lang="en-US" i="1" dirty="0" smtClean="0"/>
              <a:t>r </a:t>
            </a:r>
            <a:r>
              <a:rPr lang="en-US" dirty="0" smtClean="0"/>
              <a:t>= </a:t>
            </a:r>
            <a:r>
              <a:rPr lang="en-US" i="1" dirty="0" smtClean="0"/>
              <a:t>ε </a:t>
            </a:r>
            <a:r>
              <a:rPr lang="en-US" dirty="0" smtClean="0"/>
              <a:t>and </a:t>
            </a:r>
            <a:r>
              <a:rPr lang="en-US" dirty="0" smtClean="0"/>
              <a:t>C be </a:t>
            </a:r>
            <a:r>
              <a:rPr lang="en-US" dirty="0" smtClean="0"/>
              <a:t>the list of the first </a:t>
            </a:r>
            <a:r>
              <a:rPr lang="en-US" i="1" dirty="0" smtClean="0"/>
              <a:t>z </a:t>
            </a:r>
            <a:r>
              <a:rPr lang="en-US" dirty="0" smtClean="0"/>
              <a:t>motifs returned in Step 1;</a:t>
            </a:r>
          </a:p>
          <a:p>
            <a:pPr lvl="1" algn="l" rtl="0">
              <a:buNone/>
            </a:pPr>
            <a:r>
              <a:rPr lang="en-US" dirty="0" smtClean="0"/>
              <a:t>3. for each motif </a:t>
            </a:r>
            <a:r>
              <a:rPr lang="en-US" i="1" dirty="0" smtClean="0"/>
              <a:t>m </a:t>
            </a:r>
            <a:r>
              <a:rPr lang="en-US" dirty="0" smtClean="0"/>
              <a:t>in C </a:t>
            </a:r>
            <a:endParaRPr lang="en-US" dirty="0" smtClean="0"/>
          </a:p>
          <a:p>
            <a:pPr lvl="1" algn="l" rtl="0">
              <a:buNone/>
            </a:pPr>
            <a:r>
              <a:rPr lang="en-US" dirty="0" smtClean="0"/>
              <a:t>4.    let </a:t>
            </a:r>
            <a:r>
              <a:rPr lang="en-US" i="1" dirty="0" smtClean="0"/>
              <a:t>m </a:t>
            </a:r>
            <a:r>
              <a:rPr lang="en-US" dirty="0" smtClean="0"/>
              <a:t>= GGP(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/>
              <a:t>);</a:t>
            </a:r>
          </a:p>
          <a:p>
            <a:pPr lvl="1" algn="l" rtl="0">
              <a:buNone/>
            </a:pPr>
            <a:r>
              <a:rPr lang="en-US" dirty="0" smtClean="0"/>
              <a:t>5.    if (BIS(</a:t>
            </a:r>
            <a:r>
              <a:rPr lang="en-US" i="1" dirty="0" err="1" smtClean="0"/>
              <a:t>r</a:t>
            </a:r>
            <a:r>
              <a:rPr lang="en-US" dirty="0" err="1" smtClean="0"/>
              <a:t>,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dirty="0" smtClean="0"/>
              <a:t>)&lt;BIS(</a:t>
            </a:r>
            <a:r>
              <a:rPr lang="en-US" i="1" dirty="0" err="1" smtClean="0"/>
              <a:t>m</a:t>
            </a:r>
            <a:r>
              <a:rPr lang="en-US" dirty="0" err="1" smtClean="0"/>
              <a:t>,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dirty="0" smtClean="0"/>
              <a:t>))</a:t>
            </a:r>
          </a:p>
          <a:p>
            <a:pPr lvl="1" algn="l" rtl="0">
              <a:buNone/>
            </a:pPr>
            <a:r>
              <a:rPr lang="en-US" dirty="0" smtClean="0"/>
              <a:t>6.       let </a:t>
            </a:r>
            <a:r>
              <a:rPr lang="en-US" i="1" dirty="0" smtClean="0"/>
              <a:t>r </a:t>
            </a:r>
            <a:r>
              <a:rPr lang="en-US" dirty="0" smtClean="0"/>
              <a:t>= </a:t>
            </a:r>
            <a:r>
              <a:rPr lang="en-US" i="1" dirty="0" smtClean="0"/>
              <a:t>m</a:t>
            </a:r>
            <a:r>
              <a:rPr lang="en-US" dirty="0" smtClean="0"/>
              <a:t>;</a:t>
            </a:r>
          </a:p>
          <a:p>
            <a:pPr lvl="1" algn="l" rtl="0">
              <a:buNone/>
            </a:pPr>
            <a:r>
              <a:rPr lang="en-US" dirty="0" smtClean="0"/>
              <a:t>7. return </a:t>
            </a:r>
            <a:r>
              <a:rPr lang="en-US" i="1" dirty="0" smtClean="0"/>
              <a:t>r</a:t>
            </a:r>
            <a:r>
              <a:rPr lang="en-US" dirty="0" smtClean="0"/>
              <a:t>;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Algorithm </a:t>
            </a:r>
            <a:r>
              <a:rPr lang="en-US" dirty="0" smtClean="0"/>
              <a:t>2: GGP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Input = motif </a:t>
            </a:r>
            <a:r>
              <a:rPr lang="en-US" i="1" dirty="0" smtClean="0"/>
              <a:t>m</a:t>
            </a:r>
            <a:r>
              <a:rPr lang="en-US" dirty="0" smtClean="0"/>
              <a:t>, DNA sequences </a:t>
            </a:r>
            <a:r>
              <a:rPr lang="en-US" i="1" dirty="0" smtClean="0"/>
              <a:t>f</a:t>
            </a:r>
            <a:r>
              <a:rPr lang="en-US" dirty="0" smtClean="0"/>
              <a:t>, list of priors </a:t>
            </a:r>
            <a:r>
              <a:rPr lang="en-US" i="1" dirty="0" smtClean="0"/>
              <a:t>S </a:t>
            </a:r>
            <a:r>
              <a:rPr lang="en-US" dirty="0" smtClean="0"/>
              <a:t>= 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,...,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l</a:t>
            </a:r>
            <a:endParaRPr lang="en-US" baseline="-25000" dirty="0" smtClean="0"/>
          </a:p>
          <a:p>
            <a:pPr lvl="1" algn="l" rtl="0">
              <a:buNone/>
            </a:pPr>
            <a:r>
              <a:rPr lang="en-US" dirty="0" smtClean="0"/>
              <a:t>1. let </a:t>
            </a:r>
            <a:r>
              <a:rPr lang="en-US" i="1" dirty="0" smtClean="0"/>
              <a:t>t </a:t>
            </a:r>
            <a:r>
              <a:rPr lang="en-US" dirty="0" smtClean="0"/>
              <a:t>= 0 and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0;</a:t>
            </a:r>
          </a:p>
          <a:p>
            <a:pPr lvl="1" algn="l" rtl="0">
              <a:buNone/>
            </a:pPr>
            <a:r>
              <a:rPr lang="en-US" dirty="0" smtClean="0"/>
              <a:t>2. while (</a:t>
            </a:r>
            <a:r>
              <a:rPr lang="en-US" i="1" dirty="0" smtClean="0"/>
              <a:t>t </a:t>
            </a:r>
            <a:r>
              <a:rPr lang="en-US" dirty="0" smtClean="0"/>
              <a:t>&lt;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pPr lvl="1" algn="l" rtl="0">
              <a:buNone/>
            </a:pPr>
            <a:r>
              <a:rPr lang="en-US" dirty="0" smtClean="0"/>
              <a:t>3.    let </a:t>
            </a:r>
            <a:r>
              <a:rPr lang="en-US" i="1" dirty="0" smtClean="0"/>
              <a:t>changed </a:t>
            </a:r>
            <a:r>
              <a:rPr lang="en-US" dirty="0" smtClean="0"/>
              <a:t>= </a:t>
            </a:r>
            <a:r>
              <a:rPr lang="en-US" i="1" dirty="0" smtClean="0"/>
              <a:t>false</a:t>
            </a:r>
            <a:r>
              <a:rPr lang="en-US" dirty="0" smtClean="0"/>
              <a:t>;</a:t>
            </a:r>
          </a:p>
          <a:p>
            <a:pPr lvl="1" algn="l" rtl="0">
              <a:buNone/>
            </a:pPr>
            <a:r>
              <a:rPr lang="en-US" dirty="0" smtClean="0"/>
              <a:t>4.    for each </a:t>
            </a:r>
            <a:r>
              <a:rPr lang="en-US" i="1" dirty="0" smtClean="0"/>
              <a:t>α </a:t>
            </a:r>
            <a:r>
              <a:rPr lang="en-US" dirty="0" smtClean="0"/>
              <a:t>in </a:t>
            </a:r>
            <a:r>
              <a:rPr lang="en-US" dirty="0" smtClean="0"/>
              <a:t>Σ (IUPAC alphabet)</a:t>
            </a:r>
            <a:endParaRPr lang="en-US" dirty="0" smtClean="0"/>
          </a:p>
          <a:p>
            <a:pPr lvl="1" algn="l" rtl="0">
              <a:buNone/>
            </a:pPr>
            <a:r>
              <a:rPr lang="en-US" dirty="0" smtClean="0"/>
              <a:t>5.       if (</a:t>
            </a:r>
            <a:r>
              <a:rPr lang="en-US" dirty="0" smtClean="0"/>
              <a:t>BIS(</a:t>
            </a:r>
            <a:r>
              <a:rPr lang="en-US" i="1" dirty="0" smtClean="0"/>
              <a:t>m&lt;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α&gt;</a:t>
            </a:r>
            <a:r>
              <a:rPr lang="en-US" dirty="0" smtClean="0"/>
              <a:t>, </a:t>
            </a:r>
            <a:r>
              <a:rPr lang="en-US" i="1" dirty="0" smtClean="0"/>
              <a:t>f 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dirty="0" smtClean="0"/>
              <a:t>)&gt;BIS(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f 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dirty="0" smtClean="0"/>
              <a:t>))</a:t>
            </a:r>
          </a:p>
          <a:p>
            <a:pPr lvl="1" algn="l" rtl="0">
              <a:buNone/>
            </a:pPr>
            <a:r>
              <a:rPr lang="en-US" dirty="0" smtClean="0"/>
              <a:t>6.          let </a:t>
            </a:r>
            <a:r>
              <a:rPr lang="en-US" i="1" dirty="0" smtClean="0"/>
              <a:t>m </a:t>
            </a:r>
            <a:r>
              <a:rPr lang="en-US" dirty="0" smtClean="0"/>
              <a:t>= </a:t>
            </a:r>
            <a:r>
              <a:rPr lang="en-US" i="1" dirty="0" smtClean="0"/>
              <a:t>m&lt;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α&gt;</a:t>
            </a:r>
            <a:r>
              <a:rPr lang="en-US" dirty="0" smtClean="0"/>
              <a:t>, </a:t>
            </a:r>
            <a:r>
              <a:rPr lang="en-US" i="1" dirty="0" smtClean="0"/>
              <a:t>t </a:t>
            </a:r>
            <a:r>
              <a:rPr lang="en-US" dirty="0" smtClean="0"/>
              <a:t>= 0 and </a:t>
            </a:r>
            <a:r>
              <a:rPr lang="en-US" i="1" dirty="0" smtClean="0"/>
              <a:t>changed </a:t>
            </a:r>
            <a:r>
              <a:rPr lang="en-US" dirty="0" smtClean="0"/>
              <a:t>= </a:t>
            </a:r>
            <a:r>
              <a:rPr lang="en-US" i="1" dirty="0" smtClean="0"/>
              <a:t>true</a:t>
            </a:r>
            <a:r>
              <a:rPr lang="en-US" dirty="0" smtClean="0"/>
              <a:t>;</a:t>
            </a:r>
          </a:p>
          <a:p>
            <a:pPr lvl="1" algn="l" rtl="0">
              <a:buNone/>
            </a:pPr>
            <a:r>
              <a:rPr lang="en-US" dirty="0" smtClean="0"/>
              <a:t>7.    if (not </a:t>
            </a:r>
            <a:r>
              <a:rPr lang="en-US" i="1" dirty="0" smtClean="0"/>
              <a:t>changed</a:t>
            </a:r>
            <a:r>
              <a:rPr lang="en-US" dirty="0" smtClean="0"/>
              <a:t>)</a:t>
            </a:r>
          </a:p>
          <a:p>
            <a:pPr lvl="1" algn="l" rtl="0">
              <a:buNone/>
            </a:pPr>
            <a:r>
              <a:rPr lang="en-US" dirty="0" smtClean="0"/>
              <a:t>8.       let </a:t>
            </a:r>
            <a:r>
              <a:rPr lang="en-US" i="1" dirty="0" smtClean="0"/>
              <a:t>t </a:t>
            </a:r>
            <a:r>
              <a:rPr lang="en-US" dirty="0" smtClean="0"/>
              <a:t>= </a:t>
            </a:r>
            <a:r>
              <a:rPr lang="en-US" i="1" dirty="0" smtClean="0"/>
              <a:t>t </a:t>
            </a:r>
            <a:r>
              <a:rPr lang="en-US" dirty="0" smtClean="0"/>
              <a:t>+ 1;</a:t>
            </a:r>
          </a:p>
          <a:p>
            <a:pPr lvl="1" algn="l" rtl="0">
              <a:buNone/>
            </a:pPr>
            <a:r>
              <a:rPr lang="en-US" dirty="0" smtClean="0"/>
              <a:t>9.    let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(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+ 1) mod </a:t>
            </a:r>
            <a:r>
              <a:rPr lang="en-US" i="1" dirty="0" smtClean="0"/>
              <a:t>k</a:t>
            </a:r>
            <a:r>
              <a:rPr lang="en-US" dirty="0" smtClean="0"/>
              <a:t>;</a:t>
            </a:r>
          </a:p>
          <a:p>
            <a:pPr lvl="1" algn="l" rtl="0">
              <a:buNone/>
            </a:pPr>
            <a:r>
              <a:rPr lang="en-US" dirty="0" smtClean="0"/>
              <a:t>10. return </a:t>
            </a:r>
            <a:r>
              <a:rPr lang="en-US" i="1" dirty="0" smtClean="0"/>
              <a:t>m</a:t>
            </a:r>
            <a:r>
              <a:rPr lang="en-US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Self-information of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motif </a:t>
            </a:r>
            <a:r>
              <a:rPr lang="en-US" i="1" dirty="0" smtClean="0"/>
              <a:t>m </a:t>
            </a:r>
            <a:r>
              <a:rPr lang="en-US" dirty="0" smtClean="0"/>
              <a:t>of size </a:t>
            </a:r>
            <a:r>
              <a:rPr lang="en-US" i="1" dirty="0" smtClean="0"/>
              <a:t>k </a:t>
            </a:r>
            <a:r>
              <a:rPr lang="en-US" dirty="0" smtClean="0"/>
              <a:t>written in IUPAC can be translated into a </a:t>
            </a:r>
            <a:r>
              <a:rPr lang="en-US" dirty="0" smtClean="0"/>
              <a:t>PWM </a:t>
            </a:r>
            <a:r>
              <a:rPr lang="en-US" dirty="0" smtClean="0"/>
              <a:t>with dimension 4 × </a:t>
            </a:r>
            <a:r>
              <a:rPr lang="en-US" i="1" dirty="0" smtClean="0"/>
              <a:t>k</a:t>
            </a:r>
            <a:endParaRPr lang="en-US" i="1" dirty="0" smtClean="0"/>
          </a:p>
          <a:p>
            <a:pPr algn="l" rtl="0"/>
            <a:r>
              <a:rPr lang="en-US" dirty="0" smtClean="0"/>
              <a:t>For each sequence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the respective position </a:t>
            </a:r>
            <a:r>
              <a:rPr lang="en-US" i="1" dirty="0" err="1" smtClean="0"/>
              <a:t>j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where </a:t>
            </a:r>
            <a:r>
              <a:rPr lang="en-US" i="1" dirty="0" smtClean="0"/>
              <a:t>m </a:t>
            </a:r>
            <a:r>
              <a:rPr lang="en-US" dirty="0" smtClean="0"/>
              <a:t>occurs with maximum probability (P</a:t>
            </a:r>
            <a:r>
              <a:rPr lang="en-US" baseline="-25000" dirty="0" smtClean="0"/>
              <a:t>m</a:t>
            </a:r>
            <a:r>
              <a:rPr lang="en-US" dirty="0" smtClean="0"/>
              <a:t>) is </a:t>
            </a:r>
            <a:r>
              <a:rPr lang="en-US" dirty="0" smtClean="0"/>
              <a:t>annotated</a:t>
            </a:r>
            <a:endParaRPr lang="en-US" dirty="0" smtClean="0"/>
          </a:p>
          <a:p>
            <a:pPr algn="l" rtl="0"/>
            <a:r>
              <a:rPr lang="en-US" dirty="0" smtClean="0"/>
              <a:t>Assuming that </a:t>
            </a:r>
            <a:r>
              <a:rPr lang="en-US" i="1" dirty="0" smtClean="0"/>
              <a:t>m </a:t>
            </a:r>
            <a:r>
              <a:rPr lang="en-US" dirty="0" smtClean="0"/>
              <a:t>occurs independently in each sequence of </a:t>
            </a:r>
            <a:r>
              <a:rPr lang="en-US" i="1" dirty="0" smtClean="0"/>
              <a:t>f</a:t>
            </a:r>
            <a:r>
              <a:rPr lang="en-US" dirty="0" smtClean="0"/>
              <a:t>, the self-information that </a:t>
            </a:r>
            <a:r>
              <a:rPr lang="en-US" i="1" dirty="0" smtClean="0"/>
              <a:t>m </a:t>
            </a:r>
            <a:r>
              <a:rPr lang="en-US" dirty="0" smtClean="0"/>
              <a:t>occurs in all sequences of </a:t>
            </a:r>
            <a:r>
              <a:rPr lang="en-US" i="1" dirty="0" smtClean="0"/>
              <a:t>f </a:t>
            </a:r>
            <a:r>
              <a:rPr lang="en-US" dirty="0" smtClean="0"/>
              <a:t>in the annotated positions is</a:t>
            </a:r>
            <a:endParaRPr lang="he-IL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445224"/>
            <a:ext cx="4229100" cy="108585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Self-information of a prior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/>
          <a:lstStyle/>
          <a:p>
            <a:pPr algn="l" rtl="0"/>
            <a:r>
              <a:rPr lang="en-US" dirty="0" smtClean="0"/>
              <a:t>The prior information is computed from the annotated </a:t>
            </a:r>
            <a:r>
              <a:rPr lang="en-US" dirty="0" smtClean="0"/>
              <a:t>sequences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self-information given by the prior </a:t>
            </a:r>
            <a:r>
              <a:rPr lang="en-US" i="1" dirty="0" smtClean="0"/>
              <a:t>S</a:t>
            </a:r>
            <a:r>
              <a:rPr lang="en-US" i="1" baseline="-25000" dirty="0" smtClean="0"/>
              <a:t>p </a:t>
            </a:r>
            <a:r>
              <a:rPr lang="en-US" dirty="0" smtClean="0"/>
              <a:t>of observing the annotated positions </a:t>
            </a:r>
            <a:r>
              <a:rPr lang="en-US" i="1" dirty="0" err="1" smtClean="0"/>
              <a:t>j</a:t>
            </a:r>
            <a:r>
              <a:rPr lang="en-US" i="1" baseline="-25000" dirty="0" err="1" smtClean="0"/>
              <a:t>i</a:t>
            </a:r>
            <a:r>
              <a:rPr lang="en-US" dirty="0" smtClean="0"/>
              <a:t>, for all 1 ≤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≤ </a:t>
            </a:r>
            <a:r>
              <a:rPr lang="en-US" i="1" dirty="0" smtClean="0"/>
              <a:t>N</a:t>
            </a:r>
            <a:r>
              <a:rPr lang="en-US" dirty="0" smtClean="0"/>
              <a:t>,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where </a:t>
            </a:r>
            <a:r>
              <a:rPr lang="en-US" i="1" dirty="0" smtClean="0"/>
              <a:t>S</a:t>
            </a:r>
            <a:r>
              <a:rPr lang="en-US" i="1" baseline="-25000" dirty="0" smtClean="0"/>
              <a:t>p</a:t>
            </a:r>
            <a:r>
              <a:rPr lang="en-US" dirty="0" smtClean="0"/>
              <a:t>[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] is the prior probability stored at the </a:t>
            </a:r>
            <a:r>
              <a:rPr lang="en-US" i="1" dirty="0" smtClean="0"/>
              <a:t>j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position of the </a:t>
            </a:r>
            <a:r>
              <a:rPr lang="en-US" i="1" dirty="0" err="1" smtClean="0"/>
              <a:t>i</a:t>
            </a:r>
            <a:r>
              <a:rPr lang="en-US" dirty="0" err="1" smtClean="0"/>
              <a:t>-th</a:t>
            </a:r>
            <a:r>
              <a:rPr lang="en-US" dirty="0" smtClean="0"/>
              <a:t> sequence in </a:t>
            </a:r>
            <a:r>
              <a:rPr lang="en-US" i="1" dirty="0" smtClean="0"/>
              <a:t>S</a:t>
            </a:r>
            <a:r>
              <a:rPr lang="en-US" i="1" baseline="-25000" dirty="0" smtClean="0"/>
              <a:t>p </a:t>
            </a:r>
            <a:endParaRPr lang="he-IL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000504"/>
            <a:ext cx="2333625" cy="108585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TFBS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represent the binding site as a position weight matrix (PWM). Each position has weights for the 4 possible letters (A, C, G, T)</a:t>
            </a:r>
          </a:p>
          <a:p>
            <a:pPr algn="l" rtl="0"/>
            <a:r>
              <a:rPr lang="en-US" dirty="0" smtClean="0"/>
              <a:t>For example: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Picture 3" descr="https://portal.biobase-international.com/cgi-bin/build_t/idb/1.0/statichandler.cgi?file=gifs/matrixlogos/M009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7344816" cy="10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780"/>
          <p:cNvGraphicFramePr>
            <a:graphicFrameLocks/>
          </p:cNvGraphicFramePr>
          <p:nvPr/>
        </p:nvGraphicFramePr>
        <p:xfrm>
          <a:off x="3419872" y="3068960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Combining information from several priors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combine prior information is to multiply the contribution of each prior by a constant </a:t>
            </a:r>
            <a:r>
              <a:rPr lang="en-US" i="1" dirty="0" err="1" smtClean="0"/>
              <a:t>α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</a:t>
            </a:r>
            <a:r>
              <a:rPr lang="en-US" dirty="0" smtClean="0"/>
              <a:t>that measures the belief in the quality/relevance of each prior </a:t>
            </a:r>
            <a:r>
              <a:rPr lang="en-US" i="1" dirty="0" smtClean="0"/>
              <a:t>S</a:t>
            </a:r>
            <a:r>
              <a:rPr lang="en-US" i="1" baseline="-25000" dirty="0" smtClean="0"/>
              <a:t>p </a:t>
            </a:r>
            <a:r>
              <a:rPr lang="en-US" dirty="0" smtClean="0"/>
              <a:t>and consider a balanced sum of all self-</a:t>
            </a:r>
            <a:r>
              <a:rPr lang="en-US" dirty="0" err="1" smtClean="0"/>
              <a:t>informations</a:t>
            </a:r>
            <a:r>
              <a:rPr lang="en-US" dirty="0" smtClean="0"/>
              <a:t>:</a:t>
            </a:r>
            <a:endParaRPr lang="he-IL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365104"/>
            <a:ext cx="3571875" cy="113347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PWM information and prior information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Balance with a constant               the self-information given by the occurrence of the motif with the self-information of the </a:t>
            </a:r>
            <a:r>
              <a:rPr lang="en-US" dirty="0" smtClean="0"/>
              <a:t>priors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is the </a:t>
            </a:r>
            <a:r>
              <a:rPr lang="en-US" i="1" dirty="0" smtClean="0"/>
              <a:t>balanced information score</a:t>
            </a:r>
            <a:endParaRPr lang="he-IL" i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772816"/>
            <a:ext cx="942975" cy="409575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143248"/>
            <a:ext cx="4448175" cy="1085850"/>
          </a:xfrm>
          <a:prstGeom prst="rect">
            <a:avLst/>
          </a:prstGeom>
          <a:noFill/>
        </p:spPr>
      </p:pic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214818"/>
            <a:ext cx="46386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Evaluation: source of priors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 different priors were compared by: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DC = Evolutionary conservation-based </a:t>
            </a:r>
            <a:r>
              <a:rPr lang="en-US" dirty="0" smtClean="0"/>
              <a:t>prior</a:t>
            </a:r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DE = Destabilization energy-based </a:t>
            </a:r>
            <a:r>
              <a:rPr lang="en-US" dirty="0" smtClean="0"/>
              <a:t>prior</a:t>
            </a:r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DN = </a:t>
            </a:r>
            <a:r>
              <a:rPr lang="en-US" dirty="0" err="1" smtClean="0"/>
              <a:t>Nucleosome</a:t>
            </a:r>
            <a:r>
              <a:rPr lang="en-US" dirty="0" smtClean="0"/>
              <a:t> occupancy-based </a:t>
            </a:r>
            <a:r>
              <a:rPr lang="en-US" dirty="0" smtClean="0"/>
              <a:t>prior</a:t>
            </a:r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endParaRPr lang="en-US" dirty="0" smtClean="0"/>
          </a:p>
          <a:p>
            <a:pPr marL="571500" indent="-514350" algn="l" rtl="0"/>
            <a:r>
              <a:rPr lang="en-US" dirty="0" smtClean="0"/>
              <a:t>In addition, a combination of the 3 was used in GRISOTTO-CDP.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on </a:t>
            </a:r>
            <a:r>
              <a:rPr lang="en-US" dirty="0" err="1" smtClean="0"/>
              <a:t>Harbison</a:t>
            </a:r>
            <a:r>
              <a:rPr lang="en-US" dirty="0" smtClean="0"/>
              <a:t> et al. 04</a:t>
            </a:r>
            <a:endParaRPr lang="he-I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4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6662"/>
                <a:gridCol w="1375048"/>
                <a:gridCol w="3852738"/>
                <a:gridCol w="1545152"/>
              </a:tblGrid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Successes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Arial"/>
                        </a:rPr>
                        <a:t>Description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12%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Local alignment of conserved regions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PhyloCon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13%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Alignment-based with EM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PhyME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23%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36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MEME with OOPS model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MEME:OOPS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25%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39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MEME with ZOOPS model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MEME:ZOOPS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31%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49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MEME without conserved bases masked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MEME-c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35%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54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Alignment-based with Gibbs Sampling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PhyloGibbs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36%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56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Alignment-based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Kellis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i="1" dirty="0">
                          <a:latin typeface="Times New Roman"/>
                          <a:ea typeface="Times New Roman"/>
                          <a:cs typeface="Arial"/>
                        </a:rPr>
                        <a:t>et al.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41%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64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Alignment-based with Gibbs sampling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CompareProspector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44%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68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Alignment-based with EM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Converge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47%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73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 with OOPS model and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DC 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MEME:OOPS-DC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49%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77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Gibbs sampler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with DC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PRIORITY-DC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52%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81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MEME with ZOOPS model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and DC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MEME:ZOOP-DC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53%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GRISOTTO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with DC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GRISOTTO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-DC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45%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Gibbs sampler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with DE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PRIORITY-DE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51%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GRISOTTO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with DE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GRISOTTO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-DE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45%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Gibbs sampler with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DN 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PRIORITY-DN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49%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77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GRISOTTO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with DN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priors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GRISOTTO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-DN </a:t>
                      </a:r>
                      <a:endParaRPr lang="en-US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60%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GRISOTTO with combined priors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Arial"/>
                        </a:rPr>
                        <a:t>GRISOTTO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-CDP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 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Three different studies tackled the problem of utilizing position specific prior for the task of motif </a:t>
            </a:r>
            <a:r>
              <a:rPr lang="en-US" dirty="0" smtClean="0"/>
              <a:t>discovery: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Gibbs sampling approach, first study by </a:t>
            </a:r>
            <a:r>
              <a:rPr lang="en-US" dirty="0" err="1" smtClean="0"/>
              <a:t>Gordan</a:t>
            </a:r>
            <a:r>
              <a:rPr lang="en-US" dirty="0" smtClean="0"/>
              <a:t> et al. 07, including priors </a:t>
            </a:r>
            <a:r>
              <a:rPr lang="en-US" dirty="0" smtClean="0"/>
              <a:t>definitions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Expectation Maximization approach by Bailey et al. </a:t>
            </a:r>
            <a:r>
              <a:rPr lang="en-US" dirty="0" smtClean="0"/>
              <a:t>10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Greedy preprocessing algorithm by </a:t>
            </a:r>
            <a:r>
              <a:rPr lang="en-US" dirty="0" err="1" smtClean="0"/>
              <a:t>Carvalho</a:t>
            </a:r>
            <a:r>
              <a:rPr lang="en-US" dirty="0" smtClean="0"/>
              <a:t> et al. </a:t>
            </a:r>
            <a:r>
              <a:rPr lang="en-US" dirty="0" smtClean="0"/>
              <a:t>11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95250"/>
            <a:ext cx="7065962" cy="792163"/>
          </a:xfrm>
        </p:spPr>
        <p:txBody>
          <a:bodyPr/>
          <a:lstStyle/>
          <a:p>
            <a:pPr rtl="0" eaLnBrk="1" hangingPunct="1"/>
            <a:r>
              <a:rPr lang="en-US" sz="4400" b="1" dirty="0" smtClean="0">
                <a:solidFill>
                  <a:srgbClr val="663300"/>
                </a:solidFill>
                <a:latin typeface="Monotype Corsiva" pitchFamily="66" charset="0"/>
              </a:rPr>
              <a:t>Amadeus  </a:t>
            </a:r>
            <a:r>
              <a:rPr lang="en-US" dirty="0" smtClean="0"/>
              <a:t>algorithm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981075"/>
            <a:ext cx="8229600" cy="2160588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600" dirty="0" smtClean="0"/>
              <a:t>Pipeline of refinement phases of increased complexity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600" dirty="0" smtClean="0"/>
              <a:t>Key: sensitive, efficiently computed scores to filter motifs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2033588" y="3024188"/>
            <a:ext cx="2039937" cy="3619500"/>
            <a:chOff x="1353" y="1905"/>
            <a:chExt cx="1285" cy="2280"/>
          </a:xfrm>
        </p:grpSpPr>
        <p:pic>
          <p:nvPicPr>
            <p:cNvPr id="43051" name="Picture 622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" y="2529"/>
              <a:ext cx="82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2" name="Picture 623" descr="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" y="2702"/>
              <a:ext cx="82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3" name="Picture 624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" y="3050"/>
              <a:ext cx="82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4" name="Picture 625" descr="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" y="3574"/>
              <a:ext cx="82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5" name="Picture 626" descr="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" y="3400"/>
              <a:ext cx="82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6" name="Picture 627" descr="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" y="2877"/>
              <a:ext cx="82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7" name="Picture 628" descr="CH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" y="3225"/>
              <a:ext cx="82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8" name="Picture 629" descr="c-Re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75" y="2354"/>
              <a:ext cx="82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8" name="AutoShape 647"/>
            <p:cNvSpPr>
              <a:spLocks noChangeArrowheads="1"/>
            </p:cNvSpPr>
            <p:nvPr/>
          </p:nvSpPr>
          <p:spPr bwMode="auto">
            <a:xfrm>
              <a:off x="1383" y="3990"/>
              <a:ext cx="1164" cy="192"/>
            </a:xfrm>
            <a:prstGeom prst="chevron">
              <a:avLst>
                <a:gd name="adj" fmla="val 155211"/>
              </a:avLst>
            </a:prstGeom>
            <a:solidFill>
              <a:srgbClr val="FF0000">
                <a:alpha val="70195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33" tIns="45716" rIns="91433" bIns="45716" anchor="ctr"/>
            <a:lstStyle/>
            <a:p>
              <a:pPr algn="ctr">
                <a:defRPr/>
              </a:pPr>
              <a:r>
                <a:rPr lang="en-US" sz="1100">
                  <a:cs typeface="Arial" charset="0"/>
                </a:rPr>
                <a:t>     </a:t>
              </a:r>
              <a:r>
                <a:rPr lang="en-US" sz="2000" b="1" i="1">
                  <a:cs typeface="Arial" charset="0"/>
                </a:rPr>
                <a:t>k</a:t>
              </a:r>
              <a:r>
                <a:rPr lang="en-US" sz="2000" b="1">
                  <a:cs typeface="Arial" charset="0"/>
                </a:rPr>
                <a:t>-mer</a:t>
              </a:r>
            </a:p>
          </p:txBody>
        </p:sp>
        <p:grpSp>
          <p:nvGrpSpPr>
            <p:cNvPr id="3" name="AutoShape 652"/>
            <p:cNvGrpSpPr>
              <a:grpSpLocks/>
            </p:cNvGrpSpPr>
            <p:nvPr/>
          </p:nvGrpSpPr>
          <p:grpSpPr bwMode="auto">
            <a:xfrm>
              <a:off x="1347" y="1901"/>
              <a:ext cx="1294" cy="342"/>
              <a:chOff x="2023872" y="3017520"/>
              <a:chExt cx="2054352" cy="542544"/>
            </a:xfrm>
          </p:grpSpPr>
          <p:pic>
            <p:nvPicPr>
              <p:cNvPr id="43062" name="AutoShape 652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023872" y="3017520"/>
                <a:ext cx="2054352" cy="542544"/>
              </a:xfrm>
              <a:prstGeom prst="rect">
                <a:avLst/>
              </a:prstGeom>
              <a:noFill/>
            </p:spPr>
          </p:pic>
          <p:sp>
            <p:nvSpPr>
              <p:cNvPr id="43063" name="Text Box 55"/>
              <p:cNvSpPr txBox="1">
                <a:spLocks noChangeArrowheads="1"/>
              </p:cNvSpPr>
              <p:nvPr/>
            </p:nvSpPr>
            <p:spPr bwMode="auto">
              <a:xfrm>
                <a:off x="2461502" y="3035301"/>
                <a:ext cx="1187283" cy="509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3" tIns="45716" rIns="91433" bIns="45716" anchor="ctr"/>
              <a:lstStyle/>
              <a:p>
                <a:pPr algn="ctr"/>
                <a:r>
                  <a:rPr lang="en-US" sz="1100"/>
                  <a:t>         </a:t>
                </a:r>
                <a:r>
                  <a:rPr lang="en-US" sz="2000"/>
                  <a:t> </a:t>
                </a:r>
                <a:r>
                  <a:rPr lang="en-US" sz="2000" b="1"/>
                  <a:t>Preprocess</a:t>
                </a:r>
              </a:p>
            </p:txBody>
          </p:sp>
        </p:grp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3505200" y="3024188"/>
            <a:ext cx="3322638" cy="3619500"/>
            <a:chOff x="2280" y="1905"/>
            <a:chExt cx="2093" cy="2280"/>
          </a:xfrm>
        </p:grpSpPr>
        <p:sp>
          <p:nvSpPr>
            <p:cNvPr id="12" name="AutoShape 632"/>
            <p:cNvSpPr>
              <a:spLocks noChangeArrowheads="1"/>
            </p:cNvSpPr>
            <p:nvPr/>
          </p:nvSpPr>
          <p:spPr bwMode="auto">
            <a:xfrm>
              <a:off x="2402" y="1911"/>
              <a:ext cx="1219" cy="322"/>
            </a:xfrm>
            <a:prstGeom prst="chevron">
              <a:avLst>
                <a:gd name="adj" fmla="val 80255"/>
              </a:avLst>
            </a:prstGeom>
            <a:solidFill>
              <a:srgbClr val="33CC33">
                <a:alpha val="70195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33" tIns="45716" rIns="91433" bIns="45716" anchor="ctr"/>
            <a:lstStyle/>
            <a:p>
              <a:pPr algn="ctr">
                <a:defRPr/>
              </a:pPr>
              <a:r>
                <a:rPr lang="en-US" sz="1400" dirty="0">
                  <a:cs typeface="Arial" charset="0"/>
                </a:rPr>
                <a:t>     </a:t>
              </a:r>
              <a:r>
                <a:rPr lang="en-US" sz="2000" b="1" dirty="0">
                  <a:cs typeface="Arial" charset="0"/>
                </a:rPr>
                <a:t>Mismatch</a:t>
              </a:r>
            </a:p>
          </p:txBody>
        </p:sp>
        <p:pic>
          <p:nvPicPr>
            <p:cNvPr id="43043" name="Picture 634" descr="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8" y="2576"/>
              <a:ext cx="81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44" name="AutoShape 635"/>
            <p:cNvSpPr>
              <a:spLocks noChangeArrowheads="1"/>
            </p:cNvSpPr>
            <p:nvPr/>
          </p:nvSpPr>
          <p:spPr bwMode="auto">
            <a:xfrm>
              <a:off x="2625" y="2492"/>
              <a:ext cx="151" cy="80"/>
            </a:xfrm>
            <a:prstGeom prst="downArrow">
              <a:avLst>
                <a:gd name="adj1" fmla="val 41176"/>
                <a:gd name="adj2" fmla="val 37958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8900"/>
            </a:p>
          </p:txBody>
        </p:sp>
        <p:pic>
          <p:nvPicPr>
            <p:cNvPr id="43045" name="Picture 636" descr="mismatch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18" y="3305"/>
              <a:ext cx="8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46" name="AutoShape 641"/>
            <p:cNvSpPr>
              <a:spLocks noChangeArrowheads="1"/>
            </p:cNvSpPr>
            <p:nvPr/>
          </p:nvSpPr>
          <p:spPr bwMode="auto">
            <a:xfrm rot="5400000">
              <a:off x="2685" y="2917"/>
              <a:ext cx="478" cy="176"/>
            </a:xfrm>
            <a:custGeom>
              <a:avLst/>
              <a:gdLst>
                <a:gd name="T0" fmla="*/ 47522989 w 21600"/>
                <a:gd name="T1" fmla="*/ 0 h 21600"/>
                <a:gd name="T2" fmla="*/ 0 w 21600"/>
                <a:gd name="T3" fmla="*/ 2780279 h 21600"/>
                <a:gd name="T4" fmla="*/ 47522989 w 21600"/>
                <a:gd name="T5" fmla="*/ 5740368 h 21600"/>
                <a:gd name="T6" fmla="*/ 47522989 w 21600"/>
                <a:gd name="T7" fmla="*/ 278027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4 w 21600"/>
                <a:gd name="T13" fmla="*/ 5400 h 21600"/>
                <a:gd name="T14" fmla="*/ 18889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>
                <a:alpha val="52940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he-IL" sz="8900"/>
            </a:p>
          </p:txBody>
        </p:sp>
        <p:grpSp>
          <p:nvGrpSpPr>
            <p:cNvPr id="5" name="AutoShape 648"/>
            <p:cNvGrpSpPr>
              <a:grpSpLocks/>
            </p:cNvGrpSpPr>
            <p:nvPr/>
          </p:nvGrpSpPr>
          <p:grpSpPr bwMode="auto">
            <a:xfrm>
              <a:off x="2276" y="3978"/>
              <a:ext cx="2100" cy="211"/>
              <a:chOff x="3499104" y="6315456"/>
              <a:chExt cx="3334512" cy="335280"/>
            </a:xfrm>
          </p:grpSpPr>
          <p:pic>
            <p:nvPicPr>
              <p:cNvPr id="43047" name="AutoShape 648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499104" y="6315456"/>
                <a:ext cx="3334512" cy="335280"/>
              </a:xfrm>
              <a:prstGeom prst="rect">
                <a:avLst/>
              </a:prstGeom>
              <a:noFill/>
            </p:spPr>
          </p:pic>
          <p:sp>
            <p:nvSpPr>
              <p:cNvPr id="43048" name="Text Box 40"/>
              <p:cNvSpPr txBox="1">
                <a:spLocks noChangeArrowheads="1"/>
              </p:cNvSpPr>
              <p:nvPr/>
            </p:nvSpPr>
            <p:spPr bwMode="auto">
              <a:xfrm>
                <a:off x="3995942" y="6334126"/>
                <a:ext cx="2347504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3" tIns="45716" rIns="91433" bIns="45716" anchor="ctr"/>
              <a:lstStyle/>
              <a:p>
                <a:pPr algn="ctr"/>
                <a:r>
                  <a:rPr lang="en-US" sz="2000" b="1"/>
                  <a:t>    List of </a:t>
                </a:r>
                <a:r>
                  <a:rPr lang="en-US" sz="2000" b="1" i="1"/>
                  <a:t>k-</a:t>
                </a:r>
                <a:r>
                  <a:rPr lang="en-US" sz="2000" b="1"/>
                  <a:t>mers</a:t>
                </a:r>
              </a:p>
            </p:txBody>
          </p:sp>
        </p:grpSp>
        <p:sp>
          <p:nvSpPr>
            <p:cNvPr id="43050" name="AutoShape 653"/>
            <p:cNvSpPr>
              <a:spLocks noChangeArrowheads="1"/>
            </p:cNvSpPr>
            <p:nvPr/>
          </p:nvSpPr>
          <p:spPr bwMode="auto">
            <a:xfrm>
              <a:off x="3059" y="2492"/>
              <a:ext cx="151" cy="80"/>
            </a:xfrm>
            <a:prstGeom prst="downArrow">
              <a:avLst>
                <a:gd name="adj1" fmla="val 41176"/>
                <a:gd name="adj2" fmla="val 37958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8900"/>
            </a:p>
          </p:txBody>
        </p:sp>
      </p:grpSp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5292725" y="2781300"/>
            <a:ext cx="1528763" cy="2944813"/>
            <a:chOff x="3386" y="1752"/>
            <a:chExt cx="963" cy="1855"/>
          </a:xfrm>
        </p:grpSpPr>
        <p:sp>
          <p:nvSpPr>
            <p:cNvPr id="2192" name="AutoShape 630"/>
            <p:cNvSpPr>
              <a:spLocks noChangeArrowheads="1"/>
            </p:cNvSpPr>
            <p:nvPr/>
          </p:nvSpPr>
          <p:spPr bwMode="auto">
            <a:xfrm>
              <a:off x="3393" y="1911"/>
              <a:ext cx="951" cy="321"/>
            </a:xfrm>
            <a:prstGeom prst="chevron">
              <a:avLst>
                <a:gd name="adj" fmla="val 76561"/>
              </a:avLst>
            </a:prstGeom>
            <a:solidFill>
              <a:srgbClr val="0000FF">
                <a:alpha val="59999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33" tIns="45716" rIns="91433" bIns="45716" anchor="ctr"/>
            <a:lstStyle/>
            <a:p>
              <a:pPr algn="ctr">
                <a:defRPr/>
              </a:pPr>
              <a:r>
                <a:rPr lang="en-US" sz="2000">
                  <a:cs typeface="Arial" charset="0"/>
                </a:rPr>
                <a:t> </a:t>
              </a:r>
              <a:r>
                <a:rPr lang="en-US" sz="1600">
                  <a:cs typeface="Arial" charset="0"/>
                </a:rPr>
                <a:t>  </a:t>
              </a:r>
              <a:r>
                <a:rPr lang="en-US" sz="2000" b="1">
                  <a:cs typeface="Arial" charset="0"/>
                </a:rPr>
                <a:t>Merge</a:t>
              </a:r>
            </a:p>
          </p:txBody>
        </p:sp>
        <p:sp>
          <p:nvSpPr>
            <p:cNvPr id="258" name="AutoShape 633"/>
            <p:cNvSpPr>
              <a:spLocks noChangeArrowheads="1"/>
            </p:cNvSpPr>
            <p:nvPr/>
          </p:nvSpPr>
          <p:spPr bwMode="auto">
            <a:xfrm>
              <a:off x="3590" y="1752"/>
              <a:ext cx="403" cy="335"/>
            </a:xfrm>
            <a:custGeom>
              <a:avLst/>
              <a:gdLst>
                <a:gd name="T0" fmla="*/ 6 w 21600"/>
                <a:gd name="T1" fmla="*/ 0 h 21600"/>
                <a:gd name="T2" fmla="*/ 1 w 21600"/>
                <a:gd name="T3" fmla="*/ 5 h 21600"/>
                <a:gd name="T4" fmla="*/ 6 w 21600"/>
                <a:gd name="T5" fmla="*/ 2 h 21600"/>
                <a:gd name="T6" fmla="*/ 12 w 21600"/>
                <a:gd name="T7" fmla="*/ 6 h 21600"/>
                <a:gd name="T8" fmla="*/ 9 w 21600"/>
                <a:gd name="T9" fmla="*/ 7 h 21600"/>
                <a:gd name="T10" fmla="*/ 7 w 21600"/>
                <a:gd name="T11" fmla="*/ 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81 h 21600"/>
                <a:gd name="T20" fmla="*/ 18431 w 21600"/>
                <a:gd name="T21" fmla="*/ 1841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66" y="13079"/>
                  </a:moveTo>
                  <a:cubicBezTo>
                    <a:pt x="17525" y="12347"/>
                    <a:pt x="17657" y="11576"/>
                    <a:pt x="17657" y="10800"/>
                  </a:cubicBezTo>
                  <a:cubicBezTo>
                    <a:pt x="17657" y="7012"/>
                    <a:pt x="14587" y="3943"/>
                    <a:pt x="10800" y="3943"/>
                  </a:cubicBezTo>
                  <a:cubicBezTo>
                    <a:pt x="7012" y="3943"/>
                    <a:pt x="3943" y="7012"/>
                    <a:pt x="3943" y="10800"/>
                  </a:cubicBezTo>
                  <a:cubicBezTo>
                    <a:pt x="3942" y="11092"/>
                    <a:pt x="3961" y="11384"/>
                    <a:pt x="3998" y="11674"/>
                  </a:cubicBezTo>
                  <a:lnTo>
                    <a:pt x="88" y="12177"/>
                  </a:lnTo>
                  <a:cubicBezTo>
                    <a:pt x="29" y="11720"/>
                    <a:pt x="0" y="11260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023"/>
                    <a:pt x="21392" y="13237"/>
                    <a:pt x="20985" y="14390"/>
                  </a:cubicBezTo>
                  <a:lnTo>
                    <a:pt x="23531" y="15288"/>
                  </a:lnTo>
                  <a:lnTo>
                    <a:pt x="17573" y="18141"/>
                  </a:lnTo>
                  <a:lnTo>
                    <a:pt x="14720" y="12182"/>
                  </a:lnTo>
                  <a:lnTo>
                    <a:pt x="17266" y="13079"/>
                  </a:lnTo>
                  <a:close/>
                </a:path>
              </a:pathLst>
            </a:custGeom>
            <a:solidFill>
              <a:schemeClr val="accent3">
                <a:lumMod val="75000"/>
                <a:alpha val="7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e-IL" sz="8900">
                <a:latin typeface="Arial" pitchFamily="34" charset="0"/>
              </a:endParaRPr>
            </a:p>
          </p:txBody>
        </p:sp>
        <p:sp>
          <p:nvSpPr>
            <p:cNvPr id="43035" name="AutoShape 637"/>
            <p:cNvSpPr>
              <a:spLocks noChangeArrowheads="1"/>
            </p:cNvSpPr>
            <p:nvPr/>
          </p:nvSpPr>
          <p:spPr bwMode="auto">
            <a:xfrm>
              <a:off x="3725" y="2790"/>
              <a:ext cx="173" cy="106"/>
            </a:xfrm>
            <a:prstGeom prst="plus">
              <a:avLst>
                <a:gd name="adj" fmla="val 3291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8900"/>
            </a:p>
          </p:txBody>
        </p:sp>
        <p:pic>
          <p:nvPicPr>
            <p:cNvPr id="43036" name="Picture 638" descr="merge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20" y="2576"/>
              <a:ext cx="8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7" name="Picture 639" descr="merge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20" y="2946"/>
              <a:ext cx="8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8" name="Picture 640" descr="merge_res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20" y="3456"/>
              <a:ext cx="8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9" name="AutoShape 654"/>
            <p:cNvSpPr>
              <a:spLocks noChangeArrowheads="1"/>
            </p:cNvSpPr>
            <p:nvPr/>
          </p:nvSpPr>
          <p:spPr bwMode="auto">
            <a:xfrm rot="5400000">
              <a:off x="3681" y="3192"/>
              <a:ext cx="287" cy="176"/>
            </a:xfrm>
            <a:custGeom>
              <a:avLst/>
              <a:gdLst>
                <a:gd name="T0" fmla="*/ 28533678 w 21600"/>
                <a:gd name="T1" fmla="*/ 0 h 21600"/>
                <a:gd name="T2" fmla="*/ 0 w 21600"/>
                <a:gd name="T3" fmla="*/ 2780279 h 21600"/>
                <a:gd name="T4" fmla="*/ 28533678 w 21600"/>
                <a:gd name="T5" fmla="*/ 5740368 h 21600"/>
                <a:gd name="T6" fmla="*/ 28533678 w 21600"/>
                <a:gd name="T7" fmla="*/ 278027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7 w 21600"/>
                <a:gd name="T13" fmla="*/ 5400 h 21600"/>
                <a:gd name="T14" fmla="*/ 18891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>
                <a:alpha val="52940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he-IL" sz="8900"/>
            </a:p>
          </p:txBody>
        </p:sp>
      </p:grpSp>
      <p:grpSp>
        <p:nvGrpSpPr>
          <p:cNvPr id="7" name="Group 146"/>
          <p:cNvGrpSpPr>
            <a:grpSpLocks/>
          </p:cNvGrpSpPr>
          <p:nvPr/>
        </p:nvGrpSpPr>
        <p:grpSpPr bwMode="auto">
          <a:xfrm>
            <a:off x="6440488" y="3024188"/>
            <a:ext cx="2409825" cy="3619500"/>
            <a:chOff x="4129" y="1905"/>
            <a:chExt cx="1518" cy="2280"/>
          </a:xfrm>
        </p:grpSpPr>
        <p:sp>
          <p:nvSpPr>
            <p:cNvPr id="11" name="AutoShape 631"/>
            <p:cNvSpPr>
              <a:spLocks noChangeArrowheads="1"/>
            </p:cNvSpPr>
            <p:nvPr/>
          </p:nvSpPr>
          <p:spPr bwMode="auto">
            <a:xfrm>
              <a:off x="4137" y="1911"/>
              <a:ext cx="1505" cy="321"/>
            </a:xfrm>
            <a:prstGeom prst="chevron">
              <a:avLst>
                <a:gd name="adj" fmla="val 72194"/>
              </a:avLst>
            </a:prstGeom>
            <a:solidFill>
              <a:srgbClr val="FF9900">
                <a:alpha val="74117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33" tIns="45716" rIns="91433" bIns="45716" anchor="ctr"/>
            <a:lstStyle/>
            <a:p>
              <a:pPr algn="ctr">
                <a:defRPr/>
              </a:pPr>
              <a:r>
                <a:rPr lang="en-US" sz="1600" b="1">
                  <a:cs typeface="Arial" charset="0"/>
                </a:rPr>
                <a:t> </a:t>
              </a:r>
              <a:r>
                <a:rPr lang="en-US" sz="2000" b="1">
                  <a:cs typeface="Arial" charset="0"/>
                </a:rPr>
                <a:t>PWM </a:t>
              </a:r>
            </a:p>
            <a:p>
              <a:pPr algn="ctr">
                <a:defRPr/>
              </a:pPr>
              <a:r>
                <a:rPr lang="en-US" sz="2000" b="1">
                  <a:cs typeface="Arial" charset="0"/>
                </a:rPr>
                <a:t>  Optimization</a:t>
              </a:r>
            </a:p>
          </p:txBody>
        </p:sp>
        <p:pic>
          <p:nvPicPr>
            <p:cNvPr id="43023" name="Picture 642" descr="rel_bef_greedy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69" y="2576"/>
              <a:ext cx="8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643" descr="c-Rel_pwm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69" y="3066"/>
              <a:ext cx="838" cy="152"/>
            </a:xfrm>
            <a:prstGeom prst="rect">
              <a:avLst/>
            </a:prstGeom>
            <a:solidFill>
              <a:schemeClr val="accent1">
                <a:alpha val="16078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3025" name="WordArt 644"/>
            <p:cNvSpPr>
              <a:spLocks noChangeArrowheads="1" noChangeShapeType="1" noTextEdit="1"/>
            </p:cNvSpPr>
            <p:nvPr/>
          </p:nvSpPr>
          <p:spPr bwMode="auto">
            <a:xfrm>
              <a:off x="4902" y="2833"/>
              <a:ext cx="172" cy="1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noFill/>
                    <a:round/>
                    <a:headEnd/>
                    <a:tailEnd/>
                  </a:ln>
                  <a:solidFill>
                    <a:srgbClr val="FF6600"/>
                  </a:solidFill>
                  <a:latin typeface="Arial Black"/>
                </a:rPr>
                <a:t>EM</a:t>
              </a:r>
              <a:endParaRPr lang="he-IL" sz="14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endParaRPr>
            </a:p>
          </p:txBody>
        </p:sp>
        <p:sp>
          <p:nvSpPr>
            <p:cNvPr id="43026" name="Text Box 645"/>
            <p:cNvSpPr txBox="1">
              <a:spLocks noChangeArrowheads="1"/>
            </p:cNvSpPr>
            <p:nvPr/>
          </p:nvSpPr>
          <p:spPr bwMode="auto">
            <a:xfrm>
              <a:off x="4351" y="3205"/>
              <a:ext cx="10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Cutoff = 0.005</a:t>
              </a:r>
            </a:p>
          </p:txBody>
        </p:sp>
        <p:sp>
          <p:nvSpPr>
            <p:cNvPr id="2210" name="AutoShape 649"/>
            <p:cNvSpPr>
              <a:spLocks noChangeArrowheads="1"/>
            </p:cNvSpPr>
            <p:nvPr/>
          </p:nvSpPr>
          <p:spPr bwMode="auto">
            <a:xfrm>
              <a:off x="4135" y="3990"/>
              <a:ext cx="1386" cy="192"/>
            </a:xfrm>
            <a:prstGeom prst="chevron">
              <a:avLst>
                <a:gd name="adj" fmla="val 149963"/>
              </a:avLst>
            </a:prstGeom>
            <a:solidFill>
              <a:srgbClr val="FF9900">
                <a:alpha val="74117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33" tIns="45716" rIns="91433" bIns="45716" anchor="ctr"/>
            <a:lstStyle/>
            <a:p>
              <a:pPr algn="ctr">
                <a:defRPr/>
              </a:pPr>
              <a:r>
                <a:rPr lang="en-US" sz="1200" b="1">
                  <a:cs typeface="Arial" charset="0"/>
                </a:rPr>
                <a:t>    </a:t>
              </a:r>
              <a:r>
                <a:rPr lang="en-US" sz="2000" b="1">
                  <a:cs typeface="Arial" charset="0"/>
                </a:rPr>
                <a:t>PWM</a:t>
              </a:r>
            </a:p>
          </p:txBody>
        </p:sp>
        <p:sp>
          <p:nvSpPr>
            <p:cNvPr id="43030" name="AutoShape 655"/>
            <p:cNvSpPr>
              <a:spLocks noChangeArrowheads="1"/>
            </p:cNvSpPr>
            <p:nvPr/>
          </p:nvSpPr>
          <p:spPr bwMode="auto">
            <a:xfrm rot="5400000">
              <a:off x="4660" y="2822"/>
              <a:ext cx="286" cy="177"/>
            </a:xfrm>
            <a:custGeom>
              <a:avLst/>
              <a:gdLst>
                <a:gd name="T0" fmla="*/ 28434257 w 21600"/>
                <a:gd name="T1" fmla="*/ 0 h 21600"/>
                <a:gd name="T2" fmla="*/ 0 w 21600"/>
                <a:gd name="T3" fmla="*/ 2796076 h 21600"/>
                <a:gd name="T4" fmla="*/ 28434257 w 21600"/>
                <a:gd name="T5" fmla="*/ 5772984 h 21600"/>
                <a:gd name="T6" fmla="*/ 28434257 w 21600"/>
                <a:gd name="T7" fmla="*/ 279607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9 w 21600"/>
                <a:gd name="T13" fmla="*/ 5492 h 21600"/>
                <a:gd name="T14" fmla="*/ 18881 w 21600"/>
                <a:gd name="T15" fmla="*/ 162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>
                <a:alpha val="52940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he-IL" sz="8900"/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>
            <a:off x="282575" y="3106738"/>
            <a:ext cx="2551113" cy="3563937"/>
            <a:chOff x="250" y="1957"/>
            <a:chExt cx="1607" cy="2245"/>
          </a:xfrm>
        </p:grpSpPr>
        <p:sp>
          <p:nvSpPr>
            <p:cNvPr id="43018" name="Text Box 650"/>
            <p:cNvSpPr txBox="1">
              <a:spLocks noChangeArrowheads="1"/>
            </p:cNvSpPr>
            <p:nvPr/>
          </p:nvSpPr>
          <p:spPr bwMode="auto">
            <a:xfrm>
              <a:off x="250" y="3952"/>
              <a:ext cx="16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pPr algn="l" rtl="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b="1">
                  <a:solidFill>
                    <a:srgbClr val="0066FF"/>
                  </a:solidFill>
                </a:rPr>
                <a:t> </a:t>
              </a:r>
              <a:r>
                <a:rPr lang="en-US" sz="2000" b="1"/>
                <a:t>Motif Model:</a:t>
              </a:r>
            </a:p>
          </p:txBody>
        </p:sp>
        <p:sp>
          <p:nvSpPr>
            <p:cNvPr id="43019" name="Text Box 651"/>
            <p:cNvSpPr txBox="1">
              <a:spLocks noChangeArrowheads="1"/>
            </p:cNvSpPr>
            <p:nvPr/>
          </p:nvSpPr>
          <p:spPr bwMode="auto">
            <a:xfrm>
              <a:off x="250" y="1957"/>
              <a:ext cx="12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>
              <a:spAutoFit/>
            </a:bodyPr>
            <a:lstStyle/>
            <a:p>
              <a:pPr algn="l" rtl="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b="1">
                  <a:solidFill>
                    <a:srgbClr val="0066FF"/>
                  </a:solidFill>
                </a:rPr>
                <a:t> </a:t>
              </a:r>
              <a:r>
                <a:rPr lang="en-US" sz="2000" b="1"/>
                <a:t>Phases:</a:t>
              </a: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99F6-FB14-42FB-BD18-A4C98FF9DB6B}" type="slidenum">
              <a:rPr lang="he-IL" altLang="en-US"/>
              <a:pPr>
                <a:defRPr/>
              </a:pPr>
              <a:t>45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Amadeus in words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Generally, the first phases use </a:t>
            </a:r>
            <a:r>
              <a:rPr lang="en-US" dirty="0" smtClean="0"/>
              <a:t>simple motif </a:t>
            </a:r>
            <a:r>
              <a:rPr lang="en-US" dirty="0" smtClean="0"/>
              <a:t>models and enumerate a very large number of </a:t>
            </a:r>
            <a:r>
              <a:rPr lang="en-US" dirty="0" smtClean="0"/>
              <a:t>candidates, whereas </a:t>
            </a:r>
            <a:r>
              <a:rPr lang="en-US" dirty="0" smtClean="0"/>
              <a:t>the final phases evaluate a smaller number of more </a:t>
            </a:r>
            <a:r>
              <a:rPr lang="en-US" dirty="0" smtClean="0"/>
              <a:t>complex motifs</a:t>
            </a:r>
            <a:r>
              <a:rPr lang="en-US" dirty="0" smtClean="0"/>
              <a:t>, namely PWMs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Motifs </a:t>
            </a:r>
            <a:r>
              <a:rPr lang="en-US" dirty="0" smtClean="0"/>
              <a:t>in each phase are </a:t>
            </a:r>
            <a:r>
              <a:rPr lang="en-US" dirty="0" smtClean="0"/>
              <a:t>evaluated using </a:t>
            </a:r>
            <a:r>
              <a:rPr lang="en-US" dirty="0" smtClean="0"/>
              <a:t>one or more score functions: enrichment, </a:t>
            </a:r>
            <a:r>
              <a:rPr lang="en-US" dirty="0" smtClean="0"/>
              <a:t>localization, strand </a:t>
            </a:r>
            <a:r>
              <a:rPr lang="en-US" dirty="0" smtClean="0"/>
              <a:t>bias, and chromosomal preference, which are </a:t>
            </a:r>
            <a:r>
              <a:rPr lang="en-US" dirty="0" smtClean="0"/>
              <a:t>combined into </a:t>
            </a:r>
            <a:r>
              <a:rPr lang="en-US" dirty="0" smtClean="0"/>
              <a:t>a single </a:t>
            </a:r>
            <a:r>
              <a:rPr lang="en-US" i="1" dirty="0" smtClean="0"/>
              <a:t>P-value.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phases of Amadeus, in </a:t>
            </a:r>
            <a:r>
              <a:rPr lang="en-US" dirty="0" smtClean="0"/>
              <a:t>their running </a:t>
            </a:r>
            <a:r>
              <a:rPr lang="en-US" dirty="0" smtClean="0"/>
              <a:t>order, are </a:t>
            </a:r>
            <a:r>
              <a:rPr lang="en-US" i="1" dirty="0" smtClean="0"/>
              <a:t>preprocess, mismatch, merge, greedy, </a:t>
            </a:r>
            <a:r>
              <a:rPr lang="en-US" i="1" dirty="0" err="1" smtClean="0"/>
              <a:t>postprocess</a:t>
            </a:r>
            <a:r>
              <a:rPr lang="en-US" dirty="0" smtClean="0"/>
              <a:t>, and </a:t>
            </a:r>
            <a:r>
              <a:rPr lang="en-US" i="1" dirty="0" smtClean="0"/>
              <a:t>pairs </a:t>
            </a:r>
            <a:r>
              <a:rPr lang="en-US" i="1" dirty="0" smtClean="0"/>
              <a:t>analysis</a:t>
            </a:r>
            <a:r>
              <a:rPr lang="en-US" dirty="0" smtClean="0"/>
              <a:t>.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Suggestion for modifications in Amadeus: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Position weight matrix built in a </a:t>
            </a:r>
            <a:r>
              <a:rPr lang="en-US" dirty="0" smtClean="0"/>
              <a:t>weighted </a:t>
            </a:r>
            <a:r>
              <a:rPr lang="en-US" dirty="0" smtClean="0"/>
              <a:t>fashion, i.e. taking into account prior probability as a weight of each </a:t>
            </a:r>
            <a:r>
              <a:rPr lang="en-US" dirty="0" smtClean="0"/>
              <a:t>site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Replacing the </a:t>
            </a:r>
            <a:r>
              <a:rPr lang="en-US" dirty="0" err="1" smtClean="0"/>
              <a:t>hypergeometric</a:t>
            </a:r>
            <a:r>
              <a:rPr lang="en-US" dirty="0" smtClean="0"/>
              <a:t> score to take into account prior information, e.g. BIS score or a </a:t>
            </a:r>
            <a:r>
              <a:rPr lang="en-US" dirty="0" err="1" smtClean="0"/>
              <a:t>hypergeomtric</a:t>
            </a:r>
            <a:r>
              <a:rPr lang="en-US" dirty="0" smtClean="0"/>
              <a:t> score with multiple </a:t>
            </a:r>
            <a:r>
              <a:rPr lang="en-US" dirty="0" smtClean="0"/>
              <a:t>categories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Modifying the last EM phase as in </a:t>
            </a:r>
            <a:r>
              <a:rPr lang="en-US" dirty="0" smtClean="0"/>
              <a:t>MEME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Nucleosome</a:t>
            </a:r>
            <a:r>
              <a:rPr lang="en-US" dirty="0" smtClean="0"/>
              <a:t> positioning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 dirty="0" smtClean="0"/>
              <a:t>The genome DNA sequence is very long (3 Giga base pairs)</a:t>
            </a:r>
          </a:p>
          <a:p>
            <a:pPr algn="l" rtl="0">
              <a:spcAft>
                <a:spcPts val="600"/>
              </a:spcAft>
            </a:pPr>
            <a:r>
              <a:rPr lang="en-US" dirty="0" smtClean="0"/>
              <a:t>Inside the cell, the DNA is wrapped around protein complexes called </a:t>
            </a:r>
            <a:r>
              <a:rPr lang="en-US" i="1" dirty="0" err="1" smtClean="0"/>
              <a:t>nucleosomes</a:t>
            </a:r>
            <a:endParaRPr lang="en-US" i="1" dirty="0" smtClean="0"/>
          </a:p>
          <a:p>
            <a:pPr algn="l" rtl="0">
              <a:spcAft>
                <a:spcPts val="600"/>
              </a:spcAft>
            </a:pPr>
            <a:r>
              <a:rPr lang="en-US" dirty="0" smtClean="0"/>
              <a:t>These occupy 147 base pairs,                          which are                                            </a:t>
            </a:r>
            <a:r>
              <a:rPr lang="en-US" dirty="0" err="1" smtClean="0"/>
              <a:t>unaccessable</a:t>
            </a:r>
            <a:r>
              <a:rPr lang="en-US" dirty="0" smtClean="0"/>
              <a:t> to TFs</a:t>
            </a:r>
          </a:p>
          <a:p>
            <a:pPr algn="l" rtl="0">
              <a:spcAft>
                <a:spcPts val="600"/>
              </a:spcAft>
              <a:buNone/>
            </a:pPr>
            <a:endParaRPr lang="en-US" dirty="0" smtClean="0"/>
          </a:p>
          <a:p>
            <a:pPr algn="l" rtl="0">
              <a:spcAft>
                <a:spcPts val="600"/>
              </a:spcAft>
              <a:buNone/>
            </a:pPr>
            <a:endParaRPr lang="he-IL" dirty="0"/>
          </a:p>
        </p:txBody>
      </p:sp>
      <p:pic>
        <p:nvPicPr>
          <p:cNvPr id="8194" name="Picture 2" descr="http://scienceblogs.com/transcript/upload/2006/08/nucleos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429125"/>
            <a:ext cx="440055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Nucleosome</a:t>
            </a:r>
            <a:r>
              <a:rPr lang="en-US" dirty="0" smtClean="0"/>
              <a:t> positioning – cont.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lot of work was done in Segal lab to discover </a:t>
            </a:r>
            <a:r>
              <a:rPr lang="en-US" dirty="0" err="1" smtClean="0"/>
              <a:t>nucleosome</a:t>
            </a:r>
            <a:r>
              <a:rPr lang="en-US" dirty="0" smtClean="0"/>
              <a:t> positioning</a:t>
            </a:r>
          </a:p>
          <a:p>
            <a:pPr algn="l" rtl="0"/>
            <a:r>
              <a:rPr lang="en-US" dirty="0" smtClean="0"/>
              <a:t>The method is: use an enzyme to cut the DNA between </a:t>
            </a:r>
            <a:r>
              <a:rPr lang="en-US" dirty="0" err="1" smtClean="0"/>
              <a:t>nucleosomes</a:t>
            </a:r>
            <a:r>
              <a:rPr lang="en-US" dirty="0" smtClean="0"/>
              <a:t>, remove the </a:t>
            </a:r>
            <a:r>
              <a:rPr lang="en-US" dirty="0" err="1" smtClean="0"/>
              <a:t>nucleosome</a:t>
            </a:r>
            <a:r>
              <a:rPr lang="en-US" dirty="0" smtClean="0"/>
              <a:t> and sequence the depleted sequences</a:t>
            </a:r>
          </a:p>
          <a:p>
            <a:pPr algn="l" rtl="0"/>
            <a:r>
              <a:rPr lang="en-US" dirty="0" smtClean="0"/>
              <a:t>The problem is that the </a:t>
            </a:r>
            <a:r>
              <a:rPr lang="en-US" dirty="0" err="1" smtClean="0"/>
              <a:t>nucleosome</a:t>
            </a:r>
            <a:r>
              <a:rPr lang="en-US" dirty="0" smtClean="0"/>
              <a:t> configuration is dynamic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Nucleosome</a:t>
            </a:r>
            <a:r>
              <a:rPr lang="en-US" dirty="0" smtClean="0"/>
              <a:t> position definitions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60840" cy="537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examples of prior information sources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Conservation based prior, e.g. k-</a:t>
            </a:r>
            <a:r>
              <a:rPr lang="en-US" dirty="0" err="1" smtClean="0"/>
              <a:t>mer</a:t>
            </a:r>
            <a:r>
              <a:rPr lang="en-US" dirty="0" smtClean="0"/>
              <a:t> counts in </a:t>
            </a:r>
            <a:r>
              <a:rPr lang="en-US" dirty="0" err="1" smtClean="0"/>
              <a:t>ortholog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alignment based</a:t>
            </a:r>
          </a:p>
          <a:p>
            <a:pPr algn="l" rtl="0"/>
            <a:r>
              <a:rPr lang="en-US" dirty="0" smtClean="0"/>
              <a:t>DNA duplex stability information: use the helix destabilization profiles since TF binding sites occur preferentially in regions with high DNA duplex stability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Problem definition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  </a:t>
            </a:r>
            <a:r>
              <a:rPr lang="en-US" u="sng" dirty="0" smtClean="0"/>
              <a:t>Input</a:t>
            </a:r>
            <a:r>
              <a:rPr lang="en-US" dirty="0" smtClean="0"/>
              <a:t>: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DNA sequences, each containing a binding site of a specific TF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smtClean="0"/>
              <a:t>each position in the </a:t>
            </a:r>
            <a:r>
              <a:rPr lang="en-US" dirty="0" smtClean="0"/>
              <a:t>DNA: prior probability that a BS starts at the position</a:t>
            </a:r>
          </a:p>
          <a:p>
            <a:pPr marL="571500" indent="-514350" algn="l" rtl="0"/>
            <a:r>
              <a:rPr lang="en-US" u="sng" dirty="0" smtClean="0"/>
              <a:t>Output</a:t>
            </a:r>
            <a:r>
              <a:rPr lang="en-US" dirty="0" smtClean="0"/>
              <a:t>:</a:t>
            </a:r>
          </a:p>
          <a:p>
            <a:pPr marL="971550" lvl="1" indent="-514350" algn="l" rtl="0"/>
            <a:r>
              <a:rPr lang="en-US" dirty="0" smtClean="0"/>
              <a:t>Binding site of the TF in PWM format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2399</Words>
  <Application>Microsoft Office PowerPoint</Application>
  <PresentationFormat>‫הצגה על המסך (4:3)</PresentationFormat>
  <Paragraphs>413</Paragraphs>
  <Slides>47</Slides>
  <Notes>2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48" baseType="lpstr">
      <vt:lpstr>Office Theme</vt:lpstr>
      <vt:lpstr>Project presentation</vt:lpstr>
      <vt:lpstr>Talk layout</vt:lpstr>
      <vt:lpstr>Gene expression regulation</vt:lpstr>
      <vt:lpstr>TFBS models</vt:lpstr>
      <vt:lpstr>Nucleosome positioning</vt:lpstr>
      <vt:lpstr>Nucleosome positioning – cont.</vt:lpstr>
      <vt:lpstr>Nucleosome position definitions</vt:lpstr>
      <vt:lpstr>Other examples of prior information sources</vt:lpstr>
      <vt:lpstr>Problem definition</vt:lpstr>
      <vt:lpstr>First paper in the field</vt:lpstr>
      <vt:lpstr>Types of priors</vt:lpstr>
      <vt:lpstr>TF ChIP-chip data</vt:lpstr>
      <vt:lpstr>Bound   Unbound</vt:lpstr>
      <vt:lpstr>Simple prior</vt:lpstr>
      <vt:lpstr>שקופית 15</vt:lpstr>
      <vt:lpstr>שקופית 16</vt:lpstr>
      <vt:lpstr>Discriminative prior</vt:lpstr>
      <vt:lpstr>שקופית 18</vt:lpstr>
      <vt:lpstr>Nucleosome occupancy and the values of SDN over four intergenic sequences</vt:lpstr>
      <vt:lpstr>SDN over a single sequence belonging to multiple sequence-sets</vt:lpstr>
      <vt:lpstr>Gibbs sampling</vt:lpstr>
      <vt:lpstr>Gibbs sampling – cont.</vt:lpstr>
      <vt:lpstr>Evaluation</vt:lpstr>
      <vt:lpstr>MEME-PSP</vt:lpstr>
      <vt:lpstr>Phase I: Finding Starting Points</vt:lpstr>
      <vt:lpstr>Modified log likelihood ratio</vt:lpstr>
      <vt:lpstr>Phase II: Expectation Maximization</vt:lpstr>
      <vt:lpstr>E-step</vt:lpstr>
      <vt:lpstr>M-step</vt:lpstr>
      <vt:lpstr>Phase III: Scoring the Motifs</vt:lpstr>
      <vt:lpstr>Evaluation</vt:lpstr>
      <vt:lpstr>Conservation score</vt:lpstr>
      <vt:lpstr>Euclidean distance</vt:lpstr>
      <vt:lpstr>Performance of motif discovery algorithms</vt:lpstr>
      <vt:lpstr>GRISOTTO</vt:lpstr>
      <vt:lpstr>Algorithm 1: GRISOTTO</vt:lpstr>
      <vt:lpstr>Algorithm 2: GGP</vt:lpstr>
      <vt:lpstr>Self-information of PWM</vt:lpstr>
      <vt:lpstr>Self-information of a prior</vt:lpstr>
      <vt:lpstr>Combining information from several priors</vt:lpstr>
      <vt:lpstr>Combining PWM information and prior information</vt:lpstr>
      <vt:lpstr>Evaluation: source of priors</vt:lpstr>
      <vt:lpstr>Results on Harbison et al. 04</vt:lpstr>
      <vt:lpstr>Summary 1</vt:lpstr>
      <vt:lpstr>Amadeus  algorithm</vt:lpstr>
      <vt:lpstr>Amadeus in words</vt:lpstr>
      <vt:lpstr>Summary 2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have an hammer, everything looks like a nail…</dc:title>
  <dc:creator>yaronore</dc:creator>
  <cp:lastModifiedBy>yarono</cp:lastModifiedBy>
  <cp:revision>491</cp:revision>
  <dcterms:created xsi:type="dcterms:W3CDTF">2010-10-14T10:11:12Z</dcterms:created>
  <dcterms:modified xsi:type="dcterms:W3CDTF">2011-09-06T14:07:54Z</dcterms:modified>
</cp:coreProperties>
</file>