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4"/>
  </p:notesMasterIdLst>
  <p:sldIdLst>
    <p:sldId id="256" r:id="rId2"/>
    <p:sldId id="283" r:id="rId3"/>
    <p:sldId id="308" r:id="rId4"/>
    <p:sldId id="309" r:id="rId5"/>
    <p:sldId id="258" r:id="rId6"/>
    <p:sldId id="310" r:id="rId7"/>
    <p:sldId id="298" r:id="rId8"/>
    <p:sldId id="277" r:id="rId9"/>
    <p:sldId id="274" r:id="rId10"/>
    <p:sldId id="300" r:id="rId11"/>
    <p:sldId id="302" r:id="rId12"/>
    <p:sldId id="303" r:id="rId13"/>
    <p:sldId id="279" r:id="rId14"/>
    <p:sldId id="311" r:id="rId15"/>
    <p:sldId id="304" r:id="rId16"/>
    <p:sldId id="313" r:id="rId17"/>
    <p:sldId id="312" r:id="rId18"/>
    <p:sldId id="314" r:id="rId19"/>
    <p:sldId id="315" r:id="rId20"/>
    <p:sldId id="316" r:id="rId21"/>
    <p:sldId id="317" r:id="rId22"/>
    <p:sldId id="318" r:id="rId23"/>
    <p:sldId id="319" r:id="rId24"/>
    <p:sldId id="320" r:id="rId25"/>
    <p:sldId id="323" r:id="rId26"/>
    <p:sldId id="321" r:id="rId27"/>
    <p:sldId id="322" r:id="rId28"/>
    <p:sldId id="325" r:id="rId29"/>
    <p:sldId id="326" r:id="rId30"/>
    <p:sldId id="327" r:id="rId31"/>
    <p:sldId id="328" r:id="rId32"/>
    <p:sldId id="330" r:id="rId3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53" autoAdjust="0"/>
    <p:restoredTop sz="79655" autoAdjust="0"/>
  </p:normalViewPr>
  <p:slideViewPr>
    <p:cSldViewPr>
      <p:cViewPr varScale="1">
        <p:scale>
          <a:sx n="92" d="100"/>
          <a:sy n="92" d="100"/>
        </p:scale>
        <p:origin x="-21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netapp2\gaga\ronzeira\post_si_runtime\Average_Similarity\cluster%20stats%20average%20si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etapp2\gaga\ronzeira\post_si_runtime\Average_Similarity\cluster%20stats%20average%20sim.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etapp2\gaga\ronzeira\post_si_runtime\Average_Similarity\cluster%20stats%20average%20sim.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etapp2\gaga\ronzeira\post_si_runtime\Average_Similarity\cluster%20stats%20average%20si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netapp2\gaga\ronzeira\post_si_runtime\Average_Similarity\cluster%20stats%20average%20sim.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netapp2\gaga\ronzeira\post_si_runtime\Average_Similarity\cluster%20stats%20average%20sim.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oleObject" Target="file:///\\netapp2\gaga\ronzeira\post_si_runtime\Average_Similarity\cluster%20stats%20average%20si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a:defRPr sz="2400"/>
            </a:pPr>
            <a:r>
              <a:rPr lang="en-US" sz="2400" b="0" i="0" u="none" strike="noStrike" baseline="0"/>
              <a:t>Jaccard average homogeneity/separation</a:t>
            </a:r>
            <a:endParaRPr lang="he-IL" sz="2400"/>
          </a:p>
        </c:rich>
      </c:tx>
      <c:layout/>
    </c:title>
    <c:plotArea>
      <c:layout/>
      <c:lineChart>
        <c:grouping val="standard"/>
        <c:ser>
          <c:idx val="1"/>
          <c:order val="0"/>
          <c:tx>
            <c:v>no overlap hom</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'jaccard no seed overlap'!$B$2:$B$19</c:f>
              <c:numCache>
                <c:formatCode>General</c:formatCode>
                <c:ptCount val="18"/>
                <c:pt idx="0">
                  <c:v>0.19196136834213606</c:v>
                </c:pt>
                <c:pt idx="1">
                  <c:v>0.20786761932367798</c:v>
                </c:pt>
                <c:pt idx="2">
                  <c:v>0.21513823518796807</c:v>
                </c:pt>
                <c:pt idx="3">
                  <c:v>0.22299490704642208</c:v>
                </c:pt>
                <c:pt idx="4">
                  <c:v>0.23724216877787901</c:v>
                </c:pt>
                <c:pt idx="5">
                  <c:v>0.24373796617653204</c:v>
                </c:pt>
                <c:pt idx="6">
                  <c:v>0.25135335041675794</c:v>
                </c:pt>
                <c:pt idx="7">
                  <c:v>0.26400668611612299</c:v>
                </c:pt>
                <c:pt idx="8">
                  <c:v>0.27151946732772003</c:v>
                </c:pt>
                <c:pt idx="9">
                  <c:v>0.27844001035281307</c:v>
                </c:pt>
                <c:pt idx="10">
                  <c:v>0.28012965389869798</c:v>
                </c:pt>
                <c:pt idx="11">
                  <c:v>0.28733736945558902</c:v>
                </c:pt>
                <c:pt idx="12">
                  <c:v>0.29289900290780707</c:v>
                </c:pt>
                <c:pt idx="13">
                  <c:v>0.29260573424908298</c:v>
                </c:pt>
                <c:pt idx="14">
                  <c:v>0.30115924054883897</c:v>
                </c:pt>
                <c:pt idx="15">
                  <c:v>0.30536761453570205</c:v>
                </c:pt>
                <c:pt idx="16">
                  <c:v>0.31086479400225309</c:v>
                </c:pt>
                <c:pt idx="17">
                  <c:v>0.31504932474471198</c:v>
                </c:pt>
              </c:numCache>
            </c:numRef>
          </c:val>
        </c:ser>
        <c:ser>
          <c:idx val="0"/>
          <c:order val="1"/>
          <c:tx>
            <c:v>overlap hom</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'jaccard with seed overlap'!$B$2:$B$19</c:f>
              <c:numCache>
                <c:formatCode>General</c:formatCode>
                <c:ptCount val="18"/>
                <c:pt idx="0">
                  <c:v>0.19632009922188801</c:v>
                </c:pt>
                <c:pt idx="1">
                  <c:v>0.21705214554044902</c:v>
                </c:pt>
                <c:pt idx="2">
                  <c:v>0.22662816599805197</c:v>
                </c:pt>
                <c:pt idx="3">
                  <c:v>0.23828921584725202</c:v>
                </c:pt>
                <c:pt idx="4">
                  <c:v>0.24757498431540104</c:v>
                </c:pt>
                <c:pt idx="5">
                  <c:v>0.25386001203101499</c:v>
                </c:pt>
                <c:pt idx="6">
                  <c:v>0.26359248145729902</c:v>
                </c:pt>
                <c:pt idx="7">
                  <c:v>0.27144099864875998</c:v>
                </c:pt>
                <c:pt idx="8">
                  <c:v>0.27835301219178399</c:v>
                </c:pt>
                <c:pt idx="9">
                  <c:v>0.284367554018158</c:v>
                </c:pt>
                <c:pt idx="10">
                  <c:v>0.29092558832699306</c:v>
                </c:pt>
                <c:pt idx="11">
                  <c:v>0.29724780951381802</c:v>
                </c:pt>
                <c:pt idx="12">
                  <c:v>0.30305009543144606</c:v>
                </c:pt>
                <c:pt idx="13">
                  <c:v>0.30719018694023298</c:v>
                </c:pt>
                <c:pt idx="14">
                  <c:v>0.31348760760532607</c:v>
                </c:pt>
                <c:pt idx="15">
                  <c:v>0.31604288835130406</c:v>
                </c:pt>
                <c:pt idx="16">
                  <c:v>0.32260930755447204</c:v>
                </c:pt>
                <c:pt idx="17">
                  <c:v>0.32667274192532814</c:v>
                </c:pt>
              </c:numCache>
            </c:numRef>
          </c:val>
        </c:ser>
        <c:ser>
          <c:idx val="2"/>
          <c:order val="2"/>
          <c:tx>
            <c:v>no overlap sep</c:v>
          </c:tx>
          <c:marker>
            <c:symbol val="none"/>
          </c:marker>
          <c:val>
            <c:numRef>
              <c:f>'jaccard no seed overlap'!$D$2:$D$19</c:f>
              <c:numCache>
                <c:formatCode>General</c:formatCode>
                <c:ptCount val="18"/>
                <c:pt idx="0">
                  <c:v>4.5714964883939418E-2</c:v>
                </c:pt>
                <c:pt idx="1">
                  <c:v>5.9521297968403518E-2</c:v>
                </c:pt>
                <c:pt idx="2">
                  <c:v>5.5911064650595317E-2</c:v>
                </c:pt>
                <c:pt idx="3">
                  <c:v>6.4974233506933821E-2</c:v>
                </c:pt>
                <c:pt idx="4">
                  <c:v>6.7989854321646517E-2</c:v>
                </c:pt>
                <c:pt idx="5">
                  <c:v>7.3746602256459903E-2</c:v>
                </c:pt>
                <c:pt idx="6">
                  <c:v>7.1834685560414197E-2</c:v>
                </c:pt>
                <c:pt idx="7">
                  <c:v>7.7090666672476119E-2</c:v>
                </c:pt>
                <c:pt idx="8">
                  <c:v>7.8109450707633019E-2</c:v>
                </c:pt>
                <c:pt idx="9">
                  <c:v>8.2503990147194797E-2</c:v>
                </c:pt>
                <c:pt idx="10">
                  <c:v>8.0590690968793829E-2</c:v>
                </c:pt>
                <c:pt idx="11">
                  <c:v>8.2977840492729008E-2</c:v>
                </c:pt>
                <c:pt idx="12">
                  <c:v>8.4084659997905098E-2</c:v>
                </c:pt>
                <c:pt idx="13">
                  <c:v>8.5010692884046932E-2</c:v>
                </c:pt>
                <c:pt idx="14">
                  <c:v>8.4253822130755218E-2</c:v>
                </c:pt>
                <c:pt idx="15">
                  <c:v>8.4769608905555113E-2</c:v>
                </c:pt>
                <c:pt idx="16">
                  <c:v>8.7633144908426427E-2</c:v>
                </c:pt>
                <c:pt idx="17">
                  <c:v>9.0766252597584723E-2</c:v>
                </c:pt>
              </c:numCache>
            </c:numRef>
          </c:val>
        </c:ser>
        <c:ser>
          <c:idx val="3"/>
          <c:order val="3"/>
          <c:tx>
            <c:v>overlap sep</c:v>
          </c:tx>
          <c:marker>
            <c:symbol val="none"/>
          </c:marker>
          <c:val>
            <c:numRef>
              <c:f>'jaccard with seed overlap'!$D$2:$D$19</c:f>
              <c:numCache>
                <c:formatCode>General</c:formatCode>
                <c:ptCount val="18"/>
                <c:pt idx="0">
                  <c:v>5.30941160690028E-2</c:v>
                </c:pt>
                <c:pt idx="1">
                  <c:v>6.9613065768468499E-2</c:v>
                </c:pt>
                <c:pt idx="2">
                  <c:v>7.1497488023819819E-2</c:v>
                </c:pt>
                <c:pt idx="3">
                  <c:v>7.7256707909224814E-2</c:v>
                </c:pt>
                <c:pt idx="4">
                  <c:v>7.1763570373831229E-2</c:v>
                </c:pt>
                <c:pt idx="5">
                  <c:v>7.5744244751963716E-2</c:v>
                </c:pt>
                <c:pt idx="6">
                  <c:v>8.185824685382681E-2</c:v>
                </c:pt>
                <c:pt idx="7">
                  <c:v>8.3035223783917422E-2</c:v>
                </c:pt>
                <c:pt idx="8">
                  <c:v>8.3101369177211643E-2</c:v>
                </c:pt>
                <c:pt idx="9">
                  <c:v>8.8007226673220515E-2</c:v>
                </c:pt>
                <c:pt idx="10">
                  <c:v>9.4724010374476253E-2</c:v>
                </c:pt>
                <c:pt idx="11">
                  <c:v>9.6344802977085142E-2</c:v>
                </c:pt>
                <c:pt idx="12">
                  <c:v>0.101164499125355</c:v>
                </c:pt>
                <c:pt idx="13">
                  <c:v>0.102352681833504</c:v>
                </c:pt>
                <c:pt idx="14">
                  <c:v>0.10345434373078001</c:v>
                </c:pt>
                <c:pt idx="15">
                  <c:v>0.10541594444391203</c:v>
                </c:pt>
                <c:pt idx="16">
                  <c:v>0.10963506552031103</c:v>
                </c:pt>
                <c:pt idx="17">
                  <c:v>0.112427069820034</c:v>
                </c:pt>
              </c:numCache>
            </c:numRef>
          </c:val>
        </c:ser>
        <c:ser>
          <c:idx val="4"/>
          <c:order val="4"/>
          <c:tx>
            <c:v>hierarch hom</c:v>
          </c:tx>
          <c:marker>
            <c:symbol val="none"/>
          </c:marker>
          <c:val>
            <c:numRef>
              <c:f>'hierarchical jaccard'!$B$2:$B$19</c:f>
              <c:numCache>
                <c:formatCode>General</c:formatCode>
                <c:ptCount val="18"/>
                <c:pt idx="0">
                  <c:v>0.21898594165392402</c:v>
                </c:pt>
                <c:pt idx="1">
                  <c:v>0.23853173391094401</c:v>
                </c:pt>
                <c:pt idx="2">
                  <c:v>0.24936872457224002</c:v>
                </c:pt>
                <c:pt idx="3">
                  <c:v>0.26107964970707498</c:v>
                </c:pt>
                <c:pt idx="4">
                  <c:v>0.27161500927887305</c:v>
                </c:pt>
                <c:pt idx="5">
                  <c:v>0.28291679574074913</c:v>
                </c:pt>
                <c:pt idx="6">
                  <c:v>0.28964667940707206</c:v>
                </c:pt>
                <c:pt idx="7">
                  <c:v>0.29638303784703107</c:v>
                </c:pt>
                <c:pt idx="8">
                  <c:v>0.30189973843384105</c:v>
                </c:pt>
                <c:pt idx="9">
                  <c:v>0.30739652808707207</c:v>
                </c:pt>
                <c:pt idx="10">
                  <c:v>0.31231496452905416</c:v>
                </c:pt>
                <c:pt idx="11">
                  <c:v>0.31703563871571799</c:v>
                </c:pt>
                <c:pt idx="12">
                  <c:v>0.32299796936552111</c:v>
                </c:pt>
                <c:pt idx="13">
                  <c:v>0.32926671786948519</c:v>
                </c:pt>
                <c:pt idx="14">
                  <c:v>0.33449172233017005</c:v>
                </c:pt>
                <c:pt idx="15">
                  <c:v>0.33867934566639801</c:v>
                </c:pt>
                <c:pt idx="16">
                  <c:v>0.34286203708221713</c:v>
                </c:pt>
                <c:pt idx="17">
                  <c:v>0.34694071506326113</c:v>
                </c:pt>
              </c:numCache>
            </c:numRef>
          </c:val>
        </c:ser>
        <c:ser>
          <c:idx val="5"/>
          <c:order val="5"/>
          <c:tx>
            <c:v>hierarch sep</c:v>
          </c:tx>
          <c:marker>
            <c:symbol val="none"/>
          </c:marker>
          <c:val>
            <c:numRef>
              <c:f>'hierarchical jaccard'!$D$2:$D$19</c:f>
              <c:numCache>
                <c:formatCode>General</c:formatCode>
                <c:ptCount val="18"/>
                <c:pt idx="0">
                  <c:v>0.12280424170038501</c:v>
                </c:pt>
                <c:pt idx="1">
                  <c:v>0.11648242774681904</c:v>
                </c:pt>
                <c:pt idx="2">
                  <c:v>0.11537182995404099</c:v>
                </c:pt>
                <c:pt idx="3">
                  <c:v>0.13454219777265899</c:v>
                </c:pt>
                <c:pt idx="4">
                  <c:v>0.14141985860859099</c:v>
                </c:pt>
                <c:pt idx="5">
                  <c:v>0.13114382842566497</c:v>
                </c:pt>
                <c:pt idx="6">
                  <c:v>0.13080377403851495</c:v>
                </c:pt>
                <c:pt idx="7">
                  <c:v>0.13083447739632204</c:v>
                </c:pt>
                <c:pt idx="8">
                  <c:v>0.130552986678973</c:v>
                </c:pt>
                <c:pt idx="9">
                  <c:v>0.13028592014298099</c:v>
                </c:pt>
                <c:pt idx="10">
                  <c:v>0.13049211961483601</c:v>
                </c:pt>
                <c:pt idx="11">
                  <c:v>0.132404224383598</c:v>
                </c:pt>
                <c:pt idx="12">
                  <c:v>0.13324102842576999</c:v>
                </c:pt>
                <c:pt idx="13">
                  <c:v>0.13354938340866201</c:v>
                </c:pt>
                <c:pt idx="14">
                  <c:v>0.13303458709541699</c:v>
                </c:pt>
                <c:pt idx="15">
                  <c:v>0.13285313340719304</c:v>
                </c:pt>
                <c:pt idx="16">
                  <c:v>0.13267852851242901</c:v>
                </c:pt>
                <c:pt idx="17">
                  <c:v>0.13259291927300698</c:v>
                </c:pt>
              </c:numCache>
            </c:numRef>
          </c:val>
        </c:ser>
        <c:marker val="1"/>
        <c:axId val="60525568"/>
        <c:axId val="60531840"/>
      </c:lineChart>
      <c:catAx>
        <c:axId val="60525568"/>
        <c:scaling>
          <c:orientation val="minMax"/>
        </c:scaling>
        <c:axPos val="b"/>
        <c:title>
          <c:tx>
            <c:rich>
              <a:bodyPr/>
              <a:lstStyle/>
              <a:p>
                <a:pPr>
                  <a:defRPr/>
                </a:pPr>
                <a:r>
                  <a:rPr lang="en-US"/>
                  <a:t>number of clusters</a:t>
                </a:r>
                <a:endParaRPr lang="he-IL"/>
              </a:p>
            </c:rich>
          </c:tx>
          <c:layout/>
        </c:title>
        <c:numFmt formatCode="General" sourceLinked="1"/>
        <c:majorTickMark val="none"/>
        <c:tickLblPos val="nextTo"/>
        <c:crossAx val="60531840"/>
        <c:crosses val="autoZero"/>
        <c:auto val="1"/>
        <c:lblAlgn val="ctr"/>
        <c:lblOffset val="100"/>
      </c:catAx>
      <c:valAx>
        <c:axId val="60531840"/>
        <c:scaling>
          <c:orientation val="minMax"/>
        </c:scaling>
        <c:axPos val="l"/>
        <c:majorGridlines/>
        <c:title>
          <c:tx>
            <c:rich>
              <a:bodyPr/>
              <a:lstStyle/>
              <a:p>
                <a:pPr>
                  <a:defRPr/>
                </a:pPr>
                <a:r>
                  <a:rPr lang="en-US"/>
                  <a:t>similarity</a:t>
                </a:r>
                <a:endParaRPr lang="he-IL"/>
              </a:p>
            </c:rich>
          </c:tx>
          <c:layout/>
        </c:title>
        <c:numFmt formatCode="General" sourceLinked="1"/>
        <c:tickLblPos val="nextTo"/>
        <c:crossAx val="60525568"/>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he-IL"/>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ysClr val="windowText" lastClr="000000"/>
                </a:solidFill>
                <a:latin typeface="+mn-lt"/>
                <a:ea typeface="+mn-ea"/>
                <a:cs typeface="+mn-cs"/>
              </a:defRPr>
            </a:pPr>
            <a:r>
              <a:rPr lang="en-US" sz="2400" b="0" i="0" baseline="0" dirty="0"/>
              <a:t>Geometric average homogeneity/separation</a:t>
            </a:r>
            <a:endParaRPr lang="he-IL" sz="2400" b="1" i="0" baseline="0" dirty="0"/>
          </a:p>
        </c:rich>
      </c:tx>
      <c:layout/>
    </c:title>
    <c:plotArea>
      <c:layout/>
      <c:lineChart>
        <c:grouping val="standard"/>
        <c:ser>
          <c:idx val="1"/>
          <c:order val="0"/>
          <c:tx>
            <c:v>no overlap hom</c:v>
          </c:tx>
          <c:marker>
            <c:symbol val="none"/>
          </c:marker>
          <c:cat>
            <c:numRef>
              <c:f>'geometric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'geometric no seed overlap'!$B$2:$B$19</c:f>
              <c:numCache>
                <c:formatCode>General</c:formatCode>
                <c:ptCount val="18"/>
                <c:pt idx="0">
                  <c:v>0.32196826694996317</c:v>
                </c:pt>
                <c:pt idx="1">
                  <c:v>0.34708052719968113</c:v>
                </c:pt>
                <c:pt idx="2">
                  <c:v>0.3640984817921481</c:v>
                </c:pt>
                <c:pt idx="3">
                  <c:v>0.37642845142281012</c:v>
                </c:pt>
                <c:pt idx="4">
                  <c:v>0.38580652731744114</c:v>
                </c:pt>
                <c:pt idx="5">
                  <c:v>0.39714790632122504</c:v>
                </c:pt>
                <c:pt idx="6">
                  <c:v>0.40488894040826306</c:v>
                </c:pt>
                <c:pt idx="7">
                  <c:v>0.41151698364569211</c:v>
                </c:pt>
                <c:pt idx="8">
                  <c:v>0.41741002086332202</c:v>
                </c:pt>
                <c:pt idx="9">
                  <c:v>0.42334476670997712</c:v>
                </c:pt>
                <c:pt idx="10">
                  <c:v>0.43359566273877498</c:v>
                </c:pt>
                <c:pt idx="11">
                  <c:v>0.443472184696038</c:v>
                </c:pt>
                <c:pt idx="12">
                  <c:v>0.44557652424670502</c:v>
                </c:pt>
                <c:pt idx="13">
                  <c:v>0.45159791033538399</c:v>
                </c:pt>
                <c:pt idx="14">
                  <c:v>0.45644403269503192</c:v>
                </c:pt>
                <c:pt idx="15">
                  <c:v>0.45998977825676207</c:v>
                </c:pt>
                <c:pt idx="16">
                  <c:v>0.46640447715297012</c:v>
                </c:pt>
                <c:pt idx="17">
                  <c:v>0.47240300725516898</c:v>
                </c:pt>
              </c:numCache>
            </c:numRef>
          </c:val>
        </c:ser>
        <c:ser>
          <c:idx val="0"/>
          <c:order val="1"/>
          <c:tx>
            <c:v>overlap hom</c:v>
          </c:tx>
          <c:marker>
            <c:symbol val="none"/>
          </c:marker>
          <c:cat>
            <c:numRef>
              <c:f>'geometric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'geometric with seed overlap'!$B$2:$B$19</c:f>
              <c:numCache>
                <c:formatCode>General</c:formatCode>
                <c:ptCount val="18"/>
                <c:pt idx="0">
                  <c:v>0.32920688274128107</c:v>
                </c:pt>
                <c:pt idx="1">
                  <c:v>0.34440916640191699</c:v>
                </c:pt>
                <c:pt idx="2">
                  <c:v>0.36776652177110197</c:v>
                </c:pt>
                <c:pt idx="3">
                  <c:v>0.37675221640721601</c:v>
                </c:pt>
                <c:pt idx="4">
                  <c:v>0.38850620800728103</c:v>
                </c:pt>
                <c:pt idx="5">
                  <c:v>0.40015393531381105</c:v>
                </c:pt>
                <c:pt idx="6">
                  <c:v>0.40973057486075698</c:v>
                </c:pt>
                <c:pt idx="7">
                  <c:v>0.41855873150669598</c:v>
                </c:pt>
                <c:pt idx="8">
                  <c:v>0.42789889767311406</c:v>
                </c:pt>
                <c:pt idx="9">
                  <c:v>0.434748059156571</c:v>
                </c:pt>
                <c:pt idx="10">
                  <c:v>0.44132830086025904</c:v>
                </c:pt>
                <c:pt idx="11">
                  <c:v>0.44713809488498901</c:v>
                </c:pt>
                <c:pt idx="12">
                  <c:v>0.45443867310382907</c:v>
                </c:pt>
                <c:pt idx="13">
                  <c:v>0.46156788904505708</c:v>
                </c:pt>
                <c:pt idx="14">
                  <c:v>0.46500428204136002</c:v>
                </c:pt>
                <c:pt idx="15">
                  <c:v>0.47215816473982103</c:v>
                </c:pt>
                <c:pt idx="16">
                  <c:v>0.47502880012746013</c:v>
                </c:pt>
                <c:pt idx="17">
                  <c:v>0.48181622899765914</c:v>
                </c:pt>
              </c:numCache>
            </c:numRef>
          </c:val>
        </c:ser>
        <c:ser>
          <c:idx val="2"/>
          <c:order val="2"/>
          <c:tx>
            <c:v>no overlap sep</c:v>
          </c:tx>
          <c:marker>
            <c:symbol val="none"/>
          </c:marker>
          <c:val>
            <c:numRef>
              <c:f>'geometric no seed overlap'!$D$2:$D$19</c:f>
              <c:numCache>
                <c:formatCode>General</c:formatCode>
                <c:ptCount val="18"/>
                <c:pt idx="0">
                  <c:v>0.10277222787665505</c:v>
                </c:pt>
                <c:pt idx="1">
                  <c:v>0.129643705763242</c:v>
                </c:pt>
                <c:pt idx="2">
                  <c:v>0.147270522833294</c:v>
                </c:pt>
                <c:pt idx="3">
                  <c:v>0.15286863366148704</c:v>
                </c:pt>
                <c:pt idx="4">
                  <c:v>0.16225331113615299</c:v>
                </c:pt>
                <c:pt idx="5">
                  <c:v>0.16514959978121399</c:v>
                </c:pt>
                <c:pt idx="6">
                  <c:v>0.166792642008772</c:v>
                </c:pt>
                <c:pt idx="7">
                  <c:v>0.17230850473423201</c:v>
                </c:pt>
                <c:pt idx="8">
                  <c:v>0.16987133861449799</c:v>
                </c:pt>
                <c:pt idx="9">
                  <c:v>0.17150094907912802</c:v>
                </c:pt>
                <c:pt idx="10">
                  <c:v>0.17716253936941301</c:v>
                </c:pt>
                <c:pt idx="11">
                  <c:v>0.18204995484445202</c:v>
                </c:pt>
                <c:pt idx="12">
                  <c:v>0.17929921755079106</c:v>
                </c:pt>
                <c:pt idx="13">
                  <c:v>0.18215514228280202</c:v>
                </c:pt>
                <c:pt idx="14">
                  <c:v>0.17943889482903902</c:v>
                </c:pt>
                <c:pt idx="15">
                  <c:v>0.17852918842153304</c:v>
                </c:pt>
                <c:pt idx="16">
                  <c:v>0.18500651579006402</c:v>
                </c:pt>
                <c:pt idx="17">
                  <c:v>0.191053539851544</c:v>
                </c:pt>
              </c:numCache>
            </c:numRef>
          </c:val>
        </c:ser>
        <c:ser>
          <c:idx val="3"/>
          <c:order val="3"/>
          <c:tx>
            <c:v>overlpa sep</c:v>
          </c:tx>
          <c:marker>
            <c:symbol val="none"/>
          </c:marker>
          <c:val>
            <c:numRef>
              <c:f>'geometric with seed overlap'!$D$2:$D$19</c:f>
              <c:numCache>
                <c:formatCode>General</c:formatCode>
                <c:ptCount val="18"/>
                <c:pt idx="0">
                  <c:v>0.12180531156485</c:v>
                </c:pt>
                <c:pt idx="1">
                  <c:v>0.12962850707914697</c:v>
                </c:pt>
                <c:pt idx="2">
                  <c:v>0.14864550839820101</c:v>
                </c:pt>
                <c:pt idx="3">
                  <c:v>0.15533990913428999</c:v>
                </c:pt>
                <c:pt idx="4">
                  <c:v>0.16903755342268401</c:v>
                </c:pt>
                <c:pt idx="5">
                  <c:v>0.165903999253109</c:v>
                </c:pt>
                <c:pt idx="6">
                  <c:v>0.16944179349313002</c:v>
                </c:pt>
                <c:pt idx="7">
                  <c:v>0.17379531290713504</c:v>
                </c:pt>
                <c:pt idx="8">
                  <c:v>0.18039873313831203</c:v>
                </c:pt>
                <c:pt idx="9">
                  <c:v>0.18630853480708404</c:v>
                </c:pt>
                <c:pt idx="10">
                  <c:v>0.18902163979820899</c:v>
                </c:pt>
                <c:pt idx="11">
                  <c:v>0.19237467453177398</c:v>
                </c:pt>
                <c:pt idx="12">
                  <c:v>0.197463926699185</c:v>
                </c:pt>
                <c:pt idx="13">
                  <c:v>0.20198528856304201</c:v>
                </c:pt>
                <c:pt idx="14">
                  <c:v>0.19696545191643802</c:v>
                </c:pt>
                <c:pt idx="15">
                  <c:v>0.20487533390847201</c:v>
                </c:pt>
                <c:pt idx="16">
                  <c:v>0.19932418800427201</c:v>
                </c:pt>
                <c:pt idx="17">
                  <c:v>0.20914946229219705</c:v>
                </c:pt>
              </c:numCache>
            </c:numRef>
          </c:val>
        </c:ser>
        <c:ser>
          <c:idx val="4"/>
          <c:order val="4"/>
          <c:tx>
            <c:v>hierarch hom</c:v>
          </c:tx>
          <c:marker>
            <c:symbol val="none"/>
          </c:marker>
          <c:val>
            <c:numRef>
              <c:f>'hierarchical geometric'!$B$2:$B$19</c:f>
              <c:numCache>
                <c:formatCode>General</c:formatCode>
                <c:ptCount val="18"/>
                <c:pt idx="0">
                  <c:v>0.32918293692967709</c:v>
                </c:pt>
                <c:pt idx="1">
                  <c:v>0.35469277201564603</c:v>
                </c:pt>
                <c:pt idx="2">
                  <c:v>0.37276044677254805</c:v>
                </c:pt>
                <c:pt idx="3">
                  <c:v>0.3828574296328221</c:v>
                </c:pt>
                <c:pt idx="4">
                  <c:v>0.39276765861246504</c:v>
                </c:pt>
                <c:pt idx="5">
                  <c:v>0.40358499444136908</c:v>
                </c:pt>
                <c:pt idx="6">
                  <c:v>0.41403105383230399</c:v>
                </c:pt>
                <c:pt idx="7">
                  <c:v>0.42163834470310096</c:v>
                </c:pt>
                <c:pt idx="8">
                  <c:v>0.42779811861801892</c:v>
                </c:pt>
                <c:pt idx="9">
                  <c:v>0.43321949475108601</c:v>
                </c:pt>
                <c:pt idx="10">
                  <c:v>0.44108171706812499</c:v>
                </c:pt>
                <c:pt idx="11">
                  <c:v>0.44898827002188907</c:v>
                </c:pt>
                <c:pt idx="12">
                  <c:v>0.45430188383377806</c:v>
                </c:pt>
                <c:pt idx="13">
                  <c:v>0.45979791911728202</c:v>
                </c:pt>
                <c:pt idx="14">
                  <c:v>0.46714659704575207</c:v>
                </c:pt>
                <c:pt idx="15">
                  <c:v>0.473659005615235</c:v>
                </c:pt>
                <c:pt idx="16">
                  <c:v>0.479240632592833</c:v>
                </c:pt>
                <c:pt idx="17">
                  <c:v>0.48494964205569302</c:v>
                </c:pt>
              </c:numCache>
            </c:numRef>
          </c:val>
        </c:ser>
        <c:ser>
          <c:idx val="5"/>
          <c:order val="5"/>
          <c:tx>
            <c:v>hierarch sep</c:v>
          </c:tx>
          <c:marker>
            <c:symbol val="none"/>
          </c:marker>
          <c:val>
            <c:numRef>
              <c:f>'hierarchical geometric'!$D$2:$D$19</c:f>
              <c:numCache>
                <c:formatCode>General</c:formatCode>
                <c:ptCount val="18"/>
                <c:pt idx="0">
                  <c:v>0.17762434487694104</c:v>
                </c:pt>
                <c:pt idx="1">
                  <c:v>0.24367274697389096</c:v>
                </c:pt>
                <c:pt idx="2">
                  <c:v>0.21866520404381501</c:v>
                </c:pt>
                <c:pt idx="3">
                  <c:v>0.21808318307700905</c:v>
                </c:pt>
                <c:pt idx="4">
                  <c:v>0.23453037435137403</c:v>
                </c:pt>
                <c:pt idx="5">
                  <c:v>0.23462496735553298</c:v>
                </c:pt>
                <c:pt idx="6">
                  <c:v>0.23238036873692103</c:v>
                </c:pt>
                <c:pt idx="7">
                  <c:v>0.23694847045586406</c:v>
                </c:pt>
                <c:pt idx="8">
                  <c:v>0.23699722950710905</c:v>
                </c:pt>
                <c:pt idx="9">
                  <c:v>0.23694017718781202</c:v>
                </c:pt>
                <c:pt idx="10">
                  <c:v>0.236078957118872</c:v>
                </c:pt>
                <c:pt idx="11">
                  <c:v>0.23655363137864596</c:v>
                </c:pt>
                <c:pt idx="12">
                  <c:v>0.23636869181686704</c:v>
                </c:pt>
                <c:pt idx="13">
                  <c:v>0.23634134733346804</c:v>
                </c:pt>
                <c:pt idx="14">
                  <c:v>0.23578499525546104</c:v>
                </c:pt>
                <c:pt idx="15">
                  <c:v>0.23543620744709307</c:v>
                </c:pt>
                <c:pt idx="16">
                  <c:v>0.23625223796091199</c:v>
                </c:pt>
                <c:pt idx="17">
                  <c:v>0.23599670749315901</c:v>
                </c:pt>
              </c:numCache>
            </c:numRef>
          </c:val>
        </c:ser>
        <c:marker val="1"/>
        <c:axId val="63202432"/>
        <c:axId val="63204352"/>
      </c:lineChart>
      <c:catAx>
        <c:axId val="63202432"/>
        <c:scaling>
          <c:orientation val="minMax"/>
        </c:scaling>
        <c:axPos val="b"/>
        <c:title>
          <c:tx>
            <c:rich>
              <a:bodyPr/>
              <a:lstStyle/>
              <a:p>
                <a:pPr>
                  <a:defRPr/>
                </a:pPr>
                <a:r>
                  <a:rPr lang="en-US"/>
                  <a:t>number of clusters</a:t>
                </a:r>
                <a:endParaRPr lang="he-IL"/>
              </a:p>
            </c:rich>
          </c:tx>
          <c:layout/>
        </c:title>
        <c:numFmt formatCode="General" sourceLinked="1"/>
        <c:majorTickMark val="none"/>
        <c:tickLblPos val="nextTo"/>
        <c:crossAx val="63204352"/>
        <c:crosses val="autoZero"/>
        <c:auto val="1"/>
        <c:lblAlgn val="ctr"/>
        <c:lblOffset val="100"/>
      </c:catAx>
      <c:valAx>
        <c:axId val="63204352"/>
        <c:scaling>
          <c:orientation val="minMax"/>
          <c:min val="0"/>
        </c:scaling>
        <c:axPos val="l"/>
        <c:majorGridlines/>
        <c:title>
          <c:tx>
            <c:rich>
              <a:bodyPr/>
              <a:lstStyle/>
              <a:p>
                <a:pPr>
                  <a:defRPr/>
                </a:pPr>
                <a:r>
                  <a:rPr lang="en-US"/>
                  <a:t>similarity</a:t>
                </a:r>
                <a:endParaRPr lang="he-IL"/>
              </a:p>
            </c:rich>
          </c:tx>
          <c:layout/>
        </c:title>
        <c:numFmt formatCode="General" sourceLinked="1"/>
        <c:tickLblPos val="nextTo"/>
        <c:crossAx val="63202432"/>
        <c:crosses val="autoZero"/>
        <c:crossBetween val="between"/>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he-IL"/>
  <c:chart>
    <c:title>
      <c:tx>
        <c:rich>
          <a:bodyPr/>
          <a:lstStyle/>
          <a:p>
            <a:pPr>
              <a:defRPr sz="2400"/>
            </a:pPr>
            <a:r>
              <a:rPr lang="en-US" sz="2400" b="0" i="0" u="none" strike="noStrike" baseline="0"/>
              <a:t>average silhouette</a:t>
            </a:r>
            <a:endParaRPr lang="he-IL" sz="2400"/>
          </a:p>
        </c:rich>
      </c:tx>
      <c:layout/>
    </c:title>
    <c:plotArea>
      <c:layout/>
      <c:lineChart>
        <c:grouping val="standard"/>
        <c:ser>
          <c:idx val="1"/>
          <c:order val="0"/>
          <c:tx>
            <c:v>Jaccard no seed overlap</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'jaccard no seed overlap'!$F$2:$F$19</c:f>
              <c:numCache>
                <c:formatCode>General</c:formatCode>
                <c:ptCount val="18"/>
                <c:pt idx="0">
                  <c:v>0.13125843368679901</c:v>
                </c:pt>
                <c:pt idx="1">
                  <c:v>0.12280172112635301</c:v>
                </c:pt>
                <c:pt idx="2">
                  <c:v>0.12934113407925299</c:v>
                </c:pt>
                <c:pt idx="3">
                  <c:v>0.12056179542103602</c:v>
                </c:pt>
                <c:pt idx="4">
                  <c:v>0.12918174337373997</c:v>
                </c:pt>
                <c:pt idx="5">
                  <c:v>0.12485755068816801</c:v>
                </c:pt>
                <c:pt idx="6">
                  <c:v>0.13140359961680501</c:v>
                </c:pt>
                <c:pt idx="7">
                  <c:v>0.13697806165335696</c:v>
                </c:pt>
                <c:pt idx="8">
                  <c:v>0.14089534932199102</c:v>
                </c:pt>
                <c:pt idx="9">
                  <c:v>0.13920498132255901</c:v>
                </c:pt>
                <c:pt idx="10">
                  <c:v>0.14017610044636902</c:v>
                </c:pt>
                <c:pt idx="11">
                  <c:v>0.14182894354830702</c:v>
                </c:pt>
                <c:pt idx="12">
                  <c:v>0.14567327635052496</c:v>
                </c:pt>
                <c:pt idx="13">
                  <c:v>0.13865659573723199</c:v>
                </c:pt>
                <c:pt idx="14">
                  <c:v>0.14785735117015403</c:v>
                </c:pt>
                <c:pt idx="15">
                  <c:v>0.14915264324838198</c:v>
                </c:pt>
                <c:pt idx="16">
                  <c:v>0.14862055323054693</c:v>
                </c:pt>
                <c:pt idx="17">
                  <c:v>0.14560117652022303</c:v>
                </c:pt>
              </c:numCache>
            </c:numRef>
          </c:val>
        </c:ser>
        <c:ser>
          <c:idx val="0"/>
          <c:order val="1"/>
          <c:tx>
            <c:v>Jaccard seed overlap</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'jaccard with seed overlap'!$F$2:$F$19</c:f>
              <c:numCache>
                <c:formatCode>General</c:formatCode>
                <c:ptCount val="18"/>
                <c:pt idx="0">
                  <c:v>0.130785969518599</c:v>
                </c:pt>
                <c:pt idx="1">
                  <c:v>0.12424671712410301</c:v>
                </c:pt>
                <c:pt idx="2">
                  <c:v>0.12392721556840101</c:v>
                </c:pt>
                <c:pt idx="3">
                  <c:v>0.12611909055905701</c:v>
                </c:pt>
                <c:pt idx="4">
                  <c:v>0.13699217548601703</c:v>
                </c:pt>
                <c:pt idx="5">
                  <c:v>0.133073853842159</c:v>
                </c:pt>
                <c:pt idx="6">
                  <c:v>0.13033521206332799</c:v>
                </c:pt>
                <c:pt idx="7">
                  <c:v>0.13337958155538501</c:v>
                </c:pt>
                <c:pt idx="8">
                  <c:v>0.13769020542316299</c:v>
                </c:pt>
                <c:pt idx="9">
                  <c:v>0.13142214888277703</c:v>
                </c:pt>
                <c:pt idx="10">
                  <c:v>0.12213909666899901</c:v>
                </c:pt>
                <c:pt idx="11">
                  <c:v>0.12414262640651905</c:v>
                </c:pt>
                <c:pt idx="12">
                  <c:v>0.121651274698808</c:v>
                </c:pt>
                <c:pt idx="13">
                  <c:v>0.118952633913358</c:v>
                </c:pt>
                <c:pt idx="14">
                  <c:v>0.12215269586496801</c:v>
                </c:pt>
                <c:pt idx="15">
                  <c:v>0.11697101102246299</c:v>
                </c:pt>
                <c:pt idx="16">
                  <c:v>0.114267093731565</c:v>
                </c:pt>
                <c:pt idx="17">
                  <c:v>0.110610178665484</c:v>
                </c:pt>
              </c:numCache>
            </c:numRef>
          </c:val>
        </c:ser>
        <c:ser>
          <c:idx val="2"/>
          <c:order val="2"/>
          <c:tx>
            <c:v>Geometric no seed overlap</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'geometric no seed overlap'!$F$2:$F$19</c:f>
              <c:numCache>
                <c:formatCode>General</c:formatCode>
                <c:ptCount val="18"/>
                <c:pt idx="0">
                  <c:v>0.21243953193077703</c:v>
                </c:pt>
                <c:pt idx="1">
                  <c:v>0.19055157829439798</c:v>
                </c:pt>
                <c:pt idx="2">
                  <c:v>0.184122075383362</c:v>
                </c:pt>
                <c:pt idx="3">
                  <c:v>0.18500264225923699</c:v>
                </c:pt>
                <c:pt idx="4">
                  <c:v>0.17562936163104401</c:v>
                </c:pt>
                <c:pt idx="5">
                  <c:v>0.17753075491622899</c:v>
                </c:pt>
                <c:pt idx="6">
                  <c:v>0.18075873504947204</c:v>
                </c:pt>
                <c:pt idx="7">
                  <c:v>0.17700120083857601</c:v>
                </c:pt>
                <c:pt idx="8">
                  <c:v>0.18167015749889801</c:v>
                </c:pt>
                <c:pt idx="9">
                  <c:v>0.18299934941387802</c:v>
                </c:pt>
                <c:pt idx="10">
                  <c:v>0.18125681609062202</c:v>
                </c:pt>
                <c:pt idx="11">
                  <c:v>0.18223131281054403</c:v>
                </c:pt>
                <c:pt idx="12">
                  <c:v>0.18471823794911102</c:v>
                </c:pt>
                <c:pt idx="13">
                  <c:v>0.18307654305011001</c:v>
                </c:pt>
                <c:pt idx="14">
                  <c:v>0.18891554114043105</c:v>
                </c:pt>
                <c:pt idx="15">
                  <c:v>0.19250506666355094</c:v>
                </c:pt>
                <c:pt idx="16">
                  <c:v>0.18589451210042102</c:v>
                </c:pt>
                <c:pt idx="17">
                  <c:v>0.17927633517844302</c:v>
                </c:pt>
              </c:numCache>
            </c:numRef>
          </c:val>
        </c:ser>
        <c:ser>
          <c:idx val="3"/>
          <c:order val="3"/>
          <c:tx>
            <c:v>Geometric seed overlap</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'geometric with seed overlap'!$F$2:$F$19</c:f>
              <c:numCache>
                <c:formatCode>General</c:formatCode>
                <c:ptCount val="18"/>
                <c:pt idx="0">
                  <c:v>0.19459697791328198</c:v>
                </c:pt>
                <c:pt idx="1">
                  <c:v>0.18772953498572903</c:v>
                </c:pt>
                <c:pt idx="2">
                  <c:v>0.18745565406703601</c:v>
                </c:pt>
                <c:pt idx="3">
                  <c:v>0.17701006722993701</c:v>
                </c:pt>
                <c:pt idx="4">
                  <c:v>0.16674608783802705</c:v>
                </c:pt>
                <c:pt idx="5">
                  <c:v>0.181167266613701</c:v>
                </c:pt>
                <c:pt idx="6">
                  <c:v>0.18145016441883399</c:v>
                </c:pt>
                <c:pt idx="7">
                  <c:v>0.181100090675584</c:v>
                </c:pt>
                <c:pt idx="8">
                  <c:v>0.17706959270188102</c:v>
                </c:pt>
                <c:pt idx="9">
                  <c:v>0.17244457666252999</c:v>
                </c:pt>
                <c:pt idx="10">
                  <c:v>0.16972600796298601</c:v>
                </c:pt>
                <c:pt idx="11">
                  <c:v>0.16789887420212099</c:v>
                </c:pt>
                <c:pt idx="12">
                  <c:v>0.16361020906538201</c:v>
                </c:pt>
                <c:pt idx="13">
                  <c:v>0.16047107048875597</c:v>
                </c:pt>
                <c:pt idx="14">
                  <c:v>0.16837947992430397</c:v>
                </c:pt>
                <c:pt idx="15">
                  <c:v>0.16003390105347001</c:v>
                </c:pt>
                <c:pt idx="16">
                  <c:v>0.16800366904639699</c:v>
                </c:pt>
                <c:pt idx="17">
                  <c:v>0.15789592647298104</c:v>
                </c:pt>
              </c:numCache>
            </c:numRef>
          </c:val>
        </c:ser>
        <c:ser>
          <c:idx val="4"/>
          <c:order val="4"/>
          <c:tx>
            <c:v>hierarchical</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'hierarchical jaccard'!$F$2:$F$19</c:f>
              <c:numCache>
                <c:formatCode>General</c:formatCode>
                <c:ptCount val="18"/>
                <c:pt idx="0">
                  <c:v>7.858680368162832E-2</c:v>
                </c:pt>
                <c:pt idx="1">
                  <c:v>9.3323139306716096E-2</c:v>
                </c:pt>
                <c:pt idx="2">
                  <c:v>0.100691334412866</c:v>
                </c:pt>
                <c:pt idx="3">
                  <c:v>4.205359900931701E-2</c:v>
                </c:pt>
                <c:pt idx="4">
                  <c:v>2.8024708212560496E-2</c:v>
                </c:pt>
                <c:pt idx="5">
                  <c:v>3.8246668423387399E-2</c:v>
                </c:pt>
                <c:pt idx="6">
                  <c:v>4.2255593910939103E-2</c:v>
                </c:pt>
                <c:pt idx="7">
                  <c:v>4.4178731708149711E-2</c:v>
                </c:pt>
                <c:pt idx="8">
                  <c:v>4.8539326309864995E-2</c:v>
                </c:pt>
                <c:pt idx="9">
                  <c:v>5.3765080002883811E-2</c:v>
                </c:pt>
                <c:pt idx="10">
                  <c:v>5.22621326190994E-2</c:v>
                </c:pt>
                <c:pt idx="11">
                  <c:v>2.0970842192933603E-2</c:v>
                </c:pt>
                <c:pt idx="12">
                  <c:v>2.644528677194391E-2</c:v>
                </c:pt>
                <c:pt idx="13">
                  <c:v>3.1980056222947202E-2</c:v>
                </c:pt>
                <c:pt idx="14">
                  <c:v>3.6021077947159405E-2</c:v>
                </c:pt>
                <c:pt idx="15">
                  <c:v>3.9206338418639908E-2</c:v>
                </c:pt>
                <c:pt idx="16">
                  <c:v>4.2092049296855609E-2</c:v>
                </c:pt>
                <c:pt idx="17">
                  <c:v>4.4058593310982705E-2</c:v>
                </c:pt>
              </c:numCache>
            </c:numRef>
          </c:val>
        </c:ser>
        <c:ser>
          <c:idx val="5"/>
          <c:order val="5"/>
          <c:tx>
            <c:v>hierarchical geometric</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'hierarchical geometric'!$F$2:$F$19</c:f>
              <c:numCache>
                <c:formatCode>General</c:formatCode>
                <c:ptCount val="18"/>
                <c:pt idx="0">
                  <c:v>0.11765374237155503</c:v>
                </c:pt>
                <c:pt idx="1">
                  <c:v>5.9936034764784409E-2</c:v>
                </c:pt>
                <c:pt idx="2">
                  <c:v>6.8783405240442408E-2</c:v>
                </c:pt>
                <c:pt idx="3">
                  <c:v>7.3006258593444298E-2</c:v>
                </c:pt>
                <c:pt idx="4">
                  <c:v>6.0920653760509497E-3</c:v>
                </c:pt>
                <c:pt idx="5">
                  <c:v>1.8425579589565807E-2</c:v>
                </c:pt>
                <c:pt idx="6">
                  <c:v>2.8358866231061392E-2</c:v>
                </c:pt>
                <c:pt idx="7">
                  <c:v>1.51750091567289E-2</c:v>
                </c:pt>
                <c:pt idx="8">
                  <c:v>1.0303008150547899E-2</c:v>
                </c:pt>
                <c:pt idx="9">
                  <c:v>1.2077471457426799E-2</c:v>
                </c:pt>
                <c:pt idx="10">
                  <c:v>1.8436587128649099E-2</c:v>
                </c:pt>
                <c:pt idx="11">
                  <c:v>2.8027217492302803E-2</c:v>
                </c:pt>
                <c:pt idx="12">
                  <c:v>3.1284509509800204E-2</c:v>
                </c:pt>
                <c:pt idx="13">
                  <c:v>3.5108114076531902E-2</c:v>
                </c:pt>
                <c:pt idx="14">
                  <c:v>4.2494149661743197E-2</c:v>
                </c:pt>
                <c:pt idx="15">
                  <c:v>4.8851642204252886E-2</c:v>
                </c:pt>
                <c:pt idx="16">
                  <c:v>5.2388916881621013E-2</c:v>
                </c:pt>
                <c:pt idx="17">
                  <c:v>5.6766282629730221E-2</c:v>
                </c:pt>
              </c:numCache>
            </c:numRef>
          </c:val>
        </c:ser>
        <c:marker val="1"/>
        <c:axId val="59624832"/>
        <c:axId val="63251968"/>
      </c:lineChart>
      <c:catAx>
        <c:axId val="59624832"/>
        <c:scaling>
          <c:orientation val="minMax"/>
        </c:scaling>
        <c:axPos val="b"/>
        <c:title>
          <c:tx>
            <c:rich>
              <a:bodyPr/>
              <a:lstStyle/>
              <a:p>
                <a:pPr>
                  <a:defRPr/>
                </a:pPr>
                <a:r>
                  <a:rPr lang="en-US"/>
                  <a:t>number of clusters</a:t>
                </a:r>
                <a:endParaRPr lang="he-IL"/>
              </a:p>
            </c:rich>
          </c:tx>
          <c:layout/>
        </c:title>
        <c:numFmt formatCode="General" sourceLinked="1"/>
        <c:majorTickMark val="none"/>
        <c:tickLblPos val="nextTo"/>
        <c:crossAx val="63251968"/>
        <c:crosses val="autoZero"/>
        <c:auto val="1"/>
        <c:lblAlgn val="ctr"/>
        <c:lblOffset val="100"/>
      </c:catAx>
      <c:valAx>
        <c:axId val="63251968"/>
        <c:scaling>
          <c:orientation val="minMax"/>
        </c:scaling>
        <c:axPos val="l"/>
        <c:majorGridlines/>
        <c:title>
          <c:tx>
            <c:rich>
              <a:bodyPr/>
              <a:lstStyle/>
              <a:p>
                <a:pPr>
                  <a:defRPr/>
                </a:pPr>
                <a:r>
                  <a:rPr lang="en-US"/>
                  <a:t>similarity</a:t>
                </a:r>
                <a:endParaRPr lang="he-IL"/>
              </a:p>
            </c:rich>
          </c:tx>
          <c:layout/>
        </c:title>
        <c:numFmt formatCode="General" sourceLinked="1"/>
        <c:tickLblPos val="nextTo"/>
        <c:crossAx val="59624832"/>
        <c:crosses val="autoZero"/>
        <c:crossBetween val="between"/>
      </c:valAx>
    </c:plotArea>
    <c:legend>
      <c:legendPos val="r"/>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a:defRPr sz="2400"/>
            </a:pPr>
            <a:r>
              <a:rPr lang="en-US" sz="2400" b="0" i="0" u="none" strike="noStrike" baseline="0"/>
              <a:t>max cluster</a:t>
            </a:r>
            <a:endParaRPr lang="he-IL" sz="2400"/>
          </a:p>
        </c:rich>
      </c:tx>
      <c:layout/>
    </c:title>
    <c:plotArea>
      <c:layout/>
      <c:lineChart>
        <c:grouping val="standard"/>
        <c:ser>
          <c:idx val="1"/>
          <c:order val="0"/>
          <c:tx>
            <c:v>Jaccard no seed overlap</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'jaccard no seed overlap'!$AA$2:$AA$19</c:f>
              <c:numCache>
                <c:formatCode>General</c:formatCode>
                <c:ptCount val="18"/>
                <c:pt idx="0">
                  <c:v>579.52</c:v>
                </c:pt>
                <c:pt idx="1">
                  <c:v>529.31999999999994</c:v>
                </c:pt>
                <c:pt idx="2">
                  <c:v>526.3599999999999</c:v>
                </c:pt>
                <c:pt idx="3">
                  <c:v>484.4</c:v>
                </c:pt>
                <c:pt idx="4">
                  <c:v>465.47999999999996</c:v>
                </c:pt>
                <c:pt idx="5">
                  <c:v>438.6</c:v>
                </c:pt>
                <c:pt idx="6">
                  <c:v>444.2</c:v>
                </c:pt>
                <c:pt idx="7">
                  <c:v>415.47999999999996</c:v>
                </c:pt>
                <c:pt idx="8">
                  <c:v>401</c:v>
                </c:pt>
                <c:pt idx="9">
                  <c:v>379.71999999999997</c:v>
                </c:pt>
                <c:pt idx="10">
                  <c:v>392.64000000000004</c:v>
                </c:pt>
                <c:pt idx="11">
                  <c:v>369.96</c:v>
                </c:pt>
                <c:pt idx="12">
                  <c:v>363.76</c:v>
                </c:pt>
                <c:pt idx="13">
                  <c:v>361.96</c:v>
                </c:pt>
                <c:pt idx="14">
                  <c:v>364.96</c:v>
                </c:pt>
                <c:pt idx="15">
                  <c:v>359.08</c:v>
                </c:pt>
                <c:pt idx="16">
                  <c:v>342.12</c:v>
                </c:pt>
                <c:pt idx="17">
                  <c:v>326.44</c:v>
                </c:pt>
              </c:numCache>
            </c:numRef>
          </c:val>
        </c:ser>
        <c:ser>
          <c:idx val="0"/>
          <c:order val="1"/>
          <c:tx>
            <c:v>Jaccard seed overlap</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'jaccard with seed overlap'!$AA$2:$AA$19</c:f>
              <c:numCache>
                <c:formatCode>General</c:formatCode>
                <c:ptCount val="18"/>
                <c:pt idx="0">
                  <c:v>552.28000000000009</c:v>
                </c:pt>
                <c:pt idx="1">
                  <c:v>491.04</c:v>
                </c:pt>
                <c:pt idx="2">
                  <c:v>459.68</c:v>
                </c:pt>
                <c:pt idx="3">
                  <c:v>429.12</c:v>
                </c:pt>
                <c:pt idx="4">
                  <c:v>436.88</c:v>
                </c:pt>
                <c:pt idx="5">
                  <c:v>419.68</c:v>
                </c:pt>
                <c:pt idx="6">
                  <c:v>382.56</c:v>
                </c:pt>
                <c:pt idx="7">
                  <c:v>372.6</c:v>
                </c:pt>
                <c:pt idx="8">
                  <c:v>369.04</c:v>
                </c:pt>
                <c:pt idx="9">
                  <c:v>345.8</c:v>
                </c:pt>
                <c:pt idx="10">
                  <c:v>314.27999999999992</c:v>
                </c:pt>
                <c:pt idx="11">
                  <c:v>300.27999999999992</c:v>
                </c:pt>
                <c:pt idx="12">
                  <c:v>271.95999999999992</c:v>
                </c:pt>
                <c:pt idx="13">
                  <c:v>268.12</c:v>
                </c:pt>
                <c:pt idx="14">
                  <c:v>259.24</c:v>
                </c:pt>
                <c:pt idx="15">
                  <c:v>254</c:v>
                </c:pt>
                <c:pt idx="16">
                  <c:v>230.8</c:v>
                </c:pt>
                <c:pt idx="17">
                  <c:v>211.96</c:v>
                </c:pt>
              </c:numCache>
            </c:numRef>
          </c:val>
        </c:ser>
        <c:ser>
          <c:idx val="2"/>
          <c:order val="2"/>
          <c:tx>
            <c:v>geometric no overlap</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'geometric no seed overlap'!$AA$2:$AA$19</c:f>
              <c:numCache>
                <c:formatCode>General</c:formatCode>
                <c:ptCount val="18"/>
                <c:pt idx="0">
                  <c:v>578.91999999999996</c:v>
                </c:pt>
                <c:pt idx="1">
                  <c:v>519.55999999999983</c:v>
                </c:pt>
                <c:pt idx="2">
                  <c:v>478.64000000000004</c:v>
                </c:pt>
                <c:pt idx="3">
                  <c:v>456.16</c:v>
                </c:pt>
                <c:pt idx="4">
                  <c:v>427.56</c:v>
                </c:pt>
                <c:pt idx="5">
                  <c:v>406.96</c:v>
                </c:pt>
                <c:pt idx="6">
                  <c:v>401.64000000000004</c:v>
                </c:pt>
                <c:pt idx="7">
                  <c:v>378.36</c:v>
                </c:pt>
                <c:pt idx="8">
                  <c:v>384.96</c:v>
                </c:pt>
                <c:pt idx="9">
                  <c:v>376.24</c:v>
                </c:pt>
                <c:pt idx="10">
                  <c:v>354.47999999999996</c:v>
                </c:pt>
                <c:pt idx="11">
                  <c:v>330.4</c:v>
                </c:pt>
                <c:pt idx="12">
                  <c:v>340.52</c:v>
                </c:pt>
                <c:pt idx="13">
                  <c:v>325.64000000000004</c:v>
                </c:pt>
                <c:pt idx="14">
                  <c:v>340.36</c:v>
                </c:pt>
                <c:pt idx="15">
                  <c:v>341.56</c:v>
                </c:pt>
                <c:pt idx="16">
                  <c:v>317.32</c:v>
                </c:pt>
                <c:pt idx="17">
                  <c:v>289.8</c:v>
                </c:pt>
              </c:numCache>
            </c:numRef>
          </c:val>
        </c:ser>
        <c:ser>
          <c:idx val="3"/>
          <c:order val="3"/>
          <c:tx>
            <c:v>geometric seed overlap</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'geometric with seed overlap'!$AA$2:$AA$19</c:f>
              <c:numCache>
                <c:formatCode>General</c:formatCode>
                <c:ptCount val="18"/>
                <c:pt idx="0">
                  <c:v>546.16</c:v>
                </c:pt>
                <c:pt idx="1">
                  <c:v>520.67999999999995</c:v>
                </c:pt>
                <c:pt idx="2">
                  <c:v>470.84000000000003</c:v>
                </c:pt>
                <c:pt idx="3">
                  <c:v>444</c:v>
                </c:pt>
                <c:pt idx="4">
                  <c:v>395.08</c:v>
                </c:pt>
                <c:pt idx="5">
                  <c:v>396.96</c:v>
                </c:pt>
                <c:pt idx="6">
                  <c:v>383.68</c:v>
                </c:pt>
                <c:pt idx="7">
                  <c:v>360.56</c:v>
                </c:pt>
                <c:pt idx="8">
                  <c:v>337.71999999999997</c:v>
                </c:pt>
                <c:pt idx="9">
                  <c:v>308.12</c:v>
                </c:pt>
                <c:pt idx="10">
                  <c:v>296.24</c:v>
                </c:pt>
                <c:pt idx="11">
                  <c:v>284.76</c:v>
                </c:pt>
                <c:pt idx="12">
                  <c:v>259.24</c:v>
                </c:pt>
                <c:pt idx="13">
                  <c:v>243.64</c:v>
                </c:pt>
                <c:pt idx="14">
                  <c:v>262.68</c:v>
                </c:pt>
                <c:pt idx="15">
                  <c:v>225.84</c:v>
                </c:pt>
                <c:pt idx="16">
                  <c:v>250.64</c:v>
                </c:pt>
                <c:pt idx="17">
                  <c:v>209.56</c:v>
                </c:pt>
              </c:numCache>
            </c:numRef>
          </c:val>
        </c:ser>
        <c:ser>
          <c:idx val="4"/>
          <c:order val="4"/>
          <c:tx>
            <c:v>expander binary</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'Kmeans expander binary'!$V$2:$V$19</c:f>
              <c:numCache>
                <c:formatCode>General</c:formatCode>
                <c:ptCount val="18"/>
                <c:pt idx="0">
                  <c:v>308</c:v>
                </c:pt>
                <c:pt idx="1">
                  <c:v>283</c:v>
                </c:pt>
                <c:pt idx="2">
                  <c:v>215</c:v>
                </c:pt>
                <c:pt idx="3">
                  <c:v>238</c:v>
                </c:pt>
                <c:pt idx="4">
                  <c:v>237</c:v>
                </c:pt>
                <c:pt idx="5">
                  <c:v>227</c:v>
                </c:pt>
                <c:pt idx="6">
                  <c:v>227</c:v>
                </c:pt>
                <c:pt idx="7">
                  <c:v>221</c:v>
                </c:pt>
                <c:pt idx="8">
                  <c:v>157</c:v>
                </c:pt>
                <c:pt idx="9">
                  <c:v>218</c:v>
                </c:pt>
                <c:pt idx="10">
                  <c:v>218</c:v>
                </c:pt>
                <c:pt idx="11">
                  <c:v>218</c:v>
                </c:pt>
                <c:pt idx="12">
                  <c:v>186</c:v>
                </c:pt>
                <c:pt idx="13">
                  <c:v>185</c:v>
                </c:pt>
                <c:pt idx="14">
                  <c:v>207</c:v>
                </c:pt>
                <c:pt idx="15">
                  <c:v>213</c:v>
                </c:pt>
                <c:pt idx="16">
                  <c:v>215</c:v>
                </c:pt>
                <c:pt idx="17">
                  <c:v>205</c:v>
                </c:pt>
              </c:numCache>
            </c:numRef>
          </c:val>
        </c:ser>
        <c:ser>
          <c:idx val="5"/>
          <c:order val="5"/>
          <c:tx>
            <c:v>hierarchical jaccard</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'hierarchical jaccard'!$AA$2:$AA$18</c:f>
              <c:numCache>
                <c:formatCode>General</c:formatCode>
                <c:ptCount val="17"/>
                <c:pt idx="0">
                  <c:v>357</c:v>
                </c:pt>
                <c:pt idx="1">
                  <c:v>322</c:v>
                </c:pt>
                <c:pt idx="2">
                  <c:v>314</c:v>
                </c:pt>
                <c:pt idx="3">
                  <c:v>314</c:v>
                </c:pt>
                <c:pt idx="4">
                  <c:v>314</c:v>
                </c:pt>
                <c:pt idx="5">
                  <c:v>180</c:v>
                </c:pt>
                <c:pt idx="6">
                  <c:v>180</c:v>
                </c:pt>
                <c:pt idx="7">
                  <c:v>180</c:v>
                </c:pt>
                <c:pt idx="8">
                  <c:v>180</c:v>
                </c:pt>
                <c:pt idx="9">
                  <c:v>180</c:v>
                </c:pt>
                <c:pt idx="10">
                  <c:v>180</c:v>
                </c:pt>
                <c:pt idx="11">
                  <c:v>180</c:v>
                </c:pt>
                <c:pt idx="12">
                  <c:v>180</c:v>
                </c:pt>
                <c:pt idx="13">
                  <c:v>131</c:v>
                </c:pt>
                <c:pt idx="14">
                  <c:v>131</c:v>
                </c:pt>
                <c:pt idx="15">
                  <c:v>131</c:v>
                </c:pt>
                <c:pt idx="16">
                  <c:v>131</c:v>
                </c:pt>
              </c:numCache>
            </c:numRef>
          </c:val>
        </c:ser>
        <c:ser>
          <c:idx val="6"/>
          <c:order val="6"/>
          <c:tx>
            <c:v>hierarchical geometric</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'hierarchical geometric'!$AA$2:$AA$19</c:f>
              <c:numCache>
                <c:formatCode>General</c:formatCode>
                <c:ptCount val="18"/>
                <c:pt idx="0">
                  <c:v>594</c:v>
                </c:pt>
                <c:pt idx="1">
                  <c:v>394</c:v>
                </c:pt>
                <c:pt idx="2">
                  <c:v>313</c:v>
                </c:pt>
                <c:pt idx="3">
                  <c:v>313</c:v>
                </c:pt>
                <c:pt idx="4">
                  <c:v>313</c:v>
                </c:pt>
                <c:pt idx="5">
                  <c:v>200</c:v>
                </c:pt>
                <c:pt idx="6">
                  <c:v>114</c:v>
                </c:pt>
                <c:pt idx="7">
                  <c:v>113</c:v>
                </c:pt>
                <c:pt idx="8">
                  <c:v>113</c:v>
                </c:pt>
                <c:pt idx="9">
                  <c:v>113</c:v>
                </c:pt>
                <c:pt idx="10">
                  <c:v>113</c:v>
                </c:pt>
                <c:pt idx="11">
                  <c:v>103</c:v>
                </c:pt>
                <c:pt idx="12">
                  <c:v>103</c:v>
                </c:pt>
                <c:pt idx="13">
                  <c:v>103</c:v>
                </c:pt>
                <c:pt idx="14">
                  <c:v>103</c:v>
                </c:pt>
                <c:pt idx="15">
                  <c:v>103</c:v>
                </c:pt>
                <c:pt idx="16">
                  <c:v>103</c:v>
                </c:pt>
                <c:pt idx="17">
                  <c:v>103</c:v>
                </c:pt>
              </c:numCache>
            </c:numRef>
          </c:val>
        </c:ser>
        <c:marker val="1"/>
        <c:axId val="63302272"/>
        <c:axId val="66810624"/>
      </c:lineChart>
      <c:catAx>
        <c:axId val="63302272"/>
        <c:scaling>
          <c:orientation val="minMax"/>
        </c:scaling>
        <c:axPos val="b"/>
        <c:title>
          <c:tx>
            <c:rich>
              <a:bodyPr/>
              <a:lstStyle/>
              <a:p>
                <a:pPr>
                  <a:defRPr/>
                </a:pPr>
                <a:r>
                  <a:rPr lang="en-US"/>
                  <a:t>number</a:t>
                </a:r>
                <a:r>
                  <a:rPr lang="en-US" baseline="0"/>
                  <a:t> of clusters</a:t>
                </a:r>
                <a:endParaRPr lang="he-IL"/>
              </a:p>
            </c:rich>
          </c:tx>
          <c:layout/>
        </c:title>
        <c:numFmt formatCode="General" sourceLinked="1"/>
        <c:majorTickMark val="none"/>
        <c:tickLblPos val="nextTo"/>
        <c:crossAx val="66810624"/>
        <c:crosses val="autoZero"/>
        <c:auto val="1"/>
        <c:lblAlgn val="ctr"/>
        <c:lblOffset val="100"/>
      </c:catAx>
      <c:valAx>
        <c:axId val="66810624"/>
        <c:scaling>
          <c:orientation val="minMax"/>
        </c:scaling>
        <c:axPos val="l"/>
        <c:majorGridlines/>
        <c:title>
          <c:tx>
            <c:rich>
              <a:bodyPr/>
              <a:lstStyle/>
              <a:p>
                <a:pPr>
                  <a:defRPr/>
                </a:pPr>
                <a:r>
                  <a:rPr lang="en-US"/>
                  <a:t>cluster size</a:t>
                </a:r>
                <a:endParaRPr lang="he-IL"/>
              </a:p>
            </c:rich>
          </c:tx>
          <c:layout/>
        </c:title>
        <c:numFmt formatCode="General" sourceLinked="1"/>
        <c:tickLblPos val="nextTo"/>
        <c:crossAx val="63302272"/>
        <c:crosses val="autoZero"/>
        <c:crossBetween val="between"/>
      </c:valAx>
    </c:plotArea>
    <c:legend>
      <c:legendPos val="r"/>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he-IL"/>
  <c:chart>
    <c:title>
      <c:tx>
        <c:rich>
          <a:bodyPr/>
          <a:lstStyle/>
          <a:p>
            <a:pPr>
              <a:defRPr sz="2400"/>
            </a:pPr>
            <a:r>
              <a:rPr lang="en-US" sz="2400" b="0" i="0" u="none" strike="noStrike" baseline="0"/>
              <a:t>cluster size stdv</a:t>
            </a:r>
            <a:endParaRPr lang="he-IL" sz="2400"/>
          </a:p>
        </c:rich>
      </c:tx>
      <c:layout/>
    </c:title>
    <c:plotArea>
      <c:layout/>
      <c:lineChart>
        <c:grouping val="standard"/>
        <c:ser>
          <c:idx val="1"/>
          <c:order val="0"/>
          <c:tx>
            <c:v>Jaccard no seed overlap</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'jaccard no seed overlap'!$AB$2:$AB$19</c:f>
              <c:numCache>
                <c:formatCode>General</c:formatCode>
                <c:ptCount val="18"/>
                <c:pt idx="0">
                  <c:v>294.27610798930527</c:v>
                </c:pt>
                <c:pt idx="1">
                  <c:v>234.3619639219072</c:v>
                </c:pt>
                <c:pt idx="2">
                  <c:v>214.90266075598041</c:v>
                </c:pt>
                <c:pt idx="3">
                  <c:v>180.8698354802886</c:v>
                </c:pt>
                <c:pt idx="4">
                  <c:v>162.52599030250374</c:v>
                </c:pt>
                <c:pt idx="5">
                  <c:v>144.46838072246621</c:v>
                </c:pt>
                <c:pt idx="6">
                  <c:v>138.9077882785715</c:v>
                </c:pt>
                <c:pt idx="7">
                  <c:v>123.9171178202951</c:v>
                </c:pt>
                <c:pt idx="8">
                  <c:v>114.75474990367302</c:v>
                </c:pt>
                <c:pt idx="9">
                  <c:v>105.12261631355098</c:v>
                </c:pt>
                <c:pt idx="10">
                  <c:v>104.68849999292772</c:v>
                </c:pt>
                <c:pt idx="11">
                  <c:v>95.817678701001469</c:v>
                </c:pt>
                <c:pt idx="12">
                  <c:v>91.469352452585099</c:v>
                </c:pt>
                <c:pt idx="13">
                  <c:v>88.663018521440662</c:v>
                </c:pt>
                <c:pt idx="14">
                  <c:v>86.455825170328168</c:v>
                </c:pt>
                <c:pt idx="15">
                  <c:v>82.934311702191977</c:v>
                </c:pt>
                <c:pt idx="16">
                  <c:v>77.631661353113174</c:v>
                </c:pt>
                <c:pt idx="17">
                  <c:v>72.868386040933586</c:v>
                </c:pt>
              </c:numCache>
            </c:numRef>
          </c:val>
        </c:ser>
        <c:ser>
          <c:idx val="0"/>
          <c:order val="1"/>
          <c:tx>
            <c:v>Jaccard seed overlap</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'jaccard with seed overlap'!$AB$2:$AB$19</c:f>
              <c:numCache>
                <c:formatCode>General</c:formatCode>
                <c:ptCount val="18"/>
                <c:pt idx="0">
                  <c:v>271.42091395714749</c:v>
                </c:pt>
                <c:pt idx="1">
                  <c:v>210.40736489011024</c:v>
                </c:pt>
                <c:pt idx="2">
                  <c:v>180.49873794572642</c:v>
                </c:pt>
                <c:pt idx="3">
                  <c:v>157.03946136772973</c:v>
                </c:pt>
                <c:pt idx="4">
                  <c:v>150.67245863287752</c:v>
                </c:pt>
                <c:pt idx="5">
                  <c:v>136.66008843634108</c:v>
                </c:pt>
                <c:pt idx="6">
                  <c:v>117.60150188005441</c:v>
                </c:pt>
                <c:pt idx="7">
                  <c:v>110.3683658381231</c:v>
                </c:pt>
                <c:pt idx="8">
                  <c:v>104.87753994757192</c:v>
                </c:pt>
                <c:pt idx="9">
                  <c:v>94.811742783776353</c:v>
                </c:pt>
                <c:pt idx="10">
                  <c:v>83.733073697131346</c:v>
                </c:pt>
                <c:pt idx="11">
                  <c:v>78.084135181437247</c:v>
                </c:pt>
                <c:pt idx="12">
                  <c:v>69.593398154326849</c:v>
                </c:pt>
                <c:pt idx="13">
                  <c:v>66.906980004580475</c:v>
                </c:pt>
                <c:pt idx="14">
                  <c:v>63.111880861548983</c:v>
                </c:pt>
                <c:pt idx="15">
                  <c:v>60.711509218878653</c:v>
                </c:pt>
                <c:pt idx="16">
                  <c:v>55.604164512301686</c:v>
                </c:pt>
                <c:pt idx="17">
                  <c:v>51.520268878016914</c:v>
                </c:pt>
              </c:numCache>
            </c:numRef>
          </c:val>
        </c:ser>
        <c:ser>
          <c:idx val="2"/>
          <c:order val="2"/>
          <c:tx>
            <c:v>geometric no overlap</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'geometric no seed overlap'!$AB$2:$AB$19</c:f>
              <c:numCache>
                <c:formatCode>General</c:formatCode>
                <c:ptCount val="18"/>
                <c:pt idx="0">
                  <c:v>294.47018275766607</c:v>
                </c:pt>
                <c:pt idx="1">
                  <c:v>228.99409133570816</c:v>
                </c:pt>
                <c:pt idx="2">
                  <c:v>191.47324617293145</c:v>
                </c:pt>
                <c:pt idx="3">
                  <c:v>169.54334651252665</c:v>
                </c:pt>
                <c:pt idx="4">
                  <c:v>148.05352159655931</c:v>
                </c:pt>
                <c:pt idx="5">
                  <c:v>133.59546399485268</c:v>
                </c:pt>
                <c:pt idx="6">
                  <c:v>125.57555990097931</c:v>
                </c:pt>
                <c:pt idx="7">
                  <c:v>113.85848682563027</c:v>
                </c:pt>
                <c:pt idx="8">
                  <c:v>110.99450141991065</c:v>
                </c:pt>
                <c:pt idx="9">
                  <c:v>104.55256123408004</c:v>
                </c:pt>
                <c:pt idx="10">
                  <c:v>95.104273462180615</c:v>
                </c:pt>
                <c:pt idx="11">
                  <c:v>85.798767684994957</c:v>
                </c:pt>
                <c:pt idx="12">
                  <c:v>86.025259634819434</c:v>
                </c:pt>
                <c:pt idx="13">
                  <c:v>80.236871823370578</c:v>
                </c:pt>
                <c:pt idx="14">
                  <c:v>80.809774816431371</c:v>
                </c:pt>
                <c:pt idx="15">
                  <c:v>79.089624283347391</c:v>
                </c:pt>
                <c:pt idx="16">
                  <c:v>72.309538328863169</c:v>
                </c:pt>
                <c:pt idx="17">
                  <c:v>65.81599293724733</c:v>
                </c:pt>
              </c:numCache>
            </c:numRef>
          </c:val>
        </c:ser>
        <c:ser>
          <c:idx val="3"/>
          <c:order val="3"/>
          <c:tx>
            <c:v>geometric seed overlap</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'geometric with seed overlap'!$AB$2:$AB$19</c:f>
              <c:numCache>
                <c:formatCode>General</c:formatCode>
                <c:ptCount val="18"/>
                <c:pt idx="0">
                  <c:v>266.72548984552134</c:v>
                </c:pt>
                <c:pt idx="1">
                  <c:v>229.41932612576471</c:v>
                </c:pt>
                <c:pt idx="2">
                  <c:v>186.83249610279262</c:v>
                </c:pt>
                <c:pt idx="3">
                  <c:v>163.29282784821467</c:v>
                </c:pt>
                <c:pt idx="4">
                  <c:v>134.66960826584511</c:v>
                </c:pt>
                <c:pt idx="5">
                  <c:v>129.64825865174035</c:v>
                </c:pt>
                <c:pt idx="6">
                  <c:v>118.67346647184637</c:v>
                </c:pt>
                <c:pt idx="7">
                  <c:v>107.14485314542904</c:v>
                </c:pt>
                <c:pt idx="8">
                  <c:v>96.494258406676963</c:v>
                </c:pt>
                <c:pt idx="9">
                  <c:v>86.833466247789858</c:v>
                </c:pt>
                <c:pt idx="10">
                  <c:v>81.001126931065386</c:v>
                </c:pt>
                <c:pt idx="11">
                  <c:v>75.703454535255062</c:v>
                </c:pt>
                <c:pt idx="12">
                  <c:v>69.03046394441337</c:v>
                </c:pt>
                <c:pt idx="13">
                  <c:v>63.422146079530712</c:v>
                </c:pt>
                <c:pt idx="14">
                  <c:v>65.21983981797527</c:v>
                </c:pt>
                <c:pt idx="15">
                  <c:v>57.787110397601431</c:v>
                </c:pt>
                <c:pt idx="16">
                  <c:v>59.633569964128995</c:v>
                </c:pt>
                <c:pt idx="17">
                  <c:v>52.62739330724817</c:v>
                </c:pt>
              </c:numCache>
            </c:numRef>
          </c:val>
        </c:ser>
        <c:ser>
          <c:idx val="4"/>
          <c:order val="4"/>
          <c:tx>
            <c:v>expander binary</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'Kmeans expander binary'!$W$2:$W$19</c:f>
              <c:numCache>
                <c:formatCode>General</c:formatCode>
                <c:ptCount val="18"/>
                <c:pt idx="0">
                  <c:v>88.070047878568374</c:v>
                </c:pt>
                <c:pt idx="1">
                  <c:v>108.21737383618215</c:v>
                </c:pt>
                <c:pt idx="2">
                  <c:v>85.911582455452432</c:v>
                </c:pt>
                <c:pt idx="3">
                  <c:v>79.116791306692036</c:v>
                </c:pt>
                <c:pt idx="4">
                  <c:v>78.766381516119267</c:v>
                </c:pt>
                <c:pt idx="5">
                  <c:v>71.655425474977122</c:v>
                </c:pt>
                <c:pt idx="6">
                  <c:v>69.463619574885712</c:v>
                </c:pt>
                <c:pt idx="7">
                  <c:v>64.578634237648586</c:v>
                </c:pt>
                <c:pt idx="8">
                  <c:v>51.879230386104865</c:v>
                </c:pt>
                <c:pt idx="9">
                  <c:v>58.204706672122988</c:v>
                </c:pt>
                <c:pt idx="10">
                  <c:v>56.885287178987639</c:v>
                </c:pt>
                <c:pt idx="11">
                  <c:v>56.145024145187939</c:v>
                </c:pt>
                <c:pt idx="12">
                  <c:v>56.242925481047529</c:v>
                </c:pt>
                <c:pt idx="13">
                  <c:v>44.77182894038021</c:v>
                </c:pt>
                <c:pt idx="14">
                  <c:v>49.863711312760842</c:v>
                </c:pt>
                <c:pt idx="15">
                  <c:v>50.393614078266708</c:v>
                </c:pt>
                <c:pt idx="16">
                  <c:v>50.680919048055515</c:v>
                </c:pt>
                <c:pt idx="17">
                  <c:v>44.886875352906536</c:v>
                </c:pt>
              </c:numCache>
            </c:numRef>
          </c:val>
        </c:ser>
        <c:ser>
          <c:idx val="5"/>
          <c:order val="5"/>
          <c:tx>
            <c:v>hierarchical jaccard</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'hierarchical jaccard'!$AB$2:$AB$19</c:f>
              <c:numCache>
                <c:formatCode>General</c:formatCode>
                <c:ptCount val="18"/>
                <c:pt idx="0">
                  <c:v>128.33679649006876</c:v>
                </c:pt>
                <c:pt idx="1">
                  <c:v>133.96641370134532</c:v>
                </c:pt>
                <c:pt idx="2">
                  <c:v>136.82214733002846</c:v>
                </c:pt>
                <c:pt idx="3">
                  <c:v>108.8919954205389</c:v>
                </c:pt>
                <c:pt idx="4">
                  <c:v>99.481034325524519</c:v>
                </c:pt>
                <c:pt idx="5">
                  <c:v>54.046937272813409</c:v>
                </c:pt>
                <c:pt idx="6">
                  <c:v>57.442966884070721</c:v>
                </c:pt>
                <c:pt idx="7">
                  <c:v>59.525531403666513</c:v>
                </c:pt>
                <c:pt idx="8">
                  <c:v>59.689651912660246</c:v>
                </c:pt>
                <c:pt idx="9">
                  <c:v>59.244997231578104</c:v>
                </c:pt>
                <c:pt idx="10">
                  <c:v>58.843882979478529</c:v>
                </c:pt>
                <c:pt idx="11">
                  <c:v>57.024575384672509</c:v>
                </c:pt>
                <c:pt idx="12">
                  <c:v>55.182640472559932</c:v>
                </c:pt>
                <c:pt idx="13">
                  <c:v>46.163297109283683</c:v>
                </c:pt>
                <c:pt idx="14">
                  <c:v>44.773202988867723</c:v>
                </c:pt>
                <c:pt idx="15">
                  <c:v>44.13733765377561</c:v>
                </c:pt>
                <c:pt idx="16">
                  <c:v>43.46134936801765</c:v>
                </c:pt>
                <c:pt idx="17">
                  <c:v>42.676136558725041</c:v>
                </c:pt>
              </c:numCache>
            </c:numRef>
          </c:val>
        </c:ser>
        <c:ser>
          <c:idx val="6"/>
          <c:order val="6"/>
          <c:tx>
            <c:v>hierarchical geometric</c:v>
          </c:tx>
          <c:marker>
            <c:symbol val="none"/>
          </c:marker>
          <c:cat>
            <c:numRef>
              <c:f>'jaccard no seed overlap'!$A$2:$A$19</c:f>
              <c:numCache>
                <c:formatCode>General</c:formatCode>
                <c:ptCount val="1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numCache>
            </c:numRef>
          </c:cat>
          <c:val>
            <c:numRef>
              <c:f>'hierarchical geometric'!$AB$2:$AB$19</c:f>
              <c:numCache>
                <c:formatCode>General</c:formatCode>
                <c:ptCount val="18"/>
                <c:pt idx="0">
                  <c:v>307.09824703721983</c:v>
                </c:pt>
                <c:pt idx="1">
                  <c:v>157.54258683501001</c:v>
                </c:pt>
                <c:pt idx="2">
                  <c:v>111.5988351193685</c:v>
                </c:pt>
                <c:pt idx="3">
                  <c:v>114.91330065169421</c:v>
                </c:pt>
                <c:pt idx="4">
                  <c:v>99.019238150015681</c:v>
                </c:pt>
                <c:pt idx="5">
                  <c:v>57.243215443279517</c:v>
                </c:pt>
                <c:pt idx="6">
                  <c:v>35.699361961307432</c:v>
                </c:pt>
                <c:pt idx="7">
                  <c:v>32.882957423092101</c:v>
                </c:pt>
                <c:pt idx="8">
                  <c:v>37.6039166238644</c:v>
                </c:pt>
                <c:pt idx="9">
                  <c:v>39.507958538486754</c:v>
                </c:pt>
                <c:pt idx="10">
                  <c:v>39.55084361640381</c:v>
                </c:pt>
                <c:pt idx="11">
                  <c:v>35.573789585796234</c:v>
                </c:pt>
                <c:pt idx="12">
                  <c:v>36.353161911343832</c:v>
                </c:pt>
                <c:pt idx="13">
                  <c:v>37.045692507136827</c:v>
                </c:pt>
                <c:pt idx="14">
                  <c:v>33.858377189144086</c:v>
                </c:pt>
                <c:pt idx="15">
                  <c:v>33.702659851200941</c:v>
                </c:pt>
                <c:pt idx="16">
                  <c:v>32.116108799860008</c:v>
                </c:pt>
                <c:pt idx="17">
                  <c:v>31.896048262078519</c:v>
                </c:pt>
              </c:numCache>
            </c:numRef>
          </c:val>
        </c:ser>
        <c:marker val="1"/>
        <c:axId val="66835968"/>
        <c:axId val="66837888"/>
      </c:lineChart>
      <c:catAx>
        <c:axId val="66835968"/>
        <c:scaling>
          <c:orientation val="minMax"/>
        </c:scaling>
        <c:axPos val="b"/>
        <c:title>
          <c:tx>
            <c:rich>
              <a:bodyPr/>
              <a:lstStyle/>
              <a:p>
                <a:pPr>
                  <a:defRPr/>
                </a:pPr>
                <a:r>
                  <a:rPr lang="en-US"/>
                  <a:t>number</a:t>
                </a:r>
                <a:r>
                  <a:rPr lang="en-US" baseline="0"/>
                  <a:t> of clusters</a:t>
                </a:r>
                <a:endParaRPr lang="he-IL"/>
              </a:p>
            </c:rich>
          </c:tx>
          <c:layout/>
        </c:title>
        <c:numFmt formatCode="General" sourceLinked="1"/>
        <c:majorTickMark val="none"/>
        <c:tickLblPos val="nextTo"/>
        <c:crossAx val="66837888"/>
        <c:crosses val="autoZero"/>
        <c:auto val="1"/>
        <c:lblAlgn val="ctr"/>
        <c:lblOffset val="100"/>
      </c:catAx>
      <c:valAx>
        <c:axId val="66837888"/>
        <c:scaling>
          <c:orientation val="minMax"/>
        </c:scaling>
        <c:axPos val="l"/>
        <c:majorGridlines/>
        <c:title>
          <c:tx>
            <c:rich>
              <a:bodyPr/>
              <a:lstStyle/>
              <a:p>
                <a:pPr>
                  <a:defRPr/>
                </a:pPr>
                <a:r>
                  <a:rPr lang="en-US"/>
                  <a:t>cluster size</a:t>
                </a:r>
                <a:endParaRPr lang="he-IL"/>
              </a:p>
            </c:rich>
          </c:tx>
          <c:layout/>
        </c:title>
        <c:numFmt formatCode="General" sourceLinked="1"/>
        <c:tickLblPos val="nextTo"/>
        <c:crossAx val="66835968"/>
        <c:crosses val="autoZero"/>
        <c:crossBetween val="between"/>
      </c:valAx>
    </c:plotArea>
    <c:legend>
      <c:legendPos val="r"/>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he-IL"/>
  <c:clrMapOvr bg1="lt1" tx1="dk1" bg2="lt2" tx2="dk2" accent1="accent1" accent2="accent2" accent3="accent3" accent4="accent4" accent5="accent5" accent6="accent6" hlink="hlink" folHlink="folHlink"/>
  <c:chart>
    <c:title>
      <c:tx>
        <c:rich>
          <a:bodyPr/>
          <a:lstStyle/>
          <a:p>
            <a:pPr>
              <a:defRPr sz="2400"/>
            </a:pPr>
            <a:r>
              <a:rPr lang="en-US" sz="2400"/>
              <a:t>Max cluster and unclustered</a:t>
            </a:r>
          </a:p>
        </c:rich>
      </c:tx>
      <c:layout/>
    </c:title>
    <c:plotArea>
      <c:layout/>
      <c:lineChart>
        <c:grouping val="standard"/>
        <c:ser>
          <c:idx val="0"/>
          <c:order val="0"/>
          <c:tx>
            <c:v>unclustered</c:v>
          </c:tx>
          <c:marker>
            <c:symbol val="none"/>
          </c:marker>
          <c:cat>
            <c:numRef>
              <c:f>'click all'!$A$2:$A$18</c:f>
              <c:numCache>
                <c:formatCode>General</c:formatCode>
                <c:ptCount val="17"/>
                <c:pt idx="0">
                  <c:v>0</c:v>
                </c:pt>
                <c:pt idx="1">
                  <c:v>0.4</c:v>
                </c:pt>
                <c:pt idx="2">
                  <c:v>0.4250000000000001</c:v>
                </c:pt>
                <c:pt idx="3">
                  <c:v>0.45</c:v>
                </c:pt>
                <c:pt idx="4">
                  <c:v>0.47500000000000003</c:v>
                </c:pt>
                <c:pt idx="5">
                  <c:v>0.5</c:v>
                </c:pt>
                <c:pt idx="6">
                  <c:v>0.52500000000000002</c:v>
                </c:pt>
                <c:pt idx="7">
                  <c:v>0.55000000000000004</c:v>
                </c:pt>
                <c:pt idx="8">
                  <c:v>0.57500000000000007</c:v>
                </c:pt>
                <c:pt idx="9">
                  <c:v>0.60000000000000009</c:v>
                </c:pt>
                <c:pt idx="10">
                  <c:v>0.62500000000000011</c:v>
                </c:pt>
                <c:pt idx="11">
                  <c:v>0.65000000000000013</c:v>
                </c:pt>
                <c:pt idx="12">
                  <c:v>0.67500000000000016</c:v>
                </c:pt>
                <c:pt idx="13">
                  <c:v>0.70000000000000007</c:v>
                </c:pt>
                <c:pt idx="14">
                  <c:v>0.72500000000000009</c:v>
                </c:pt>
                <c:pt idx="15">
                  <c:v>0.75000000000000011</c:v>
                </c:pt>
                <c:pt idx="16">
                  <c:v>0.77500000000000013</c:v>
                </c:pt>
              </c:numCache>
            </c:numRef>
          </c:cat>
          <c:val>
            <c:numRef>
              <c:f>'click all'!$C$2:$C$18</c:f>
              <c:numCache>
                <c:formatCode>General</c:formatCode>
                <c:ptCount val="17"/>
                <c:pt idx="0">
                  <c:v>196</c:v>
                </c:pt>
                <c:pt idx="1">
                  <c:v>168</c:v>
                </c:pt>
                <c:pt idx="2">
                  <c:v>196</c:v>
                </c:pt>
                <c:pt idx="3">
                  <c:v>193</c:v>
                </c:pt>
                <c:pt idx="4">
                  <c:v>228</c:v>
                </c:pt>
                <c:pt idx="5">
                  <c:v>271</c:v>
                </c:pt>
                <c:pt idx="6">
                  <c:v>305</c:v>
                </c:pt>
                <c:pt idx="7">
                  <c:v>272</c:v>
                </c:pt>
                <c:pt idx="8">
                  <c:v>311</c:v>
                </c:pt>
                <c:pt idx="9">
                  <c:v>309</c:v>
                </c:pt>
                <c:pt idx="10">
                  <c:v>304</c:v>
                </c:pt>
                <c:pt idx="11">
                  <c:v>304</c:v>
                </c:pt>
                <c:pt idx="12">
                  <c:v>277</c:v>
                </c:pt>
                <c:pt idx="13">
                  <c:v>269</c:v>
                </c:pt>
                <c:pt idx="14">
                  <c:v>266</c:v>
                </c:pt>
                <c:pt idx="15">
                  <c:v>269</c:v>
                </c:pt>
                <c:pt idx="16">
                  <c:v>341</c:v>
                </c:pt>
              </c:numCache>
            </c:numRef>
          </c:val>
        </c:ser>
        <c:ser>
          <c:idx val="1"/>
          <c:order val="1"/>
          <c:tx>
            <c:v>max cluster</c:v>
          </c:tx>
          <c:marker>
            <c:symbol val="none"/>
          </c:marker>
          <c:val>
            <c:numRef>
              <c:f>'click all'!$O$2:$O$18</c:f>
              <c:numCache>
                <c:formatCode>General</c:formatCode>
                <c:ptCount val="17"/>
                <c:pt idx="0">
                  <c:v>386</c:v>
                </c:pt>
                <c:pt idx="1">
                  <c:v>506</c:v>
                </c:pt>
                <c:pt idx="2">
                  <c:v>386</c:v>
                </c:pt>
                <c:pt idx="3">
                  <c:v>388</c:v>
                </c:pt>
                <c:pt idx="4">
                  <c:v>342</c:v>
                </c:pt>
                <c:pt idx="5">
                  <c:v>321</c:v>
                </c:pt>
                <c:pt idx="6">
                  <c:v>298</c:v>
                </c:pt>
                <c:pt idx="7">
                  <c:v>274</c:v>
                </c:pt>
                <c:pt idx="8">
                  <c:v>292</c:v>
                </c:pt>
                <c:pt idx="9">
                  <c:v>295</c:v>
                </c:pt>
                <c:pt idx="10">
                  <c:v>297</c:v>
                </c:pt>
                <c:pt idx="11">
                  <c:v>296</c:v>
                </c:pt>
                <c:pt idx="12">
                  <c:v>242</c:v>
                </c:pt>
                <c:pt idx="13">
                  <c:v>141</c:v>
                </c:pt>
                <c:pt idx="14">
                  <c:v>138</c:v>
                </c:pt>
                <c:pt idx="15">
                  <c:v>135</c:v>
                </c:pt>
                <c:pt idx="16">
                  <c:v>295</c:v>
                </c:pt>
              </c:numCache>
            </c:numRef>
          </c:val>
        </c:ser>
        <c:ser>
          <c:idx val="2"/>
          <c:order val="2"/>
          <c:tx>
            <c:v>clusters*100</c:v>
          </c:tx>
          <c:marker>
            <c:symbol val="none"/>
          </c:marker>
          <c:val>
            <c:numRef>
              <c:f>'click all'!$P$2:$P$18</c:f>
              <c:numCache>
                <c:formatCode>General</c:formatCode>
                <c:ptCount val="17"/>
                <c:pt idx="0">
                  <c:v>300</c:v>
                </c:pt>
                <c:pt idx="1">
                  <c:v>200</c:v>
                </c:pt>
                <c:pt idx="2">
                  <c:v>300</c:v>
                </c:pt>
                <c:pt idx="3">
                  <c:v>300</c:v>
                </c:pt>
                <c:pt idx="4">
                  <c:v>400</c:v>
                </c:pt>
                <c:pt idx="5">
                  <c:v>300</c:v>
                </c:pt>
                <c:pt idx="6">
                  <c:v>300</c:v>
                </c:pt>
                <c:pt idx="7">
                  <c:v>500</c:v>
                </c:pt>
                <c:pt idx="8">
                  <c:v>300</c:v>
                </c:pt>
                <c:pt idx="9">
                  <c:v>300</c:v>
                </c:pt>
                <c:pt idx="10">
                  <c:v>400</c:v>
                </c:pt>
                <c:pt idx="11">
                  <c:v>400</c:v>
                </c:pt>
                <c:pt idx="12">
                  <c:v>500</c:v>
                </c:pt>
                <c:pt idx="13">
                  <c:v>600</c:v>
                </c:pt>
                <c:pt idx="14">
                  <c:v>500</c:v>
                </c:pt>
                <c:pt idx="15">
                  <c:v>500</c:v>
                </c:pt>
                <c:pt idx="16">
                  <c:v>200</c:v>
                </c:pt>
              </c:numCache>
            </c:numRef>
          </c:val>
        </c:ser>
        <c:marker val="1"/>
        <c:axId val="67008000"/>
        <c:axId val="67009920"/>
      </c:lineChart>
      <c:catAx>
        <c:axId val="67008000"/>
        <c:scaling>
          <c:orientation val="minMax"/>
        </c:scaling>
        <c:axPos val="b"/>
        <c:title>
          <c:tx>
            <c:rich>
              <a:bodyPr/>
              <a:lstStyle/>
              <a:p>
                <a:pPr marL="0" marR="0" indent="0" algn="ctr" defTabSz="914400" rtl="1"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000" b="1" i="0" baseline="0"/>
                  <a:t>target homogeinety</a:t>
                </a:r>
                <a:endParaRPr lang="he-IL" sz="1000" b="1" i="0" baseline="0"/>
              </a:p>
            </c:rich>
          </c:tx>
          <c:layout/>
        </c:title>
        <c:numFmt formatCode="General" sourceLinked="1"/>
        <c:majorTickMark val="none"/>
        <c:tickLblPos val="nextTo"/>
        <c:crossAx val="67009920"/>
        <c:crosses val="autoZero"/>
        <c:auto val="1"/>
        <c:lblAlgn val="ctr"/>
        <c:lblOffset val="100"/>
      </c:catAx>
      <c:valAx>
        <c:axId val="67009920"/>
        <c:scaling>
          <c:orientation val="minMax"/>
        </c:scaling>
        <c:axPos val="l"/>
        <c:majorGridlines/>
        <c:title>
          <c:tx>
            <c:rich>
              <a:bodyPr/>
              <a:lstStyle/>
              <a:p>
                <a:pPr>
                  <a:defRPr/>
                </a:pPr>
                <a:r>
                  <a:rPr lang="en-US"/>
                  <a:t>tests</a:t>
                </a:r>
                <a:endParaRPr lang="he-IL"/>
              </a:p>
            </c:rich>
          </c:tx>
          <c:layout/>
        </c:title>
        <c:numFmt formatCode="General" sourceLinked="1"/>
        <c:tickLblPos val="nextTo"/>
        <c:crossAx val="67008000"/>
        <c:crosses val="autoZero"/>
        <c:crossBetween val="between"/>
      </c:valAx>
    </c:plotArea>
    <c:legend>
      <c:legendPos val="r"/>
      <c:layout/>
    </c:legend>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a:defRPr sz="2400"/>
            </a:pPr>
            <a:r>
              <a:rPr lang="en-US" sz="2400"/>
              <a:t>Average Homogeinety/Separation</a:t>
            </a:r>
            <a:endParaRPr lang="he-IL" sz="2400"/>
          </a:p>
        </c:rich>
      </c:tx>
      <c:layout/>
    </c:title>
    <c:plotArea>
      <c:layout>
        <c:manualLayout>
          <c:layoutTarget val="inner"/>
          <c:xMode val="edge"/>
          <c:yMode val="edge"/>
          <c:x val="0.10366913485407818"/>
          <c:y val="0.1161561579055137"/>
          <c:w val="0.79038910761154868"/>
          <c:h val="0.69804854785511561"/>
        </c:manualLayout>
      </c:layout>
      <c:lineChart>
        <c:grouping val="standard"/>
        <c:ser>
          <c:idx val="0"/>
          <c:order val="0"/>
          <c:tx>
            <c:v>Avg Hom</c:v>
          </c:tx>
          <c:marker>
            <c:symbol val="none"/>
          </c:marker>
          <c:cat>
            <c:numRef>
              <c:f>'click all'!$A$2:$A$18</c:f>
              <c:numCache>
                <c:formatCode>General</c:formatCode>
                <c:ptCount val="17"/>
                <c:pt idx="0">
                  <c:v>0</c:v>
                </c:pt>
                <c:pt idx="1">
                  <c:v>0.4</c:v>
                </c:pt>
                <c:pt idx="2">
                  <c:v>0.4250000000000001</c:v>
                </c:pt>
                <c:pt idx="3">
                  <c:v>0.45</c:v>
                </c:pt>
                <c:pt idx="4">
                  <c:v>0.47500000000000003</c:v>
                </c:pt>
                <c:pt idx="5">
                  <c:v>0.5</c:v>
                </c:pt>
                <c:pt idx="6">
                  <c:v>0.52500000000000002</c:v>
                </c:pt>
                <c:pt idx="7">
                  <c:v>0.55000000000000004</c:v>
                </c:pt>
                <c:pt idx="8">
                  <c:v>0.57500000000000007</c:v>
                </c:pt>
                <c:pt idx="9">
                  <c:v>0.60000000000000009</c:v>
                </c:pt>
                <c:pt idx="10">
                  <c:v>0.62500000000000011</c:v>
                </c:pt>
                <c:pt idx="11">
                  <c:v>0.65000000000000013</c:v>
                </c:pt>
                <c:pt idx="12">
                  <c:v>0.67500000000000016</c:v>
                </c:pt>
                <c:pt idx="13">
                  <c:v>0.70000000000000007</c:v>
                </c:pt>
                <c:pt idx="14">
                  <c:v>0.72500000000000009</c:v>
                </c:pt>
                <c:pt idx="15">
                  <c:v>0.75000000000000011</c:v>
                </c:pt>
                <c:pt idx="16">
                  <c:v>0.77500000000000013</c:v>
                </c:pt>
              </c:numCache>
            </c:numRef>
          </c:cat>
          <c:val>
            <c:numRef>
              <c:f>'click all'!$D$2:$D$18</c:f>
              <c:numCache>
                <c:formatCode>General</c:formatCode>
                <c:ptCount val="17"/>
                <c:pt idx="0">
                  <c:v>0.48219366434174898</c:v>
                </c:pt>
                <c:pt idx="1">
                  <c:v>0.40764819182016798</c:v>
                </c:pt>
                <c:pt idx="2">
                  <c:v>0.48220248064759008</c:v>
                </c:pt>
                <c:pt idx="3">
                  <c:v>0.48017338253293501</c:v>
                </c:pt>
                <c:pt idx="4">
                  <c:v>0.50939585194603398</c:v>
                </c:pt>
                <c:pt idx="5">
                  <c:v>0.52730040225895003</c:v>
                </c:pt>
                <c:pt idx="6">
                  <c:v>0.54895277281741806</c:v>
                </c:pt>
                <c:pt idx="7">
                  <c:v>0.55389895842718007</c:v>
                </c:pt>
                <c:pt idx="8">
                  <c:v>0.55154937919934199</c:v>
                </c:pt>
                <c:pt idx="9">
                  <c:v>0.55077097648323114</c:v>
                </c:pt>
                <c:pt idx="10">
                  <c:v>0.55051982758126494</c:v>
                </c:pt>
                <c:pt idx="11">
                  <c:v>0.55055706190236076</c:v>
                </c:pt>
                <c:pt idx="12">
                  <c:v>0.5492511998453159</c:v>
                </c:pt>
                <c:pt idx="13">
                  <c:v>0.56579014942125694</c:v>
                </c:pt>
                <c:pt idx="14">
                  <c:v>0.56037284386706787</c:v>
                </c:pt>
                <c:pt idx="15">
                  <c:v>0.55846719137043788</c:v>
                </c:pt>
                <c:pt idx="16">
                  <c:v>0.53979931852944019</c:v>
                </c:pt>
              </c:numCache>
            </c:numRef>
          </c:val>
        </c:ser>
        <c:ser>
          <c:idx val="1"/>
          <c:order val="1"/>
          <c:tx>
            <c:v>Avg Sep</c:v>
          </c:tx>
          <c:marker>
            <c:symbol val="none"/>
          </c:marker>
          <c:cat>
            <c:numRef>
              <c:f>'click all'!$A$2:$A$18</c:f>
              <c:numCache>
                <c:formatCode>General</c:formatCode>
                <c:ptCount val="17"/>
                <c:pt idx="0">
                  <c:v>0</c:v>
                </c:pt>
                <c:pt idx="1">
                  <c:v>0.4</c:v>
                </c:pt>
                <c:pt idx="2">
                  <c:v>0.4250000000000001</c:v>
                </c:pt>
                <c:pt idx="3">
                  <c:v>0.45</c:v>
                </c:pt>
                <c:pt idx="4">
                  <c:v>0.47500000000000003</c:v>
                </c:pt>
                <c:pt idx="5">
                  <c:v>0.5</c:v>
                </c:pt>
                <c:pt idx="6">
                  <c:v>0.52500000000000002</c:v>
                </c:pt>
                <c:pt idx="7">
                  <c:v>0.55000000000000004</c:v>
                </c:pt>
                <c:pt idx="8">
                  <c:v>0.57500000000000007</c:v>
                </c:pt>
                <c:pt idx="9">
                  <c:v>0.60000000000000009</c:v>
                </c:pt>
                <c:pt idx="10">
                  <c:v>0.62500000000000011</c:v>
                </c:pt>
                <c:pt idx="11">
                  <c:v>0.65000000000000013</c:v>
                </c:pt>
                <c:pt idx="12">
                  <c:v>0.67500000000000016</c:v>
                </c:pt>
                <c:pt idx="13">
                  <c:v>0.70000000000000007</c:v>
                </c:pt>
                <c:pt idx="14">
                  <c:v>0.72500000000000009</c:v>
                </c:pt>
                <c:pt idx="15">
                  <c:v>0.75000000000000011</c:v>
                </c:pt>
                <c:pt idx="16">
                  <c:v>0.77500000000000013</c:v>
                </c:pt>
              </c:numCache>
            </c:numRef>
          </c:cat>
          <c:val>
            <c:numRef>
              <c:f>'click all'!$F$2:$F$18</c:f>
              <c:numCache>
                <c:formatCode>General</c:formatCode>
                <c:ptCount val="17"/>
                <c:pt idx="0">
                  <c:v>0.21406214405197901</c:v>
                </c:pt>
                <c:pt idx="1">
                  <c:v>7.8185819428291906E-2</c:v>
                </c:pt>
                <c:pt idx="2">
                  <c:v>0.21403673417175204</c:v>
                </c:pt>
                <c:pt idx="3">
                  <c:v>0.21369894198684899</c:v>
                </c:pt>
                <c:pt idx="4">
                  <c:v>0.230064050251786</c:v>
                </c:pt>
                <c:pt idx="5">
                  <c:v>0.22470266732097396</c:v>
                </c:pt>
                <c:pt idx="6">
                  <c:v>0.23356643066985899</c:v>
                </c:pt>
                <c:pt idx="7">
                  <c:v>0.26438970596263212</c:v>
                </c:pt>
                <c:pt idx="8">
                  <c:v>0.22924839508300904</c:v>
                </c:pt>
                <c:pt idx="9">
                  <c:v>0.22922471893664398</c:v>
                </c:pt>
                <c:pt idx="10">
                  <c:v>0.24379086752150303</c:v>
                </c:pt>
                <c:pt idx="11">
                  <c:v>0.24432336017829304</c:v>
                </c:pt>
                <c:pt idx="12">
                  <c:v>0.30962479742385912</c:v>
                </c:pt>
                <c:pt idx="13">
                  <c:v>0.33842932933766018</c:v>
                </c:pt>
                <c:pt idx="14">
                  <c:v>0.33522813035775012</c:v>
                </c:pt>
                <c:pt idx="15">
                  <c:v>0.34160173634933</c:v>
                </c:pt>
                <c:pt idx="16">
                  <c:v>0.31757815051371102</c:v>
                </c:pt>
              </c:numCache>
            </c:numRef>
          </c:val>
        </c:ser>
        <c:marker val="1"/>
        <c:axId val="66986368"/>
        <c:axId val="66988288"/>
      </c:lineChart>
      <c:catAx>
        <c:axId val="66986368"/>
        <c:scaling>
          <c:orientation val="minMax"/>
        </c:scaling>
        <c:axPos val="b"/>
        <c:title>
          <c:tx>
            <c:rich>
              <a:bodyPr/>
              <a:lstStyle/>
              <a:p>
                <a:pPr>
                  <a:defRPr/>
                </a:pPr>
                <a:r>
                  <a:rPr lang="en-US"/>
                  <a:t>target</a:t>
                </a:r>
                <a:r>
                  <a:rPr lang="en-US" baseline="0"/>
                  <a:t> homogeinety</a:t>
                </a:r>
                <a:endParaRPr lang="he-IL"/>
              </a:p>
            </c:rich>
          </c:tx>
          <c:layout/>
        </c:title>
        <c:numFmt formatCode="General" sourceLinked="1"/>
        <c:tickLblPos val="nextTo"/>
        <c:crossAx val="66988288"/>
        <c:crosses val="autoZero"/>
        <c:auto val="1"/>
        <c:lblAlgn val="ctr"/>
        <c:lblOffset val="100"/>
      </c:catAx>
      <c:valAx>
        <c:axId val="66988288"/>
        <c:scaling>
          <c:orientation val="minMax"/>
        </c:scaling>
        <c:axPos val="l"/>
        <c:majorGridlines/>
        <c:title>
          <c:tx>
            <c:rich>
              <a:bodyPr/>
              <a:lstStyle/>
              <a:p>
                <a:pPr>
                  <a:defRPr/>
                </a:pPr>
                <a:r>
                  <a:rPr lang="en-US"/>
                  <a:t>similarity</a:t>
                </a:r>
                <a:endParaRPr lang="he-IL"/>
              </a:p>
            </c:rich>
          </c:tx>
          <c:layout/>
        </c:title>
        <c:numFmt formatCode="General" sourceLinked="1"/>
        <c:tickLblPos val="nextTo"/>
        <c:crossAx val="66986368"/>
        <c:crosses val="autoZero"/>
        <c:crossBetween val="between"/>
      </c:valAx>
    </c:plotArea>
    <c:legend>
      <c:legendPos val="r"/>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FC14876-9726-4A8F-AC54-159222303F21}" type="datetimeFigureOut">
              <a:rPr lang="he-IL" smtClean="0"/>
              <a:pPr/>
              <a:t>ט'/תמוז/תשע"א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14F6DBA-1B3B-4D5A-837C-C4C5954D7B7E}"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14F6DBA-1B3B-4D5A-837C-C4C5954D7B7E}" type="slidenum">
              <a:rPr lang="he-IL" smtClean="0"/>
              <a:pPr/>
              <a:t>1</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dirty="0" smtClean="0"/>
              <a:t>Look at tests as binary vectors where t[</a:t>
            </a:r>
            <a:r>
              <a:rPr lang="en-US" dirty="0" err="1" smtClean="0"/>
              <a:t>i</a:t>
            </a:r>
            <a:r>
              <a:rPr lang="en-US" dirty="0" smtClean="0"/>
              <a:t>]=1 if it covers event </a:t>
            </a:r>
            <a:r>
              <a:rPr lang="en-US" dirty="0" err="1" smtClean="0"/>
              <a:t>i</a:t>
            </a:r>
            <a:endParaRPr lang="en-US" dirty="0" smtClean="0"/>
          </a:p>
          <a:p>
            <a:pPr algn="l" rtl="0"/>
            <a:r>
              <a:rPr lang="en-US" dirty="0" smtClean="0"/>
              <a:t>Another way is to look at tests as sets of events (features).</a:t>
            </a:r>
          </a:p>
          <a:p>
            <a:pPr algn="l" rtl="0"/>
            <a:endParaRPr lang="he-IL" dirty="0"/>
          </a:p>
        </p:txBody>
      </p:sp>
      <p:sp>
        <p:nvSpPr>
          <p:cNvPr id="4" name="מציין מיקום של מספר שקופית 3"/>
          <p:cNvSpPr>
            <a:spLocks noGrp="1"/>
          </p:cNvSpPr>
          <p:nvPr>
            <p:ph type="sldNum" sz="quarter" idx="10"/>
          </p:nvPr>
        </p:nvSpPr>
        <p:spPr/>
        <p:txBody>
          <a:bodyPr/>
          <a:lstStyle/>
          <a:p>
            <a:fld id="{714F6DBA-1B3B-4D5A-837C-C4C5954D7B7E}" type="slidenum">
              <a:rPr lang="he-IL" smtClean="0"/>
              <a:pPr/>
              <a:t>10</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14F6DBA-1B3B-4D5A-837C-C4C5954D7B7E}" type="slidenum">
              <a:rPr lang="he-IL" smtClean="0"/>
              <a:pPr/>
              <a:t>11</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14F6DBA-1B3B-4D5A-837C-C4C5954D7B7E}" type="slidenum">
              <a:rPr lang="he-IL" smtClean="0"/>
              <a:pPr/>
              <a:t>12</a:t>
            </a:fld>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dirty="0" smtClean="0"/>
              <a:t>Such a </a:t>
            </a:r>
            <a:r>
              <a:rPr lang="en-US" dirty="0" err="1" smtClean="0"/>
              <a:t>dendrogram</a:t>
            </a:r>
            <a:r>
              <a:rPr lang="en-US" dirty="0" smtClean="0"/>
              <a:t> can also be used to produce clusters by cutting the tree at a given height or branch length. Another approach could be looking on deep branches that may be singled out as highly similar tests.</a:t>
            </a:r>
          </a:p>
          <a:p>
            <a:endParaRPr lang="he-IL" dirty="0"/>
          </a:p>
        </p:txBody>
      </p:sp>
      <p:sp>
        <p:nvSpPr>
          <p:cNvPr id="4" name="מציין מיקום של מספר שקופית 3"/>
          <p:cNvSpPr>
            <a:spLocks noGrp="1"/>
          </p:cNvSpPr>
          <p:nvPr>
            <p:ph type="sldNum" sz="quarter" idx="10"/>
          </p:nvPr>
        </p:nvSpPr>
        <p:spPr/>
        <p:txBody>
          <a:bodyPr/>
          <a:lstStyle/>
          <a:p>
            <a:fld id="{714F6DBA-1B3B-4D5A-837C-C4C5954D7B7E}" type="slidenum">
              <a:rPr lang="he-IL" smtClean="0"/>
              <a:pPr/>
              <a:t>13</a:t>
            </a:fld>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14F6DBA-1B3B-4D5A-837C-C4C5954D7B7E}" type="slidenum">
              <a:rPr lang="he-IL" smtClean="0"/>
              <a:pPr/>
              <a:t>14</a:t>
            </a:fld>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Calculate the binary cluster </a:t>
            </a:r>
            <a:r>
              <a:rPr lang="en-US" dirty="0" err="1" smtClean="0"/>
              <a:t>centroid</a:t>
            </a:r>
            <a:r>
              <a:rPr lang="en-US" dirty="0" smtClean="0"/>
              <a:t>. This is  a set/vector that holds events that appear in the majority of cluster members. Similarity of two clusters is then defined is their </a:t>
            </a:r>
            <a:r>
              <a:rPr lang="en-US" dirty="0" err="1" smtClean="0"/>
              <a:t>centroids</a:t>
            </a:r>
            <a:r>
              <a:rPr lang="en-US" dirty="0" smtClean="0"/>
              <a:t>’ similarity. This method is used in the binary matrix decomposition algorithm [3], a version of a binary K-means.</a:t>
            </a:r>
          </a:p>
          <a:p>
            <a:pPr algn="l" rtl="0"/>
            <a:r>
              <a:rPr lang="en-US" dirty="0" smtClean="0"/>
              <a:t>Calculate the average similarity between pair of sets, one from each cluster.</a:t>
            </a:r>
          </a:p>
          <a:p>
            <a:pPr algn="l" rtl="0"/>
            <a:endParaRPr lang="he-IL" dirty="0"/>
          </a:p>
        </p:txBody>
      </p:sp>
      <p:sp>
        <p:nvSpPr>
          <p:cNvPr id="4" name="Slide Number Placeholder 3"/>
          <p:cNvSpPr>
            <a:spLocks noGrp="1"/>
          </p:cNvSpPr>
          <p:nvPr>
            <p:ph type="sldNum" sz="quarter" idx="10"/>
          </p:nvPr>
        </p:nvSpPr>
        <p:spPr/>
        <p:txBody>
          <a:bodyPr/>
          <a:lstStyle/>
          <a:p>
            <a:fld id="{714F6DBA-1B3B-4D5A-837C-C4C5954D7B7E}" type="slidenum">
              <a:rPr lang="he-IL" smtClean="0"/>
              <a:pPr/>
              <a:t>15</a:t>
            </a:fld>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14F6DBA-1B3B-4D5A-837C-C4C5954D7B7E}" type="slidenum">
              <a:rPr lang="he-IL" smtClean="0"/>
              <a:pPr/>
              <a:t>16</a:t>
            </a:fld>
            <a:endParaRPr 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714F6DBA-1B3B-4D5A-837C-C4C5954D7B7E}" type="slidenum">
              <a:rPr lang="he-IL" smtClean="0"/>
              <a:pPr/>
              <a:t>17</a:t>
            </a:fld>
            <a:endParaRPr 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Figure 6 shows the average homogeneity and separation for all clusters with two similarity measures. Notice that different similarity values are a function of the similarity measure. When splitting the data to more clusters we get more homogeneous clusters, as expected. On the other hand, more clusters decrease the separation between them. There is a tradeoff between homogeneity and separation when choosing the initial solution – taking orthogonal cluster representatives gives better separation but worse homogeneity. The difference is noticeable in </a:t>
            </a:r>
            <a:r>
              <a:rPr lang="en-US" sz="1200" kern="1200" dirty="0" err="1" smtClean="0">
                <a:solidFill>
                  <a:schemeClr val="tx1"/>
                </a:solidFill>
                <a:latin typeface="+mn-lt"/>
                <a:ea typeface="+mn-ea"/>
                <a:cs typeface="+mn-cs"/>
              </a:rPr>
              <a:t>Jaccard</a:t>
            </a:r>
            <a:r>
              <a:rPr lang="en-US" sz="1200" kern="1200" dirty="0" smtClean="0">
                <a:solidFill>
                  <a:schemeClr val="tx1"/>
                </a:solidFill>
                <a:latin typeface="+mn-lt"/>
                <a:ea typeface="+mn-ea"/>
                <a:cs typeface="+mn-cs"/>
              </a:rPr>
              <a:t>.</a:t>
            </a:r>
          </a:p>
          <a:p>
            <a:pPr algn="l" rtl="0"/>
            <a:r>
              <a:rPr lang="en-US" dirty="0" err="1" smtClean="0"/>
              <a:t>Jaccard</a:t>
            </a:r>
            <a:r>
              <a:rPr lang="en-US" dirty="0" smtClean="0"/>
              <a:t>.</a:t>
            </a:r>
          </a:p>
          <a:p>
            <a:pPr algn="l" rtl="0"/>
            <a:r>
              <a:rPr lang="en-US" dirty="0" smtClean="0"/>
              <a:t>Figure 6: Performance of different variants of k-means as a function of the value k. The graphs show different similarity measures and different choices of the initial solution. Left: homogeneity and separation using </a:t>
            </a:r>
            <a:r>
              <a:rPr lang="en-US" dirty="0" err="1" smtClean="0"/>
              <a:t>Jaccard</a:t>
            </a:r>
            <a:r>
              <a:rPr lang="en-US" dirty="0" smtClean="0"/>
              <a:t> similarity. Right: homogeneity and separation using geometric mean similarity</a:t>
            </a:r>
          </a:p>
          <a:p>
            <a:pPr algn="l" rtl="0"/>
            <a:endParaRPr lang="he-IL" dirty="0"/>
          </a:p>
        </p:txBody>
      </p:sp>
      <p:sp>
        <p:nvSpPr>
          <p:cNvPr id="4" name="Slide Number Placeholder 3"/>
          <p:cNvSpPr>
            <a:spLocks noGrp="1"/>
          </p:cNvSpPr>
          <p:nvPr>
            <p:ph type="sldNum" sz="quarter" idx="10"/>
          </p:nvPr>
        </p:nvSpPr>
        <p:spPr/>
        <p:txBody>
          <a:bodyPr/>
          <a:lstStyle/>
          <a:p>
            <a:fld id="{714F6DBA-1B3B-4D5A-837C-C4C5954D7B7E}" type="slidenum">
              <a:rPr lang="he-IL" smtClean="0"/>
              <a:pPr/>
              <a:t>18</a:t>
            </a:fld>
            <a:endParaRPr 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Figure 7 shows the average silhouette. The silhouette index takes into consideration both homogeneity and separation. Finding a maximum point for the silhouette can be used to choose the number of clusters to use. Unfortunately, there is no clear maximum indicating a "correct" number of clusters. We can see that for large number of clusters, starting with orthogonal representatives has a clear advantage.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Figure 7: The average silhouette of solutions obtained using different variants of k-means, as a function of the value k. Variants differ by the similarity measure and the choice of the initial solution.</a:t>
            </a:r>
          </a:p>
          <a:p>
            <a:pPr algn="l" rtl="0"/>
            <a:endParaRPr lang="en-US" dirty="0" smtClean="0"/>
          </a:p>
          <a:p>
            <a:pPr algn="l" rtl="0"/>
            <a:r>
              <a:rPr lang="en-US" sz="1200" kern="1200" dirty="0" smtClean="0">
                <a:solidFill>
                  <a:schemeClr val="tx1"/>
                </a:solidFill>
                <a:latin typeface="+mn-lt"/>
                <a:ea typeface="+mn-ea"/>
                <a:cs typeface="+mn-cs"/>
              </a:rPr>
              <a:t>Where a(v) is average dissimilarity of v to all other sets in the same cluster; b(v) is the minimum of average dissimilarity of v to all sets in the closest cluster. The clustering solution is better when the silhouette is close to 1. The silhouette of a clustering solution is the average silhouette of all sets.</a:t>
            </a:r>
            <a:endParaRPr lang="he-IL" dirty="0"/>
          </a:p>
        </p:txBody>
      </p:sp>
      <p:sp>
        <p:nvSpPr>
          <p:cNvPr id="4" name="Slide Number Placeholder 3"/>
          <p:cNvSpPr>
            <a:spLocks noGrp="1"/>
          </p:cNvSpPr>
          <p:nvPr>
            <p:ph type="sldNum" sz="quarter" idx="10"/>
          </p:nvPr>
        </p:nvSpPr>
        <p:spPr/>
        <p:txBody>
          <a:bodyPr/>
          <a:lstStyle/>
          <a:p>
            <a:fld id="{714F6DBA-1B3B-4D5A-837C-C4C5954D7B7E}" type="slidenum">
              <a:rPr lang="he-IL" smtClean="0"/>
              <a:pPr/>
              <a:t>19</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dirty="0" smtClean="0"/>
              <a:t>Post-Si validation is the validation of the real chip on the board.</a:t>
            </a:r>
          </a:p>
          <a:p>
            <a:pPr algn="l" rtl="0"/>
            <a:r>
              <a:rPr lang="en-US" dirty="0" smtClean="0"/>
              <a:t>Concentrates on more complex system scenarios and protocols.</a:t>
            </a:r>
          </a:p>
          <a:p>
            <a:pPr algn="l" rtl="0"/>
            <a:r>
              <a:rPr lang="en-US" dirty="0" smtClean="0"/>
              <a:t>It has a huge capacity, but the internal </a:t>
            </a:r>
            <a:r>
              <a:rPr lang="en-US" dirty="0" err="1" smtClean="0"/>
              <a:t>observability</a:t>
            </a:r>
            <a:r>
              <a:rPr lang="en-US" dirty="0" smtClean="0"/>
              <a:t> is very poor.</a:t>
            </a:r>
          </a:p>
          <a:p>
            <a:pPr algn="l" rtl="0"/>
            <a:r>
              <a:rPr lang="en-US" dirty="0" smtClean="0"/>
              <a:t>Shooting in the dark – try to generate all possible scenarios randomly.</a:t>
            </a:r>
          </a:p>
          <a:p>
            <a:pPr algn="l" rtl="0"/>
            <a:endParaRPr lang="en-US" dirty="0" smtClean="0"/>
          </a:p>
          <a:p>
            <a:pPr algn="l" rtl="0"/>
            <a:r>
              <a:rPr lang="en-US" dirty="0" smtClean="0"/>
              <a:t>Post-Si validation takes many resources, both machine and human.</a:t>
            </a:r>
          </a:p>
          <a:p>
            <a:pPr algn="l" rtl="0"/>
            <a:r>
              <a:rPr lang="en-US" dirty="0" smtClean="0"/>
              <a:t>Many test failures are not real (e.g., environment problems), but they require many hours of debugging.</a:t>
            </a:r>
          </a:p>
          <a:p>
            <a:pPr algn="l" rtl="0"/>
            <a:r>
              <a:rPr lang="en-US" dirty="0" smtClean="0"/>
              <a:t>Many tests are inefficient or obsolete, but the validation engineers fear to drop them.</a:t>
            </a:r>
          </a:p>
          <a:p>
            <a:pPr algn="l" rtl="0"/>
            <a:r>
              <a:rPr lang="en-US" dirty="0" smtClean="0"/>
              <a:t>Therefore it is important to keep less tests in the suite, but these tests must be efficient.</a:t>
            </a:r>
          </a:p>
          <a:p>
            <a:pPr algn="l" rtl="0"/>
            <a:endParaRPr lang="en-US" dirty="0" smtClean="0"/>
          </a:p>
          <a:p>
            <a:pPr algn="l" rtl="0"/>
            <a:r>
              <a:rPr lang="en-US" dirty="0" smtClean="0"/>
              <a:t>Finding a subsets of the tests that ‘cover’ events while still giving high confidence to the validation engineer.</a:t>
            </a:r>
          </a:p>
          <a:p>
            <a:pPr algn="l" rtl="0"/>
            <a:r>
              <a:rPr lang="en-US" dirty="0" smtClean="0"/>
              <a:t>Clustering tests together based on coverage:</a:t>
            </a:r>
          </a:p>
          <a:p>
            <a:pPr algn="l" rtl="0"/>
            <a:r>
              <a:rPr lang="en-US" dirty="0" smtClean="0"/>
              <a:t>Identify and visualize similar tests.</a:t>
            </a:r>
          </a:p>
          <a:p>
            <a:pPr algn="l" rtl="0"/>
            <a:r>
              <a:rPr lang="en-US" dirty="0" smtClean="0"/>
              <a:t>Find representative tests.</a:t>
            </a:r>
          </a:p>
          <a:p>
            <a:pPr algn="l" rtl="0"/>
            <a:r>
              <a:rPr lang="en-US" dirty="0" smtClean="0"/>
              <a:t>Tune test configuration parameters to improve the coverage (TBD).</a:t>
            </a:r>
          </a:p>
          <a:p>
            <a:pPr algn="l" rtl="0"/>
            <a:endParaRPr lang="en-US"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714F6DBA-1B3B-4D5A-837C-C4C5954D7B7E}" type="slidenum">
              <a:rPr lang="he-IL" smtClean="0"/>
              <a:pPr/>
              <a:t>2</a:t>
            </a:fld>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Figure 5 shows the distribution of the cluster sizes as a function of the number of clusters. The graphs plot the maximal size cluster and the cluster sizes standard deviation. It was noticed that in all clustering solutions there is always one big cluster consisting of at least 50% of the data. It can be seen that the choice of the initial solution has a greater effect on the distribution than the similarity measure. When the initial solution for k-means has tests with overlapping events, the final clustering tends towards smaller distributed clusters in both similarity measures. It also shows the distribution difference when using correlation base similarity, as in Expander, and the binary measures. K-means with Euclidian distance tends to divide clusters more uniformly than binary measures.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Figure 5: Performance of different variants of k-means as a function of the value k. Left: maximum cluster size. Right: cluster size standard deviation.  k-means ran with two similarities measure: </a:t>
            </a:r>
            <a:r>
              <a:rPr lang="en-US" sz="1200" kern="1200" dirty="0" err="1" smtClean="0">
                <a:solidFill>
                  <a:schemeClr val="tx1"/>
                </a:solidFill>
                <a:latin typeface="+mn-lt"/>
                <a:ea typeface="+mn-ea"/>
                <a:cs typeface="+mn-cs"/>
              </a:rPr>
              <a:t>Jaccard</a:t>
            </a:r>
            <a:r>
              <a:rPr lang="en-US" sz="1200" kern="1200" dirty="0" smtClean="0">
                <a:solidFill>
                  <a:schemeClr val="tx1"/>
                </a:solidFill>
                <a:latin typeface="+mn-lt"/>
                <a:ea typeface="+mn-ea"/>
                <a:cs typeface="+mn-cs"/>
              </a:rPr>
              <a:t> and geometric mean. Different choices of the initial solution were tested: tests that have coverage overlap and those that do not. For comparison, Expander's k-means solution with Euclidian distance is presented too.</a:t>
            </a:r>
          </a:p>
          <a:p>
            <a:pPr algn="l" rtl="0"/>
            <a:endParaRPr lang="he-IL" dirty="0"/>
          </a:p>
        </p:txBody>
      </p:sp>
      <p:sp>
        <p:nvSpPr>
          <p:cNvPr id="4" name="Slide Number Placeholder 3"/>
          <p:cNvSpPr>
            <a:spLocks noGrp="1"/>
          </p:cNvSpPr>
          <p:nvPr>
            <p:ph type="sldNum" sz="quarter" idx="10"/>
          </p:nvPr>
        </p:nvSpPr>
        <p:spPr/>
        <p:txBody>
          <a:bodyPr/>
          <a:lstStyle/>
          <a:p>
            <a:fld id="{714F6DBA-1B3B-4D5A-837C-C4C5954D7B7E}" type="slidenum">
              <a:rPr lang="he-IL" smtClean="0"/>
              <a:pPr/>
              <a:t>20</a:t>
            </a:fld>
            <a:endParaRPr lang="he-I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CLICK (</a:t>
            </a:r>
            <a:r>
              <a:rPr lang="en-US" dirty="0" err="1" smtClean="0"/>
              <a:t>CLuster</a:t>
            </a:r>
            <a:r>
              <a:rPr lang="en-US" dirty="0" smtClean="0"/>
              <a:t> Identification via Connectivity Kernels) [5] is a graph-based algorithm for clustering. The input for CLICK is the gene expression matrix. The CLICK algorithm attempts to find a partitioning of the set of elements into clusters, so that two criteria are satisfied: homogeneity - pairs of elements from the same cluster are highly similar to each other; and separation - pairs of elements from different clusters have low similarity to each other. Unlike K-means, CLICK allows some elements to remain un-clustered. Un-clustered elements, referred as singletons, should be dissimilar to any of the clusters found.</a:t>
            </a:r>
          </a:p>
          <a:p>
            <a:pPr algn="r" rtl="0"/>
            <a:endParaRPr lang="he-IL" dirty="0"/>
          </a:p>
        </p:txBody>
      </p:sp>
      <p:sp>
        <p:nvSpPr>
          <p:cNvPr id="4" name="Slide Number Placeholder 3"/>
          <p:cNvSpPr>
            <a:spLocks noGrp="1"/>
          </p:cNvSpPr>
          <p:nvPr>
            <p:ph type="sldNum" sz="quarter" idx="10"/>
          </p:nvPr>
        </p:nvSpPr>
        <p:spPr/>
        <p:txBody>
          <a:bodyPr/>
          <a:lstStyle/>
          <a:p>
            <a:fld id="{714F6DBA-1B3B-4D5A-837C-C4C5954D7B7E}" type="slidenum">
              <a:rPr lang="he-IL" smtClean="0"/>
              <a:pPr/>
              <a:t>21</a:t>
            </a:fld>
            <a:endParaRPr lang="he-I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Figure 8 displays how clusters are distributed when using Click. As in k-means, the solutions always contain one big cluster. As the threshold for high homogeneity increases, the algorithm tends to divide the data and keep more tests un-clustered (singletons). High homogeneity causes smaller clusters on the one hand, but on the other hand more tests remain un-clustered. When setting the threshold too high, click doesn't produce any clusters.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Figure 8: Characteristics of a clustering solution produced by Click as a function of the homogeneity threshold.  The graph plots the number of </a:t>
            </a:r>
            <a:r>
              <a:rPr lang="en-US" sz="1200" kern="1200" dirty="0" err="1" smtClean="0">
                <a:solidFill>
                  <a:schemeClr val="tx1"/>
                </a:solidFill>
                <a:latin typeface="+mn-lt"/>
                <a:ea typeface="+mn-ea"/>
                <a:cs typeface="+mn-cs"/>
              </a:rPr>
              <a:t>unclustered</a:t>
            </a:r>
            <a:r>
              <a:rPr lang="en-US" sz="1200" kern="1200" dirty="0" smtClean="0">
                <a:solidFill>
                  <a:schemeClr val="tx1"/>
                </a:solidFill>
                <a:latin typeface="+mn-lt"/>
                <a:ea typeface="+mn-ea"/>
                <a:cs typeface="+mn-cs"/>
              </a:rPr>
              <a:t> tests and the size of the maximal cluster for each homogeneity threshold. It also shows the number of clusters multiplied by hundred to fit the </a:t>
            </a:r>
            <a:r>
              <a:rPr lang="en-US" sz="1200" kern="1200" dirty="0" err="1" smtClean="0">
                <a:solidFill>
                  <a:schemeClr val="tx1"/>
                </a:solidFill>
                <a:latin typeface="+mn-lt"/>
                <a:ea typeface="+mn-ea"/>
                <a:cs typeface="+mn-cs"/>
              </a:rPr>
              <a:t>sacle</a:t>
            </a:r>
            <a:r>
              <a:rPr lang="en-US" sz="1200" kern="1200" dirty="0" smtClean="0">
                <a:solidFill>
                  <a:schemeClr val="tx1"/>
                </a:solidFill>
                <a:latin typeface="+mn-lt"/>
                <a:ea typeface="+mn-ea"/>
                <a:cs typeface="+mn-cs"/>
              </a:rPr>
              <a:t>. </a:t>
            </a:r>
          </a:p>
          <a:p>
            <a:pPr algn="l" rtl="0"/>
            <a:r>
              <a:rPr lang="en-US" dirty="0" smtClean="0"/>
              <a:t>Figure 9 shows the homogeneity and separation for each threshold. There is no clear number that achieves both high homogeneity and low separation. There are some results better than others. In comparison with K-means with the same similarity measure (geometric mean/dot product), click has better homogeneity values but slightly worse separation. CLICK has slightly better silhouette values than its k-means counterparts. Click has the advantage over k-means by not clustering all the data.</a:t>
            </a:r>
          </a:p>
          <a:p>
            <a:pPr algn="l" rtl="0"/>
            <a:r>
              <a:rPr lang="en-US" dirty="0" smtClean="0"/>
              <a:t>Beside the average homogeneity, individual cluster homogeneity is also important. Highly homogenous clusters indicate similar tests groups that can be reduced.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Figure 9: Characteristics of a clustering solution produced by Click.  Left: the homogeneity and separation of Click’s solution as a function of threshold. Right: the minimal, maximal and average cluster homogeneity in every solution. Usually the most homogenous cluster is small making the average homogeneity closer to the minimum homogeneity belonging to a bigger cluster.</a:t>
            </a:r>
          </a:p>
          <a:p>
            <a:pPr algn="l" rtl="0"/>
            <a:endParaRPr lang="he-IL" dirty="0"/>
          </a:p>
        </p:txBody>
      </p:sp>
      <p:sp>
        <p:nvSpPr>
          <p:cNvPr id="4" name="Slide Number Placeholder 3"/>
          <p:cNvSpPr>
            <a:spLocks noGrp="1"/>
          </p:cNvSpPr>
          <p:nvPr>
            <p:ph type="sldNum" sz="quarter" idx="10"/>
          </p:nvPr>
        </p:nvSpPr>
        <p:spPr/>
        <p:txBody>
          <a:bodyPr/>
          <a:lstStyle/>
          <a:p>
            <a:fld id="{714F6DBA-1B3B-4D5A-837C-C4C5954D7B7E}" type="slidenum">
              <a:rPr lang="he-IL" smtClean="0"/>
              <a:pPr/>
              <a:t>22</a:t>
            </a:fld>
            <a:endParaRPr lang="he-I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Features = system</a:t>
            </a:r>
            <a:r>
              <a:rPr lang="en-US" baseline="0" dirty="0" smtClean="0"/>
              <a:t> elements, </a:t>
            </a:r>
            <a:r>
              <a:rPr lang="en-US" baseline="0" dirty="0" err="1" smtClean="0"/>
              <a:t>configs</a:t>
            </a:r>
            <a:r>
              <a:rPr lang="en-US" baseline="0" dirty="0" smtClean="0"/>
              <a:t>, </a:t>
            </a:r>
            <a:r>
              <a:rPr lang="en-US" baseline="0" dirty="0" err="1" smtClean="0"/>
              <a:t>mods</a:t>
            </a:r>
            <a:endParaRPr lang="en-US" dirty="0" smtClean="0"/>
          </a:p>
          <a:p>
            <a:pPr algn="l"/>
            <a:endParaRPr lang="en-US" dirty="0" smtClean="0"/>
          </a:p>
          <a:p>
            <a:pPr algn="l"/>
            <a:r>
              <a:rPr lang="en-US" dirty="0" err="1" smtClean="0"/>
              <a:t>Hypergeometric</a:t>
            </a:r>
            <a:r>
              <a:rPr lang="en-US" dirty="0" smtClean="0"/>
              <a:t> </a:t>
            </a:r>
            <a:r>
              <a:rPr lang="en-US" dirty="0" smtClean="0"/>
              <a:t>score has a tendency towards</a:t>
            </a:r>
            <a:r>
              <a:rPr lang="en-US" baseline="0" dirty="0" smtClean="0"/>
              <a:t> big </a:t>
            </a:r>
            <a:r>
              <a:rPr lang="en-US" baseline="0" dirty="0" smtClean="0"/>
              <a:t>groups</a:t>
            </a:r>
            <a:endParaRPr lang="he-IL" baseline="0" dirty="0" smtClean="0"/>
          </a:p>
          <a:p>
            <a:pPr algn="l"/>
            <a:endParaRPr lang="he-IL" baseline="0" dirty="0" smtClean="0"/>
          </a:p>
          <a:p>
            <a:pPr algn="l"/>
            <a:endParaRPr lang="en-US" baseline="0" dirty="0" smtClean="0"/>
          </a:p>
          <a:p>
            <a:pPr algn="l"/>
            <a:r>
              <a:rPr lang="en-US" baseline="0" dirty="0" smtClean="0"/>
              <a:t>TODO:</a:t>
            </a:r>
            <a:endParaRPr lang="he-IL" baseline="0" dirty="0" smtClean="0"/>
          </a:p>
          <a:p>
            <a:pPr algn="l"/>
            <a:r>
              <a:rPr lang="en-US" baseline="0" dirty="0" smtClean="0"/>
              <a:t>Check event and feature similarity matrixes.</a:t>
            </a:r>
          </a:p>
          <a:p>
            <a:pPr algn="l"/>
            <a:endParaRPr lang="he-IL" dirty="0"/>
          </a:p>
        </p:txBody>
      </p:sp>
      <p:sp>
        <p:nvSpPr>
          <p:cNvPr id="4" name="Slide Number Placeholder 3"/>
          <p:cNvSpPr>
            <a:spLocks noGrp="1"/>
          </p:cNvSpPr>
          <p:nvPr>
            <p:ph type="sldNum" sz="quarter" idx="10"/>
          </p:nvPr>
        </p:nvSpPr>
        <p:spPr/>
        <p:txBody>
          <a:bodyPr/>
          <a:lstStyle/>
          <a:p>
            <a:fld id="{714F6DBA-1B3B-4D5A-837C-C4C5954D7B7E}" type="slidenum">
              <a:rPr lang="he-IL" smtClean="0"/>
              <a:pPr/>
              <a:t>23</a:t>
            </a:fld>
            <a:endParaRPr 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Click homogeneity threshold </a:t>
            </a:r>
            <a:r>
              <a:rPr lang="en-US" dirty="0" smtClean="0"/>
              <a:t>0.7</a:t>
            </a:r>
          </a:p>
          <a:p>
            <a:pPr algn="l" rtl="0"/>
            <a:r>
              <a:rPr lang="en-US" dirty="0" smtClean="0"/>
              <a:t>260</a:t>
            </a:r>
            <a:r>
              <a:rPr lang="en-US" baseline="0" dirty="0" smtClean="0"/>
              <a:t> </a:t>
            </a:r>
            <a:r>
              <a:rPr lang="en-US" baseline="0" dirty="0" err="1" smtClean="0"/>
              <a:t>configs</a:t>
            </a:r>
            <a:r>
              <a:rPr lang="en-US" baseline="0" dirty="0" smtClean="0"/>
              <a:t> overall</a:t>
            </a:r>
            <a:endParaRPr lang="he-IL" dirty="0"/>
          </a:p>
        </p:txBody>
      </p:sp>
      <p:sp>
        <p:nvSpPr>
          <p:cNvPr id="4" name="Slide Number Placeholder 3"/>
          <p:cNvSpPr>
            <a:spLocks noGrp="1"/>
          </p:cNvSpPr>
          <p:nvPr>
            <p:ph type="sldNum" sz="quarter" idx="10"/>
          </p:nvPr>
        </p:nvSpPr>
        <p:spPr/>
        <p:txBody>
          <a:bodyPr/>
          <a:lstStyle/>
          <a:p>
            <a:fld id="{714F6DBA-1B3B-4D5A-837C-C4C5954D7B7E}" type="slidenum">
              <a:rPr lang="he-IL" smtClean="0"/>
              <a:pPr/>
              <a:t>24</a:t>
            </a:fld>
            <a:endParaRPr lang="he-I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Mantel Test to compare similarity matrices</a:t>
            </a:r>
            <a:endParaRPr lang="he-IL" dirty="0"/>
          </a:p>
        </p:txBody>
      </p:sp>
      <p:sp>
        <p:nvSpPr>
          <p:cNvPr id="4" name="Slide Number Placeholder 3"/>
          <p:cNvSpPr>
            <a:spLocks noGrp="1"/>
          </p:cNvSpPr>
          <p:nvPr>
            <p:ph type="sldNum" sz="quarter" idx="10"/>
          </p:nvPr>
        </p:nvSpPr>
        <p:spPr/>
        <p:txBody>
          <a:bodyPr/>
          <a:lstStyle/>
          <a:p>
            <a:fld id="{714F6DBA-1B3B-4D5A-837C-C4C5954D7B7E}" type="slidenum">
              <a:rPr lang="he-IL" smtClean="0"/>
              <a:pPr/>
              <a:t>25</a:t>
            </a:fld>
            <a:endParaRPr lang="he-I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Choose a</a:t>
            </a:r>
            <a:r>
              <a:rPr lang="en-US" baseline="0" dirty="0" smtClean="0"/>
              <a:t> subset of N (out of 722) tests to run</a:t>
            </a:r>
          </a:p>
          <a:p>
            <a:pPr algn="l" rtl="0"/>
            <a:r>
              <a:rPr lang="en-US" baseline="0" dirty="0" smtClean="0"/>
              <a:t>general scheme.</a:t>
            </a:r>
            <a:endParaRPr lang="he-IL" dirty="0"/>
          </a:p>
        </p:txBody>
      </p:sp>
      <p:sp>
        <p:nvSpPr>
          <p:cNvPr id="4" name="Slide Number Placeholder 3"/>
          <p:cNvSpPr>
            <a:spLocks noGrp="1"/>
          </p:cNvSpPr>
          <p:nvPr>
            <p:ph type="sldNum" sz="quarter" idx="10"/>
          </p:nvPr>
        </p:nvSpPr>
        <p:spPr/>
        <p:txBody>
          <a:bodyPr/>
          <a:lstStyle/>
          <a:p>
            <a:fld id="{714F6DBA-1B3B-4D5A-837C-C4C5954D7B7E}" type="slidenum">
              <a:rPr lang="he-IL" smtClean="0"/>
              <a:pPr/>
              <a:t>26</a:t>
            </a:fld>
            <a:endParaRPr lang="he-I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Minimal number of configurations</a:t>
            </a:r>
            <a:endParaRPr lang="he-IL" dirty="0"/>
          </a:p>
        </p:txBody>
      </p:sp>
      <p:sp>
        <p:nvSpPr>
          <p:cNvPr id="4" name="Slide Number Placeholder 3"/>
          <p:cNvSpPr>
            <a:spLocks noGrp="1"/>
          </p:cNvSpPr>
          <p:nvPr>
            <p:ph type="sldNum" sz="quarter" idx="10"/>
          </p:nvPr>
        </p:nvSpPr>
        <p:spPr/>
        <p:txBody>
          <a:bodyPr/>
          <a:lstStyle/>
          <a:p>
            <a:fld id="{714F6DBA-1B3B-4D5A-837C-C4C5954D7B7E}" type="slidenum">
              <a:rPr lang="he-IL" smtClean="0"/>
              <a:pPr/>
              <a:t>27</a:t>
            </a:fld>
            <a:endParaRPr lang="he-I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Given a space of n points and an integer k, choose k cluster </a:t>
            </a:r>
            <a:r>
              <a:rPr lang="en-US" dirty="0" err="1" smtClean="0"/>
              <a:t>centroids</a:t>
            </a:r>
            <a:r>
              <a:rPr lang="en-US" dirty="0" smtClean="0"/>
              <a:t> that minimize:</a:t>
            </a:r>
          </a:p>
          <a:p>
            <a:pPr algn="l" rtl="0"/>
            <a:endParaRPr lang="en-US" dirty="0" smtClean="0"/>
          </a:p>
          <a:p>
            <a:pPr algn="l" rtl="0"/>
            <a:r>
              <a:rPr lang="en-US" dirty="0" smtClean="0"/>
              <a:t>Max</a:t>
            </a:r>
            <a:r>
              <a:rPr lang="en-US" baseline="0" dirty="0" smtClean="0"/>
              <a:t> j Max x in </a:t>
            </a:r>
            <a:r>
              <a:rPr lang="en-US" baseline="0" dirty="0" err="1" smtClean="0"/>
              <a:t>cj</a:t>
            </a:r>
            <a:r>
              <a:rPr lang="en-US" baseline="0" dirty="0" smtClean="0"/>
              <a:t>  D(</a:t>
            </a:r>
            <a:r>
              <a:rPr lang="en-US" baseline="0" dirty="0" err="1" smtClean="0"/>
              <a:t>x,cj</a:t>
            </a:r>
            <a:r>
              <a:rPr lang="en-US" baseline="0" dirty="0" smtClean="0"/>
              <a:t>)</a:t>
            </a:r>
            <a:endParaRPr lang="en-US" dirty="0" smtClean="0"/>
          </a:p>
          <a:p>
            <a:pPr algn="l" rtl="0"/>
            <a:endParaRPr lang="en-US" dirty="0" smtClean="0"/>
          </a:p>
          <a:p>
            <a:pPr algn="l" rtl="0"/>
            <a:r>
              <a:rPr lang="en-US" dirty="0" smtClean="0"/>
              <a:t>A 2 approximation:</a:t>
            </a:r>
          </a:p>
          <a:p>
            <a:pPr algn="l" rtl="0"/>
            <a:r>
              <a:rPr lang="en-US" dirty="0" smtClean="0"/>
              <a:t>Start with arbitrary point.</a:t>
            </a:r>
          </a:p>
          <a:p>
            <a:pPr algn="l" rtl="0"/>
            <a:r>
              <a:rPr lang="en-US" dirty="0" smtClean="0"/>
              <a:t>At each stage add the farthest point from the current set.</a:t>
            </a:r>
          </a:p>
          <a:p>
            <a:pPr algn="l" rtl="0"/>
            <a:endParaRPr lang="en-US" dirty="0" smtClean="0"/>
          </a:p>
          <a:p>
            <a:pPr algn="l" rtl="0"/>
            <a:endParaRPr lang="en-US" dirty="0" smtClean="0"/>
          </a:p>
          <a:p>
            <a:pPr algn="l" rtl="0"/>
            <a:r>
              <a:rPr lang="en-US" dirty="0" smtClean="0"/>
              <a:t>Actually</a:t>
            </a:r>
            <a:r>
              <a:rPr lang="en-US" baseline="0" dirty="0" smtClean="0"/>
              <a:t> </a:t>
            </a:r>
            <a:r>
              <a:rPr lang="en-US" baseline="0" dirty="0" smtClean="0"/>
              <a:t>select one of the most k dissimilar to avoid the same solution every time.</a:t>
            </a:r>
            <a:endParaRPr lang="he-IL" dirty="0"/>
          </a:p>
        </p:txBody>
      </p:sp>
      <p:sp>
        <p:nvSpPr>
          <p:cNvPr id="4" name="Slide Number Placeholder 3"/>
          <p:cNvSpPr>
            <a:spLocks noGrp="1"/>
          </p:cNvSpPr>
          <p:nvPr>
            <p:ph type="sldNum" sz="quarter" idx="10"/>
          </p:nvPr>
        </p:nvSpPr>
        <p:spPr/>
        <p:txBody>
          <a:bodyPr/>
          <a:lstStyle/>
          <a:p>
            <a:fld id="{714F6DBA-1B3B-4D5A-837C-C4C5954D7B7E}" type="slidenum">
              <a:rPr lang="he-IL" smtClean="0"/>
              <a:pPr/>
              <a:t>28</a:t>
            </a:fld>
            <a:endParaRPr lang="he-I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14F6DBA-1B3B-4D5A-837C-C4C5954D7B7E}" type="slidenum">
              <a:rPr lang="he-IL" smtClean="0"/>
              <a:pPr/>
              <a:t>29</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lnSpcReduction="10000"/>
          </a:bodyPr>
          <a:lstStyle/>
          <a:p>
            <a:pPr algn="l" rtl="0"/>
            <a:r>
              <a:rPr lang="en-US" dirty="0" smtClean="0"/>
              <a:t>A Test comprises of a series of </a:t>
            </a:r>
          </a:p>
          <a:p>
            <a:pPr algn="l" rtl="0"/>
            <a:r>
              <a:rPr lang="en-US" dirty="0" smtClean="0"/>
              <a:t>system elements (for example </a:t>
            </a:r>
            <a:r>
              <a:rPr lang="en-US" dirty="0" err="1" smtClean="0"/>
              <a:t>CPU+memory+USB</a:t>
            </a:r>
            <a:r>
              <a:rPr lang="en-US" dirty="0" smtClean="0"/>
              <a:t>+…).</a:t>
            </a:r>
          </a:p>
          <a:p>
            <a:pPr algn="l" rtl="0"/>
            <a:r>
              <a:rPr lang="en-US" dirty="0" smtClean="0"/>
              <a:t>configurations and modifications. Configures the system parameters. The parameters inside could be probabilistic – for example 80% memory reads and 20% multiplications.</a:t>
            </a:r>
          </a:p>
          <a:p>
            <a:pPr algn="l" rtl="0"/>
            <a:r>
              <a:rPr lang="en-US" dirty="0" smtClean="0"/>
              <a:t>Since tests are not deterministic each test may be run with several seeds.</a:t>
            </a:r>
          </a:p>
          <a:p>
            <a:pPr algn="l" rtl="0"/>
            <a:endParaRPr lang="en-US" dirty="0" smtClean="0"/>
          </a:p>
          <a:p>
            <a:pPr algn="l" rtl="0"/>
            <a:r>
              <a:rPr lang="en-US" dirty="0" smtClean="0"/>
              <a:t>An Event could be any internal signal that is visible and has a coverage meaning:</a:t>
            </a:r>
          </a:p>
          <a:p>
            <a:pPr algn="l" rtl="0"/>
            <a:r>
              <a:rPr lang="en-US" dirty="0" smtClean="0"/>
              <a:t>For example cache misses or division by 0 in a CPU.</a:t>
            </a:r>
          </a:p>
          <a:p>
            <a:pPr algn="l" rtl="0"/>
            <a:r>
              <a:rPr lang="en-US" dirty="0" smtClean="0"/>
              <a:t>Event occurrences are counted in each test.</a:t>
            </a:r>
          </a:p>
          <a:p>
            <a:pPr algn="l" rtl="0"/>
            <a:r>
              <a:rPr lang="en-US" dirty="0" smtClean="0"/>
              <a:t>Each event has a threshold and an operator (&gt;).  We say that an event was covered if the counter exceeds its threshold.</a:t>
            </a:r>
          </a:p>
          <a:p>
            <a:pPr algn="l" rtl="0"/>
            <a:endParaRPr lang="en-US" dirty="0" smtClean="0"/>
          </a:p>
          <a:p>
            <a:pPr algn="l" rtl="0"/>
            <a:r>
              <a:rPr lang="en-US" dirty="0" smtClean="0"/>
              <a:t>The </a:t>
            </a:r>
            <a:r>
              <a:rPr lang="en-US" dirty="0" smtClean="0"/>
              <a:t>DB contains triplets mapping</a:t>
            </a:r>
          </a:p>
          <a:p>
            <a:pPr algn="l" rtl="0"/>
            <a:r>
              <a:rPr lang="en-US" dirty="0" smtClean="0"/>
              <a:t>(</a:t>
            </a:r>
            <a:r>
              <a:rPr lang="en-US" dirty="0" err="1" smtClean="0"/>
              <a:t>test,seed,event</a:t>
            </a:r>
            <a:r>
              <a:rPr lang="en-US" dirty="0" smtClean="0"/>
              <a:t>)  hit counter</a:t>
            </a:r>
          </a:p>
          <a:p>
            <a:pPr algn="l" rtl="0"/>
            <a:r>
              <a:rPr lang="en-US" dirty="0" smtClean="0"/>
              <a:t>Notice that not all the data is taken in each run.</a:t>
            </a:r>
          </a:p>
          <a:p>
            <a:pPr algn="l" rtl="0"/>
            <a:r>
              <a:rPr lang="en-US" dirty="0" smtClean="0"/>
              <a:t>The absolute hit values may be misleading since each test ran a different amount of time. It would be preferable to use the hit ratio (data currently not available).</a:t>
            </a:r>
          </a:p>
          <a:p>
            <a:pPr algn="l" rtl="0"/>
            <a:endParaRPr lang="en-US" dirty="0" smtClean="0"/>
          </a:p>
          <a:p>
            <a:pPr algn="l" rtl="0"/>
            <a:r>
              <a:rPr lang="en-US" dirty="0" smtClean="0"/>
              <a:t>Some numbers:</a:t>
            </a:r>
          </a:p>
          <a:p>
            <a:pPr algn="l" rtl="0"/>
            <a:r>
              <a:rPr lang="en-US" dirty="0" smtClean="0"/>
              <a:t>874 tests, 302 events and 7M counter reads.</a:t>
            </a:r>
          </a:p>
          <a:p>
            <a:pPr algn="l" rtl="0"/>
            <a:r>
              <a:rPr lang="en-US" dirty="0" smtClean="0"/>
              <a:t>Only 22% of the matrix is non-zero.</a:t>
            </a:r>
          </a:p>
          <a:p>
            <a:pPr algn="l" rtl="0"/>
            <a:endParaRPr lang="en-US" dirty="0" smtClean="0"/>
          </a:p>
          <a:p>
            <a:pPr algn="l" rtl="0"/>
            <a:r>
              <a:rPr lang="en-US" dirty="0" smtClean="0"/>
              <a:t>Looking only on covered events:</a:t>
            </a:r>
          </a:p>
          <a:p>
            <a:pPr algn="l" rtl="0"/>
            <a:r>
              <a:rPr lang="en-US" dirty="0" smtClean="0"/>
              <a:t>Taking maximum over seeds gives 722 </a:t>
            </a:r>
            <a:r>
              <a:rPr lang="en-US" dirty="0" err="1" smtClean="0"/>
              <a:t>testlines</a:t>
            </a:r>
            <a:r>
              <a:rPr lang="en-US" dirty="0" smtClean="0"/>
              <a:t>, 108 events and 9059 counter values (11.8%).</a:t>
            </a:r>
          </a:p>
          <a:p>
            <a:pPr algn="l" rtl="0"/>
            <a:r>
              <a:rPr lang="en-US" dirty="0" smtClean="0"/>
              <a:t>Taking average over seeds gives 718 </a:t>
            </a:r>
            <a:r>
              <a:rPr lang="en-US" dirty="0" err="1" smtClean="0"/>
              <a:t>testlines</a:t>
            </a:r>
            <a:r>
              <a:rPr lang="en-US" dirty="0" smtClean="0"/>
              <a:t>, 105 events and 8930 counter values (11.6%).</a:t>
            </a:r>
          </a:p>
          <a:p>
            <a:pPr algn="l" rtl="0"/>
            <a:endParaRPr lang="en-US" dirty="0" smtClean="0"/>
          </a:p>
          <a:p>
            <a:pPr algn="l" rtl="0"/>
            <a:endParaRPr lang="en-US"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714F6DBA-1B3B-4D5A-837C-C4C5954D7B7E}" type="slidenum">
              <a:rPr lang="he-IL" smtClean="0"/>
              <a:pPr/>
              <a:t>3</a:t>
            </a:fld>
            <a:endParaRPr lang="he-I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14F6DBA-1B3B-4D5A-837C-C4C5954D7B7E}" type="slidenum">
              <a:rPr lang="he-IL" smtClean="0"/>
              <a:pPr/>
              <a:t>30</a:t>
            </a:fld>
            <a:endParaRPr lang="he-I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All with</a:t>
            </a:r>
            <a:r>
              <a:rPr lang="en-US" baseline="0" dirty="0" smtClean="0"/>
              <a:t> </a:t>
            </a:r>
            <a:r>
              <a:rPr lang="en-US" baseline="0" dirty="0" err="1" smtClean="0"/>
              <a:t>Jaccard</a:t>
            </a:r>
            <a:endParaRPr lang="en-US" dirty="0" smtClean="0"/>
          </a:p>
          <a:p>
            <a:pPr algn="l" rtl="0"/>
            <a:r>
              <a:rPr lang="en-US" dirty="0" smtClean="0"/>
              <a:t>Upper </a:t>
            </a:r>
            <a:r>
              <a:rPr lang="en-US" dirty="0" smtClean="0">
                <a:sym typeface="Wingdings" pitchFamily="2" charset="2"/>
              </a:rPr>
              <a:t> average dissimilarity,</a:t>
            </a:r>
            <a:r>
              <a:rPr lang="en-US" baseline="0" dirty="0" smtClean="0">
                <a:sym typeface="Wingdings" pitchFamily="2" charset="2"/>
              </a:rPr>
              <a:t> lower  min dissimilarity</a:t>
            </a:r>
          </a:p>
          <a:p>
            <a:pPr algn="l" rtl="0"/>
            <a:r>
              <a:rPr lang="en-US" baseline="0" dirty="0" smtClean="0">
                <a:sym typeface="Wingdings" pitchFamily="2" charset="2"/>
              </a:rPr>
              <a:t>Cluster: </a:t>
            </a:r>
            <a:r>
              <a:rPr lang="en-US" baseline="0" dirty="0" err="1" smtClean="0">
                <a:sym typeface="Wingdings" pitchFamily="2" charset="2"/>
              </a:rPr>
              <a:t>uppersize</a:t>
            </a:r>
            <a:r>
              <a:rPr lang="en-US" baseline="0" dirty="0" smtClean="0">
                <a:sym typeface="Wingdings" pitchFamily="2" charset="2"/>
              </a:rPr>
              <a:t>, lower  coverage</a:t>
            </a:r>
            <a:endParaRPr lang="he-IL" dirty="0"/>
          </a:p>
        </p:txBody>
      </p:sp>
      <p:sp>
        <p:nvSpPr>
          <p:cNvPr id="4" name="Slide Number Placeholder 3"/>
          <p:cNvSpPr>
            <a:spLocks noGrp="1"/>
          </p:cNvSpPr>
          <p:nvPr>
            <p:ph type="sldNum" sz="quarter" idx="10"/>
          </p:nvPr>
        </p:nvSpPr>
        <p:spPr/>
        <p:txBody>
          <a:bodyPr/>
          <a:lstStyle/>
          <a:p>
            <a:fld id="{714F6DBA-1B3B-4D5A-837C-C4C5954D7B7E}" type="slidenum">
              <a:rPr lang="he-IL" smtClean="0"/>
              <a:pPr/>
              <a:t>31</a:t>
            </a:fld>
            <a:endParaRPr lang="he-I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All with</a:t>
            </a:r>
            <a:r>
              <a:rPr lang="en-US" baseline="0" dirty="0" smtClean="0"/>
              <a:t> </a:t>
            </a:r>
            <a:r>
              <a:rPr lang="en-US" baseline="0" dirty="0" err="1" smtClean="0"/>
              <a:t>Jaccard</a:t>
            </a:r>
            <a:endParaRPr lang="en-US" dirty="0" smtClean="0"/>
          </a:p>
          <a:p>
            <a:pPr algn="l" rtl="0"/>
            <a:r>
              <a:rPr lang="en-US" dirty="0" smtClean="0"/>
              <a:t>Upper </a:t>
            </a:r>
            <a:r>
              <a:rPr lang="en-US" dirty="0" smtClean="0">
                <a:sym typeface="Wingdings" pitchFamily="2" charset="2"/>
              </a:rPr>
              <a:t> average dissimilarity,</a:t>
            </a:r>
            <a:r>
              <a:rPr lang="en-US" baseline="0" dirty="0" smtClean="0">
                <a:sym typeface="Wingdings" pitchFamily="2" charset="2"/>
              </a:rPr>
              <a:t> lower  min dissimilarity</a:t>
            </a:r>
          </a:p>
        </p:txBody>
      </p:sp>
      <p:sp>
        <p:nvSpPr>
          <p:cNvPr id="4" name="Slide Number Placeholder 3"/>
          <p:cNvSpPr>
            <a:spLocks noGrp="1"/>
          </p:cNvSpPr>
          <p:nvPr>
            <p:ph type="sldNum" sz="quarter" idx="10"/>
          </p:nvPr>
        </p:nvSpPr>
        <p:spPr/>
        <p:txBody>
          <a:bodyPr/>
          <a:lstStyle/>
          <a:p>
            <a:fld id="{714F6DBA-1B3B-4D5A-837C-C4C5954D7B7E}" type="slidenum">
              <a:rPr lang="he-IL" smtClean="0"/>
              <a:pPr/>
              <a:t>32</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714F6DBA-1B3B-4D5A-837C-C4C5954D7B7E}" type="slidenum">
              <a:rPr lang="he-IL" smtClean="0"/>
              <a:pPr/>
              <a:t>4</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32500" lnSpcReduction="20000"/>
          </a:bodyPr>
          <a:lstStyle/>
          <a:p>
            <a:pPr algn="l" rtl="0"/>
            <a:r>
              <a:rPr lang="en-US" dirty="0" smtClean="0"/>
              <a:t>Given a universe U and a family S of subsets of U, a cover is a subfamily C⊆S of sets whose union is U.</a:t>
            </a:r>
          </a:p>
          <a:p>
            <a:pPr algn="l" rtl="0"/>
            <a:r>
              <a:rPr lang="en-US" dirty="0" smtClean="0"/>
              <a:t>In the set covering optimization problem, the input is a pair (U,S), and the task is to find a set covering which uses the fewest sets.</a:t>
            </a:r>
          </a:p>
          <a:p>
            <a:pPr algn="l" rtl="0"/>
            <a:r>
              <a:rPr lang="en-US" dirty="0" smtClean="0"/>
              <a:t>A greedy algorithm can achieve an approximation ration of H(s-max).</a:t>
            </a:r>
          </a:p>
          <a:p>
            <a:pPr algn="l" rtl="0"/>
            <a:endParaRPr lang="en-US" dirty="0" smtClean="0"/>
          </a:p>
          <a:p>
            <a:pPr algn="l" rtl="0"/>
            <a:r>
              <a:rPr lang="en-US" dirty="0" smtClean="0"/>
              <a:t>Each test is a set of event that it covers (hits). The goal is to find a subset of the tests that covers all events.</a:t>
            </a:r>
          </a:p>
          <a:p>
            <a:pPr algn="l" rtl="0"/>
            <a:r>
              <a:rPr lang="en-US" dirty="0" smtClean="0"/>
              <a:t>A greedy approach gave a subset of 18 tests that cover all events. </a:t>
            </a:r>
          </a:p>
          <a:p>
            <a:pPr algn="l" rtl="0"/>
            <a:endParaRPr lang="en-US" dirty="0" smtClean="0"/>
          </a:p>
          <a:p>
            <a:pPr algn="l" rtl="0"/>
            <a:r>
              <a:rPr lang="en-US" dirty="0" smtClean="0"/>
              <a:t>We say that test A dominates test B on event E if the event’s counter value in test A is at least as good as B's. </a:t>
            </a:r>
          </a:p>
          <a:p>
            <a:pPr algn="l" rtl="0"/>
            <a:r>
              <a:rPr lang="en-US" dirty="0" smtClean="0"/>
              <a:t>The goal is to find a minimum subset S of the tests, such that for each event in any test there is a test in S that dominates it. </a:t>
            </a:r>
          </a:p>
          <a:p>
            <a:pPr algn="l" rtl="0"/>
            <a:r>
              <a:rPr lang="en-US" dirty="0" smtClean="0"/>
              <a:t>A greedy approach gave a subset of 45 tests. </a:t>
            </a:r>
          </a:p>
          <a:p>
            <a:pPr algn="l" rtl="0"/>
            <a:r>
              <a:rPr lang="en-US" dirty="0" smtClean="0"/>
              <a:t>When using a binary matrix the problem is the same as set cover.</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en-US" sz="3200" b="0" i="0" u="none" strike="noStrike" kern="1200" cap="none" spc="0" normalizeH="0" baseline="0" noProof="0" dirty="0" smtClean="0">
                <a:ln>
                  <a:noFill/>
                </a:ln>
                <a:solidFill>
                  <a:prstClr val="black"/>
                </a:solidFill>
                <a:effectLst/>
                <a:uLnTx/>
                <a:uFillTx/>
                <a:latin typeface="Gill Sans MT"/>
                <a:ea typeface="+mn-ea"/>
                <a:cs typeface="+mn-cs"/>
              </a:rPr>
              <a:t>The graph edges have a set of colors; each test has a different color, and the set of colors of an edge corresponds to the tests that cover both its end events.</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en-US" sz="3200" b="0" i="0" u="none" strike="noStrike" kern="1200" cap="none" spc="0" normalizeH="0" baseline="0" noProof="0" dirty="0" smtClean="0">
                <a:ln>
                  <a:noFill/>
                </a:ln>
                <a:solidFill>
                  <a:prstClr val="black"/>
                </a:solidFill>
                <a:effectLst/>
                <a:uLnTx/>
                <a:uFillTx/>
                <a:latin typeface="Gill Sans MT"/>
                <a:ea typeface="+mn-ea"/>
                <a:cs typeface="+mn-cs"/>
              </a:rPr>
              <a:t>The goal is to find a subset of the tests (colors) so that all the edges in the graph are covered.</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Arial" pitchFamily="34" charset="0"/>
              <a:buNone/>
              <a:tabLst/>
              <a:defRPr/>
            </a:pPr>
            <a:endParaRPr kumimoji="0" lang="en-US" sz="3200" b="0" i="0" u="none" strike="noStrike" kern="1200" cap="none" spc="0" normalizeH="0" baseline="0" noProof="0" dirty="0" smtClean="0">
              <a:ln>
                <a:noFill/>
              </a:ln>
              <a:solidFill>
                <a:prstClr val="black"/>
              </a:solidFill>
              <a:effectLst/>
              <a:uLnTx/>
              <a:uFillTx/>
              <a:latin typeface="Gill Sans MT"/>
              <a:ea typeface="+mn-ea"/>
              <a:cs typeface="+mn-cs"/>
            </a:endParaRP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en-US" sz="3200" b="0" i="0" u="none" strike="noStrike" kern="1200" cap="none" spc="0" normalizeH="0" baseline="0" noProof="0" dirty="0" smtClean="0">
                <a:ln>
                  <a:noFill/>
                </a:ln>
                <a:solidFill>
                  <a:prstClr val="black"/>
                </a:solidFill>
                <a:effectLst/>
                <a:uLnTx/>
                <a:uFillTx/>
                <a:latin typeface="Gill Sans MT"/>
                <a:ea typeface="+mn-ea"/>
                <a:cs typeface="+mn-cs"/>
              </a:rPr>
              <a:t>Notice that this problem is identical to set cover of event pairs.</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en-US" sz="3200" b="0" i="0" u="none" strike="noStrike" kern="1200" cap="none" spc="0" normalizeH="0" baseline="0" noProof="0" dirty="0" smtClean="0">
                <a:ln>
                  <a:noFill/>
                </a:ln>
                <a:solidFill>
                  <a:prstClr val="black"/>
                </a:solidFill>
                <a:effectLst/>
                <a:uLnTx/>
                <a:uFillTx/>
                <a:latin typeface="Gill Sans MT"/>
                <a:ea typeface="+mn-ea"/>
                <a:cs typeface="+mn-cs"/>
              </a:rPr>
              <a:t>A greedy approach gives a cover of 77 tests that covers all 3559 event pairs.</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en-US" sz="3200" b="0" i="0" u="none" strike="noStrike" kern="1200" cap="none" spc="0" normalizeH="0" baseline="0" noProof="0" dirty="0" smtClean="0">
                <a:ln>
                  <a:noFill/>
                </a:ln>
                <a:solidFill>
                  <a:prstClr val="black"/>
                </a:solidFill>
                <a:effectLst/>
                <a:uLnTx/>
                <a:uFillTx/>
                <a:latin typeface="Gill Sans MT"/>
                <a:ea typeface="+mn-ea"/>
                <a:cs typeface="+mn-cs"/>
              </a:rPr>
              <a:t>Notice that not all pairs are possible:</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None/>
              <a:tabLst/>
              <a:defRPr/>
            </a:pPr>
            <a:endParaRPr kumimoji="0" lang="en-US" sz="3200" b="0" i="0" u="none" strike="noStrike" kern="1200" cap="none" spc="0" normalizeH="0" baseline="0" noProof="0" dirty="0" smtClean="0">
              <a:ln>
                <a:noFill/>
              </a:ln>
              <a:solidFill>
                <a:prstClr val="black"/>
              </a:solidFill>
              <a:effectLst/>
              <a:uLnTx/>
              <a:uFillTx/>
              <a:latin typeface="Gill Sans MT"/>
              <a:ea typeface="+mn-ea"/>
              <a:cs typeface="+mn-cs"/>
            </a:endParaRP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en-US" sz="3200" b="0" i="0" u="none" strike="noStrike" kern="1200" cap="none" spc="0" normalizeH="0" baseline="0" noProof="0" dirty="0" smtClean="0">
                <a:ln>
                  <a:noFill/>
                </a:ln>
                <a:solidFill>
                  <a:prstClr val="black"/>
                </a:solidFill>
                <a:effectLst/>
                <a:uLnTx/>
                <a:uFillTx/>
                <a:latin typeface="Gill Sans MT"/>
                <a:ea typeface="+mn-ea"/>
                <a:cs typeface="+mn-cs"/>
              </a:rPr>
              <a:t>Find a test set dominating all event pairs. In other words, we seek a subset of the tests such that each event pair will be dominated together by a test in the subset.</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en-US" sz="3200" b="0" i="0" u="none" strike="noStrike" kern="1200" cap="none" spc="0" normalizeH="0" baseline="0" noProof="0" dirty="0" smtClean="0">
                <a:ln>
                  <a:noFill/>
                </a:ln>
                <a:solidFill>
                  <a:prstClr val="black"/>
                </a:solidFill>
                <a:effectLst/>
                <a:uLnTx/>
                <a:uFillTx/>
                <a:latin typeface="Gill Sans MT"/>
                <a:ea typeface="+mn-ea"/>
                <a:cs typeface="+mn-cs"/>
              </a:rPr>
              <a:t>A greedy approach found a set of 240 tests that dominates all event pairs.</a:t>
            </a:r>
          </a:p>
          <a:p>
            <a:pPr algn="l" rtl="0"/>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Taking the minimum hit count for each event in each event pair. Then find a dominating set on a matrix where the rows are tests and the columns are event pairs.</a:t>
            </a:r>
          </a:p>
          <a:p>
            <a:pPr algn="l" rtl="0"/>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generalization covering objective is to cover all possible event combination (exponential number).</a:t>
            </a:r>
            <a:endParaRPr lang="he-IL" dirty="0" smtClean="0"/>
          </a:p>
          <a:p>
            <a:pPr algn="l" rtl="0"/>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say that a test A </a:t>
            </a:r>
            <a:r>
              <a:rPr lang="en-US" i="1" dirty="0" smtClean="0"/>
              <a:t>dominates</a:t>
            </a:r>
            <a:r>
              <a:rPr lang="en-US" dirty="0" smtClean="0"/>
              <a:t> tests B if for every event that B hits k times, A hits the same event at least k times.</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en-US" sz="3200" b="0" i="0" u="none" strike="noStrike" kern="1200" cap="none" spc="0" normalizeH="0" baseline="0" noProof="0" dirty="0" smtClean="0">
                <a:ln>
                  <a:noFill/>
                </a:ln>
                <a:solidFill>
                  <a:prstClr val="black"/>
                </a:solidFill>
                <a:effectLst/>
                <a:uLnTx/>
                <a:uFillTx/>
                <a:latin typeface="Gill Sans MT"/>
                <a:ea typeface="+mn-ea"/>
                <a:cs typeface="+mn-cs"/>
              </a:rPr>
              <a:t>If a test is dominated it cannot contribute to any type of cover.</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en-US" sz="3200" b="0" i="0" u="none" strike="noStrike" kern="1200" cap="none" spc="0" normalizeH="0" baseline="0" noProof="0" dirty="0" smtClean="0">
                <a:ln>
                  <a:noFill/>
                </a:ln>
                <a:solidFill>
                  <a:prstClr val="black"/>
                </a:solidFill>
                <a:effectLst/>
                <a:uLnTx/>
                <a:uFillTx/>
                <a:latin typeface="Gill Sans MT"/>
                <a:ea typeface="+mn-ea"/>
                <a:cs typeface="+mn-cs"/>
              </a:rPr>
              <a:t>When looking on a binary matrix domination becomes containment (⊆).</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en-US" sz="3200" b="0" i="0" u="none" strike="noStrike" kern="1200" cap="none" spc="0" normalizeH="0" baseline="0" noProof="0" dirty="0" smtClean="0">
                <a:ln>
                  <a:noFill/>
                </a:ln>
                <a:solidFill>
                  <a:prstClr val="black"/>
                </a:solidFill>
                <a:effectLst/>
                <a:uLnTx/>
                <a:uFillTx/>
                <a:latin typeface="Gill Sans MT"/>
                <a:ea typeface="+mn-ea"/>
                <a:cs typeface="+mn-cs"/>
              </a:rPr>
              <a:t>Removing tests that are dominated by another test on all events.</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en-US" sz="3200" b="0" i="0" u="none" strike="noStrike" kern="1200" cap="none" spc="0" normalizeH="0" baseline="0" noProof="0" dirty="0" smtClean="0">
                <a:ln>
                  <a:noFill/>
                </a:ln>
                <a:solidFill>
                  <a:prstClr val="black"/>
                </a:solidFill>
                <a:effectLst/>
                <a:uLnTx/>
                <a:uFillTx/>
                <a:latin typeface="Gill Sans MT"/>
                <a:ea typeface="+mn-ea"/>
                <a:cs typeface="+mn-cs"/>
              </a:rPr>
              <a:t>There is a subset of 473 tests that are not dominated by any other test on the counters matrix.</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en-US" sz="3200" b="0" i="0" u="none" strike="noStrike" kern="1200" cap="none" spc="0" normalizeH="0" baseline="0" noProof="0" dirty="0" smtClean="0">
                <a:ln>
                  <a:noFill/>
                </a:ln>
                <a:solidFill>
                  <a:prstClr val="black"/>
                </a:solidFill>
                <a:effectLst/>
                <a:uLnTx/>
                <a:uFillTx/>
                <a:latin typeface="Gill Sans MT"/>
                <a:ea typeface="+mn-ea"/>
                <a:cs typeface="+mn-cs"/>
              </a:rPr>
              <a:t>There is a subset of 291 tests that are not dominated by any other test on the binary matrix.</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None/>
              <a:tabLst/>
              <a:defRPr/>
            </a:pPr>
            <a:endParaRPr kumimoji="0" lang="en-US" sz="3200" b="0" i="0" u="none" strike="noStrike" kern="1200" cap="none" spc="0" normalizeH="0" baseline="0" noProof="0" dirty="0" smtClean="0">
              <a:ln>
                <a:noFill/>
              </a:ln>
              <a:solidFill>
                <a:prstClr val="black"/>
              </a:solidFill>
              <a:effectLst/>
              <a:uLnTx/>
              <a:uFillTx/>
              <a:latin typeface="Gill Sans MT"/>
              <a:ea typeface="+mn-ea"/>
              <a:cs typeface="+mn-cs"/>
            </a:endParaRP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None/>
              <a:tabLst/>
              <a:defRPr/>
            </a:pPr>
            <a:endParaRPr kumimoji="0" lang="he-IL" sz="3200" b="0" i="0" u="none" strike="noStrike" kern="1200" cap="none" spc="0" normalizeH="0" baseline="0" noProof="0" dirty="0" smtClean="0">
              <a:ln>
                <a:noFill/>
              </a:ln>
              <a:solidFill>
                <a:prstClr val="black"/>
              </a:solidFill>
              <a:effectLst/>
              <a:uLnTx/>
              <a:uFillTx/>
              <a:latin typeface="Gill Sans MT"/>
              <a:ea typeface="+mn-ea"/>
              <a:cs typeface="+mn-cs"/>
            </a:endParaRPr>
          </a:p>
          <a:p>
            <a:pPr algn="l" rtl="0"/>
            <a:endParaRPr lang="en-US" dirty="0" smtClean="0"/>
          </a:p>
          <a:p>
            <a:pPr algn="l" rtl="0"/>
            <a:endParaRPr lang="en-US" dirty="0" smtClean="0"/>
          </a:p>
          <a:p>
            <a:pPr algn="l" rtl="0"/>
            <a:endParaRPr lang="he-IL" dirty="0"/>
          </a:p>
        </p:txBody>
      </p:sp>
      <p:sp>
        <p:nvSpPr>
          <p:cNvPr id="4" name="מציין מיקום של מספר שקופית 3"/>
          <p:cNvSpPr>
            <a:spLocks noGrp="1"/>
          </p:cNvSpPr>
          <p:nvPr>
            <p:ph type="sldNum" sz="quarter" idx="10"/>
          </p:nvPr>
        </p:nvSpPr>
        <p:spPr/>
        <p:txBody>
          <a:bodyPr/>
          <a:lstStyle/>
          <a:p>
            <a:fld id="{714F6DBA-1B3B-4D5A-837C-C4C5954D7B7E}" type="slidenum">
              <a:rPr lang="he-IL" smtClean="0"/>
              <a:pPr/>
              <a:t>5</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14F6DBA-1B3B-4D5A-837C-C4C5954D7B7E}" type="slidenum">
              <a:rPr lang="he-IL" smtClean="0"/>
              <a:pPr/>
              <a:t>6</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14F6DBA-1B3B-4D5A-837C-C4C5954D7B7E}" type="slidenum">
              <a:rPr lang="he-IL" smtClean="0"/>
              <a:pPr/>
              <a:t>7</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Loading the hit count matrix to expander</a:t>
            </a:r>
            <a:endParaRPr lang="he-IL" dirty="0"/>
          </a:p>
        </p:txBody>
      </p:sp>
      <p:sp>
        <p:nvSpPr>
          <p:cNvPr id="4" name="Slide Number Placeholder 3"/>
          <p:cNvSpPr>
            <a:spLocks noGrp="1"/>
          </p:cNvSpPr>
          <p:nvPr>
            <p:ph type="sldNum" sz="quarter" idx="10"/>
          </p:nvPr>
        </p:nvSpPr>
        <p:spPr/>
        <p:txBody>
          <a:bodyPr/>
          <a:lstStyle/>
          <a:p>
            <a:fld id="{714F6DBA-1B3B-4D5A-837C-C4C5954D7B7E}" type="slidenum">
              <a:rPr lang="he-IL" smtClean="0"/>
              <a:pPr/>
              <a:t>8</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a:bodyPr>
          <a:lstStyle/>
          <a:p>
            <a:pPr algn="l" rtl="0"/>
            <a:r>
              <a:rPr lang="en-US" dirty="0" smtClean="0"/>
              <a:t>Since most of the matrix is 0s, sparse test vectors will be considered similar when using the Pearson similarity measure. </a:t>
            </a:r>
          </a:p>
          <a:p>
            <a:pPr algn="l" rtl="0"/>
            <a:r>
              <a:rPr lang="en-US" dirty="0" smtClean="0"/>
              <a:t>The hit counts in the matrix doesn't necessarily represent a real event ‘expression’ since each test ran a different amount of time.</a:t>
            </a:r>
          </a:p>
          <a:p>
            <a:pPr algn="l" rtl="0"/>
            <a:r>
              <a:rPr lang="en-US" dirty="0" smtClean="0"/>
              <a:t>Expander normalizes each row</a:t>
            </a:r>
            <a:r>
              <a:rPr lang="en-US" dirty="0" smtClean="0"/>
              <a:t>.</a:t>
            </a:r>
          </a:p>
          <a:p>
            <a:pPr algn="l" rtl="0"/>
            <a:endParaRPr lang="en-US" dirty="0" smtClean="0"/>
          </a:p>
          <a:p>
            <a:pPr algn="l" rtl="0"/>
            <a:r>
              <a:rPr lang="en-US" dirty="0" smtClean="0"/>
              <a:t>The hit counts depend on the time each test ran. In order to do a reliable comparison between the hit counts of different tests we should have used the rate of events and not the hit count. The very high variance in the hit count between the test and between events may also suggest that the actual numbers are misleading.</a:t>
            </a:r>
          </a:p>
          <a:p>
            <a:pPr algn="l" rtl="0"/>
            <a:r>
              <a:rPr lang="en-US" dirty="0" smtClean="0"/>
              <a:t>Clustering is also dependent on the data normalization methods. In our study, several normalization methods were tried: normalizing each test or event to mean 0 and variance 1, quantizing hit numbers or even </a:t>
            </a:r>
            <a:r>
              <a:rPr lang="en-US" dirty="0" err="1" smtClean="0"/>
              <a:t>binarizing</a:t>
            </a:r>
            <a:r>
              <a:rPr lang="en-US" dirty="0" smtClean="0"/>
              <a:t> them. All these methods change the relative difference between tests or events.</a:t>
            </a:r>
          </a:p>
          <a:p>
            <a:pPr algn="l" rtl="0"/>
            <a:r>
              <a:rPr lang="en-US" dirty="0" smtClean="0"/>
              <a:t>Another problem is the sparseness of the matrix. Similarity measures like Pearson correlation (used in Click) or Euclidian distance (used in k-means) will consider sparse test vectors to be very similar. Using Euclidian distance for example, a test that hit an event a thousand times would be considered more similar to a test that doesn't hit the event than to one that hits it a million times. A better similarity measure would score high tests that hit common events.</a:t>
            </a:r>
          </a:p>
          <a:p>
            <a:pPr algn="l" rtl="0"/>
            <a:endParaRPr lang="en-US" dirty="0" smtClean="0"/>
          </a:p>
          <a:p>
            <a:pPr algn="l" rtl="0"/>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Clustering (using Click, SOM or K-Means) usually gives 1 big cluster  containing hundreds of tests with low event coverage and some 2-4 small  clusters (dozens of tests) that have higher coverage.</a:t>
            </a:r>
          </a:p>
          <a:p>
            <a:pPr algn="l" rtl="0"/>
            <a:endParaRPr lang="he-IL" dirty="0"/>
          </a:p>
        </p:txBody>
      </p:sp>
      <p:sp>
        <p:nvSpPr>
          <p:cNvPr id="4" name="מציין מיקום של מספר שקופית 3"/>
          <p:cNvSpPr>
            <a:spLocks noGrp="1"/>
          </p:cNvSpPr>
          <p:nvPr>
            <p:ph type="sldNum" sz="quarter" idx="10"/>
          </p:nvPr>
        </p:nvSpPr>
        <p:spPr/>
        <p:txBody>
          <a:bodyPr/>
          <a:lstStyle/>
          <a:p>
            <a:fld id="{714F6DBA-1B3B-4D5A-837C-C4C5954D7B7E}" type="slidenum">
              <a:rPr lang="he-IL" smtClean="0"/>
              <a:pPr/>
              <a:t>9</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4" name="כותרת 13"/>
          <p:cNvSpPr>
            <a:spLocks noGrp="1"/>
          </p:cNvSpPr>
          <p:nvPr>
            <p:ph type="ctrTitle"/>
          </p:nvPr>
        </p:nvSpPr>
        <p:spPr>
          <a:xfrm>
            <a:off x="1432560" y="359898"/>
            <a:ext cx="7406640" cy="1472184"/>
          </a:xfrm>
        </p:spPr>
        <p:txBody>
          <a:bodyPr anchor="b"/>
          <a:lstStyle>
            <a:lvl1pPr algn="l">
              <a:defRPr/>
            </a:lvl1pPr>
            <a:extLst/>
          </a:lstStyle>
          <a:p>
            <a:r>
              <a:rPr kumimoji="0" lang="he-IL" smtClean="0"/>
              <a:t>לחץ כדי לערוך סגנון כותרת של תבנית בסיס</a:t>
            </a:r>
            <a:endParaRPr kumimoji="0" lang="en-US"/>
          </a:p>
        </p:txBody>
      </p:sp>
      <p:sp>
        <p:nvSpPr>
          <p:cNvPr id="22" name="כותרת משנה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sp>
        <p:nvSpPr>
          <p:cNvPr id="7" name="מציין מיקום של תאריך 6"/>
          <p:cNvSpPr>
            <a:spLocks noGrp="1"/>
          </p:cNvSpPr>
          <p:nvPr>
            <p:ph type="dt" sz="half" idx="10"/>
          </p:nvPr>
        </p:nvSpPr>
        <p:spPr/>
        <p:txBody>
          <a:bodyPr/>
          <a:lstStyle>
            <a:extLst/>
          </a:lstStyle>
          <a:p>
            <a:fld id="{4E7438E1-117D-44FB-AC24-B79D899BA877}" type="datetimeFigureOut">
              <a:rPr lang="he-IL" smtClean="0"/>
              <a:pPr/>
              <a:t>ט'/תמוז/תשע"א</a:t>
            </a:fld>
            <a:endParaRPr lang="he-IL"/>
          </a:p>
        </p:txBody>
      </p:sp>
      <p:sp>
        <p:nvSpPr>
          <p:cNvPr id="20" name="מציין מיקום של כותרת תחתונה 19"/>
          <p:cNvSpPr>
            <a:spLocks noGrp="1"/>
          </p:cNvSpPr>
          <p:nvPr>
            <p:ph type="ftr" sz="quarter" idx="11"/>
          </p:nvPr>
        </p:nvSpPr>
        <p:spPr/>
        <p:txBody>
          <a:bodyPr/>
          <a:lstStyle>
            <a:extLst/>
          </a:lstStyle>
          <a:p>
            <a:endParaRPr lang="he-IL"/>
          </a:p>
        </p:txBody>
      </p:sp>
      <p:sp>
        <p:nvSpPr>
          <p:cNvPr id="10" name="מציין מיקום של מספר שקופית 9"/>
          <p:cNvSpPr>
            <a:spLocks noGrp="1"/>
          </p:cNvSpPr>
          <p:nvPr>
            <p:ph type="sldNum" sz="quarter" idx="12"/>
          </p:nvPr>
        </p:nvSpPr>
        <p:spPr/>
        <p:txBody>
          <a:bodyPr/>
          <a:lstStyle>
            <a:extLst/>
          </a:lstStyle>
          <a:p>
            <a:fld id="{DAF22AC9-109E-4E4D-92F9-530E51D9A3A2}" type="slidenum">
              <a:rPr lang="he-IL" smtClean="0"/>
              <a:pPr/>
              <a:t>‹#›</a:t>
            </a:fld>
            <a:endParaRPr lang="he-IL"/>
          </a:p>
        </p:txBody>
      </p:sp>
      <p:sp>
        <p:nvSpPr>
          <p:cNvPr id="8" name="אליפסה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אליפסה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4E7438E1-117D-44FB-AC24-B79D899BA877}" type="datetimeFigureOut">
              <a:rPr lang="he-IL" smtClean="0"/>
              <a:pPr/>
              <a:t>ט'/תמוז/תשע"א</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274639"/>
            <a:ext cx="1828800" cy="5851525"/>
          </a:xfrm>
        </p:spPr>
        <p:txBody>
          <a:bodyPr vert="eaVe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1143000" y="274640"/>
            <a:ext cx="5562600" cy="5851525"/>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4E7438E1-117D-44FB-AC24-B79D899BA877}" type="datetimeFigureOut">
              <a:rPr lang="he-IL" smtClean="0"/>
              <a:pPr/>
              <a:t>ט'/תמוז/תשע"א</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4E7438E1-117D-44FB-AC24-B79D899BA877}" type="datetimeFigureOut">
              <a:rPr lang="he-IL" smtClean="0"/>
              <a:pPr/>
              <a:t>ט'/תמוז/תשע"א</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מלבן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כותרת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extLst/>
          </a:lstStyle>
          <a:p>
            <a:fld id="{4E7438E1-117D-44FB-AC24-B79D899BA877}" type="datetimeFigureOut">
              <a:rPr lang="he-IL" smtClean="0"/>
              <a:pPr/>
              <a:t>ט'/תמוז/תשע"א</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AF22AC9-109E-4E4D-92F9-530E51D9A3A2}" type="slidenum">
              <a:rPr lang="he-IL" smtClean="0"/>
              <a:pPr/>
              <a:t>‹#›</a:t>
            </a:fld>
            <a:endParaRPr lang="he-IL"/>
          </a:p>
        </p:txBody>
      </p:sp>
      <p:sp>
        <p:nvSpPr>
          <p:cNvPr id="10" name="מלבן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אליפסה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אליפסה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320"/>
            <a:ext cx="7498080" cy="1143000"/>
          </a:xfrm>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4E7438E1-117D-44FB-AC24-B79D899BA877}" type="datetimeFigureOut">
              <a:rPr lang="he-IL" smtClean="0"/>
              <a:pPr/>
              <a:t>ט'/תמוז/תשע"א</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fld id="{4E7438E1-117D-44FB-AC24-B79D899BA877}" type="datetimeFigureOut">
              <a:rPr lang="he-IL" smtClean="0"/>
              <a:pPr/>
              <a:t>ט'/תמוז/תשע"א</a:t>
            </a:fld>
            <a:endParaRPr lang="he-IL"/>
          </a:p>
        </p:txBody>
      </p:sp>
      <p:sp>
        <p:nvSpPr>
          <p:cNvPr id="8" name="מציין מיקום של כותרת תחתונה 7"/>
          <p:cNvSpPr>
            <a:spLocks noGrp="1"/>
          </p:cNvSpPr>
          <p:nvPr>
            <p:ph type="ftr" sz="quarter" idx="11"/>
          </p:nvPr>
        </p:nvSpPr>
        <p:spPr/>
        <p:txBody>
          <a:bodyPr/>
          <a:lstStyle>
            <a:extLst/>
          </a:lstStyle>
          <a:p>
            <a:endParaRPr lang="he-IL"/>
          </a:p>
        </p:txBody>
      </p:sp>
      <p:sp>
        <p:nvSpPr>
          <p:cNvPr id="9" name="מציין מיקום של מספר שקופית 8"/>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320"/>
            <a:ext cx="7498080" cy="1143000"/>
          </a:xfrm>
        </p:spPr>
        <p:txBody>
          <a:bodyPr anchor="ctr"/>
          <a:lstStyle>
            <a:extLst/>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extLst/>
          </a:lstStyle>
          <a:p>
            <a:fld id="{4E7438E1-117D-44FB-AC24-B79D899BA877}" type="datetimeFigureOut">
              <a:rPr lang="he-IL" smtClean="0"/>
              <a:pPr/>
              <a:t>ט'/תמוז/תשע"א</a:t>
            </a:fld>
            <a:endParaRPr lang="he-IL"/>
          </a:p>
        </p:txBody>
      </p:sp>
      <p:sp>
        <p:nvSpPr>
          <p:cNvPr id="4" name="מציין מיקום של כותרת תחתונה 3"/>
          <p:cNvSpPr>
            <a:spLocks noGrp="1"/>
          </p:cNvSpPr>
          <p:nvPr>
            <p:ph type="ftr" sz="quarter" idx="11"/>
          </p:nvPr>
        </p:nvSpPr>
        <p:spPr/>
        <p:txBody>
          <a:bodyPr/>
          <a:lstStyle>
            <a:extLst/>
          </a:lstStyle>
          <a:p>
            <a:endParaRPr lang="he-IL"/>
          </a:p>
        </p:txBody>
      </p:sp>
      <p:sp>
        <p:nvSpPr>
          <p:cNvPr id="5" name="מציין מיקום של מספר שקופית 4"/>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מלבן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מציין מיקום של תאריך 1"/>
          <p:cNvSpPr>
            <a:spLocks noGrp="1"/>
          </p:cNvSpPr>
          <p:nvPr>
            <p:ph type="dt" sz="half" idx="10"/>
          </p:nvPr>
        </p:nvSpPr>
        <p:spPr/>
        <p:txBody>
          <a:bodyPr/>
          <a:lstStyle>
            <a:extLst/>
          </a:lstStyle>
          <a:p>
            <a:fld id="{4E7438E1-117D-44FB-AC24-B79D899BA877}" type="datetimeFigureOut">
              <a:rPr lang="he-IL" smtClean="0"/>
              <a:pPr/>
              <a:t>ט'/תמוז/תשע"א</a:t>
            </a:fld>
            <a:endParaRPr lang="he-IL"/>
          </a:p>
        </p:txBody>
      </p:sp>
      <p:sp>
        <p:nvSpPr>
          <p:cNvPr id="3" name="מציין מיקום של כותרת תחתונה 2"/>
          <p:cNvSpPr>
            <a:spLocks noGrp="1"/>
          </p:cNvSpPr>
          <p:nvPr>
            <p:ph type="ftr" sz="quarter" idx="11"/>
          </p:nvPr>
        </p:nvSpPr>
        <p:spPr/>
        <p:txBody>
          <a:bodyPr/>
          <a:lstStyle>
            <a:extLst/>
          </a:lstStyle>
          <a:p>
            <a:endParaRPr lang="he-IL"/>
          </a:p>
        </p:txBody>
      </p:sp>
      <p:sp>
        <p:nvSpPr>
          <p:cNvPr id="4" name="מציין מיקום של מספר שקופית 3"/>
          <p:cNvSpPr>
            <a:spLocks noGrp="1"/>
          </p:cNvSpPr>
          <p:nvPr>
            <p:ph type="sldNum" sz="quarter" idx="12"/>
          </p:nvPr>
        </p:nvSpPr>
        <p:spPr/>
        <p:txBody>
          <a:bodyPr/>
          <a:lstStyle>
            <a:extLst/>
          </a:lstStyle>
          <a:p>
            <a:fld id="{DAF22AC9-109E-4E4D-92F9-530E51D9A3A2}" type="slidenum">
              <a:rPr lang="he-IL" smtClean="0"/>
              <a:pPr/>
              <a:t>‹#›</a:t>
            </a:fld>
            <a:endParaRPr lang="he-IL"/>
          </a:p>
        </p:txBody>
      </p:sp>
      <p:sp>
        <p:nvSpPr>
          <p:cNvPr id="6" name="מלבן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4E7438E1-117D-44FB-AC24-B79D899BA877}" type="datetimeFigureOut">
              <a:rPr lang="he-IL" smtClean="0"/>
              <a:pPr/>
              <a:t>ט'/תמוז/תשע"א</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extLst/>
          </a:lstStyle>
          <a:p>
            <a:fld id="{4E7438E1-117D-44FB-AC24-B79D899BA877}" type="datetimeFigureOut">
              <a:rPr lang="he-IL" smtClean="0"/>
              <a:pPr/>
              <a:t>ט'/תמוז/תשע"א</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DAF22AC9-109E-4E4D-92F9-530E51D9A3A2}" type="slidenum">
              <a:rPr lang="he-IL" smtClean="0"/>
              <a:pPr/>
              <a:t>‹#›</a:t>
            </a:fld>
            <a:endParaRPr lang="he-IL"/>
          </a:p>
        </p:txBody>
      </p:sp>
      <p:sp>
        <p:nvSpPr>
          <p:cNvPr id="8" name="מלבן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מציין מיקום של תמונה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he-IL" smtClean="0"/>
              <a:t>לחץ על הסמל כדי להוסיף תמונה</a:t>
            </a:r>
            <a:endParaRPr kumimoji="0" lang="en-US" dirty="0"/>
          </a:p>
        </p:txBody>
      </p:sp>
      <p:sp>
        <p:nvSpPr>
          <p:cNvPr id="9" name="תרשים זרימה: תהליך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תרשים זרימה: תהליך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מציין מיקום טקסט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he-IL" smtClean="0"/>
              <a:t>לחץ כדי לערוך סגנונות טקסט של תבנית בסיס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עוגה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אליפסה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טבעת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מלבן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מציין מיקום של כותרת 4"/>
          <p:cNvSpPr>
            <a:spLocks noGrp="1"/>
          </p:cNvSpPr>
          <p:nvPr>
            <p:ph type="title"/>
          </p:nvPr>
        </p:nvSpPr>
        <p:spPr>
          <a:xfrm>
            <a:off x="1435608" y="274638"/>
            <a:ext cx="7498080" cy="1143000"/>
          </a:xfrm>
          <a:prstGeom prst="rect">
            <a:avLst/>
          </a:prstGeom>
        </p:spPr>
        <p:txBody>
          <a:bodyPr anchor="ctr">
            <a:normAutofit/>
          </a:bodyPr>
          <a:lstStyle>
            <a:extLst/>
          </a:lstStyle>
          <a:p>
            <a:r>
              <a:rPr kumimoji="0" lang="he-IL" smtClean="0"/>
              <a:t>לחץ כדי לערוך סגנון כותרת של תבנית בסיס</a:t>
            </a:r>
            <a:endParaRPr kumimoji="0" lang="en-US"/>
          </a:p>
        </p:txBody>
      </p:sp>
      <p:sp>
        <p:nvSpPr>
          <p:cNvPr id="9" name="מציין מיקום טקסט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24" name="מציין מיקום של תאריך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E7438E1-117D-44FB-AC24-B79D899BA877}" type="datetimeFigureOut">
              <a:rPr lang="he-IL" smtClean="0"/>
              <a:pPr/>
              <a:t>ט'/תמוז/תשע"א</a:t>
            </a:fld>
            <a:endParaRPr lang="he-IL"/>
          </a:p>
        </p:txBody>
      </p:sp>
      <p:sp>
        <p:nvSpPr>
          <p:cNvPr id="10" name="מציין מיקום של כותרת תחתונה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he-IL"/>
          </a:p>
        </p:txBody>
      </p:sp>
      <p:sp>
        <p:nvSpPr>
          <p:cNvPr id="22" name="מציין מיקום של מספר שקופית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AF22AC9-109E-4E4D-92F9-530E51D9A3A2}" type="slidenum">
              <a:rPr lang="he-IL" smtClean="0"/>
              <a:pPr/>
              <a:t>‹#›</a:t>
            </a:fld>
            <a:endParaRPr lang="he-IL"/>
          </a:p>
        </p:txBody>
      </p:sp>
      <p:sp>
        <p:nvSpPr>
          <p:cNvPr id="15" name="מלבן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115616" y="764705"/>
            <a:ext cx="8136904" cy="1817276"/>
          </a:xfrm>
        </p:spPr>
        <p:txBody>
          <a:bodyPr>
            <a:noAutofit/>
          </a:bodyPr>
          <a:lstStyle/>
          <a:p>
            <a:r>
              <a:rPr lang="en-US" sz="5400" dirty="0" smtClean="0"/>
              <a:t>Post Silicon Test Optimization</a:t>
            </a:r>
            <a:endParaRPr lang="en-US" sz="5400" dirty="0"/>
          </a:p>
        </p:txBody>
      </p:sp>
      <p:sp>
        <p:nvSpPr>
          <p:cNvPr id="3" name="כותרת משנה 2"/>
          <p:cNvSpPr>
            <a:spLocks noGrp="1"/>
          </p:cNvSpPr>
          <p:nvPr>
            <p:ph type="subTitle" idx="1"/>
          </p:nvPr>
        </p:nvSpPr>
        <p:spPr>
          <a:xfrm>
            <a:off x="1403648" y="3140968"/>
            <a:ext cx="7406640" cy="1752600"/>
          </a:xfrm>
        </p:spPr>
        <p:txBody>
          <a:bodyPr/>
          <a:lstStyle/>
          <a:p>
            <a:r>
              <a:rPr lang="en-US" dirty="0" smtClean="0"/>
              <a:t>Ron Zeira</a:t>
            </a:r>
          </a:p>
          <a:p>
            <a:r>
              <a:rPr lang="en-US" dirty="0" smtClean="0"/>
              <a:t>13.7.11</a:t>
            </a:r>
            <a:endParaRPr lang="en-US" dirty="0"/>
          </a:p>
        </p:txBody>
      </p:sp>
      <p:pic>
        <p:nvPicPr>
          <p:cNvPr id="4" name="Picture 7"/>
          <p:cNvPicPr/>
          <p:nvPr/>
        </p:nvPicPr>
        <p:blipFill>
          <a:blip r:embed="rId3" cstate="print"/>
          <a:srcRect/>
          <a:stretch>
            <a:fillRect/>
          </a:stretch>
        </p:blipFill>
        <p:spPr bwMode="auto">
          <a:xfrm>
            <a:off x="3881120" y="3356992"/>
            <a:ext cx="5262880" cy="3519170"/>
          </a:xfrm>
          <a:prstGeom prst="rect">
            <a:avLst/>
          </a:prstGeom>
          <a:noFill/>
          <a:ln w="9525">
            <a:noFill/>
            <a:miter lim="800000"/>
            <a:headEnd/>
            <a:tailEnd/>
          </a:ln>
        </p:spPr>
      </p:pic>
    </p:spTree>
    <p:extLst>
      <p:ext uri="{BB962C8B-B14F-4D97-AF65-F5344CB8AC3E}">
        <p14:creationId xmlns="" xmlns:p14="http://schemas.microsoft.com/office/powerpoint/2010/main" val="915830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Binary similarity measure</a:t>
            </a:r>
            <a:endParaRPr lang="he-IL" dirty="0"/>
          </a:p>
        </p:txBody>
      </p:sp>
      <p:sp>
        <p:nvSpPr>
          <p:cNvPr id="3" name="מציין מיקום תוכן 2"/>
          <p:cNvSpPr>
            <a:spLocks noGrp="1"/>
          </p:cNvSpPr>
          <p:nvPr>
            <p:ph idx="1"/>
          </p:nvPr>
        </p:nvSpPr>
        <p:spPr/>
        <p:txBody>
          <a:bodyPr/>
          <a:lstStyle/>
          <a:p>
            <a:r>
              <a:rPr lang="en-US" dirty="0" smtClean="0"/>
              <a:t>Consider tests as binary vectors or sets.</a:t>
            </a:r>
          </a:p>
          <a:p>
            <a:endParaRPr lang="en-US" dirty="0" smtClean="0"/>
          </a:p>
          <a:p>
            <a:r>
              <a:rPr lang="en-US" dirty="0" smtClean="0"/>
              <a:t>Hamming distance – doesn’t differ between 0-0 and 1-1 </a:t>
            </a:r>
          </a:p>
          <a:p>
            <a:endParaRPr lang="en-US" dirty="0" smtClean="0"/>
          </a:p>
          <a:p>
            <a:r>
              <a:rPr lang="en-US" dirty="0" err="1" smtClean="0"/>
              <a:t>Jaccard</a:t>
            </a:r>
            <a:r>
              <a:rPr lang="en-US" dirty="0" smtClean="0"/>
              <a:t> coefficient:</a:t>
            </a:r>
          </a:p>
          <a:p>
            <a:pPr lvl="1"/>
            <a:r>
              <a:rPr lang="en-US" dirty="0" smtClean="0"/>
              <a:t>Pro - Prefers 1’s over 0’s.</a:t>
            </a:r>
          </a:p>
          <a:p>
            <a:pPr lvl="1"/>
            <a:r>
              <a:rPr lang="en-US" dirty="0" smtClean="0"/>
              <a:t>Con – usually underestimates similarity.</a:t>
            </a:r>
            <a:endParaRPr lang="he-IL" dirty="0"/>
          </a:p>
        </p:txBody>
      </p:sp>
      <p:pic>
        <p:nvPicPr>
          <p:cNvPr id="4"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2080" y="3933056"/>
            <a:ext cx="2896685" cy="10801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Binary similarity measure</a:t>
            </a:r>
            <a:endParaRPr lang="he-IL" dirty="0"/>
          </a:p>
        </p:txBody>
      </p:sp>
      <p:sp>
        <p:nvSpPr>
          <p:cNvPr id="3" name="מציין מיקום תוכן 2"/>
          <p:cNvSpPr>
            <a:spLocks noGrp="1"/>
          </p:cNvSpPr>
          <p:nvPr>
            <p:ph idx="1"/>
          </p:nvPr>
        </p:nvSpPr>
        <p:spPr/>
        <p:txBody>
          <a:bodyPr>
            <a:normAutofit fontScale="92500" lnSpcReduction="10000"/>
          </a:bodyPr>
          <a:lstStyle/>
          <a:p>
            <a:r>
              <a:rPr lang="en-US" dirty="0" smtClean="0"/>
              <a:t>Geometric </a:t>
            </a:r>
            <a:r>
              <a:rPr lang="en-US" dirty="0" smtClean="0"/>
              <a:t>mean/dot product/cosine/</a:t>
            </a:r>
            <a:r>
              <a:rPr lang="en-US" dirty="0" err="1" smtClean="0"/>
              <a:t>Ochiai</a:t>
            </a:r>
            <a:r>
              <a:rPr lang="en-US" dirty="0" smtClean="0"/>
              <a:t>:</a:t>
            </a:r>
            <a:endParaRPr lang="en-US" dirty="0" smtClean="0"/>
          </a:p>
          <a:p>
            <a:endParaRPr lang="en-US" dirty="0" smtClean="0"/>
          </a:p>
          <a:p>
            <a:endParaRPr lang="en-US" dirty="0" smtClean="0"/>
          </a:p>
          <a:p>
            <a:endParaRPr lang="en-US" dirty="0" smtClean="0"/>
          </a:p>
          <a:p>
            <a:r>
              <a:rPr lang="en-US" dirty="0" smtClean="0"/>
              <a:t>Arithmetic mean:</a:t>
            </a:r>
          </a:p>
          <a:p>
            <a:endParaRPr lang="en-US" dirty="0" smtClean="0"/>
          </a:p>
          <a:p>
            <a:endParaRPr lang="en-US" dirty="0" smtClean="0"/>
          </a:p>
          <a:p>
            <a:endParaRPr lang="en-US" dirty="0" smtClean="0"/>
          </a:p>
          <a:p>
            <a:r>
              <a:rPr lang="en-US" dirty="0" smtClean="0"/>
              <a:t>Geometric mean ≤ arithmetic mean</a:t>
            </a:r>
            <a:endParaRPr lang="he-IL" dirty="0"/>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5838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pic>
        <p:nvPicPr>
          <p:cNvPr id="58380"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27784" y="2276872"/>
            <a:ext cx="3907850" cy="1080120"/>
          </a:xfrm>
          <a:prstGeom prst="rect">
            <a:avLst/>
          </a:prstGeom>
          <a:noFill/>
        </p:spPr>
      </p:pic>
      <p:sp>
        <p:nvSpPr>
          <p:cNvPr id="5838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pic>
        <p:nvPicPr>
          <p:cNvPr id="58382" name="Picture 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27784" y="4221088"/>
            <a:ext cx="3914617" cy="86409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Binary similarity measure</a:t>
            </a:r>
            <a:endParaRPr lang="he-IL" dirty="0"/>
          </a:p>
        </p:txBody>
      </p:sp>
      <p:graphicFrame>
        <p:nvGraphicFramePr>
          <p:cNvPr id="4" name="מציין מיקום תוכן 3"/>
          <p:cNvGraphicFramePr>
            <a:graphicFrameLocks noGrp="1"/>
          </p:cNvGraphicFramePr>
          <p:nvPr>
            <p:ph idx="1"/>
          </p:nvPr>
        </p:nvGraphicFramePr>
        <p:xfrm>
          <a:off x="1435098" y="1447800"/>
          <a:ext cx="7499352" cy="2729096"/>
        </p:xfrm>
        <a:graphic>
          <a:graphicData uri="http://schemas.openxmlformats.org/drawingml/2006/table">
            <a:tbl>
              <a:tblPr rtl="1" firstRow="1" bandRow="1">
                <a:tableStyleId>{5C22544A-7EE6-4342-B048-85BDC9FD1C3A}</a:tableStyleId>
              </a:tblPr>
              <a:tblGrid>
                <a:gridCol w="1547630"/>
                <a:gridCol w="1482500"/>
                <a:gridCol w="1465412"/>
                <a:gridCol w="3003810"/>
              </a:tblGrid>
              <a:tr h="900296">
                <a:tc>
                  <a:txBody>
                    <a:bodyPr/>
                    <a:lstStyle/>
                    <a:p>
                      <a:pPr algn="ctr" rtl="1"/>
                      <a:r>
                        <a:rPr lang="en-US" dirty="0" smtClean="0"/>
                        <a:t>Arithmetic</a:t>
                      </a:r>
                      <a:endParaRPr lang="he-IL" dirty="0"/>
                    </a:p>
                  </a:txBody>
                  <a:tcPr/>
                </a:tc>
                <a:tc>
                  <a:txBody>
                    <a:bodyPr/>
                    <a:lstStyle/>
                    <a:p>
                      <a:pPr algn="ctr" rtl="1"/>
                      <a:r>
                        <a:rPr lang="en-US" dirty="0" smtClean="0"/>
                        <a:t>Geometric</a:t>
                      </a:r>
                      <a:endParaRPr lang="he-IL" dirty="0"/>
                    </a:p>
                  </a:txBody>
                  <a:tcPr/>
                </a:tc>
                <a:tc>
                  <a:txBody>
                    <a:bodyPr/>
                    <a:lstStyle/>
                    <a:p>
                      <a:pPr algn="ctr" rtl="1"/>
                      <a:r>
                        <a:rPr lang="en-US" dirty="0" err="1" smtClean="0"/>
                        <a:t>Jaccard</a:t>
                      </a:r>
                      <a:endParaRPr lang="he-IL" dirty="0"/>
                    </a:p>
                  </a:txBody>
                  <a:tcPr/>
                </a:tc>
                <a:tc>
                  <a:txBody>
                    <a:bodyPr/>
                    <a:lstStyle/>
                    <a:p>
                      <a:pPr rtl="1"/>
                      <a:endParaRPr lang="he-IL" dirty="0"/>
                    </a:p>
                  </a:txBody>
                  <a:tcPr/>
                </a:tc>
              </a:tr>
              <a:tr h="900296">
                <a:tc>
                  <a:txBody>
                    <a:bodyPr/>
                    <a:lstStyle/>
                    <a:p>
                      <a:pPr algn="ctr" rtl="1"/>
                      <a:r>
                        <a:rPr lang="el-GR" dirty="0" smtClean="0">
                          <a:latin typeface="Arial"/>
                          <a:cs typeface="Arial"/>
                        </a:rPr>
                        <a:t>α</a:t>
                      </a:r>
                      <a:endParaRPr lang="he-IL" dirty="0"/>
                    </a:p>
                  </a:txBody>
                  <a:tcPr/>
                </a:tc>
                <a:tc>
                  <a:txBody>
                    <a:bodyPr/>
                    <a:lstStyle/>
                    <a:p>
                      <a:pPr algn="ctr" rtl="1"/>
                      <a:r>
                        <a:rPr lang="el-GR" dirty="0" smtClean="0">
                          <a:latin typeface="Arial"/>
                          <a:cs typeface="Arial"/>
                        </a:rPr>
                        <a:t>α</a:t>
                      </a:r>
                      <a:endParaRPr lang="he-IL" dirty="0"/>
                    </a:p>
                  </a:txBody>
                  <a:tcPr/>
                </a:tc>
                <a:tc>
                  <a:txBody>
                    <a:bodyPr/>
                    <a:lstStyle/>
                    <a:p>
                      <a:pPr algn="ctr" rtl="1"/>
                      <a:r>
                        <a:rPr lang="el-GR" dirty="0" smtClean="0">
                          <a:latin typeface="Arial"/>
                          <a:cs typeface="Arial"/>
                        </a:rPr>
                        <a:t>α</a:t>
                      </a:r>
                      <a:r>
                        <a:rPr lang="en-US" dirty="0" smtClean="0">
                          <a:latin typeface="Arial"/>
                          <a:cs typeface="Arial"/>
                        </a:rPr>
                        <a:t>/(2-</a:t>
                      </a:r>
                      <a:r>
                        <a:rPr lang="el-GR" dirty="0" smtClean="0">
                          <a:latin typeface="Arial"/>
                          <a:cs typeface="Arial"/>
                        </a:rPr>
                        <a:t>α</a:t>
                      </a:r>
                      <a:r>
                        <a:rPr lang="en-US" dirty="0" smtClean="0">
                          <a:latin typeface="Arial"/>
                          <a:cs typeface="Arial"/>
                        </a:rPr>
                        <a:t>)</a:t>
                      </a:r>
                      <a:endParaRPr lang="he-IL" dirty="0"/>
                    </a:p>
                  </a:txBody>
                  <a:tcPr/>
                </a:tc>
                <a:tc>
                  <a:txBody>
                    <a:bodyPr/>
                    <a:lstStyle/>
                    <a:p>
                      <a:pPr rtl="1"/>
                      <a:r>
                        <a:rPr lang="en-US" b="1" dirty="0" smtClean="0"/>
                        <a:t>Undervalued</a:t>
                      </a:r>
                      <a:r>
                        <a:rPr lang="en-US" b="1" baseline="0" dirty="0" smtClean="0"/>
                        <a:t> overlap</a:t>
                      </a:r>
                      <a:endParaRPr lang="en-US" b="1" dirty="0" smtClean="0"/>
                    </a:p>
                    <a:p>
                      <a:pPr rtl="1"/>
                      <a:r>
                        <a:rPr lang="en-US" dirty="0" smtClean="0"/>
                        <a:t>|v1|=|v2|=k</a:t>
                      </a:r>
                    </a:p>
                    <a:p>
                      <a:pPr rtl="1"/>
                      <a:r>
                        <a:rPr lang="en-US" dirty="0" smtClean="0"/>
                        <a:t>|v1 </a:t>
                      </a:r>
                      <a:r>
                        <a:rPr lang="en-US" dirty="0" smtClean="0">
                          <a:latin typeface="Arial"/>
                          <a:cs typeface="Arial"/>
                        </a:rPr>
                        <a:t>∩ v2| = </a:t>
                      </a:r>
                      <a:r>
                        <a:rPr lang="el-GR" dirty="0" smtClean="0">
                          <a:latin typeface="Arial"/>
                          <a:cs typeface="Arial"/>
                        </a:rPr>
                        <a:t>α</a:t>
                      </a:r>
                      <a:r>
                        <a:rPr lang="en-US" dirty="0" smtClean="0">
                          <a:latin typeface="Arial"/>
                          <a:cs typeface="Arial"/>
                        </a:rPr>
                        <a:t>k</a:t>
                      </a:r>
                      <a:endParaRPr lang="he-IL" dirty="0"/>
                    </a:p>
                  </a:txBody>
                  <a:tcPr/>
                </a:tc>
              </a:tr>
              <a:tr h="900296">
                <a:tc>
                  <a:txBody>
                    <a:bodyPr/>
                    <a:lstStyle/>
                    <a:p>
                      <a:pPr algn="ctr" rtl="1"/>
                      <a:r>
                        <a:rPr lang="en-US" dirty="0" smtClean="0"/>
                        <a:t>(1+</a:t>
                      </a:r>
                      <a:r>
                        <a:rPr lang="el-GR" dirty="0" smtClean="0">
                          <a:latin typeface="Arial"/>
                          <a:cs typeface="Arial"/>
                        </a:rPr>
                        <a:t>α</a:t>
                      </a:r>
                      <a:r>
                        <a:rPr lang="en-US" dirty="0" smtClean="0">
                          <a:latin typeface="Arial"/>
                          <a:cs typeface="Arial"/>
                        </a:rPr>
                        <a:t>)/2</a:t>
                      </a:r>
                      <a:endParaRPr lang="he-IL" dirty="0"/>
                    </a:p>
                  </a:txBody>
                  <a:tcPr/>
                </a:tc>
                <a:tc>
                  <a:txBody>
                    <a:bodyPr/>
                    <a:lstStyle/>
                    <a:p>
                      <a:pPr algn="ctr" rtl="1"/>
                      <a:r>
                        <a:rPr lang="en-US" dirty="0" err="1" smtClean="0">
                          <a:latin typeface="Arial"/>
                          <a:cs typeface="Arial"/>
                        </a:rPr>
                        <a:t>Sqrt</a:t>
                      </a:r>
                      <a:r>
                        <a:rPr lang="en-US" dirty="0" smtClean="0">
                          <a:latin typeface="Arial"/>
                          <a:cs typeface="Arial"/>
                        </a:rPr>
                        <a:t>(</a:t>
                      </a:r>
                      <a:r>
                        <a:rPr lang="el-GR" dirty="0" smtClean="0">
                          <a:latin typeface="Arial"/>
                          <a:cs typeface="Arial"/>
                        </a:rPr>
                        <a:t>α</a:t>
                      </a:r>
                      <a:r>
                        <a:rPr lang="en-US" dirty="0" smtClean="0">
                          <a:latin typeface="Arial"/>
                          <a:cs typeface="Arial"/>
                        </a:rPr>
                        <a:t>)</a:t>
                      </a:r>
                      <a:endParaRPr lang="he-IL" dirty="0"/>
                    </a:p>
                  </a:txBody>
                  <a:tcPr/>
                </a:tc>
                <a:tc>
                  <a:txBody>
                    <a:bodyPr/>
                    <a:lstStyle/>
                    <a:p>
                      <a:pPr algn="ctr" rtl="1"/>
                      <a:r>
                        <a:rPr lang="el-GR" dirty="0" smtClean="0">
                          <a:latin typeface="Arial"/>
                          <a:cs typeface="Arial"/>
                        </a:rPr>
                        <a:t>α</a:t>
                      </a:r>
                      <a:endParaRPr lang="he-IL" dirty="0"/>
                    </a:p>
                  </a:txBody>
                  <a:tcPr/>
                </a:tc>
                <a:tc>
                  <a:txBody>
                    <a:bodyPr/>
                    <a:lstStyle/>
                    <a:p>
                      <a:pPr rtl="1"/>
                      <a:r>
                        <a:rPr lang="en-US" b="1" dirty="0" smtClean="0"/>
                        <a:t>Undervalued part</a:t>
                      </a:r>
                    </a:p>
                    <a:p>
                      <a:pPr rtl="1"/>
                      <a:r>
                        <a:rPr lang="en-US" dirty="0" smtClean="0"/>
                        <a:t>v1 ⊆ v2</a:t>
                      </a:r>
                    </a:p>
                    <a:p>
                      <a:pPr rtl="1"/>
                      <a:r>
                        <a:rPr lang="en-US" dirty="0" smtClean="0"/>
                        <a:t>|v1 </a:t>
                      </a:r>
                      <a:r>
                        <a:rPr lang="en-US" dirty="0" smtClean="0">
                          <a:latin typeface="Arial"/>
                          <a:cs typeface="Arial"/>
                        </a:rPr>
                        <a:t>∩ v2| =|v1|= </a:t>
                      </a:r>
                      <a:r>
                        <a:rPr lang="el-GR" dirty="0" smtClean="0">
                          <a:latin typeface="Arial"/>
                          <a:cs typeface="Arial"/>
                        </a:rPr>
                        <a:t>α</a:t>
                      </a:r>
                      <a:r>
                        <a:rPr lang="en-US" dirty="0" smtClean="0">
                          <a:latin typeface="Arial"/>
                          <a:cs typeface="Arial"/>
                        </a:rPr>
                        <a:t>|v2|</a:t>
                      </a:r>
                      <a:endParaRPr lang="he-IL" dirty="0"/>
                    </a:p>
                  </a:txBody>
                  <a:tcPr/>
                </a:tc>
              </a:tr>
            </a:tbl>
          </a:graphicData>
        </a:graphic>
      </p:graphicFrame>
      <p:sp>
        <p:nvSpPr>
          <p:cNvPr id="5" name="מלבן 4"/>
          <p:cNvSpPr/>
          <p:nvPr/>
        </p:nvSpPr>
        <p:spPr>
          <a:xfrm>
            <a:off x="935088" y="4941168"/>
            <a:ext cx="8208912" cy="1077218"/>
          </a:xfrm>
          <a:prstGeom prst="rect">
            <a:avLst/>
          </a:prstGeom>
        </p:spPr>
        <p:txBody>
          <a:bodyPr wrap="square">
            <a:spAutoFit/>
          </a:bodyPr>
          <a:lstStyle/>
          <a:p>
            <a:pPr algn="l" rtl="0"/>
            <a:r>
              <a:rPr lang="en-US" sz="3200" dirty="0" smtClean="0"/>
              <a:t>Similarities:</a:t>
            </a:r>
            <a:endParaRPr lang="he-IL" sz="3200" dirty="0" smtClean="0"/>
          </a:p>
          <a:p>
            <a:pPr algn="l" rtl="0"/>
            <a:r>
              <a:rPr lang="en-US" sz="3200" dirty="0" err="1" smtClean="0"/>
              <a:t>Jaccard</a:t>
            </a:r>
            <a:r>
              <a:rPr lang="en-US" sz="3200" dirty="0" smtClean="0"/>
              <a:t> ≤(?) Geometric mean ≤ arithmetic mean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smtClean="0"/>
              <a:t>Test Clustering (</a:t>
            </a:r>
            <a:r>
              <a:rPr lang="en-US" dirty="0" err="1" smtClean="0"/>
              <a:t>Jaccard</a:t>
            </a:r>
            <a:r>
              <a:rPr lang="en-US" dirty="0" smtClean="0"/>
              <a:t> similarity)</a:t>
            </a:r>
            <a:endParaRPr lang="en-US" dirty="0"/>
          </a:p>
        </p:txBody>
      </p:sp>
      <p:sp>
        <p:nvSpPr>
          <p:cNvPr id="3" name="מציין מיקום תוכן 2"/>
          <p:cNvSpPr>
            <a:spLocks noGrp="1"/>
          </p:cNvSpPr>
          <p:nvPr>
            <p:ph idx="1"/>
          </p:nvPr>
        </p:nvSpPr>
        <p:spPr>
          <a:xfrm>
            <a:off x="971600" y="1412776"/>
            <a:ext cx="7498080" cy="4800600"/>
          </a:xfrm>
        </p:spPr>
        <p:txBody>
          <a:bodyPr/>
          <a:lstStyle/>
          <a:p>
            <a:r>
              <a:rPr lang="en-US" dirty="0" smtClean="0"/>
              <a:t>Hierarchical cluster divided to 8 clusters.</a:t>
            </a:r>
            <a:endParaRPr lang="en-US" dirty="0"/>
          </a:p>
        </p:txBody>
      </p:sp>
      <p:pic>
        <p:nvPicPr>
          <p:cNvPr id="4" name="תמונה 3" descr="E:\Program Files\R-2.12.2\bin\test_hirarchial_cluster.jpeg"/>
          <p:cNvPicPr/>
          <p:nvPr/>
        </p:nvPicPr>
        <p:blipFill>
          <a:blip r:embed="rId3" cstate="print"/>
          <a:srcRect/>
          <a:stretch>
            <a:fillRect/>
          </a:stretch>
        </p:blipFill>
        <p:spPr bwMode="auto">
          <a:xfrm>
            <a:off x="-36512" y="1916832"/>
            <a:ext cx="9292532" cy="5256584"/>
          </a:xfrm>
          <a:prstGeom prst="rect">
            <a:avLst/>
          </a:prstGeom>
          <a:noFill/>
          <a:ln w="9525">
            <a:noFill/>
            <a:miter lim="800000"/>
            <a:headEnd/>
            <a:tailEnd/>
          </a:ln>
        </p:spPr>
      </p:pic>
      <p:sp>
        <p:nvSpPr>
          <p:cNvPr id="5" name="TextBox 4"/>
          <p:cNvSpPr txBox="1"/>
          <p:nvPr/>
        </p:nvSpPr>
        <p:spPr>
          <a:xfrm>
            <a:off x="6876256" y="2564904"/>
            <a:ext cx="1440160" cy="954107"/>
          </a:xfrm>
          <a:prstGeom prst="rect">
            <a:avLst/>
          </a:prstGeom>
          <a:noFill/>
        </p:spPr>
        <p:txBody>
          <a:bodyPr wrap="square" rtlCol="1">
            <a:spAutoFit/>
          </a:bodyPr>
          <a:lstStyle/>
          <a:p>
            <a:pPr algn="l" rtl="0"/>
            <a:r>
              <a:rPr lang="en-US" sz="2800" dirty="0" smtClean="0"/>
              <a:t>Done with R</a:t>
            </a:r>
            <a:endParaRPr lang="he-IL" sz="2800" dirty="0"/>
          </a:p>
        </p:txBody>
      </p:sp>
    </p:spTree>
    <p:extLst>
      <p:ext uri="{BB962C8B-B14F-4D97-AF65-F5344CB8AC3E}">
        <p14:creationId xmlns="" xmlns:p14="http://schemas.microsoft.com/office/powerpoint/2010/main" val="3385746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Binary K-means</a:t>
            </a:r>
            <a:endParaRPr lang="he-IL" dirty="0"/>
          </a:p>
        </p:txBody>
      </p:sp>
      <p:sp>
        <p:nvSpPr>
          <p:cNvPr id="3" name="מציין מיקום תוכן 2"/>
          <p:cNvSpPr>
            <a:spLocks noGrp="1"/>
          </p:cNvSpPr>
          <p:nvPr>
            <p:ph idx="1"/>
          </p:nvPr>
        </p:nvSpPr>
        <p:spPr/>
        <p:txBody>
          <a:bodyPr/>
          <a:lstStyle/>
          <a:p>
            <a:r>
              <a:rPr lang="en-US" dirty="0" smtClean="0"/>
              <a:t>Choose initial solution.</a:t>
            </a:r>
          </a:p>
          <a:p>
            <a:r>
              <a:rPr lang="en-US" dirty="0" smtClean="0"/>
              <a:t>While not converge</a:t>
            </a:r>
          </a:p>
          <a:p>
            <a:pPr lvl="1"/>
            <a:r>
              <a:rPr lang="en-US" dirty="0" smtClean="0"/>
              <a:t>Move a test to the cluster it is most similar to</a:t>
            </a:r>
          </a:p>
          <a:p>
            <a:pPr lvl="1">
              <a:buNone/>
            </a:pPr>
            <a:endParaRPr lang="en-US" dirty="0" smtClean="0"/>
          </a:p>
          <a:p>
            <a:pPr lvl="1">
              <a:buNone/>
            </a:pPr>
            <a:endParaRPr lang="en-US" dirty="0" smtClean="0"/>
          </a:p>
          <a:p>
            <a:pPr>
              <a:buClr>
                <a:srgbClr val="3891A7"/>
              </a:buClr>
            </a:pPr>
            <a:r>
              <a:rPr lang="en-US" dirty="0" smtClean="0"/>
              <a:t>How to calculate the dissimilarity between a cluster to a single set using the binary dissimilarity measures?</a:t>
            </a:r>
            <a:endParaRPr lang="en-US" dirty="0" smtClean="0">
              <a:solidFill>
                <a:prstClr val="black"/>
              </a:solidFill>
            </a:endParaRPr>
          </a:p>
          <a:p>
            <a:pPr lvl="1"/>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Binary K-means</a:t>
            </a:r>
            <a:endParaRPr lang="he-IL" dirty="0"/>
          </a:p>
        </p:txBody>
      </p:sp>
      <p:sp>
        <p:nvSpPr>
          <p:cNvPr id="3" name="מציין מיקום תוכן 2"/>
          <p:cNvSpPr>
            <a:spLocks noGrp="1"/>
          </p:cNvSpPr>
          <p:nvPr>
            <p:ph idx="1"/>
          </p:nvPr>
        </p:nvSpPr>
        <p:spPr/>
        <p:txBody>
          <a:bodyPr/>
          <a:lstStyle/>
          <a:p>
            <a:r>
              <a:rPr lang="en-US" dirty="0" smtClean="0"/>
              <a:t>Test 2 cluster similarity:</a:t>
            </a:r>
          </a:p>
          <a:p>
            <a:pPr marL="916686" lvl="1" indent="-514350">
              <a:buFont typeface="+mj-lt"/>
              <a:buAutoNum type="arabicPeriod"/>
            </a:pPr>
            <a:r>
              <a:rPr lang="en-US" dirty="0" smtClean="0"/>
              <a:t>Calculate binary </a:t>
            </a:r>
            <a:r>
              <a:rPr lang="en-US" dirty="0" err="1" smtClean="0"/>
              <a:t>centroid</a:t>
            </a:r>
            <a:r>
              <a:rPr lang="en-US" dirty="0" smtClean="0"/>
              <a:t>. Then check similarity.</a:t>
            </a:r>
          </a:p>
          <a:p>
            <a:pPr marL="916686" lvl="1" indent="-514350">
              <a:buFont typeface="+mj-lt"/>
              <a:buAutoNum type="arabicPeriod"/>
            </a:pPr>
            <a:r>
              <a:rPr lang="en-US" dirty="0" smtClean="0"/>
              <a:t>Use the average similarity to the cluster.</a:t>
            </a:r>
          </a:p>
          <a:p>
            <a:pPr marL="916686" lvl="1" indent="-514350">
              <a:buFont typeface="+mj-lt"/>
              <a:buAutoNum type="arabicPeriod"/>
            </a:pPr>
            <a:r>
              <a:rPr lang="en-US" dirty="0" smtClean="0"/>
              <a:t>Use the minimum/maximum similarity to the cluster.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K-means</a:t>
            </a:r>
            <a:endParaRPr lang="he-IL" dirty="0"/>
          </a:p>
        </p:txBody>
      </p:sp>
      <p:sp>
        <p:nvSpPr>
          <p:cNvPr id="3" name="Content Placeholder 2"/>
          <p:cNvSpPr>
            <a:spLocks noGrp="1"/>
          </p:cNvSpPr>
          <p:nvPr>
            <p:ph idx="1"/>
          </p:nvPr>
        </p:nvSpPr>
        <p:spPr/>
        <p:txBody>
          <a:bodyPr/>
          <a:lstStyle/>
          <a:p>
            <a:r>
              <a:rPr lang="en-US" dirty="0" smtClean="0"/>
              <a:t>Choose initial k representatives:</a:t>
            </a:r>
          </a:p>
          <a:p>
            <a:pPr lvl="1"/>
            <a:r>
              <a:rPr lang="en-US" dirty="0" smtClean="0"/>
              <a:t>Choose disjoint tests as representatives. </a:t>
            </a:r>
          </a:p>
          <a:p>
            <a:pPr lvl="1"/>
            <a:r>
              <a:rPr lang="en-US" dirty="0" smtClean="0"/>
              <a:t>Choose tests with some </a:t>
            </a:r>
            <a:r>
              <a:rPr lang="en-US" dirty="0" smtClean="0"/>
              <a:t>overlaps.</a:t>
            </a:r>
            <a:endParaRPr lang="he-I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clustering</a:t>
            </a:r>
            <a:endParaRPr lang="he-IL" dirty="0"/>
          </a:p>
        </p:txBody>
      </p:sp>
      <p:sp>
        <p:nvSpPr>
          <p:cNvPr id="3" name="Content Placeholder 2"/>
          <p:cNvSpPr>
            <a:spLocks noGrp="1"/>
          </p:cNvSpPr>
          <p:nvPr>
            <p:ph idx="1"/>
          </p:nvPr>
        </p:nvSpPr>
        <p:spPr/>
        <p:txBody>
          <a:bodyPr/>
          <a:lstStyle/>
          <a:p>
            <a:r>
              <a:rPr lang="en-US" dirty="0" smtClean="0"/>
              <a:t>High homogeneity and low separation (function of the similarity).</a:t>
            </a:r>
          </a:p>
          <a:p>
            <a:endParaRPr lang="en-US" dirty="0" smtClean="0"/>
          </a:p>
          <a:p>
            <a:r>
              <a:rPr lang="en-US" dirty="0" smtClean="0"/>
              <a:t>Average Silhouette: how similar each test to its own cluster than to the “closest” cluster.</a:t>
            </a:r>
          </a:p>
          <a:p>
            <a:endParaRPr lang="en-US" dirty="0" smtClean="0"/>
          </a:p>
          <a:p>
            <a:r>
              <a:rPr lang="en-US" dirty="0" smtClean="0"/>
              <a:t>Cluster distribution.</a:t>
            </a:r>
            <a:endParaRPr lang="he-I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dirty="0"/>
          </a:p>
        </p:txBody>
      </p:sp>
      <p:graphicFrame>
        <p:nvGraphicFramePr>
          <p:cNvPr id="6" name="תרשים 9"/>
          <p:cNvGraphicFramePr/>
          <p:nvPr/>
        </p:nvGraphicFramePr>
        <p:xfrm>
          <a:off x="0" y="1"/>
          <a:ext cx="9144000" cy="3573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תרשים 4"/>
          <p:cNvGraphicFramePr/>
          <p:nvPr/>
        </p:nvGraphicFramePr>
        <p:xfrm>
          <a:off x="0" y="3356992"/>
          <a:ext cx="9144000" cy="350100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graphicFrame>
        <p:nvGraphicFramePr>
          <p:cNvPr id="5" name="תרשים 5"/>
          <p:cNvGraphicFramePr/>
          <p:nvPr/>
        </p:nvGraphicFramePr>
        <p:xfrm>
          <a:off x="1043608" y="476672"/>
          <a:ext cx="7277100" cy="4453285"/>
        </p:xfrm>
        <a:graphic>
          <a:graphicData uri="http://schemas.openxmlformats.org/drawingml/2006/chart">
            <c:chart xmlns:c="http://schemas.openxmlformats.org/drawingml/2006/chart" xmlns:r="http://schemas.openxmlformats.org/officeDocument/2006/relationships" r:id="rId3"/>
          </a:graphicData>
        </a:graphic>
      </p:graphicFrame>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pic>
        <p:nvPicPr>
          <p:cNvPr id="4300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56176" y="548680"/>
            <a:ext cx="2189043" cy="57606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Background</a:t>
            </a:r>
            <a:endParaRPr lang="he-IL" dirty="0"/>
          </a:p>
        </p:txBody>
      </p:sp>
      <p:sp>
        <p:nvSpPr>
          <p:cNvPr id="3" name="מציין מיקום תוכן 2"/>
          <p:cNvSpPr>
            <a:spLocks noGrp="1"/>
          </p:cNvSpPr>
          <p:nvPr>
            <p:ph idx="1"/>
          </p:nvPr>
        </p:nvSpPr>
        <p:spPr/>
        <p:txBody>
          <a:bodyPr/>
          <a:lstStyle/>
          <a:p>
            <a:r>
              <a:rPr lang="en-US" dirty="0" smtClean="0"/>
              <a:t>Post-Si validation is the validation of the real chip on the board.</a:t>
            </a:r>
          </a:p>
          <a:p>
            <a:endParaRPr lang="en-US" dirty="0" smtClean="0"/>
          </a:p>
          <a:p>
            <a:r>
              <a:rPr lang="en-US" dirty="0" smtClean="0"/>
              <a:t>It takes many resources, both machine and human.</a:t>
            </a:r>
          </a:p>
          <a:p>
            <a:endParaRPr lang="en-US" dirty="0" smtClean="0"/>
          </a:p>
          <a:p>
            <a:r>
              <a:rPr lang="en-US" dirty="0" smtClean="0"/>
              <a:t>Therefore it is important to keep less tests in the suite, but these tests must be efficient.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graphicFrame>
        <p:nvGraphicFramePr>
          <p:cNvPr id="5" name="תרשים 6"/>
          <p:cNvGraphicFramePr/>
          <p:nvPr/>
        </p:nvGraphicFramePr>
        <p:xfrm>
          <a:off x="0" y="1"/>
          <a:ext cx="9144000" cy="32849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תרשים 7"/>
          <p:cNvGraphicFramePr/>
          <p:nvPr/>
        </p:nvGraphicFramePr>
        <p:xfrm>
          <a:off x="0" y="3068960"/>
          <a:ext cx="9144000" cy="37890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a:t>
            </a:r>
            <a:endParaRPr lang="he-IL" dirty="0"/>
          </a:p>
        </p:txBody>
      </p:sp>
      <p:sp>
        <p:nvSpPr>
          <p:cNvPr id="3" name="Content Placeholder 2"/>
          <p:cNvSpPr>
            <a:spLocks noGrp="1"/>
          </p:cNvSpPr>
          <p:nvPr>
            <p:ph idx="1"/>
          </p:nvPr>
        </p:nvSpPr>
        <p:spPr/>
        <p:txBody>
          <a:bodyPr/>
          <a:lstStyle/>
          <a:p>
            <a:r>
              <a:rPr lang="en-US" dirty="0" smtClean="0"/>
              <a:t>CLICK is a graph-based algorithm for clustering.</a:t>
            </a:r>
          </a:p>
          <a:p>
            <a:r>
              <a:rPr lang="en-US" dirty="0" smtClean="0"/>
              <a:t>Gets a homogeneity threshold.</a:t>
            </a:r>
            <a:endParaRPr lang="he-IL" dirty="0" smtClean="0"/>
          </a:p>
          <a:p>
            <a:endParaRPr lang="en-US" dirty="0" smtClean="0"/>
          </a:p>
          <a:p>
            <a:r>
              <a:rPr lang="en-US" dirty="0" smtClean="0"/>
              <a:t>Run click with dot product similarity.</a:t>
            </a:r>
          </a:p>
          <a:p>
            <a:r>
              <a:rPr lang="en-US" dirty="0" smtClean="0"/>
              <a:t>Allows outliers – reflect a unique behavior.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dirty="0"/>
          </a:p>
        </p:txBody>
      </p:sp>
      <p:sp>
        <p:nvSpPr>
          <p:cNvPr id="3" name="Content Placeholder 2"/>
          <p:cNvSpPr>
            <a:spLocks noGrp="1"/>
          </p:cNvSpPr>
          <p:nvPr>
            <p:ph idx="1"/>
          </p:nvPr>
        </p:nvSpPr>
        <p:spPr/>
        <p:txBody>
          <a:bodyPr/>
          <a:lstStyle/>
          <a:p>
            <a:endParaRPr lang="he-IL"/>
          </a:p>
        </p:txBody>
      </p:sp>
      <p:graphicFrame>
        <p:nvGraphicFramePr>
          <p:cNvPr id="4" name="תרשים 9"/>
          <p:cNvGraphicFramePr/>
          <p:nvPr/>
        </p:nvGraphicFramePr>
        <p:xfrm>
          <a:off x="0" y="3429000"/>
          <a:ext cx="91440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תרשים 2"/>
          <p:cNvGraphicFramePr/>
          <p:nvPr/>
        </p:nvGraphicFramePr>
        <p:xfrm>
          <a:off x="0" y="1"/>
          <a:ext cx="9144000" cy="364502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common features</a:t>
            </a:r>
            <a:endParaRPr lang="he-IL" dirty="0"/>
          </a:p>
        </p:txBody>
      </p:sp>
      <p:sp>
        <p:nvSpPr>
          <p:cNvPr id="3" name="Content Placeholder 2"/>
          <p:cNvSpPr>
            <a:spLocks noGrp="1"/>
          </p:cNvSpPr>
          <p:nvPr>
            <p:ph idx="1"/>
          </p:nvPr>
        </p:nvSpPr>
        <p:spPr/>
        <p:txBody>
          <a:bodyPr/>
          <a:lstStyle/>
          <a:p>
            <a:r>
              <a:rPr lang="en-US" dirty="0" smtClean="0"/>
              <a:t>Similar tests (outputs) should have similar configurations (inputs</a:t>
            </a:r>
            <a:r>
              <a:rPr lang="en-US" dirty="0" smtClean="0"/>
              <a:t>)?</a:t>
            </a:r>
            <a:endParaRPr lang="en-US" dirty="0" smtClean="0"/>
          </a:p>
          <a:p>
            <a:endParaRPr lang="en-US" dirty="0" smtClean="0"/>
          </a:p>
          <a:p>
            <a:r>
              <a:rPr lang="en-US" dirty="0" smtClean="0"/>
              <a:t>Find dominant </a:t>
            </a:r>
            <a:r>
              <a:rPr lang="en-US" dirty="0" err="1" smtClean="0"/>
              <a:t>configs</a:t>
            </a:r>
            <a:r>
              <a:rPr lang="en-US" dirty="0" smtClean="0"/>
              <a:t>/elements in each cluster using hyper-geometric p-val.</a:t>
            </a:r>
          </a:p>
          <a:p>
            <a:endParaRPr lang="en-US" dirty="0" smtClean="0"/>
          </a:p>
          <a:p>
            <a:r>
              <a:rPr lang="en-US" dirty="0" smtClean="0"/>
              <a:t>Look on configuration “homogeneity”.</a:t>
            </a:r>
            <a:endParaRPr lang="he-I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common features</a:t>
            </a:r>
            <a:endParaRPr lang="he-IL" dirty="0"/>
          </a:p>
        </p:txBody>
      </p:sp>
      <p:graphicFrame>
        <p:nvGraphicFramePr>
          <p:cNvPr id="4" name="Content Placeholder 3"/>
          <p:cNvGraphicFramePr>
            <a:graphicFrameLocks noGrp="1"/>
          </p:cNvGraphicFramePr>
          <p:nvPr>
            <p:ph idx="1"/>
          </p:nvPr>
        </p:nvGraphicFramePr>
        <p:xfrm>
          <a:off x="611560" y="1340768"/>
          <a:ext cx="8136906" cy="5331241"/>
        </p:xfrm>
        <a:graphic>
          <a:graphicData uri="http://schemas.openxmlformats.org/drawingml/2006/table">
            <a:tbl>
              <a:tblPr rtl="1" firstRow="1" lastCol="1" bandRow="1">
                <a:tableStyleId>{5C22544A-7EE6-4342-B048-85BDC9FD1C3A}</a:tableStyleId>
              </a:tblPr>
              <a:tblGrid>
                <a:gridCol w="1356151"/>
                <a:gridCol w="1419743"/>
                <a:gridCol w="1294656"/>
                <a:gridCol w="1298848"/>
                <a:gridCol w="1210072"/>
                <a:gridCol w="1557436"/>
              </a:tblGrid>
              <a:tr h="398361">
                <a:tc>
                  <a:txBody>
                    <a:bodyPr/>
                    <a:lstStyle/>
                    <a:p>
                      <a:pPr rtl="1"/>
                      <a:r>
                        <a:rPr lang="en-US" sz="1400" dirty="0" smtClean="0"/>
                        <a:t>Random</a:t>
                      </a:r>
                      <a:r>
                        <a:rPr lang="en-US" sz="1400" baseline="0" dirty="0" smtClean="0"/>
                        <a:t> partition </a:t>
                      </a:r>
                      <a:r>
                        <a:rPr lang="en-US" sz="1400" baseline="0" dirty="0" err="1" smtClean="0"/>
                        <a:t>hom</a:t>
                      </a:r>
                      <a:endParaRPr lang="he-IL" sz="1400" dirty="0"/>
                    </a:p>
                  </a:txBody>
                  <a:tcPr/>
                </a:tc>
                <a:tc>
                  <a:txBody>
                    <a:bodyPr/>
                    <a:lstStyle/>
                    <a:p>
                      <a:pPr rtl="1"/>
                      <a:r>
                        <a:rPr lang="en-US" sz="1400" dirty="0" smtClean="0"/>
                        <a:t>Random partition #</a:t>
                      </a:r>
                      <a:endParaRPr lang="he-IL" sz="1400" dirty="0"/>
                    </a:p>
                  </a:txBody>
                  <a:tcPr/>
                </a:tc>
                <a:tc>
                  <a:txBody>
                    <a:bodyPr/>
                    <a:lstStyle/>
                    <a:p>
                      <a:pPr rtl="1"/>
                      <a:r>
                        <a:rPr lang="en-US" sz="1400" dirty="0" err="1" smtClean="0"/>
                        <a:t>Config</a:t>
                      </a:r>
                      <a:r>
                        <a:rPr lang="en-US" sz="1400" baseline="0" dirty="0" smtClean="0"/>
                        <a:t> homogeneity</a:t>
                      </a:r>
                      <a:endParaRPr lang="he-IL" sz="1400"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dirty="0" smtClean="0"/>
                        <a:t>P-</a:t>
                      </a:r>
                      <a:r>
                        <a:rPr lang="en-US" sz="1400" dirty="0" err="1" smtClean="0"/>
                        <a:t>val</a:t>
                      </a:r>
                      <a:r>
                        <a:rPr lang="en-US" sz="1400" dirty="0" smtClean="0"/>
                        <a:t> &amp; &gt;50%</a:t>
                      </a:r>
                      <a:endParaRPr lang="he-IL" sz="1400" dirty="0" smtClean="0"/>
                    </a:p>
                  </a:txBody>
                  <a:tcPr/>
                </a:tc>
                <a:tc>
                  <a:txBody>
                    <a:bodyPr/>
                    <a:lstStyle/>
                    <a:p>
                      <a:pPr rtl="1"/>
                      <a:r>
                        <a:rPr lang="en-US" sz="1400" dirty="0" smtClean="0"/>
                        <a:t>#</a:t>
                      </a:r>
                      <a:r>
                        <a:rPr lang="en-US" sz="1400" dirty="0" err="1" smtClean="0"/>
                        <a:t>Configs</a:t>
                      </a:r>
                      <a:r>
                        <a:rPr lang="en-US" sz="1400" dirty="0" smtClean="0"/>
                        <a:t> p-</a:t>
                      </a:r>
                      <a:r>
                        <a:rPr lang="en-US" sz="1400" dirty="0" err="1" smtClean="0"/>
                        <a:t>val</a:t>
                      </a:r>
                      <a:r>
                        <a:rPr lang="en-US" sz="1400" dirty="0" smtClean="0"/>
                        <a:t> &gt; 1e-4</a:t>
                      </a:r>
                      <a:endParaRPr lang="he-IL" sz="1400" dirty="0"/>
                    </a:p>
                  </a:txBody>
                  <a:tcPr/>
                </a:tc>
                <a:tc>
                  <a:txBody>
                    <a:bodyPr/>
                    <a:lstStyle/>
                    <a:p>
                      <a:pPr rtl="1"/>
                      <a:endParaRPr lang="he-IL" sz="1400" dirty="0"/>
                    </a:p>
                  </a:txBody>
                  <a:tcPr/>
                </a:tc>
              </a:tr>
              <a:tr h="6875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smtClean="0"/>
                        <a:t>0.4034</a:t>
                      </a:r>
                      <a:endParaRPr lang="he-IL" sz="1400" dirty="0"/>
                    </a:p>
                  </a:txBody>
                  <a:tcPr/>
                </a:tc>
                <a:tc>
                  <a:txBody>
                    <a:bodyPr/>
                    <a:lstStyle/>
                    <a:p>
                      <a:pPr algn="ctr" rtl="1"/>
                      <a:r>
                        <a:rPr lang="en-US" sz="1400" dirty="0" smtClean="0"/>
                        <a:t>0</a:t>
                      </a:r>
                      <a:endParaRPr lang="he-IL" sz="1400" dirty="0"/>
                    </a:p>
                  </a:txBody>
                  <a:tcPr/>
                </a:tc>
                <a:tc>
                  <a:txBody>
                    <a:bodyPr/>
                    <a:lstStyle/>
                    <a:p>
                      <a:pPr algn="ctr" rtl="1"/>
                      <a:r>
                        <a:rPr kumimoji="0" lang="he-IL" sz="1400" kern="1200" dirty="0" smtClean="0">
                          <a:solidFill>
                            <a:schemeClr val="dk1"/>
                          </a:solidFill>
                          <a:latin typeface="+mn-lt"/>
                          <a:ea typeface="+mn-ea"/>
                          <a:cs typeface="+mn-cs"/>
                        </a:rPr>
                        <a:t>0.4269</a:t>
                      </a:r>
                      <a:endParaRPr lang="he-IL" sz="1400" dirty="0"/>
                    </a:p>
                  </a:txBody>
                  <a:tcPr/>
                </a:tc>
                <a:tc>
                  <a:txBody>
                    <a:bodyPr/>
                    <a:lstStyle/>
                    <a:p>
                      <a:pPr algn="ctr" rtl="1"/>
                      <a:r>
                        <a:rPr lang="en-US" sz="1400" dirty="0" smtClean="0"/>
                        <a:t>14</a:t>
                      </a:r>
                      <a:endParaRPr lang="he-IL" sz="1400" dirty="0"/>
                    </a:p>
                  </a:txBody>
                  <a:tcPr/>
                </a:tc>
                <a:tc>
                  <a:txBody>
                    <a:bodyPr/>
                    <a:lstStyle/>
                    <a:p>
                      <a:pPr algn="ctr" rtl="1"/>
                      <a:r>
                        <a:rPr kumimoji="0" lang="he-IL" sz="1400" kern="1200" dirty="0" smtClean="0">
                          <a:solidFill>
                            <a:schemeClr val="dk1"/>
                          </a:solidFill>
                          <a:latin typeface="+mn-lt"/>
                          <a:ea typeface="+mn-ea"/>
                          <a:cs typeface="+mn-cs"/>
                        </a:rPr>
                        <a:t>19</a:t>
                      </a:r>
                      <a:endParaRPr lang="he-IL" sz="1400" dirty="0"/>
                    </a:p>
                  </a:txBody>
                  <a:tcPr/>
                </a:tc>
                <a:tc>
                  <a:txBody>
                    <a:bodyPr/>
                    <a:lstStyle/>
                    <a:p>
                      <a:pPr rtl="1"/>
                      <a:r>
                        <a:rPr lang="en-US" sz="1400" dirty="0" smtClean="0"/>
                        <a:t>Cluster1 (141)</a:t>
                      </a:r>
                      <a:endParaRPr lang="he-IL" sz="1400" dirty="0"/>
                    </a:p>
                  </a:txBody>
                  <a:tcPr/>
                </a:tc>
              </a:tr>
              <a:tr h="6875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smtClean="0"/>
                        <a:t>0.3938</a:t>
                      </a:r>
                      <a:endParaRPr lang="he-IL" sz="1400" dirty="0"/>
                    </a:p>
                  </a:txBody>
                  <a:tcPr/>
                </a:tc>
                <a:tc>
                  <a:txBody>
                    <a:bodyPr/>
                    <a:lstStyle/>
                    <a:p>
                      <a:pPr algn="ctr" rtl="1"/>
                      <a:r>
                        <a:rPr lang="en-US" sz="1400" dirty="0" smtClean="0"/>
                        <a:t>0</a:t>
                      </a:r>
                      <a:endParaRPr lang="he-IL" sz="1400" dirty="0"/>
                    </a:p>
                  </a:txBody>
                  <a:tcPr/>
                </a:tc>
                <a:tc>
                  <a:txBody>
                    <a:bodyPr/>
                    <a:lstStyle/>
                    <a:p>
                      <a:pPr algn="ctr" rtl="1"/>
                      <a:r>
                        <a:rPr kumimoji="0" lang="he-IL" sz="1400" kern="1200" dirty="0" smtClean="0">
                          <a:solidFill>
                            <a:schemeClr val="dk1"/>
                          </a:solidFill>
                          <a:latin typeface="+mn-lt"/>
                          <a:ea typeface="+mn-ea"/>
                          <a:cs typeface="+mn-cs"/>
                        </a:rPr>
                        <a:t>0.4301</a:t>
                      </a:r>
                      <a:endParaRPr lang="he-IL" sz="1400" dirty="0"/>
                    </a:p>
                  </a:txBody>
                  <a:tcPr/>
                </a:tc>
                <a:tc>
                  <a:txBody>
                    <a:bodyPr/>
                    <a:lstStyle/>
                    <a:p>
                      <a:pPr algn="ctr" rtl="1"/>
                      <a:r>
                        <a:rPr lang="en-US" sz="1400" dirty="0" smtClean="0"/>
                        <a:t>8</a:t>
                      </a:r>
                      <a:endParaRPr lang="he-IL" sz="1400" dirty="0"/>
                    </a:p>
                  </a:txBody>
                  <a:tcPr/>
                </a:tc>
                <a:tc>
                  <a:txBody>
                    <a:bodyPr/>
                    <a:lstStyle/>
                    <a:p>
                      <a:pPr algn="ctr" rtl="1"/>
                      <a:r>
                        <a:rPr lang="en-US" sz="1400" dirty="0" smtClean="0"/>
                        <a:t>8</a:t>
                      </a:r>
                      <a:endParaRPr lang="he-IL" sz="1400" dirty="0"/>
                    </a:p>
                  </a:txBody>
                  <a:tcPr/>
                </a:tc>
                <a:tc>
                  <a:txBody>
                    <a:bodyPr/>
                    <a:lstStyle/>
                    <a:p>
                      <a:pPr rtl="1"/>
                      <a:r>
                        <a:rPr lang="en-US" sz="1400" dirty="0" smtClean="0"/>
                        <a:t>Cluster 2 (136)</a:t>
                      </a:r>
                      <a:endParaRPr lang="he-IL" sz="1400" dirty="0"/>
                    </a:p>
                  </a:txBody>
                  <a:tcPr/>
                </a:tc>
              </a:tr>
              <a:tr h="687583">
                <a:tc>
                  <a:txBody>
                    <a:bodyPr/>
                    <a:lstStyle/>
                    <a:p>
                      <a:pPr algn="ctr" rtl="1"/>
                      <a:r>
                        <a:rPr kumimoji="0" lang="he-IL" sz="1400" kern="1200" dirty="0" smtClean="0">
                          <a:solidFill>
                            <a:schemeClr val="dk1"/>
                          </a:solidFill>
                          <a:latin typeface="+mn-lt"/>
                          <a:ea typeface="+mn-ea"/>
                          <a:cs typeface="+mn-cs"/>
                        </a:rPr>
                        <a:t>0.3776</a:t>
                      </a:r>
                    </a:p>
                  </a:txBody>
                  <a:tcPr/>
                </a:tc>
                <a:tc>
                  <a:txBody>
                    <a:bodyPr/>
                    <a:lstStyle/>
                    <a:p>
                      <a:pPr algn="ctr" rtl="1"/>
                      <a:r>
                        <a:rPr lang="en-US" sz="1400" dirty="0" smtClean="0"/>
                        <a:t>0</a:t>
                      </a:r>
                      <a:endParaRPr lang="he-IL" sz="1400" dirty="0"/>
                    </a:p>
                  </a:txBody>
                  <a:tcPr/>
                </a:tc>
                <a:tc>
                  <a:txBody>
                    <a:bodyPr/>
                    <a:lstStyle/>
                    <a:p>
                      <a:pPr algn="ctr" rtl="1"/>
                      <a:r>
                        <a:rPr kumimoji="0" lang="he-IL" sz="1400" kern="1200" dirty="0" smtClean="0">
                          <a:solidFill>
                            <a:schemeClr val="dk1"/>
                          </a:solidFill>
                          <a:latin typeface="+mn-lt"/>
                          <a:ea typeface="+mn-ea"/>
                          <a:cs typeface="+mn-cs"/>
                        </a:rPr>
                        <a:t>0.4334</a:t>
                      </a:r>
                      <a:endParaRPr lang="he-IL" sz="1400" dirty="0"/>
                    </a:p>
                  </a:txBody>
                  <a:tcPr/>
                </a:tc>
                <a:tc>
                  <a:txBody>
                    <a:bodyPr/>
                    <a:lstStyle/>
                    <a:p>
                      <a:pPr algn="ctr" rtl="1"/>
                      <a:r>
                        <a:rPr lang="en-US" sz="1400" dirty="0" smtClean="0"/>
                        <a:t>1</a:t>
                      </a:r>
                      <a:endParaRPr lang="he-IL" sz="1400" dirty="0"/>
                    </a:p>
                  </a:txBody>
                  <a:tcPr/>
                </a:tc>
                <a:tc>
                  <a:txBody>
                    <a:bodyPr/>
                    <a:lstStyle/>
                    <a:p>
                      <a:pPr algn="ctr" rtl="1"/>
                      <a:r>
                        <a:rPr lang="en-US" sz="1400" dirty="0" smtClean="0"/>
                        <a:t>1</a:t>
                      </a:r>
                      <a:endParaRPr lang="he-IL" sz="1400" dirty="0"/>
                    </a:p>
                  </a:txBody>
                  <a:tcPr/>
                </a:tc>
                <a:tc>
                  <a:txBody>
                    <a:bodyPr/>
                    <a:lstStyle/>
                    <a:p>
                      <a:pPr rtl="1"/>
                      <a:r>
                        <a:rPr lang="en-US" sz="1400" dirty="0" smtClean="0"/>
                        <a:t>Cluster 3</a:t>
                      </a:r>
                      <a:r>
                        <a:rPr lang="en-US" sz="1400" baseline="0" dirty="0" smtClean="0"/>
                        <a:t> (54)</a:t>
                      </a:r>
                      <a:endParaRPr lang="en-US" sz="1400" dirty="0" smtClean="0"/>
                    </a:p>
                  </a:txBody>
                  <a:tcPr/>
                </a:tc>
              </a:tr>
              <a:tr h="687583">
                <a:tc>
                  <a:txBody>
                    <a:bodyPr/>
                    <a:lstStyle/>
                    <a:p>
                      <a:pPr algn="ctr" rtl="1"/>
                      <a:r>
                        <a:rPr kumimoji="0" lang="he-IL" sz="1400" kern="1200" dirty="0" smtClean="0">
                          <a:solidFill>
                            <a:schemeClr val="dk1"/>
                          </a:solidFill>
                          <a:latin typeface="+mn-lt"/>
                          <a:ea typeface="+mn-ea"/>
                          <a:cs typeface="+mn-cs"/>
                        </a:rPr>
                        <a:t>0.3561</a:t>
                      </a:r>
                    </a:p>
                  </a:txBody>
                  <a:tcPr/>
                </a:tc>
                <a:tc>
                  <a:txBody>
                    <a:bodyPr/>
                    <a:lstStyle/>
                    <a:p>
                      <a:pPr algn="ctr" rtl="1"/>
                      <a:r>
                        <a:rPr lang="en-US" sz="1400" dirty="0" smtClean="0"/>
                        <a:t>0</a:t>
                      </a:r>
                      <a:endParaRPr lang="he-IL" sz="1400" dirty="0"/>
                    </a:p>
                  </a:txBody>
                  <a:tcPr/>
                </a:tc>
                <a:tc>
                  <a:txBody>
                    <a:bodyPr/>
                    <a:lstStyle/>
                    <a:p>
                      <a:pPr algn="ctr" rtl="1"/>
                      <a:r>
                        <a:rPr kumimoji="0" lang="he-IL" sz="1400" kern="1200" dirty="0" smtClean="0">
                          <a:solidFill>
                            <a:schemeClr val="dk1"/>
                          </a:solidFill>
                          <a:latin typeface="+mn-lt"/>
                          <a:ea typeface="+mn-ea"/>
                          <a:cs typeface="+mn-cs"/>
                        </a:rPr>
                        <a:t>0.3743</a:t>
                      </a:r>
                      <a:endParaRPr lang="he-IL" sz="1400" dirty="0"/>
                    </a:p>
                  </a:txBody>
                  <a:tcPr/>
                </a:tc>
                <a:tc>
                  <a:txBody>
                    <a:bodyPr/>
                    <a:lstStyle/>
                    <a:p>
                      <a:pPr algn="ctr" rtl="1"/>
                      <a:r>
                        <a:rPr lang="en-US" sz="1400" dirty="0" smtClean="0"/>
                        <a:t>1</a:t>
                      </a:r>
                      <a:endParaRPr lang="he-IL" sz="1400" dirty="0"/>
                    </a:p>
                  </a:txBody>
                  <a:tcPr/>
                </a:tc>
                <a:tc>
                  <a:txBody>
                    <a:bodyPr/>
                    <a:lstStyle/>
                    <a:p>
                      <a:pPr algn="ctr" rtl="1"/>
                      <a:r>
                        <a:rPr lang="en-US" sz="1400" dirty="0" smtClean="0"/>
                        <a:t>8</a:t>
                      </a:r>
                      <a:endParaRPr lang="he-IL" sz="1400" dirty="0"/>
                    </a:p>
                  </a:txBody>
                  <a:tcPr/>
                </a:tc>
                <a:tc>
                  <a:txBody>
                    <a:bodyPr/>
                    <a:lstStyle/>
                    <a:p>
                      <a:pPr rtl="1"/>
                      <a:r>
                        <a:rPr lang="en-US" sz="1400" dirty="0" smtClean="0"/>
                        <a:t>Cluster 4</a:t>
                      </a:r>
                      <a:r>
                        <a:rPr lang="en-US" sz="1400" baseline="0" dirty="0" smtClean="0"/>
                        <a:t> (51)</a:t>
                      </a:r>
                      <a:endParaRPr lang="he-IL" sz="1400" dirty="0"/>
                    </a:p>
                  </a:txBody>
                  <a:tcPr/>
                </a:tc>
              </a:tr>
              <a:tr h="687583">
                <a:tc>
                  <a:txBody>
                    <a:bodyPr/>
                    <a:lstStyle/>
                    <a:p>
                      <a:pPr algn="ctr" rtl="1"/>
                      <a:r>
                        <a:rPr kumimoji="0" lang="he-IL" sz="1400" kern="1200" dirty="0" smtClean="0">
                          <a:solidFill>
                            <a:schemeClr val="dk1"/>
                          </a:solidFill>
                          <a:latin typeface="+mn-lt"/>
                          <a:ea typeface="+mn-ea"/>
                          <a:cs typeface="+mn-cs"/>
                        </a:rPr>
                        <a:t>0.3919</a:t>
                      </a:r>
                    </a:p>
                  </a:txBody>
                  <a:tcPr/>
                </a:tc>
                <a:tc>
                  <a:txBody>
                    <a:bodyPr/>
                    <a:lstStyle/>
                    <a:p>
                      <a:pPr algn="ctr" rtl="1"/>
                      <a:r>
                        <a:rPr lang="en-US" sz="1400" dirty="0" smtClean="0"/>
                        <a:t>0</a:t>
                      </a:r>
                      <a:endParaRPr lang="he-IL" sz="1400" dirty="0"/>
                    </a:p>
                  </a:txBody>
                  <a:tcPr/>
                </a:tc>
                <a:tc>
                  <a:txBody>
                    <a:bodyPr/>
                    <a:lstStyle/>
                    <a:p>
                      <a:pPr algn="ctr" rtl="1"/>
                      <a:r>
                        <a:rPr kumimoji="0" lang="he-IL" sz="1400" kern="1200" dirty="0" smtClean="0">
                          <a:solidFill>
                            <a:schemeClr val="dk1"/>
                          </a:solidFill>
                          <a:latin typeface="+mn-lt"/>
                          <a:ea typeface="+mn-ea"/>
                          <a:cs typeface="+mn-cs"/>
                        </a:rPr>
                        <a:t>0.3552</a:t>
                      </a:r>
                      <a:endParaRPr lang="he-IL" sz="1400" dirty="0"/>
                    </a:p>
                  </a:txBody>
                  <a:tcPr/>
                </a:tc>
                <a:tc>
                  <a:txBody>
                    <a:bodyPr/>
                    <a:lstStyle/>
                    <a:p>
                      <a:pPr algn="ctr" rtl="1"/>
                      <a:r>
                        <a:rPr lang="en-US" sz="1400" dirty="0" smtClean="0"/>
                        <a:t>2</a:t>
                      </a:r>
                      <a:endParaRPr lang="he-IL" sz="1400" dirty="0"/>
                    </a:p>
                  </a:txBody>
                  <a:tcPr/>
                </a:tc>
                <a:tc>
                  <a:txBody>
                    <a:bodyPr/>
                    <a:lstStyle/>
                    <a:p>
                      <a:pPr algn="ctr" rtl="1"/>
                      <a:r>
                        <a:rPr lang="en-US" sz="1400" dirty="0" smtClean="0"/>
                        <a:t>2</a:t>
                      </a:r>
                      <a:endParaRPr lang="he-IL" sz="1400" dirty="0"/>
                    </a:p>
                  </a:txBody>
                  <a:tcPr/>
                </a:tc>
                <a:tc>
                  <a:txBody>
                    <a:bodyPr/>
                    <a:lstStyle/>
                    <a:p>
                      <a:pPr rtl="1"/>
                      <a:r>
                        <a:rPr lang="en-US" sz="1400" dirty="0" smtClean="0"/>
                        <a:t>Cluster 5 (38)</a:t>
                      </a:r>
                      <a:endParaRPr lang="he-IL" sz="1400" dirty="0"/>
                    </a:p>
                  </a:txBody>
                  <a:tcPr/>
                </a:tc>
              </a:tr>
              <a:tr h="687583">
                <a:tc>
                  <a:txBody>
                    <a:bodyPr/>
                    <a:lstStyle/>
                    <a:p>
                      <a:pPr algn="ctr" rtl="1"/>
                      <a:r>
                        <a:rPr kumimoji="0" lang="he-IL" sz="1400" kern="1200" dirty="0" smtClean="0">
                          <a:solidFill>
                            <a:schemeClr val="dk1"/>
                          </a:solidFill>
                          <a:latin typeface="+mn-lt"/>
                          <a:ea typeface="+mn-ea"/>
                          <a:cs typeface="+mn-cs"/>
                        </a:rPr>
                        <a:t>0.4028</a:t>
                      </a:r>
                    </a:p>
                  </a:txBody>
                  <a:tcPr/>
                </a:tc>
                <a:tc>
                  <a:txBody>
                    <a:bodyPr/>
                    <a:lstStyle/>
                    <a:p>
                      <a:pPr algn="ctr" rtl="1"/>
                      <a:r>
                        <a:rPr lang="en-US" sz="1400" dirty="0" smtClean="0"/>
                        <a:t>0</a:t>
                      </a:r>
                      <a:endParaRPr lang="he-IL" sz="1400" dirty="0"/>
                    </a:p>
                  </a:txBody>
                  <a:tcPr/>
                </a:tc>
                <a:tc>
                  <a:txBody>
                    <a:bodyPr/>
                    <a:lstStyle/>
                    <a:p>
                      <a:pPr algn="ctr" rtl="1"/>
                      <a:r>
                        <a:rPr kumimoji="0" lang="he-IL" sz="1400" kern="1200" dirty="0" smtClean="0">
                          <a:solidFill>
                            <a:schemeClr val="dk1"/>
                          </a:solidFill>
                          <a:latin typeface="+mn-lt"/>
                          <a:ea typeface="+mn-ea"/>
                          <a:cs typeface="+mn-cs"/>
                        </a:rPr>
                        <a:t>0.4728</a:t>
                      </a:r>
                      <a:endParaRPr lang="he-IL" sz="1400" dirty="0"/>
                    </a:p>
                  </a:txBody>
                  <a:tcPr/>
                </a:tc>
                <a:tc>
                  <a:txBody>
                    <a:bodyPr/>
                    <a:lstStyle/>
                    <a:p>
                      <a:pPr algn="ctr" rtl="1"/>
                      <a:r>
                        <a:rPr lang="en-US" sz="1400" dirty="0" smtClean="0"/>
                        <a:t>1</a:t>
                      </a:r>
                      <a:endParaRPr lang="he-IL" sz="1400" dirty="0"/>
                    </a:p>
                  </a:txBody>
                  <a:tcPr/>
                </a:tc>
                <a:tc>
                  <a:txBody>
                    <a:bodyPr/>
                    <a:lstStyle/>
                    <a:p>
                      <a:pPr algn="ctr" rtl="1"/>
                      <a:r>
                        <a:rPr lang="en-US" sz="1400" dirty="0" smtClean="0"/>
                        <a:t>1</a:t>
                      </a:r>
                      <a:endParaRPr lang="he-IL" sz="1400"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dirty="0" smtClean="0"/>
                        <a:t>Cluster 6 (33)</a:t>
                      </a:r>
                      <a:endParaRPr lang="he-IL" sz="1400" dirty="0" smtClean="0"/>
                    </a:p>
                  </a:txBody>
                  <a:tcPr/>
                </a:tc>
              </a:tr>
              <a:tr h="687583">
                <a:tc>
                  <a:txBody>
                    <a:bodyPr/>
                    <a:lstStyle/>
                    <a:p>
                      <a:pPr algn="ctr" rtl="1"/>
                      <a:r>
                        <a:rPr kumimoji="0" lang="he-IL" sz="1400" kern="1200" dirty="0" smtClean="0">
                          <a:solidFill>
                            <a:schemeClr val="dk1"/>
                          </a:solidFill>
                          <a:latin typeface="+mn-lt"/>
                          <a:ea typeface="+mn-ea"/>
                          <a:cs typeface="+mn-cs"/>
                        </a:rPr>
                        <a:t>0.3889</a:t>
                      </a:r>
                    </a:p>
                  </a:txBody>
                  <a:tcPr/>
                </a:tc>
                <a:tc>
                  <a:txBody>
                    <a:bodyPr/>
                    <a:lstStyle/>
                    <a:p>
                      <a:pPr algn="ctr" rtl="1"/>
                      <a:r>
                        <a:rPr lang="en-US" sz="1400" dirty="0" smtClean="0"/>
                        <a:t>0</a:t>
                      </a:r>
                      <a:endParaRPr lang="he-IL" sz="1400" dirty="0"/>
                    </a:p>
                  </a:txBody>
                  <a:tcPr/>
                </a:tc>
                <a:tc>
                  <a:txBody>
                    <a:bodyPr/>
                    <a:lstStyle/>
                    <a:p>
                      <a:pPr algn="ctr" rtl="1"/>
                      <a:r>
                        <a:rPr kumimoji="0" lang="he-IL" sz="1400" kern="1200" dirty="0" smtClean="0">
                          <a:solidFill>
                            <a:schemeClr val="dk1"/>
                          </a:solidFill>
                          <a:latin typeface="+mn-lt"/>
                          <a:ea typeface="+mn-ea"/>
                          <a:cs typeface="+mn-cs"/>
                        </a:rPr>
                        <a:t>0.3918</a:t>
                      </a:r>
                      <a:endParaRPr lang="he-IL" sz="1400" dirty="0"/>
                    </a:p>
                  </a:txBody>
                  <a:tcPr/>
                </a:tc>
                <a:tc>
                  <a:txBody>
                    <a:bodyPr/>
                    <a:lstStyle/>
                    <a:p>
                      <a:pPr algn="ctr" rtl="1"/>
                      <a:r>
                        <a:rPr lang="en-US" sz="1400" dirty="0" smtClean="0"/>
                        <a:t>14</a:t>
                      </a:r>
                      <a:endParaRPr lang="he-IL" sz="1400" dirty="0"/>
                    </a:p>
                  </a:txBody>
                  <a:tcPr/>
                </a:tc>
                <a:tc>
                  <a:txBody>
                    <a:bodyPr/>
                    <a:lstStyle/>
                    <a:p>
                      <a:pPr algn="ctr" rtl="1"/>
                      <a:r>
                        <a:rPr lang="en-US" sz="1400" dirty="0" smtClean="0"/>
                        <a:t>32</a:t>
                      </a:r>
                      <a:endParaRPr lang="he-IL" sz="1400" dirty="0"/>
                    </a:p>
                  </a:txBody>
                  <a:tcPr/>
                </a:tc>
                <a:tc>
                  <a:txBody>
                    <a:bodyPr/>
                    <a:lstStyle/>
                    <a:p>
                      <a:pPr rtl="1"/>
                      <a:r>
                        <a:rPr lang="en-US" sz="1400" dirty="0" smtClean="0"/>
                        <a:t>Singletons</a:t>
                      </a:r>
                      <a:r>
                        <a:rPr lang="en-US" sz="1400" baseline="0" dirty="0" smtClean="0"/>
                        <a:t> (269)</a:t>
                      </a:r>
                      <a:endParaRPr lang="he-IL" sz="1400"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 open issues</a:t>
            </a:r>
            <a:endParaRPr lang="he-IL" dirty="0"/>
          </a:p>
        </p:txBody>
      </p:sp>
      <p:sp>
        <p:nvSpPr>
          <p:cNvPr id="3" name="Content Placeholder 2"/>
          <p:cNvSpPr>
            <a:spLocks noGrp="1"/>
          </p:cNvSpPr>
          <p:nvPr>
            <p:ph idx="1"/>
          </p:nvPr>
        </p:nvSpPr>
        <p:spPr/>
        <p:txBody>
          <a:bodyPr/>
          <a:lstStyle/>
          <a:p>
            <a:r>
              <a:rPr lang="en-US" dirty="0" smtClean="0"/>
              <a:t>Compare similarities matrixes according to event and features.</a:t>
            </a:r>
          </a:p>
          <a:p>
            <a:r>
              <a:rPr lang="en-US" dirty="0" smtClean="0"/>
              <a:t>Compare cluster solutions according to the features.</a:t>
            </a:r>
          </a:p>
          <a:p>
            <a:r>
              <a:rPr lang="en-US" dirty="0" smtClean="0"/>
              <a:t>Given a clustering solution analyze the feature’s role.</a:t>
            </a:r>
            <a:endParaRPr lang="he-I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the “best” tests to run</a:t>
            </a:r>
            <a:endParaRPr lang="he-IL" dirty="0"/>
          </a:p>
        </p:txBody>
      </p:sp>
      <p:sp>
        <p:nvSpPr>
          <p:cNvPr id="3" name="Content Placeholder 2"/>
          <p:cNvSpPr>
            <a:spLocks noGrp="1"/>
          </p:cNvSpPr>
          <p:nvPr>
            <p:ph idx="1"/>
          </p:nvPr>
        </p:nvSpPr>
        <p:spPr/>
        <p:txBody>
          <a:bodyPr/>
          <a:lstStyle/>
          <a:p>
            <a:r>
              <a:rPr lang="en-US" dirty="0" smtClean="0"/>
              <a:t>Do until size is met:</a:t>
            </a:r>
          </a:p>
          <a:p>
            <a:pPr lvl="1"/>
            <a:r>
              <a:rPr lang="en-US" dirty="0" smtClean="0"/>
              <a:t>Select the “best” test to add or the “worst” test to remove.</a:t>
            </a:r>
          </a:p>
          <a:p>
            <a:pPr lvl="1"/>
            <a:endParaRPr lang="en-US" dirty="0" smtClean="0"/>
          </a:p>
          <a:p>
            <a:pPr lvl="0">
              <a:buClr>
                <a:srgbClr val="3891A7"/>
              </a:buClr>
            </a:pPr>
            <a:r>
              <a:rPr lang="en-US" dirty="0" smtClean="0">
                <a:solidFill>
                  <a:prstClr val="black"/>
                </a:solidFill>
              </a:rPr>
              <a:t>Good/Bad test?</a:t>
            </a:r>
          </a:p>
          <a:p>
            <a:pPr lvl="1">
              <a:buClr>
                <a:srgbClr val="3891A7"/>
              </a:buClr>
            </a:pPr>
            <a:r>
              <a:rPr lang="en-US" dirty="0" smtClean="0">
                <a:solidFill>
                  <a:prstClr val="black"/>
                </a:solidFill>
              </a:rPr>
              <a:t>Similarity.</a:t>
            </a:r>
          </a:p>
          <a:p>
            <a:pPr lvl="1">
              <a:buClr>
                <a:srgbClr val="3891A7"/>
              </a:buClr>
            </a:pPr>
            <a:r>
              <a:rPr lang="en-US" dirty="0" smtClean="0">
                <a:solidFill>
                  <a:prstClr val="black"/>
                </a:solidFill>
              </a:rPr>
              <a:t>Coverage.</a:t>
            </a:r>
          </a:p>
          <a:p>
            <a:pPr lvl="1">
              <a:buClr>
                <a:srgbClr val="3891A7"/>
              </a:buClr>
            </a:pPr>
            <a:r>
              <a:rPr lang="en-US" dirty="0" smtClean="0">
                <a:solidFill>
                  <a:prstClr val="black"/>
                </a:solidFill>
              </a:rPr>
              <a:t>Cluster.</a:t>
            </a:r>
          </a:p>
          <a:p>
            <a:pPr lvl="1"/>
            <a:endParaRPr lang="he-I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a test subset</a:t>
            </a:r>
            <a:endParaRPr lang="he-IL" dirty="0"/>
          </a:p>
        </p:txBody>
      </p:sp>
      <p:sp>
        <p:nvSpPr>
          <p:cNvPr id="3" name="Content Placeholder 2"/>
          <p:cNvSpPr>
            <a:spLocks noGrp="1"/>
          </p:cNvSpPr>
          <p:nvPr>
            <p:ph idx="1"/>
          </p:nvPr>
        </p:nvSpPr>
        <p:spPr/>
        <p:txBody>
          <a:bodyPr/>
          <a:lstStyle/>
          <a:p>
            <a:r>
              <a:rPr lang="en-US" dirty="0" smtClean="0"/>
              <a:t>Number of event multi-covered.</a:t>
            </a:r>
          </a:p>
          <a:p>
            <a:r>
              <a:rPr lang="en-US" dirty="0" smtClean="0"/>
              <a:t>Minimal event multi-covered.</a:t>
            </a:r>
          </a:p>
          <a:p>
            <a:r>
              <a:rPr lang="en-US" dirty="0" smtClean="0"/>
              <a:t>Minimal homogeneity.</a:t>
            </a:r>
          </a:p>
          <a:p>
            <a:r>
              <a:rPr lang="en-US" dirty="0" smtClean="0"/>
              <a:t>Feature based.</a:t>
            </a:r>
            <a:endParaRPr lang="he-I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“Farthest” first generalization</a:t>
            </a:r>
            <a:endParaRPr lang="he-IL" dirty="0"/>
          </a:p>
        </p:txBody>
      </p:sp>
      <p:sp>
        <p:nvSpPr>
          <p:cNvPr id="3" name="Content Placeholder 2"/>
          <p:cNvSpPr>
            <a:spLocks noGrp="1"/>
          </p:cNvSpPr>
          <p:nvPr>
            <p:ph idx="1"/>
          </p:nvPr>
        </p:nvSpPr>
        <p:spPr/>
        <p:txBody>
          <a:bodyPr/>
          <a:lstStyle/>
          <a:p>
            <a:r>
              <a:rPr lang="en-US" dirty="0" smtClean="0"/>
              <a:t>Start with arbitrary or known subset (cover).</a:t>
            </a:r>
          </a:p>
          <a:p>
            <a:r>
              <a:rPr lang="en-US" dirty="0" smtClean="0"/>
              <a:t>At each iteration add the most dissimilar (remove most similar) test to the current selection.</a:t>
            </a:r>
          </a:p>
          <a:p>
            <a:endParaRPr lang="en-US" dirty="0" smtClean="0"/>
          </a:p>
          <a:p>
            <a:r>
              <a:rPr lang="en-US" dirty="0" err="1" smtClean="0"/>
              <a:t>Dis</a:t>
            </a:r>
            <a:r>
              <a:rPr lang="en-US" dirty="0" smtClean="0"/>
              <a:t>/Similar?</a:t>
            </a:r>
          </a:p>
          <a:p>
            <a:pPr lvl="1"/>
            <a:r>
              <a:rPr lang="en-US" dirty="0" smtClean="0"/>
              <a:t>Average test to subset dissimilarity.</a:t>
            </a:r>
          </a:p>
          <a:p>
            <a:pPr lvl="1"/>
            <a:r>
              <a:rPr lang="en-US" dirty="0" smtClean="0"/>
              <a:t>Minimal test to subset dissimilarity.</a:t>
            </a:r>
          </a:p>
          <a:p>
            <a:endParaRPr lang="he-I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based</a:t>
            </a:r>
            <a:endParaRPr lang="he-IL" dirty="0"/>
          </a:p>
        </p:txBody>
      </p:sp>
      <p:sp>
        <p:nvSpPr>
          <p:cNvPr id="3" name="Content Placeholder 2"/>
          <p:cNvSpPr>
            <a:spLocks noGrp="1"/>
          </p:cNvSpPr>
          <p:nvPr>
            <p:ph idx="1"/>
          </p:nvPr>
        </p:nvSpPr>
        <p:spPr/>
        <p:txBody>
          <a:bodyPr/>
          <a:lstStyle/>
          <a:p>
            <a:r>
              <a:rPr lang="en-US" dirty="0" smtClean="0"/>
              <a:t>Start with arbitrary or known subset (cover).</a:t>
            </a:r>
          </a:p>
          <a:p>
            <a:r>
              <a:rPr lang="en-US" dirty="0" smtClean="0"/>
              <a:t>At each iteration find the event least covered and add a test that cover it.</a:t>
            </a:r>
          </a:p>
          <a:p>
            <a:endParaRPr lang="en-US" dirty="0" smtClean="0"/>
          </a:p>
          <a:p>
            <a:endParaRPr lang="en-US" dirty="0" smtClean="0"/>
          </a:p>
          <a:p>
            <a:r>
              <a:rPr lang="en-US" dirty="0" smtClean="0"/>
              <a:t>Similar to set multi-cover.</a:t>
            </a:r>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DB</a:t>
            </a:r>
            <a:endParaRPr lang="he-IL" dirty="0"/>
          </a:p>
        </p:txBody>
      </p:sp>
      <p:sp>
        <p:nvSpPr>
          <p:cNvPr id="3" name="מציין מיקום תוכן 2"/>
          <p:cNvSpPr>
            <a:spLocks noGrp="1"/>
          </p:cNvSpPr>
          <p:nvPr>
            <p:ph idx="1"/>
          </p:nvPr>
        </p:nvSpPr>
        <p:spPr/>
        <p:txBody>
          <a:bodyPr/>
          <a:lstStyle/>
          <a:p>
            <a:endParaRPr lang="en-US" dirty="0" smtClean="0"/>
          </a:p>
        </p:txBody>
      </p:sp>
      <p:graphicFrame>
        <p:nvGraphicFramePr>
          <p:cNvPr id="4" name="מציין מיקום תוכן 3"/>
          <p:cNvGraphicFramePr>
            <a:graphicFrameLocks/>
          </p:cNvGraphicFramePr>
          <p:nvPr/>
        </p:nvGraphicFramePr>
        <p:xfrm>
          <a:off x="1259632" y="1628800"/>
          <a:ext cx="7787400" cy="5120640"/>
        </p:xfrm>
        <a:graphic>
          <a:graphicData uri="http://schemas.openxmlformats.org/drawingml/2006/table">
            <a:tbl>
              <a:tblPr rtl="1" firstRow="1" bandRow="1">
                <a:tableStyleId>{2D5ABB26-0587-4C30-8999-92F81FD0307C}</a:tableStyleId>
              </a:tblPr>
              <a:tblGrid>
                <a:gridCol w="389370"/>
                <a:gridCol w="389370"/>
                <a:gridCol w="389370"/>
                <a:gridCol w="389370"/>
                <a:gridCol w="389370"/>
                <a:gridCol w="389370"/>
                <a:gridCol w="389370"/>
                <a:gridCol w="389370"/>
                <a:gridCol w="389370"/>
                <a:gridCol w="389370"/>
                <a:gridCol w="389370"/>
                <a:gridCol w="389370"/>
                <a:gridCol w="389370"/>
                <a:gridCol w="389370"/>
                <a:gridCol w="389370"/>
                <a:gridCol w="389370"/>
                <a:gridCol w="389370"/>
                <a:gridCol w="389370"/>
                <a:gridCol w="389370"/>
                <a:gridCol w="389370"/>
              </a:tblGrid>
              <a:tr h="347472">
                <a:tc>
                  <a:txBody>
                    <a:bodyPr/>
                    <a:lstStyle/>
                    <a:p>
                      <a:pPr rtl="1"/>
                      <a:r>
                        <a:rPr lang="en-US" dirty="0" smtClean="0"/>
                        <a:t>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9</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9</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7</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472">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8</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472">
                <a:tc>
                  <a:txBody>
                    <a:bodyPr/>
                    <a:lstStyle/>
                    <a:p>
                      <a:pPr rtl="1"/>
                      <a:r>
                        <a:rPr lang="en-US" dirty="0" smtClean="0"/>
                        <a:t>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4</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472">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8</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7</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4</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4</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472">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7</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8</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472">
                <a:tc>
                  <a:txBody>
                    <a:bodyPr/>
                    <a:lstStyle/>
                    <a:p>
                      <a:pPr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7</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7</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472">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4</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8</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8</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7</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472">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7</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7</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7</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472">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4</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4</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472">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8</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4</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472">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8</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8</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472">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8</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8</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8</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7</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4</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472">
                <a:tc>
                  <a:txBody>
                    <a:bodyPr/>
                    <a:lstStyle/>
                    <a:p>
                      <a:pPr rtl="1"/>
                      <a:r>
                        <a:rPr lang="en-US" dirty="0" smtClean="0"/>
                        <a:t>9</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6</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472">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7</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smtClean="0"/>
                        <a:t>5</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4139952" y="980728"/>
            <a:ext cx="2232248" cy="584775"/>
          </a:xfrm>
          <a:prstGeom prst="rect">
            <a:avLst/>
          </a:prstGeom>
          <a:noFill/>
        </p:spPr>
        <p:txBody>
          <a:bodyPr wrap="square" rtlCol="1">
            <a:spAutoFit/>
          </a:bodyPr>
          <a:lstStyle/>
          <a:p>
            <a:pPr algn="l"/>
            <a:r>
              <a:rPr lang="en-US" sz="3200" b="1" dirty="0" smtClean="0"/>
              <a:t>Events</a:t>
            </a:r>
            <a:endParaRPr lang="he-IL" b="1" dirty="0"/>
          </a:p>
        </p:txBody>
      </p:sp>
      <p:sp>
        <p:nvSpPr>
          <p:cNvPr id="6" name="TextBox 5"/>
          <p:cNvSpPr txBox="1"/>
          <p:nvPr/>
        </p:nvSpPr>
        <p:spPr>
          <a:xfrm rot="5400000">
            <a:off x="-716233" y="4108720"/>
            <a:ext cx="2232248" cy="584775"/>
          </a:xfrm>
          <a:prstGeom prst="rect">
            <a:avLst/>
          </a:prstGeom>
          <a:noFill/>
        </p:spPr>
        <p:txBody>
          <a:bodyPr wrap="square" rtlCol="1">
            <a:spAutoFit/>
          </a:bodyPr>
          <a:lstStyle/>
          <a:p>
            <a:pPr algn="l"/>
            <a:r>
              <a:rPr lang="en-US" sz="3200" b="1" dirty="0" smtClean="0"/>
              <a:t>Tests</a:t>
            </a:r>
            <a:endParaRPr lang="he-IL" b="1" dirty="0"/>
          </a:p>
        </p:txBody>
      </p:sp>
      <p:sp>
        <p:nvSpPr>
          <p:cNvPr id="7" name="TextBox 6"/>
          <p:cNvSpPr txBox="1"/>
          <p:nvPr/>
        </p:nvSpPr>
        <p:spPr>
          <a:xfrm>
            <a:off x="683568" y="1628800"/>
            <a:ext cx="504056" cy="369332"/>
          </a:xfrm>
          <a:prstGeom prst="rect">
            <a:avLst/>
          </a:prstGeom>
          <a:noFill/>
        </p:spPr>
        <p:txBody>
          <a:bodyPr wrap="square" rtlCol="1">
            <a:spAutoFit/>
          </a:bodyPr>
          <a:lstStyle/>
          <a:p>
            <a:r>
              <a:rPr lang="en-US" dirty="0" smtClean="0"/>
              <a:t>s1</a:t>
            </a:r>
            <a:endParaRPr lang="he-IL" dirty="0"/>
          </a:p>
        </p:txBody>
      </p:sp>
      <p:sp>
        <p:nvSpPr>
          <p:cNvPr id="8" name="TextBox 7"/>
          <p:cNvSpPr txBox="1"/>
          <p:nvPr/>
        </p:nvSpPr>
        <p:spPr>
          <a:xfrm>
            <a:off x="683568" y="1988840"/>
            <a:ext cx="504056" cy="369332"/>
          </a:xfrm>
          <a:prstGeom prst="rect">
            <a:avLst/>
          </a:prstGeom>
          <a:noFill/>
        </p:spPr>
        <p:txBody>
          <a:bodyPr wrap="square" rtlCol="1">
            <a:spAutoFit/>
          </a:bodyPr>
          <a:lstStyle/>
          <a:p>
            <a:r>
              <a:rPr lang="en-US" dirty="0" smtClean="0"/>
              <a:t>s2</a:t>
            </a:r>
            <a:endParaRPr lang="he-IL" dirty="0"/>
          </a:p>
        </p:txBody>
      </p:sp>
      <p:sp>
        <p:nvSpPr>
          <p:cNvPr id="9" name="TextBox 8"/>
          <p:cNvSpPr txBox="1"/>
          <p:nvPr/>
        </p:nvSpPr>
        <p:spPr>
          <a:xfrm>
            <a:off x="683568" y="2348880"/>
            <a:ext cx="504056" cy="369332"/>
          </a:xfrm>
          <a:prstGeom prst="rect">
            <a:avLst/>
          </a:prstGeom>
          <a:noFill/>
        </p:spPr>
        <p:txBody>
          <a:bodyPr wrap="square" rtlCol="1">
            <a:spAutoFit/>
          </a:bodyPr>
          <a:lstStyle/>
          <a:p>
            <a:r>
              <a:rPr lang="en-US" dirty="0" smtClean="0"/>
              <a:t>s3</a:t>
            </a:r>
            <a:endParaRPr lang="he-IL" dirty="0"/>
          </a:p>
        </p:txBody>
      </p:sp>
      <p:sp>
        <p:nvSpPr>
          <p:cNvPr id="10" name="TextBox 9"/>
          <p:cNvSpPr txBox="1"/>
          <p:nvPr/>
        </p:nvSpPr>
        <p:spPr>
          <a:xfrm>
            <a:off x="683568" y="2708920"/>
            <a:ext cx="504056" cy="369332"/>
          </a:xfrm>
          <a:prstGeom prst="rect">
            <a:avLst/>
          </a:prstGeom>
          <a:noFill/>
        </p:spPr>
        <p:txBody>
          <a:bodyPr wrap="square" rtlCol="1">
            <a:spAutoFit/>
          </a:bodyPr>
          <a:lstStyle/>
          <a:p>
            <a:r>
              <a:rPr lang="en-US" dirty="0" smtClean="0"/>
              <a:t>s4</a:t>
            </a:r>
            <a:endParaRPr lang="he-IL" dirty="0"/>
          </a:p>
        </p:txBody>
      </p:sp>
      <p:sp>
        <p:nvSpPr>
          <p:cNvPr id="11" name="TextBox 10"/>
          <p:cNvSpPr txBox="1"/>
          <p:nvPr/>
        </p:nvSpPr>
        <p:spPr>
          <a:xfrm>
            <a:off x="683568" y="3068960"/>
            <a:ext cx="504056" cy="369332"/>
          </a:xfrm>
          <a:prstGeom prst="rect">
            <a:avLst/>
          </a:prstGeom>
          <a:noFill/>
        </p:spPr>
        <p:txBody>
          <a:bodyPr wrap="square" rtlCol="1">
            <a:spAutoFit/>
          </a:bodyPr>
          <a:lstStyle/>
          <a:p>
            <a:r>
              <a:rPr lang="en-US" dirty="0" smtClean="0"/>
              <a:t>s5</a:t>
            </a:r>
            <a:endParaRPr lang="he-IL" dirty="0"/>
          </a:p>
        </p:txBody>
      </p:sp>
      <p:sp>
        <p:nvSpPr>
          <p:cNvPr id="12" name="TextBox 11"/>
          <p:cNvSpPr txBox="1"/>
          <p:nvPr/>
        </p:nvSpPr>
        <p:spPr>
          <a:xfrm>
            <a:off x="683568" y="3429000"/>
            <a:ext cx="504056" cy="369332"/>
          </a:xfrm>
          <a:prstGeom prst="rect">
            <a:avLst/>
          </a:prstGeom>
          <a:noFill/>
        </p:spPr>
        <p:txBody>
          <a:bodyPr wrap="square" rtlCol="1">
            <a:spAutoFit/>
          </a:bodyPr>
          <a:lstStyle/>
          <a:p>
            <a:r>
              <a:rPr lang="en-US" dirty="0" smtClean="0"/>
              <a:t>s6</a:t>
            </a:r>
            <a:endParaRPr lang="he-IL" dirty="0"/>
          </a:p>
        </p:txBody>
      </p:sp>
      <p:sp>
        <p:nvSpPr>
          <p:cNvPr id="13" name="TextBox 12"/>
          <p:cNvSpPr txBox="1"/>
          <p:nvPr/>
        </p:nvSpPr>
        <p:spPr>
          <a:xfrm>
            <a:off x="0" y="2420888"/>
            <a:ext cx="720080" cy="707886"/>
          </a:xfrm>
          <a:prstGeom prst="rect">
            <a:avLst/>
          </a:prstGeom>
          <a:noFill/>
        </p:spPr>
        <p:txBody>
          <a:bodyPr wrap="square" rtlCol="1">
            <a:spAutoFit/>
          </a:bodyPr>
          <a:lstStyle/>
          <a:p>
            <a:pPr algn="l"/>
            <a:r>
              <a:rPr lang="en-US" sz="2000" b="1" dirty="0" smtClean="0"/>
              <a:t>Tes</a:t>
            </a:r>
            <a:r>
              <a:rPr lang="en-US" sz="2000" dirty="0" smtClean="0"/>
              <a:t>t </a:t>
            </a:r>
            <a:r>
              <a:rPr lang="en-US" sz="2000" b="1" dirty="0" smtClean="0"/>
              <a:t>1</a:t>
            </a:r>
            <a:endParaRPr lang="he-IL" sz="2000" b="1" dirty="0"/>
          </a:p>
        </p:txBody>
      </p:sp>
      <p:sp>
        <p:nvSpPr>
          <p:cNvPr id="14" name="TextBox 13"/>
          <p:cNvSpPr txBox="1"/>
          <p:nvPr/>
        </p:nvSpPr>
        <p:spPr>
          <a:xfrm>
            <a:off x="683568" y="3851756"/>
            <a:ext cx="504056" cy="369332"/>
          </a:xfrm>
          <a:prstGeom prst="rect">
            <a:avLst/>
          </a:prstGeom>
          <a:noFill/>
        </p:spPr>
        <p:txBody>
          <a:bodyPr wrap="square" rtlCol="1">
            <a:spAutoFit/>
          </a:bodyPr>
          <a:lstStyle/>
          <a:p>
            <a:r>
              <a:rPr lang="en-US" dirty="0" smtClean="0"/>
              <a:t>s1</a:t>
            </a:r>
            <a:endParaRPr lang="he-IL" dirty="0"/>
          </a:p>
        </p:txBody>
      </p:sp>
      <p:sp>
        <p:nvSpPr>
          <p:cNvPr id="15" name="TextBox 14"/>
          <p:cNvSpPr txBox="1"/>
          <p:nvPr/>
        </p:nvSpPr>
        <p:spPr>
          <a:xfrm>
            <a:off x="683568" y="4211796"/>
            <a:ext cx="504056" cy="369332"/>
          </a:xfrm>
          <a:prstGeom prst="rect">
            <a:avLst/>
          </a:prstGeom>
          <a:noFill/>
        </p:spPr>
        <p:txBody>
          <a:bodyPr wrap="square" rtlCol="1">
            <a:spAutoFit/>
          </a:bodyPr>
          <a:lstStyle/>
          <a:p>
            <a:r>
              <a:rPr lang="en-US" dirty="0" smtClean="0"/>
              <a:t>s2</a:t>
            </a:r>
            <a:endParaRPr lang="he-IL" dirty="0"/>
          </a:p>
        </p:txBody>
      </p:sp>
      <p:sp>
        <p:nvSpPr>
          <p:cNvPr id="16" name="TextBox 15"/>
          <p:cNvSpPr txBox="1"/>
          <p:nvPr/>
        </p:nvSpPr>
        <p:spPr>
          <a:xfrm>
            <a:off x="683568" y="4571836"/>
            <a:ext cx="504056" cy="369332"/>
          </a:xfrm>
          <a:prstGeom prst="rect">
            <a:avLst/>
          </a:prstGeom>
          <a:noFill/>
        </p:spPr>
        <p:txBody>
          <a:bodyPr wrap="square" rtlCol="1">
            <a:spAutoFit/>
          </a:bodyPr>
          <a:lstStyle/>
          <a:p>
            <a:r>
              <a:rPr lang="en-US" dirty="0" smtClean="0"/>
              <a:t>s3</a:t>
            </a:r>
            <a:endParaRPr lang="he-IL" dirty="0"/>
          </a:p>
        </p:txBody>
      </p:sp>
      <p:sp>
        <p:nvSpPr>
          <p:cNvPr id="17" name="TextBox 16"/>
          <p:cNvSpPr txBox="1"/>
          <p:nvPr/>
        </p:nvSpPr>
        <p:spPr>
          <a:xfrm>
            <a:off x="683568" y="4931876"/>
            <a:ext cx="504056" cy="369332"/>
          </a:xfrm>
          <a:prstGeom prst="rect">
            <a:avLst/>
          </a:prstGeom>
          <a:noFill/>
        </p:spPr>
        <p:txBody>
          <a:bodyPr wrap="square" rtlCol="1">
            <a:spAutoFit/>
          </a:bodyPr>
          <a:lstStyle/>
          <a:p>
            <a:r>
              <a:rPr lang="en-US" dirty="0" smtClean="0"/>
              <a:t>s4</a:t>
            </a:r>
            <a:endParaRPr lang="he-IL" dirty="0"/>
          </a:p>
        </p:txBody>
      </p:sp>
      <p:sp>
        <p:nvSpPr>
          <p:cNvPr id="18" name="TextBox 17"/>
          <p:cNvSpPr txBox="1"/>
          <p:nvPr/>
        </p:nvSpPr>
        <p:spPr>
          <a:xfrm>
            <a:off x="683568" y="5291916"/>
            <a:ext cx="504056" cy="369332"/>
          </a:xfrm>
          <a:prstGeom prst="rect">
            <a:avLst/>
          </a:prstGeom>
          <a:noFill/>
        </p:spPr>
        <p:txBody>
          <a:bodyPr wrap="square" rtlCol="1">
            <a:spAutoFit/>
          </a:bodyPr>
          <a:lstStyle/>
          <a:p>
            <a:r>
              <a:rPr lang="en-US" dirty="0" smtClean="0"/>
              <a:t>s5</a:t>
            </a:r>
            <a:endParaRPr lang="he-IL" dirty="0"/>
          </a:p>
        </p:txBody>
      </p:sp>
      <p:sp>
        <p:nvSpPr>
          <p:cNvPr id="19" name="TextBox 18"/>
          <p:cNvSpPr txBox="1"/>
          <p:nvPr/>
        </p:nvSpPr>
        <p:spPr>
          <a:xfrm>
            <a:off x="683568" y="5651956"/>
            <a:ext cx="504056" cy="369332"/>
          </a:xfrm>
          <a:prstGeom prst="rect">
            <a:avLst/>
          </a:prstGeom>
          <a:noFill/>
        </p:spPr>
        <p:txBody>
          <a:bodyPr wrap="square" rtlCol="1">
            <a:spAutoFit/>
          </a:bodyPr>
          <a:lstStyle/>
          <a:p>
            <a:r>
              <a:rPr lang="en-US" dirty="0" smtClean="0"/>
              <a:t>s6</a:t>
            </a:r>
            <a:endParaRPr lang="he-IL" dirty="0"/>
          </a:p>
        </p:txBody>
      </p:sp>
      <p:sp>
        <p:nvSpPr>
          <p:cNvPr id="20" name="TextBox 19"/>
          <p:cNvSpPr txBox="1"/>
          <p:nvPr/>
        </p:nvSpPr>
        <p:spPr>
          <a:xfrm>
            <a:off x="107504" y="4593322"/>
            <a:ext cx="720080" cy="707886"/>
          </a:xfrm>
          <a:prstGeom prst="rect">
            <a:avLst/>
          </a:prstGeom>
          <a:noFill/>
        </p:spPr>
        <p:txBody>
          <a:bodyPr wrap="square" rtlCol="1">
            <a:spAutoFit/>
          </a:bodyPr>
          <a:lstStyle/>
          <a:p>
            <a:pPr algn="l"/>
            <a:r>
              <a:rPr lang="en-US" sz="2000" b="1" dirty="0" smtClean="0"/>
              <a:t>Test 2</a:t>
            </a:r>
            <a:endParaRPr lang="he-IL" sz="2000" b="1" dirty="0"/>
          </a:p>
        </p:txBody>
      </p:sp>
      <p:sp>
        <p:nvSpPr>
          <p:cNvPr id="21" name="TextBox 20"/>
          <p:cNvSpPr txBox="1"/>
          <p:nvPr/>
        </p:nvSpPr>
        <p:spPr>
          <a:xfrm>
            <a:off x="35496" y="5877272"/>
            <a:ext cx="720080" cy="707886"/>
          </a:xfrm>
          <a:prstGeom prst="rect">
            <a:avLst/>
          </a:prstGeom>
          <a:noFill/>
        </p:spPr>
        <p:txBody>
          <a:bodyPr wrap="square" rtlCol="1">
            <a:spAutoFit/>
          </a:bodyPr>
          <a:lstStyle/>
          <a:p>
            <a:pPr algn="l"/>
            <a:r>
              <a:rPr lang="en-US" sz="2000" b="1" dirty="0" smtClean="0"/>
              <a:t>Test 3</a:t>
            </a:r>
            <a:endParaRPr lang="he-IL" sz="2000" b="1" dirty="0"/>
          </a:p>
        </p:txBody>
      </p:sp>
      <p:sp>
        <p:nvSpPr>
          <p:cNvPr id="22" name="TextBox 21"/>
          <p:cNvSpPr txBox="1"/>
          <p:nvPr/>
        </p:nvSpPr>
        <p:spPr>
          <a:xfrm>
            <a:off x="683568" y="6011996"/>
            <a:ext cx="504056" cy="369332"/>
          </a:xfrm>
          <a:prstGeom prst="rect">
            <a:avLst/>
          </a:prstGeom>
          <a:noFill/>
        </p:spPr>
        <p:txBody>
          <a:bodyPr wrap="square" rtlCol="1">
            <a:spAutoFit/>
          </a:bodyPr>
          <a:lstStyle/>
          <a:p>
            <a:r>
              <a:rPr lang="en-US" dirty="0" smtClean="0"/>
              <a:t>s1</a:t>
            </a:r>
            <a:endParaRPr lang="he-IL" dirty="0"/>
          </a:p>
        </p:txBody>
      </p:sp>
      <p:sp>
        <p:nvSpPr>
          <p:cNvPr id="23" name="TextBox 22"/>
          <p:cNvSpPr txBox="1"/>
          <p:nvPr/>
        </p:nvSpPr>
        <p:spPr>
          <a:xfrm>
            <a:off x="683568" y="6372036"/>
            <a:ext cx="504056" cy="369332"/>
          </a:xfrm>
          <a:prstGeom prst="rect">
            <a:avLst/>
          </a:prstGeom>
          <a:noFill/>
        </p:spPr>
        <p:txBody>
          <a:bodyPr wrap="square" rtlCol="1">
            <a:spAutoFit/>
          </a:bodyPr>
          <a:lstStyle/>
          <a:p>
            <a:r>
              <a:rPr lang="en-US" dirty="0" smtClean="0"/>
              <a:t>s2</a:t>
            </a:r>
            <a:endParaRPr lang="he-IL" dirty="0"/>
          </a:p>
        </p:txBody>
      </p:sp>
      <p:sp>
        <p:nvSpPr>
          <p:cNvPr id="24" name="סוגר מסולסל ימני 23"/>
          <p:cNvSpPr/>
          <p:nvPr/>
        </p:nvSpPr>
        <p:spPr>
          <a:xfrm rot="10800000">
            <a:off x="539552" y="1700808"/>
            <a:ext cx="477767" cy="2016224"/>
          </a:xfrm>
          <a:prstGeom prst="rightBrace">
            <a:avLst>
              <a:gd name="adj1" fmla="val 8333"/>
              <a:gd name="adj2" fmla="val 68226"/>
            </a:avLst>
          </a:prstGeom>
          <a:ln w="19050"/>
        </p:spPr>
        <p:style>
          <a:lnRef idx="1">
            <a:schemeClr val="dk1"/>
          </a:lnRef>
          <a:fillRef idx="0">
            <a:schemeClr val="dk1"/>
          </a:fillRef>
          <a:effectRef idx="0">
            <a:schemeClr val="dk1"/>
          </a:effectRef>
          <a:fontRef idx="minor">
            <a:schemeClr val="tx1"/>
          </a:fontRef>
        </p:style>
        <p:txBody>
          <a:bodyPr rtlCol="1" anchor="ctr"/>
          <a:lstStyle/>
          <a:p>
            <a:pPr algn="ctr"/>
            <a:endParaRPr lang="he-IL"/>
          </a:p>
        </p:txBody>
      </p:sp>
      <p:sp>
        <p:nvSpPr>
          <p:cNvPr id="25" name="סוגר מסולסל ימני 24"/>
          <p:cNvSpPr/>
          <p:nvPr/>
        </p:nvSpPr>
        <p:spPr>
          <a:xfrm rot="10800000">
            <a:off x="539553" y="3933056"/>
            <a:ext cx="477767" cy="2016224"/>
          </a:xfrm>
          <a:prstGeom prst="rightBrace">
            <a:avLst>
              <a:gd name="adj1" fmla="val 8333"/>
              <a:gd name="adj2" fmla="val 68226"/>
            </a:avLst>
          </a:prstGeom>
          <a:ln w="19050"/>
        </p:spPr>
        <p:style>
          <a:lnRef idx="1">
            <a:schemeClr val="dk1"/>
          </a:lnRef>
          <a:fillRef idx="0">
            <a:schemeClr val="dk1"/>
          </a:fillRef>
          <a:effectRef idx="0">
            <a:schemeClr val="dk1"/>
          </a:effectRef>
          <a:fontRef idx="minor">
            <a:schemeClr val="tx1"/>
          </a:fontRef>
        </p:style>
        <p:txBody>
          <a:bodyPr rtlCol="1" anchor="ctr"/>
          <a:lstStyle/>
          <a:p>
            <a:pPr algn="ctr"/>
            <a:endParaRPr lang="he-IL"/>
          </a:p>
        </p:txBody>
      </p:sp>
      <p:sp>
        <p:nvSpPr>
          <p:cNvPr id="26" name="סוגר מסולסל ימני 25"/>
          <p:cNvSpPr/>
          <p:nvPr/>
        </p:nvSpPr>
        <p:spPr>
          <a:xfrm rot="10800000">
            <a:off x="539552" y="6093296"/>
            <a:ext cx="477767" cy="576064"/>
          </a:xfrm>
          <a:prstGeom prst="rightBrace">
            <a:avLst>
              <a:gd name="adj1" fmla="val 8333"/>
              <a:gd name="adj2" fmla="val 68226"/>
            </a:avLst>
          </a:prstGeom>
          <a:ln w="19050"/>
        </p:spPr>
        <p:style>
          <a:lnRef idx="1">
            <a:schemeClr val="dk1"/>
          </a:lnRef>
          <a:fillRef idx="0">
            <a:schemeClr val="dk1"/>
          </a:fillRef>
          <a:effectRef idx="0">
            <a:schemeClr val="dk1"/>
          </a:effectRef>
          <a:fontRef idx="minor">
            <a:schemeClr val="tx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based</a:t>
            </a:r>
            <a:endParaRPr lang="he-IL" dirty="0"/>
          </a:p>
        </p:txBody>
      </p:sp>
      <p:sp>
        <p:nvSpPr>
          <p:cNvPr id="3" name="Content Placeholder 2"/>
          <p:cNvSpPr>
            <a:spLocks noGrp="1"/>
          </p:cNvSpPr>
          <p:nvPr>
            <p:ph idx="1"/>
          </p:nvPr>
        </p:nvSpPr>
        <p:spPr/>
        <p:txBody>
          <a:bodyPr/>
          <a:lstStyle/>
          <a:p>
            <a:r>
              <a:rPr lang="en-US" dirty="0" smtClean="0"/>
              <a:t>Add singletons to cover.</a:t>
            </a:r>
          </a:p>
          <a:p>
            <a:endParaRPr lang="en-US" dirty="0" smtClean="0"/>
          </a:p>
          <a:p>
            <a:r>
              <a:rPr lang="en-US" dirty="0" smtClean="0"/>
              <a:t>Choose arbitrary cluster according to size, then choose a test from it.</a:t>
            </a:r>
          </a:p>
          <a:p>
            <a:endParaRPr lang="en-US" dirty="0" smtClean="0"/>
          </a:p>
          <a:p>
            <a:r>
              <a:rPr lang="en-US" dirty="0" smtClean="0"/>
              <a:t>Choose the cluster according to the </a:t>
            </a:r>
            <a:r>
              <a:rPr lang="en-US" dirty="0" err="1" smtClean="0"/>
              <a:t>centroid</a:t>
            </a:r>
            <a:r>
              <a:rPr lang="en-US" dirty="0" smtClean="0"/>
              <a:t>. </a:t>
            </a:r>
            <a:endParaRPr lang="he-I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dirty="0"/>
          </a:p>
        </p:txBody>
      </p:sp>
      <p:graphicFrame>
        <p:nvGraphicFramePr>
          <p:cNvPr id="4" name="Content Placeholder 3"/>
          <p:cNvGraphicFramePr>
            <a:graphicFrameLocks noGrp="1"/>
          </p:cNvGraphicFramePr>
          <p:nvPr>
            <p:ph idx="1"/>
          </p:nvPr>
        </p:nvGraphicFramePr>
        <p:xfrm>
          <a:off x="5" y="1124502"/>
          <a:ext cx="9143995" cy="5459178"/>
        </p:xfrm>
        <a:graphic>
          <a:graphicData uri="http://schemas.openxmlformats.org/drawingml/2006/table">
            <a:tbl>
              <a:tblPr rtl="1" firstRow="1" lastCol="1" bandRow="1">
                <a:tableStyleId>{5C22544A-7EE6-4342-B048-85BDC9FD1C3A}</a:tableStyleId>
              </a:tblPr>
              <a:tblGrid>
                <a:gridCol w="1306285"/>
                <a:gridCol w="1306285"/>
                <a:gridCol w="1306285"/>
                <a:gridCol w="1306285"/>
                <a:gridCol w="1306285"/>
                <a:gridCol w="1306285"/>
                <a:gridCol w="1306285"/>
              </a:tblGrid>
              <a:tr h="813886">
                <a:tc>
                  <a:txBody>
                    <a:bodyPr/>
                    <a:lstStyle/>
                    <a:p>
                      <a:pPr rtl="1"/>
                      <a:r>
                        <a:rPr lang="en-US" dirty="0" smtClean="0"/>
                        <a:t>Min event cover</a:t>
                      </a:r>
                      <a:endParaRPr lang="he-IL" dirty="0"/>
                    </a:p>
                  </a:txBody>
                  <a:tcPr/>
                </a:tc>
                <a:tc>
                  <a:txBody>
                    <a:bodyPr/>
                    <a:lstStyle/>
                    <a:p>
                      <a:pPr rtl="1"/>
                      <a:r>
                        <a:rPr lang="en-US" dirty="0" smtClean="0"/>
                        <a:t>Average event cover </a:t>
                      </a:r>
                      <a:endParaRPr lang="he-IL" dirty="0"/>
                    </a:p>
                  </a:txBody>
                  <a:tcPr/>
                </a:tc>
                <a:tc>
                  <a:txBody>
                    <a:bodyPr/>
                    <a:lstStyle/>
                    <a:p>
                      <a:pPr rtl="1"/>
                      <a:r>
                        <a:rPr lang="en-US" dirty="0" smtClean="0"/>
                        <a:t>Homogeneity</a:t>
                      </a:r>
                      <a:endParaRPr lang="he-IL" dirty="0"/>
                    </a:p>
                  </a:txBody>
                  <a:tcPr/>
                </a:tc>
                <a:tc>
                  <a:txBody>
                    <a:bodyPr/>
                    <a:lstStyle/>
                    <a:p>
                      <a:pPr rtl="1"/>
                      <a:r>
                        <a:rPr lang="en-US" dirty="0" err="1" smtClean="0"/>
                        <a:t>Undominated</a:t>
                      </a:r>
                      <a:r>
                        <a:rPr lang="en-US" dirty="0" smtClean="0"/>
                        <a:t> left</a:t>
                      </a:r>
                      <a:endParaRPr lang="he-IL" dirty="0"/>
                    </a:p>
                  </a:txBody>
                  <a:tcPr/>
                </a:tc>
                <a:tc>
                  <a:txBody>
                    <a:bodyPr/>
                    <a:lstStyle/>
                    <a:p>
                      <a:pPr rtl="1"/>
                      <a:r>
                        <a:rPr lang="en-US" dirty="0" smtClean="0"/>
                        <a:t>Event</a:t>
                      </a:r>
                      <a:r>
                        <a:rPr lang="en-US" baseline="0" dirty="0" smtClean="0"/>
                        <a:t> pair cover percentage</a:t>
                      </a:r>
                      <a:endParaRPr lang="he-IL" dirty="0"/>
                    </a:p>
                  </a:txBody>
                  <a:tcPr/>
                </a:tc>
                <a:tc>
                  <a:txBody>
                    <a:bodyPr/>
                    <a:lstStyle/>
                    <a:p>
                      <a:pPr rtl="1"/>
                      <a:r>
                        <a:rPr lang="en-US" dirty="0" smtClean="0"/>
                        <a:t>Event</a:t>
                      </a:r>
                      <a:r>
                        <a:rPr lang="en-US" baseline="0" dirty="0" smtClean="0"/>
                        <a:t> cover percentage</a:t>
                      </a:r>
                      <a:endParaRPr lang="he-IL" dirty="0"/>
                    </a:p>
                  </a:txBody>
                  <a:tcPr/>
                </a:tc>
                <a:tc>
                  <a:txBody>
                    <a:bodyPr/>
                    <a:lstStyle/>
                    <a:p>
                      <a:pPr rtl="1"/>
                      <a:endParaRPr lang="he-IL"/>
                    </a:p>
                  </a:txBody>
                  <a:tcPr/>
                </a:tc>
              </a:tr>
              <a:tr h="457200">
                <a:tc>
                  <a:txBody>
                    <a:bodyPr/>
                    <a:lstStyle/>
                    <a:p>
                      <a:pPr rtl="1"/>
                      <a:r>
                        <a:rPr lang="he-IL" dirty="0" smtClean="0"/>
                        <a:t>0</a:t>
                      </a:r>
                      <a:endParaRPr lang="he-IL" dirty="0"/>
                    </a:p>
                  </a:txBody>
                  <a:tcPr/>
                </a:tc>
                <a:tc>
                  <a:txBody>
                    <a:bodyPr/>
                    <a:lstStyle/>
                    <a:p>
                      <a:pPr rtl="1"/>
                      <a:r>
                        <a:rPr kumimoji="0" lang="he-IL" sz="1800" kern="1200" dirty="0" smtClean="0">
                          <a:solidFill>
                            <a:schemeClr val="dk1"/>
                          </a:solidFill>
                          <a:latin typeface="+mn-lt"/>
                          <a:ea typeface="+mn-ea"/>
                          <a:cs typeface="+mn-cs"/>
                        </a:rPr>
                        <a:t>30.13</a:t>
                      </a:r>
                      <a:endParaRPr lang="he-IL" dirty="0"/>
                    </a:p>
                  </a:txBody>
                  <a:tcPr/>
                </a:tc>
                <a:tc>
                  <a:txBody>
                    <a:bodyPr/>
                    <a:lstStyle/>
                    <a:p>
                      <a:pPr rtl="1"/>
                      <a:r>
                        <a:rPr kumimoji="0" lang="he-IL" sz="1800" kern="1200" dirty="0" smtClean="0">
                          <a:solidFill>
                            <a:schemeClr val="dk1"/>
                          </a:solidFill>
                          <a:latin typeface="+mn-lt"/>
                          <a:ea typeface="+mn-ea"/>
                          <a:cs typeface="+mn-cs"/>
                        </a:rPr>
                        <a:t>0.0662</a:t>
                      </a:r>
                      <a:endParaRPr lang="he-IL" dirty="0"/>
                    </a:p>
                  </a:txBody>
                  <a:tcPr/>
                </a:tc>
                <a:tc>
                  <a:txBody>
                    <a:bodyPr/>
                    <a:lstStyle/>
                    <a:p>
                      <a:pPr rtl="1"/>
                      <a:r>
                        <a:rPr kumimoji="0" lang="he-IL" sz="1800" kern="1200" dirty="0" smtClean="0">
                          <a:solidFill>
                            <a:schemeClr val="dk1"/>
                          </a:solidFill>
                          <a:latin typeface="+mn-lt"/>
                          <a:ea typeface="+mn-ea"/>
                          <a:cs typeface="+mn-cs"/>
                        </a:rPr>
                        <a:t>320</a:t>
                      </a:r>
                      <a:endParaRPr lang="he-IL" dirty="0"/>
                    </a:p>
                  </a:txBody>
                  <a:tcPr/>
                </a:tc>
                <a:tc>
                  <a:txBody>
                    <a:bodyPr/>
                    <a:lstStyle/>
                    <a:p>
                      <a:pPr rtl="1"/>
                      <a:r>
                        <a:rPr kumimoji="0" lang="he-IL" sz="1800" kern="1200" dirty="0" smtClean="0">
                          <a:solidFill>
                            <a:schemeClr val="dk1"/>
                          </a:solidFill>
                          <a:latin typeface="+mn-lt"/>
                          <a:ea typeface="+mn-ea"/>
                          <a:cs typeface="+mn-cs"/>
                        </a:rPr>
                        <a:t>0.9336</a:t>
                      </a:r>
                      <a:endParaRPr lang="he-IL"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he-IL" sz="1800" dirty="0" smtClean="0">
                          <a:solidFill>
                            <a:srgbClr val="000000"/>
                          </a:solidFill>
                          <a:latin typeface="Courier New"/>
                        </a:rPr>
                        <a:t>0.9814</a:t>
                      </a:r>
                      <a:endParaRPr lang="he-IL" dirty="0"/>
                    </a:p>
                  </a:txBody>
                  <a:tcPr/>
                </a:tc>
                <a:tc rowSpan="2">
                  <a:txBody>
                    <a:bodyPr/>
                    <a:lstStyle/>
                    <a:p>
                      <a:pPr rtl="1"/>
                      <a:r>
                        <a:rPr lang="en-US" dirty="0" smtClean="0"/>
                        <a:t>Add farthest first</a:t>
                      </a:r>
                      <a:endParaRPr lang="he-IL" dirty="0"/>
                    </a:p>
                  </a:txBody>
                  <a:tcPr/>
                </a:tc>
              </a:tr>
              <a:tr h="457200">
                <a:tc>
                  <a:txBody>
                    <a:bodyPr/>
                    <a:lstStyle/>
                    <a:p>
                      <a:pPr rtl="1"/>
                      <a:r>
                        <a:rPr lang="he-IL" dirty="0" smtClean="0"/>
                        <a:t>0</a:t>
                      </a:r>
                      <a:endParaRPr lang="he-IL" dirty="0"/>
                    </a:p>
                  </a:txBody>
                  <a:tcPr/>
                </a:tc>
                <a:tc>
                  <a:txBody>
                    <a:bodyPr/>
                    <a:lstStyle/>
                    <a:p>
                      <a:pPr rtl="1"/>
                      <a:r>
                        <a:rPr kumimoji="0" lang="he-IL" sz="1800" kern="1200" dirty="0" smtClean="0">
                          <a:solidFill>
                            <a:schemeClr val="dk1"/>
                          </a:solidFill>
                          <a:latin typeface="+mn-lt"/>
                          <a:ea typeface="+mn-ea"/>
                          <a:cs typeface="+mn-cs"/>
                        </a:rPr>
                        <a:t>40.66</a:t>
                      </a:r>
                      <a:endParaRPr lang="he-IL" dirty="0"/>
                    </a:p>
                  </a:txBody>
                  <a:tcPr/>
                </a:tc>
                <a:tc>
                  <a:txBody>
                    <a:bodyPr/>
                    <a:lstStyle/>
                    <a:p>
                      <a:pPr rtl="1"/>
                      <a:r>
                        <a:rPr kumimoji="0" lang="he-IL" sz="1800" kern="1200" dirty="0" smtClean="0">
                          <a:solidFill>
                            <a:schemeClr val="dk1"/>
                          </a:solidFill>
                          <a:latin typeface="+mn-lt"/>
                          <a:ea typeface="+mn-ea"/>
                          <a:cs typeface="+mn-cs"/>
                        </a:rPr>
                        <a:t>0.1091</a:t>
                      </a:r>
                      <a:endParaRPr lang="he-IL" dirty="0"/>
                    </a:p>
                  </a:txBody>
                  <a:tcPr/>
                </a:tc>
                <a:tc>
                  <a:txBody>
                    <a:bodyPr/>
                    <a:lstStyle/>
                    <a:p>
                      <a:pPr rtl="1"/>
                      <a:r>
                        <a:rPr kumimoji="0" lang="he-IL" sz="1800" kern="1200" dirty="0" smtClean="0">
                          <a:solidFill>
                            <a:schemeClr val="dk1"/>
                          </a:solidFill>
                          <a:latin typeface="+mn-lt"/>
                          <a:ea typeface="+mn-ea"/>
                          <a:cs typeface="+mn-cs"/>
                        </a:rPr>
                        <a:t>214</a:t>
                      </a:r>
                      <a:endParaRPr lang="he-IL" dirty="0"/>
                    </a:p>
                  </a:txBody>
                  <a:tcPr/>
                </a:tc>
                <a:tc>
                  <a:txBody>
                    <a:bodyPr/>
                    <a:lstStyle/>
                    <a:p>
                      <a:pPr rtl="1"/>
                      <a:r>
                        <a:rPr kumimoji="0" lang="he-IL" sz="1800" kern="1200" dirty="0" smtClean="0">
                          <a:solidFill>
                            <a:schemeClr val="dk1"/>
                          </a:solidFill>
                          <a:latin typeface="+mn-lt"/>
                          <a:ea typeface="+mn-ea"/>
                          <a:cs typeface="+mn-cs"/>
                        </a:rPr>
                        <a:t>0.9682</a:t>
                      </a:r>
                      <a:endParaRPr lang="he-IL" dirty="0"/>
                    </a:p>
                  </a:txBody>
                  <a:tcPr/>
                </a:tc>
                <a:tc>
                  <a:txBody>
                    <a:bodyPr/>
                    <a:lstStyle/>
                    <a:p>
                      <a:pPr rtl="1"/>
                      <a:r>
                        <a:rPr kumimoji="0" lang="he-IL" sz="1800" kern="1200" dirty="0" smtClean="0">
                          <a:solidFill>
                            <a:schemeClr val="dk1"/>
                          </a:solidFill>
                          <a:latin typeface="+mn-lt"/>
                          <a:ea typeface="+mn-ea"/>
                          <a:cs typeface="+mn-cs"/>
                        </a:rPr>
                        <a:t>0.9907</a:t>
                      </a:r>
                      <a:endParaRPr lang="he-IL" dirty="0"/>
                    </a:p>
                  </a:txBody>
                  <a:tcPr/>
                </a:tc>
                <a:tc vMerge="1">
                  <a:txBody>
                    <a:bodyPr/>
                    <a:lstStyle/>
                    <a:p>
                      <a:pPr rtl="1"/>
                      <a:endParaRPr lang="he-IL"/>
                    </a:p>
                  </a:txBody>
                  <a:tcPr/>
                </a:tc>
              </a:tr>
              <a:tr h="457200">
                <a:tc>
                  <a:txBody>
                    <a:bodyPr/>
                    <a:lstStyle/>
                    <a:p>
                      <a:pPr rtl="1"/>
                      <a:r>
                        <a:rPr lang="he-IL" dirty="0" smtClean="0"/>
                        <a:t>0</a:t>
                      </a:r>
                      <a:endParaRPr lang="he-IL" dirty="0"/>
                    </a:p>
                  </a:txBody>
                  <a:tcPr/>
                </a:tc>
                <a:tc>
                  <a:txBody>
                    <a:bodyPr/>
                    <a:lstStyle/>
                    <a:p>
                      <a:pPr rtl="1"/>
                      <a:r>
                        <a:rPr kumimoji="0" lang="he-IL" sz="1800" kern="1200" dirty="0" smtClean="0">
                          <a:solidFill>
                            <a:schemeClr val="dk1"/>
                          </a:solidFill>
                          <a:latin typeface="+mn-lt"/>
                          <a:ea typeface="+mn-ea"/>
                          <a:cs typeface="+mn-cs"/>
                        </a:rPr>
                        <a:t>30.18</a:t>
                      </a:r>
                      <a:endParaRPr lang="he-IL" dirty="0"/>
                    </a:p>
                  </a:txBody>
                  <a:tcPr/>
                </a:tc>
                <a:tc>
                  <a:txBody>
                    <a:bodyPr/>
                    <a:lstStyle/>
                    <a:p>
                      <a:pPr rtl="1"/>
                      <a:r>
                        <a:rPr kumimoji="0" lang="he-IL" sz="1800" kern="1200" dirty="0" smtClean="0">
                          <a:solidFill>
                            <a:schemeClr val="dk1"/>
                          </a:solidFill>
                          <a:latin typeface="+mn-lt"/>
                          <a:ea typeface="+mn-ea"/>
                          <a:cs typeface="+mn-cs"/>
                        </a:rPr>
                        <a:t>0.0662</a:t>
                      </a:r>
                      <a:endParaRPr lang="he-IL" dirty="0"/>
                    </a:p>
                  </a:txBody>
                  <a:tcPr/>
                </a:tc>
                <a:tc>
                  <a:txBody>
                    <a:bodyPr/>
                    <a:lstStyle/>
                    <a:p>
                      <a:pPr rtl="1"/>
                      <a:r>
                        <a:rPr kumimoji="0" lang="he-IL" sz="1800" kern="1200" dirty="0" smtClean="0">
                          <a:solidFill>
                            <a:schemeClr val="dk1"/>
                          </a:solidFill>
                          <a:latin typeface="+mn-lt"/>
                          <a:ea typeface="+mn-ea"/>
                          <a:cs typeface="+mn-cs"/>
                        </a:rPr>
                        <a:t>320</a:t>
                      </a:r>
                      <a:endParaRPr lang="he-IL" dirty="0"/>
                    </a:p>
                  </a:txBody>
                  <a:tcPr/>
                </a:tc>
                <a:tc>
                  <a:txBody>
                    <a:bodyPr/>
                    <a:lstStyle/>
                    <a:p>
                      <a:pPr rtl="1"/>
                      <a:r>
                        <a:rPr kumimoji="0" lang="he-IL" sz="1800" kern="1200" dirty="0" smtClean="0">
                          <a:solidFill>
                            <a:schemeClr val="dk1"/>
                          </a:solidFill>
                          <a:latin typeface="+mn-lt"/>
                          <a:ea typeface="+mn-ea"/>
                          <a:cs typeface="+mn-cs"/>
                        </a:rPr>
                        <a:t>0.9353</a:t>
                      </a:r>
                      <a:endParaRPr lang="he-IL" dirty="0"/>
                    </a:p>
                  </a:txBody>
                  <a:tcPr/>
                </a:tc>
                <a:tc>
                  <a:txBody>
                    <a:bodyPr/>
                    <a:lstStyle/>
                    <a:p>
                      <a:pPr rtl="1"/>
                      <a:r>
                        <a:rPr kumimoji="0" lang="he-IL" sz="1800" kern="1200" dirty="0" smtClean="0">
                          <a:solidFill>
                            <a:schemeClr val="dk1"/>
                          </a:solidFill>
                          <a:latin typeface="+mn-lt"/>
                          <a:ea typeface="+mn-ea"/>
                          <a:cs typeface="+mn-cs"/>
                        </a:rPr>
                        <a:t>0.9814</a:t>
                      </a:r>
                      <a:endParaRPr lang="he-IL" dirty="0"/>
                    </a:p>
                  </a:txBody>
                  <a:tcPr/>
                </a:tc>
                <a:tc rowSpan="2">
                  <a:txBody>
                    <a:bodyPr/>
                    <a:lstStyle/>
                    <a:p>
                      <a:pPr rtl="1"/>
                      <a:r>
                        <a:rPr lang="en-US" dirty="0" smtClean="0"/>
                        <a:t>Remove closest first</a:t>
                      </a:r>
                      <a:endParaRPr lang="he-IL" dirty="0"/>
                    </a:p>
                  </a:txBody>
                  <a:tcPr/>
                </a:tc>
              </a:tr>
              <a:tr h="457200">
                <a:tc>
                  <a:txBody>
                    <a:bodyPr/>
                    <a:lstStyle/>
                    <a:p>
                      <a:pPr rtl="1"/>
                      <a:r>
                        <a:rPr lang="en-US" dirty="0" smtClean="0"/>
                        <a:t>0</a:t>
                      </a:r>
                      <a:endParaRPr lang="he-IL" dirty="0"/>
                    </a:p>
                  </a:txBody>
                  <a:tcPr/>
                </a:tc>
                <a:tc>
                  <a:txBody>
                    <a:bodyPr/>
                    <a:lstStyle/>
                    <a:p>
                      <a:pPr rtl="1"/>
                      <a:r>
                        <a:rPr kumimoji="0" lang="he-IL" sz="1800" kern="1200" dirty="0" smtClean="0">
                          <a:solidFill>
                            <a:schemeClr val="dk1"/>
                          </a:solidFill>
                          <a:latin typeface="+mn-lt"/>
                          <a:ea typeface="+mn-ea"/>
                          <a:cs typeface="+mn-cs"/>
                        </a:rPr>
                        <a:t>40.91</a:t>
                      </a:r>
                      <a:endParaRPr lang="he-IL" dirty="0"/>
                    </a:p>
                  </a:txBody>
                  <a:tcPr/>
                </a:tc>
                <a:tc>
                  <a:txBody>
                    <a:bodyPr/>
                    <a:lstStyle/>
                    <a:p>
                      <a:pPr rtl="1"/>
                      <a:r>
                        <a:rPr kumimoji="0" lang="he-IL" sz="1800" kern="1200" dirty="0" smtClean="0">
                          <a:solidFill>
                            <a:schemeClr val="dk1"/>
                          </a:solidFill>
                          <a:latin typeface="+mn-lt"/>
                          <a:ea typeface="+mn-ea"/>
                          <a:cs typeface="+mn-cs"/>
                        </a:rPr>
                        <a:t>0.1085</a:t>
                      </a:r>
                      <a:endParaRPr lang="he-IL" dirty="0"/>
                    </a:p>
                  </a:txBody>
                  <a:tcPr/>
                </a:tc>
                <a:tc>
                  <a:txBody>
                    <a:bodyPr/>
                    <a:lstStyle/>
                    <a:p>
                      <a:pPr rtl="1"/>
                      <a:r>
                        <a:rPr kumimoji="0" lang="he-IL" sz="1800" kern="1200" dirty="0" smtClean="0">
                          <a:solidFill>
                            <a:schemeClr val="dk1"/>
                          </a:solidFill>
                          <a:latin typeface="+mn-lt"/>
                          <a:ea typeface="+mn-ea"/>
                          <a:cs typeface="+mn-cs"/>
                        </a:rPr>
                        <a:t>231</a:t>
                      </a:r>
                      <a:endParaRPr lang="he-IL" dirty="0"/>
                    </a:p>
                  </a:txBody>
                  <a:tcPr/>
                </a:tc>
                <a:tc>
                  <a:txBody>
                    <a:bodyPr/>
                    <a:lstStyle/>
                    <a:p>
                      <a:pPr rtl="1"/>
                      <a:r>
                        <a:rPr kumimoji="0" lang="he-IL" sz="1800" kern="1200" dirty="0" smtClean="0">
                          <a:solidFill>
                            <a:schemeClr val="dk1"/>
                          </a:solidFill>
                          <a:latin typeface="+mn-lt"/>
                          <a:ea typeface="+mn-ea"/>
                          <a:cs typeface="+mn-cs"/>
                        </a:rPr>
                        <a:t>0.9676</a:t>
                      </a:r>
                      <a:endParaRPr lang="he-IL" dirty="0"/>
                    </a:p>
                  </a:txBody>
                  <a:tcPr/>
                </a:tc>
                <a:tc>
                  <a:txBody>
                    <a:bodyPr/>
                    <a:lstStyle/>
                    <a:p>
                      <a:pPr rtl="1"/>
                      <a:r>
                        <a:rPr kumimoji="0" lang="he-IL" sz="1800" kern="1200" dirty="0" smtClean="0">
                          <a:solidFill>
                            <a:schemeClr val="dk1"/>
                          </a:solidFill>
                          <a:latin typeface="+mn-lt"/>
                          <a:ea typeface="+mn-ea"/>
                          <a:cs typeface="+mn-cs"/>
                        </a:rPr>
                        <a:t>0.9907</a:t>
                      </a:r>
                      <a:endParaRPr lang="he-IL" dirty="0"/>
                    </a:p>
                  </a:txBody>
                  <a:tcPr/>
                </a:tc>
                <a:tc vMerge="1">
                  <a:txBody>
                    <a:bodyPr/>
                    <a:lstStyle/>
                    <a:p>
                      <a:pPr rtl="1"/>
                      <a:endParaRPr lang="he-IL"/>
                    </a:p>
                  </a:txBody>
                  <a:tcPr/>
                </a:tc>
              </a:tr>
              <a:tr h="813886">
                <a:tc>
                  <a:txBody>
                    <a:bodyPr/>
                    <a:lstStyle/>
                    <a:p>
                      <a:pPr rtl="1"/>
                      <a:r>
                        <a:rPr kumimoji="0" lang="he-IL" sz="1800" kern="1200" dirty="0" smtClean="0">
                          <a:solidFill>
                            <a:schemeClr val="dk1"/>
                          </a:solidFill>
                          <a:latin typeface="+mn-lt"/>
                          <a:ea typeface="+mn-ea"/>
                          <a:cs typeface="+mn-cs"/>
                        </a:rPr>
                        <a:t>54</a:t>
                      </a:r>
                      <a:endParaRPr lang="he-IL" dirty="0"/>
                    </a:p>
                  </a:txBody>
                  <a:tcPr/>
                </a:tc>
                <a:tc>
                  <a:txBody>
                    <a:bodyPr/>
                    <a:lstStyle/>
                    <a:p>
                      <a:pPr rtl="1"/>
                      <a:r>
                        <a:rPr kumimoji="0" lang="he-IL" sz="1800" kern="1200" dirty="0" smtClean="0">
                          <a:solidFill>
                            <a:schemeClr val="dk1"/>
                          </a:solidFill>
                          <a:latin typeface="+mn-lt"/>
                          <a:ea typeface="+mn-ea"/>
                          <a:cs typeface="+mn-cs"/>
                        </a:rPr>
                        <a:t>60.67</a:t>
                      </a:r>
                      <a:endParaRPr lang="he-IL" dirty="0"/>
                    </a:p>
                  </a:txBody>
                  <a:tcPr/>
                </a:tc>
                <a:tc>
                  <a:txBody>
                    <a:bodyPr/>
                    <a:lstStyle/>
                    <a:p>
                      <a:pPr rtl="1"/>
                      <a:r>
                        <a:rPr kumimoji="0" lang="he-IL" sz="1800" kern="1200" dirty="0" smtClean="0">
                          <a:solidFill>
                            <a:schemeClr val="dk1"/>
                          </a:solidFill>
                          <a:latin typeface="+mn-lt"/>
                          <a:ea typeface="+mn-ea"/>
                          <a:cs typeface="+mn-cs"/>
                        </a:rPr>
                        <a:t>0.1756</a:t>
                      </a:r>
                      <a:endParaRPr lang="he-IL" dirty="0"/>
                    </a:p>
                  </a:txBody>
                  <a:tcPr/>
                </a:tc>
                <a:tc>
                  <a:txBody>
                    <a:bodyPr/>
                    <a:lstStyle/>
                    <a:p>
                      <a:pPr rtl="1"/>
                      <a:r>
                        <a:rPr kumimoji="0" lang="he-IL" sz="1800" kern="1200" dirty="0" smtClean="0">
                          <a:solidFill>
                            <a:schemeClr val="dk1"/>
                          </a:solidFill>
                          <a:latin typeface="+mn-lt"/>
                          <a:ea typeface="+mn-ea"/>
                          <a:cs typeface="+mn-cs"/>
                        </a:rPr>
                        <a:t>58</a:t>
                      </a:r>
                      <a:endParaRPr lang="he-IL" dirty="0"/>
                    </a:p>
                  </a:txBody>
                  <a:tcPr/>
                </a:tc>
                <a:tc>
                  <a:txBody>
                    <a:bodyPr/>
                    <a:lstStyle/>
                    <a:p>
                      <a:pPr rtl="1"/>
                      <a:r>
                        <a:rPr kumimoji="0" lang="he-IL" sz="1800" kern="1200" dirty="0" smtClean="0">
                          <a:solidFill>
                            <a:schemeClr val="dk1"/>
                          </a:solidFill>
                          <a:latin typeface="+mn-lt"/>
                          <a:ea typeface="+mn-ea"/>
                          <a:cs typeface="+mn-cs"/>
                        </a:rPr>
                        <a:t>0.9994</a:t>
                      </a:r>
                      <a:endParaRPr lang="he-IL" dirty="0"/>
                    </a:p>
                  </a:txBody>
                  <a:tcPr/>
                </a:tc>
                <a:tc>
                  <a:txBody>
                    <a:bodyPr/>
                    <a:lstStyle/>
                    <a:p>
                      <a:pPr rtl="1"/>
                      <a:r>
                        <a:rPr lang="en-US" dirty="0" smtClean="0"/>
                        <a:t>1</a:t>
                      </a:r>
                      <a:endParaRPr lang="he-IL" dirty="0"/>
                    </a:p>
                  </a:txBody>
                  <a:tcPr/>
                </a:tc>
                <a:tc>
                  <a:txBody>
                    <a:bodyPr/>
                    <a:lstStyle/>
                    <a:p>
                      <a:pPr rtl="1"/>
                      <a:r>
                        <a:rPr lang="en-US" dirty="0" smtClean="0"/>
                        <a:t>Add min event</a:t>
                      </a:r>
                      <a:endParaRPr lang="he-IL" dirty="0"/>
                    </a:p>
                  </a:txBody>
                  <a:tcPr/>
                </a:tc>
              </a:tr>
              <a:tr h="406943">
                <a:tc>
                  <a:txBody>
                    <a:bodyPr/>
                    <a:lstStyle/>
                    <a:p>
                      <a:pPr rtl="1"/>
                      <a:r>
                        <a:rPr lang="en-US" dirty="0" smtClean="0"/>
                        <a:t>0</a:t>
                      </a:r>
                      <a:endParaRPr lang="he-IL" dirty="0"/>
                    </a:p>
                  </a:txBody>
                  <a:tcPr/>
                </a:tc>
                <a:tc>
                  <a:txBody>
                    <a:bodyPr/>
                    <a:lstStyle/>
                    <a:p>
                      <a:pPr rtl="1"/>
                      <a:r>
                        <a:rPr kumimoji="0" lang="he-IL" sz="1800" kern="1200" dirty="0" smtClean="0">
                          <a:solidFill>
                            <a:schemeClr val="dk1"/>
                          </a:solidFill>
                          <a:latin typeface="+mn-lt"/>
                          <a:ea typeface="+mn-ea"/>
                          <a:cs typeface="+mn-cs"/>
                        </a:rPr>
                        <a:t>44.58</a:t>
                      </a:r>
                      <a:endParaRPr lang="he-IL" dirty="0"/>
                    </a:p>
                  </a:txBody>
                  <a:tcPr/>
                </a:tc>
                <a:tc>
                  <a:txBody>
                    <a:bodyPr/>
                    <a:lstStyle/>
                    <a:p>
                      <a:pPr rtl="1"/>
                      <a:r>
                        <a:rPr kumimoji="0" lang="he-IL" sz="1800" kern="1200" dirty="0" smtClean="0">
                          <a:solidFill>
                            <a:schemeClr val="dk1"/>
                          </a:solidFill>
                          <a:latin typeface="+mn-lt"/>
                          <a:ea typeface="+mn-ea"/>
                          <a:cs typeface="+mn-cs"/>
                        </a:rPr>
                        <a:t>0.1432</a:t>
                      </a:r>
                      <a:endParaRPr lang="he-IL" dirty="0"/>
                    </a:p>
                  </a:txBody>
                  <a:tcPr/>
                </a:tc>
                <a:tc>
                  <a:txBody>
                    <a:bodyPr/>
                    <a:lstStyle/>
                    <a:p>
                      <a:pPr rtl="1"/>
                      <a:r>
                        <a:rPr kumimoji="0" lang="he-IL" sz="1800" kern="1200" dirty="0" smtClean="0">
                          <a:solidFill>
                            <a:schemeClr val="dk1"/>
                          </a:solidFill>
                          <a:latin typeface="+mn-lt"/>
                          <a:ea typeface="+mn-ea"/>
                          <a:cs typeface="+mn-cs"/>
                        </a:rPr>
                        <a:t>161</a:t>
                      </a:r>
                      <a:endParaRPr lang="he-IL" dirty="0"/>
                    </a:p>
                  </a:txBody>
                  <a:tcPr/>
                </a:tc>
                <a:tc>
                  <a:txBody>
                    <a:bodyPr/>
                    <a:lstStyle/>
                    <a:p>
                      <a:pPr rtl="1"/>
                      <a:r>
                        <a:rPr kumimoji="0" lang="he-IL" sz="1800" kern="1200" dirty="0" smtClean="0">
                          <a:solidFill>
                            <a:schemeClr val="dk1"/>
                          </a:solidFill>
                          <a:latin typeface="+mn-lt"/>
                          <a:ea typeface="+mn-ea"/>
                          <a:cs typeface="+mn-cs"/>
                        </a:rPr>
                        <a:t>0.8951</a:t>
                      </a:r>
                      <a:endParaRPr lang="he-IL" dirty="0"/>
                    </a:p>
                  </a:txBody>
                  <a:tcPr/>
                </a:tc>
                <a:tc>
                  <a:txBody>
                    <a:bodyPr/>
                    <a:lstStyle/>
                    <a:p>
                      <a:pPr rtl="1"/>
                      <a:r>
                        <a:rPr kumimoji="0" lang="he-IL" sz="1800" kern="1200" dirty="0" smtClean="0">
                          <a:solidFill>
                            <a:schemeClr val="dk1"/>
                          </a:solidFill>
                          <a:latin typeface="+mn-lt"/>
                          <a:ea typeface="+mn-ea"/>
                          <a:cs typeface="+mn-cs"/>
                        </a:rPr>
                        <a:t>0.9351</a:t>
                      </a:r>
                      <a:endParaRPr lang="he-IL" dirty="0"/>
                    </a:p>
                  </a:txBody>
                  <a:tcPr/>
                </a:tc>
                <a:tc rowSpan="2">
                  <a:txBody>
                    <a:bodyPr/>
                    <a:lstStyle/>
                    <a:p>
                      <a:pPr rtl="1"/>
                      <a:r>
                        <a:rPr lang="en-US" dirty="0" smtClean="0"/>
                        <a:t>Cluster based</a:t>
                      </a:r>
                      <a:endParaRPr lang="he-IL" dirty="0"/>
                    </a:p>
                  </a:txBody>
                  <a:tcPr/>
                </a:tc>
              </a:tr>
              <a:tr h="406943">
                <a:tc>
                  <a:txBody>
                    <a:bodyPr/>
                    <a:lstStyle/>
                    <a:p>
                      <a:pPr rtl="1"/>
                      <a:r>
                        <a:rPr lang="en-US" dirty="0" smtClean="0"/>
                        <a:t>1</a:t>
                      </a:r>
                      <a:endParaRPr lang="he-IL" dirty="0"/>
                    </a:p>
                  </a:txBody>
                  <a:tcPr/>
                </a:tc>
                <a:tc>
                  <a:txBody>
                    <a:bodyPr/>
                    <a:lstStyle/>
                    <a:p>
                      <a:pPr rtl="1"/>
                      <a:r>
                        <a:rPr kumimoji="0" lang="he-IL" sz="1800" kern="1200" dirty="0" smtClean="0">
                          <a:solidFill>
                            <a:schemeClr val="dk1"/>
                          </a:solidFill>
                          <a:latin typeface="+mn-lt"/>
                          <a:ea typeface="+mn-ea"/>
                          <a:cs typeface="+mn-cs"/>
                        </a:rPr>
                        <a:t>63.75</a:t>
                      </a:r>
                      <a:endParaRPr lang="he-IL" dirty="0"/>
                    </a:p>
                  </a:txBody>
                  <a:tcPr/>
                </a:tc>
                <a:tc>
                  <a:txBody>
                    <a:bodyPr/>
                    <a:lstStyle/>
                    <a:p>
                      <a:pPr rtl="1"/>
                      <a:r>
                        <a:rPr kumimoji="0" lang="he-IL" sz="1800" kern="1200" dirty="0" smtClean="0">
                          <a:solidFill>
                            <a:schemeClr val="dk1"/>
                          </a:solidFill>
                          <a:latin typeface="+mn-lt"/>
                          <a:ea typeface="+mn-ea"/>
                          <a:cs typeface="+mn-cs"/>
                        </a:rPr>
                        <a:t>0.245</a:t>
                      </a:r>
                      <a:endParaRPr lang="he-IL" dirty="0"/>
                    </a:p>
                  </a:txBody>
                  <a:tcPr/>
                </a:tc>
                <a:tc>
                  <a:txBody>
                    <a:bodyPr/>
                    <a:lstStyle/>
                    <a:p>
                      <a:pPr rtl="1"/>
                      <a:r>
                        <a:rPr lang="en-US" dirty="0" smtClean="0"/>
                        <a:t>70</a:t>
                      </a:r>
                      <a:endParaRPr lang="he-IL" dirty="0"/>
                    </a:p>
                  </a:txBody>
                  <a:tcPr/>
                </a:tc>
                <a:tc>
                  <a:txBody>
                    <a:bodyPr/>
                    <a:lstStyle/>
                    <a:p>
                      <a:pPr rtl="1"/>
                      <a:r>
                        <a:rPr kumimoji="0" lang="he-IL" sz="1800" kern="1200" dirty="0" smtClean="0">
                          <a:solidFill>
                            <a:schemeClr val="dk1"/>
                          </a:solidFill>
                          <a:latin typeface="+mn-lt"/>
                          <a:ea typeface="+mn-ea"/>
                          <a:cs typeface="+mn-cs"/>
                        </a:rPr>
                        <a:t>0.9839</a:t>
                      </a:r>
                      <a:endParaRPr lang="he-IL" dirty="0"/>
                    </a:p>
                  </a:txBody>
                  <a:tcPr/>
                </a:tc>
                <a:tc>
                  <a:txBody>
                    <a:bodyPr/>
                    <a:lstStyle/>
                    <a:p>
                      <a:pPr rtl="1"/>
                      <a:r>
                        <a:rPr lang="en-US" dirty="0" smtClean="0"/>
                        <a:t>1</a:t>
                      </a:r>
                      <a:endParaRPr lang="he-IL" dirty="0"/>
                    </a:p>
                  </a:txBody>
                  <a:tcPr/>
                </a:tc>
                <a:tc vMerge="1">
                  <a:txBody>
                    <a:bodyPr/>
                    <a:lstStyle/>
                    <a:p>
                      <a:pPr rtl="1"/>
                      <a:endParaRPr lang="he-IL"/>
                    </a:p>
                  </a:txBody>
                  <a:tcPr/>
                </a:tc>
              </a:tr>
              <a:tr h="813886">
                <a:tc>
                  <a:txBody>
                    <a:bodyPr/>
                    <a:lstStyle/>
                    <a:p>
                      <a:pPr rtl="1"/>
                      <a:r>
                        <a:rPr lang="en-US" dirty="0" smtClean="0"/>
                        <a:t>0</a:t>
                      </a:r>
                      <a:endParaRPr lang="he-IL" dirty="0"/>
                    </a:p>
                  </a:txBody>
                  <a:tcPr/>
                </a:tc>
                <a:tc>
                  <a:txBody>
                    <a:bodyPr/>
                    <a:lstStyle/>
                    <a:p>
                      <a:pPr rtl="1"/>
                      <a:r>
                        <a:rPr kumimoji="0" lang="he-IL" sz="1800" kern="1200" dirty="0" smtClean="0">
                          <a:solidFill>
                            <a:schemeClr val="dk1"/>
                          </a:solidFill>
                          <a:latin typeface="+mn-lt"/>
                          <a:ea typeface="+mn-ea"/>
                          <a:cs typeface="+mn-cs"/>
                        </a:rPr>
                        <a:t>46.61</a:t>
                      </a:r>
                      <a:endParaRPr lang="he-IL" dirty="0"/>
                    </a:p>
                  </a:txBody>
                  <a:tcPr/>
                </a:tc>
                <a:tc>
                  <a:txBody>
                    <a:bodyPr/>
                    <a:lstStyle/>
                    <a:p>
                      <a:pPr rtl="1"/>
                      <a:r>
                        <a:rPr kumimoji="0" lang="he-IL" sz="1800" kern="1200" dirty="0" smtClean="0">
                          <a:solidFill>
                            <a:schemeClr val="dk1"/>
                          </a:solidFill>
                          <a:latin typeface="+mn-lt"/>
                          <a:ea typeface="+mn-ea"/>
                          <a:cs typeface="+mn-cs"/>
                        </a:rPr>
                        <a:t>0.1496</a:t>
                      </a:r>
                      <a:endParaRPr lang="he-IL" dirty="0"/>
                    </a:p>
                  </a:txBody>
                  <a:tcPr/>
                </a:tc>
                <a:tc>
                  <a:txBody>
                    <a:bodyPr/>
                    <a:lstStyle/>
                    <a:p>
                      <a:pPr rtl="1"/>
                      <a:r>
                        <a:rPr kumimoji="0" lang="he-IL" sz="1800" kern="1200" dirty="0" smtClean="0">
                          <a:solidFill>
                            <a:schemeClr val="dk1"/>
                          </a:solidFill>
                          <a:latin typeface="+mn-lt"/>
                          <a:ea typeface="+mn-ea"/>
                          <a:cs typeface="+mn-cs"/>
                        </a:rPr>
                        <a:t>152</a:t>
                      </a:r>
                      <a:endParaRPr lang="he-IL" dirty="0"/>
                    </a:p>
                  </a:txBody>
                  <a:tcPr/>
                </a:tc>
                <a:tc>
                  <a:txBody>
                    <a:bodyPr/>
                    <a:lstStyle/>
                    <a:p>
                      <a:pPr rtl="1"/>
                      <a:r>
                        <a:rPr kumimoji="0" lang="he-IL" sz="1800" kern="1200" dirty="0" smtClean="0">
                          <a:solidFill>
                            <a:schemeClr val="dk1"/>
                          </a:solidFill>
                          <a:latin typeface="+mn-lt"/>
                          <a:ea typeface="+mn-ea"/>
                          <a:cs typeface="+mn-cs"/>
                        </a:rPr>
                        <a:t> 0.8949</a:t>
                      </a:r>
                      <a:endParaRPr lang="he-IL" dirty="0"/>
                    </a:p>
                  </a:txBody>
                  <a:tcPr/>
                </a:tc>
                <a:tc>
                  <a:txBody>
                    <a:bodyPr/>
                    <a:lstStyle/>
                    <a:p>
                      <a:pPr rtl="1"/>
                      <a:r>
                        <a:rPr kumimoji="0" lang="he-IL" sz="1800" kern="1200" dirty="0" smtClean="0">
                          <a:solidFill>
                            <a:schemeClr val="dk1"/>
                          </a:solidFill>
                          <a:latin typeface="+mn-lt"/>
                          <a:ea typeface="+mn-ea"/>
                          <a:cs typeface="+mn-cs"/>
                        </a:rPr>
                        <a:t>0.9166</a:t>
                      </a:r>
                      <a:endParaRPr lang="he-IL" dirty="0"/>
                    </a:p>
                  </a:txBody>
                  <a:tcPr/>
                </a:tc>
                <a:tc>
                  <a:txBody>
                    <a:bodyPr/>
                    <a:lstStyle/>
                    <a:p>
                      <a:pPr rtl="1"/>
                      <a:r>
                        <a:rPr lang="en-US" dirty="0" smtClean="0"/>
                        <a:t>random</a:t>
                      </a:r>
                      <a:endParaRPr lang="he-IL" dirty="0"/>
                    </a:p>
                  </a:txBody>
                  <a:tcPr/>
                </a:tc>
              </a:tr>
            </a:tbl>
          </a:graphicData>
        </a:graphic>
      </p:graphicFrame>
      <p:sp>
        <p:nvSpPr>
          <p:cNvPr id="5" name="Content Placeholder 2"/>
          <p:cNvSpPr txBox="1">
            <a:spLocks/>
          </p:cNvSpPr>
          <p:nvPr/>
        </p:nvSpPr>
        <p:spPr>
          <a:xfrm>
            <a:off x="611560" y="332656"/>
            <a:ext cx="7498080" cy="48006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Choose 400 tests with no initial cover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10225136" cy="1143000"/>
          </a:xfrm>
        </p:spPr>
        <p:txBody>
          <a:bodyPr/>
          <a:lstStyle/>
          <a:p>
            <a:endParaRPr lang="he-IL" dirty="0"/>
          </a:p>
        </p:txBody>
      </p:sp>
      <p:graphicFrame>
        <p:nvGraphicFramePr>
          <p:cNvPr id="4" name="Content Placeholder 3"/>
          <p:cNvGraphicFramePr>
            <a:graphicFrameLocks noGrp="1"/>
          </p:cNvGraphicFramePr>
          <p:nvPr>
            <p:ph idx="1"/>
          </p:nvPr>
        </p:nvGraphicFramePr>
        <p:xfrm>
          <a:off x="107504" y="1340768"/>
          <a:ext cx="8892480" cy="4370972"/>
        </p:xfrm>
        <a:graphic>
          <a:graphicData uri="http://schemas.openxmlformats.org/drawingml/2006/table">
            <a:tbl>
              <a:tblPr rtl="1" firstRow="1" lastCol="1" bandRow="1">
                <a:tableStyleId>{5C22544A-7EE6-4342-B048-85BDC9FD1C3A}</a:tableStyleId>
              </a:tblPr>
              <a:tblGrid>
                <a:gridCol w="1111560"/>
                <a:gridCol w="1111560"/>
                <a:gridCol w="1111560"/>
                <a:gridCol w="1111560"/>
                <a:gridCol w="1111560"/>
                <a:gridCol w="1111560"/>
                <a:gridCol w="1111560"/>
                <a:gridCol w="1111560"/>
              </a:tblGrid>
              <a:tr h="813886">
                <a:tc>
                  <a:txBody>
                    <a:bodyPr/>
                    <a:lstStyle/>
                    <a:p>
                      <a:pPr algn="l" rtl="0"/>
                      <a:r>
                        <a:rPr lang="en-US" dirty="0" err="1" smtClean="0"/>
                        <a:t>Config</a:t>
                      </a:r>
                      <a:r>
                        <a:rPr lang="en-US" dirty="0" smtClean="0"/>
                        <a:t> homogeneity</a:t>
                      </a:r>
                      <a:endParaRPr lang="he-IL" dirty="0"/>
                    </a:p>
                  </a:txBody>
                  <a:tcPr/>
                </a:tc>
                <a:tc>
                  <a:txBody>
                    <a:bodyPr/>
                    <a:lstStyle/>
                    <a:p>
                      <a:pPr algn="l" rtl="0"/>
                      <a:r>
                        <a:rPr lang="en-US" dirty="0" err="1" smtClean="0"/>
                        <a:t>Config</a:t>
                      </a:r>
                      <a:r>
                        <a:rPr lang="en-US" baseline="0" dirty="0" smtClean="0"/>
                        <a:t> in use</a:t>
                      </a:r>
                      <a:endParaRPr lang="he-IL" dirty="0"/>
                    </a:p>
                  </a:txBody>
                  <a:tcPr/>
                </a:tc>
                <a:tc>
                  <a:txBody>
                    <a:bodyPr/>
                    <a:lstStyle/>
                    <a:p>
                      <a:pPr algn="l" rtl="0"/>
                      <a:r>
                        <a:rPr lang="en-US" dirty="0" smtClean="0"/>
                        <a:t>SE homogeneity</a:t>
                      </a:r>
                      <a:endParaRPr lang="he-IL" dirty="0"/>
                    </a:p>
                  </a:txBody>
                  <a:tcPr/>
                </a:tc>
                <a:tc>
                  <a:txBody>
                    <a:bodyPr/>
                    <a:lstStyle/>
                    <a:p>
                      <a:pPr algn="l" rtl="0"/>
                      <a:r>
                        <a:rPr lang="en-US" dirty="0" smtClean="0"/>
                        <a:t>SE </a:t>
                      </a:r>
                      <a:r>
                        <a:rPr lang="en-US" baseline="0" dirty="0" smtClean="0"/>
                        <a:t>in use</a:t>
                      </a:r>
                      <a:endParaRPr lang="he-IL" dirty="0"/>
                    </a:p>
                  </a:txBody>
                  <a:tcPr/>
                </a:tc>
                <a:tc>
                  <a:txBody>
                    <a:bodyPr/>
                    <a:lstStyle/>
                    <a:p>
                      <a:pPr algn="l" rtl="0"/>
                      <a:r>
                        <a:rPr lang="en-US" dirty="0" smtClean="0"/>
                        <a:t>Min event cover</a:t>
                      </a:r>
                      <a:endParaRPr lang="he-IL" dirty="0"/>
                    </a:p>
                  </a:txBody>
                  <a:tcPr/>
                </a:tc>
                <a:tc>
                  <a:txBody>
                    <a:bodyPr/>
                    <a:lstStyle/>
                    <a:p>
                      <a:pPr algn="l" rtl="0"/>
                      <a:r>
                        <a:rPr lang="en-US" dirty="0" smtClean="0"/>
                        <a:t>Average event cover </a:t>
                      </a:r>
                      <a:endParaRPr lang="he-IL" dirty="0"/>
                    </a:p>
                  </a:txBody>
                  <a:tcPr/>
                </a:tc>
                <a:tc>
                  <a:txBody>
                    <a:bodyPr/>
                    <a:lstStyle/>
                    <a:p>
                      <a:pPr algn="l" rtl="0"/>
                      <a:r>
                        <a:rPr lang="en-US" dirty="0" smtClean="0"/>
                        <a:t>Homogeneity</a:t>
                      </a:r>
                      <a:endParaRPr lang="he-IL" dirty="0"/>
                    </a:p>
                  </a:txBody>
                  <a:tcPr/>
                </a:tc>
                <a:tc>
                  <a:txBody>
                    <a:bodyPr/>
                    <a:lstStyle/>
                    <a:p>
                      <a:pPr algn="l" rtl="0"/>
                      <a:endParaRPr lang="he-IL" dirty="0"/>
                    </a:p>
                  </a:txBody>
                  <a:tcPr/>
                </a:tc>
              </a:tr>
              <a:tr h="457200">
                <a:tc>
                  <a:txBody>
                    <a:bodyPr/>
                    <a:lstStyle/>
                    <a:p>
                      <a:pPr algn="l" rtl="0"/>
                      <a:r>
                        <a:rPr kumimoji="0" lang="he-IL" sz="1800" kern="1200" dirty="0" smtClean="0">
                          <a:solidFill>
                            <a:schemeClr val="dk1"/>
                          </a:solidFill>
                          <a:latin typeface="+mn-lt"/>
                          <a:ea typeface="+mn-ea"/>
                          <a:cs typeface="+mn-cs"/>
                        </a:rPr>
                        <a:t>0.37</a:t>
                      </a:r>
                      <a:endParaRPr lang="he-IL" dirty="0"/>
                    </a:p>
                  </a:txBody>
                  <a:tcPr/>
                </a:tc>
                <a:tc>
                  <a:txBody>
                    <a:bodyPr/>
                    <a:lstStyle/>
                    <a:p>
                      <a:pPr algn="l" rtl="0"/>
                      <a:r>
                        <a:rPr lang="en-US" dirty="0" smtClean="0"/>
                        <a:t>100%</a:t>
                      </a:r>
                      <a:endParaRPr lang="he-IL" dirty="0"/>
                    </a:p>
                  </a:txBody>
                  <a:tcPr/>
                </a:tc>
                <a:tc>
                  <a:txBody>
                    <a:bodyPr/>
                    <a:lstStyle/>
                    <a:p>
                      <a:pPr algn="l" rtl="0"/>
                      <a:r>
                        <a:rPr kumimoji="0" lang="he-IL" sz="1800" kern="1200" dirty="0" smtClean="0">
                          <a:solidFill>
                            <a:schemeClr val="dk1"/>
                          </a:solidFill>
                          <a:latin typeface="+mn-lt"/>
                          <a:ea typeface="+mn-ea"/>
                          <a:cs typeface="+mn-cs"/>
                        </a:rPr>
                        <a:t>0.4564</a:t>
                      </a:r>
                      <a:endParaRPr lang="he-IL" dirty="0"/>
                    </a:p>
                  </a:txBody>
                  <a:tcPr/>
                </a:tc>
                <a:tc>
                  <a:txBody>
                    <a:bodyPr/>
                    <a:lstStyle/>
                    <a:p>
                      <a:pPr algn="l" rtl="0"/>
                      <a:r>
                        <a:rPr kumimoji="0" lang="he-IL" sz="1800" kern="1200" dirty="0" smtClean="0">
                          <a:solidFill>
                            <a:schemeClr val="dk1"/>
                          </a:solidFill>
                          <a:latin typeface="+mn-lt"/>
                          <a:ea typeface="+mn-ea"/>
                          <a:cs typeface="+mn-cs"/>
                        </a:rPr>
                        <a:t>94.63</a:t>
                      </a:r>
                      <a:r>
                        <a:rPr kumimoji="0" lang="en-US" sz="1800" kern="1200" dirty="0" smtClean="0">
                          <a:solidFill>
                            <a:schemeClr val="dk1"/>
                          </a:solidFill>
                          <a:latin typeface="+mn-lt"/>
                          <a:ea typeface="+mn-ea"/>
                          <a:cs typeface="+mn-cs"/>
                        </a:rPr>
                        <a:t>%</a:t>
                      </a:r>
                      <a:endParaRPr lang="he-IL" dirty="0"/>
                    </a:p>
                  </a:txBody>
                  <a:tcPr/>
                </a:tc>
                <a:tc>
                  <a:txBody>
                    <a:bodyPr/>
                    <a:lstStyle/>
                    <a:p>
                      <a:pPr algn="l" rtl="0"/>
                      <a:r>
                        <a:rPr lang="en-US" dirty="0" smtClean="0"/>
                        <a:t>5</a:t>
                      </a:r>
                      <a:endParaRPr lang="he-IL" dirty="0"/>
                    </a:p>
                  </a:txBody>
                  <a:tcPr/>
                </a:tc>
                <a:tc>
                  <a:txBody>
                    <a:bodyPr/>
                    <a:lstStyle/>
                    <a:p>
                      <a:pPr algn="l" rtl="0"/>
                      <a:r>
                        <a:rPr kumimoji="0" lang="he-IL" sz="1800" kern="1200" dirty="0" smtClean="0">
                          <a:solidFill>
                            <a:schemeClr val="dk1"/>
                          </a:solidFill>
                          <a:latin typeface="+mn-lt"/>
                          <a:ea typeface="+mn-ea"/>
                          <a:cs typeface="+mn-cs"/>
                        </a:rPr>
                        <a:t>52.97</a:t>
                      </a:r>
                      <a:endParaRPr lang="he-IL" dirty="0"/>
                    </a:p>
                  </a:txBody>
                  <a:tcPr/>
                </a:tc>
                <a:tc>
                  <a:txBody>
                    <a:bodyPr/>
                    <a:lstStyle/>
                    <a:p>
                      <a:pPr algn="l" rtl="0"/>
                      <a:r>
                        <a:rPr kumimoji="0" lang="he-IL" sz="1800" kern="1200" dirty="0" smtClean="0">
                          <a:solidFill>
                            <a:schemeClr val="dk1"/>
                          </a:solidFill>
                          <a:latin typeface="+mn-lt"/>
                          <a:ea typeface="+mn-ea"/>
                          <a:cs typeface="+mn-cs"/>
                        </a:rPr>
                        <a:t>0.1364</a:t>
                      </a:r>
                      <a:endParaRPr lang="he-IL" dirty="0"/>
                    </a:p>
                  </a:txBody>
                  <a:tcPr/>
                </a:tc>
                <a:tc rowSpan="2">
                  <a:txBody>
                    <a:bodyPr/>
                    <a:lstStyle/>
                    <a:p>
                      <a:pPr algn="l" rtl="0"/>
                      <a:r>
                        <a:rPr lang="en-US" dirty="0" smtClean="0"/>
                        <a:t>Add farthest first</a:t>
                      </a:r>
                      <a:endParaRPr lang="he-IL" dirty="0"/>
                    </a:p>
                  </a:txBody>
                  <a:tcPr/>
                </a:tc>
              </a:tr>
              <a:tr h="457200">
                <a:tc>
                  <a:txBody>
                    <a:bodyPr/>
                    <a:lstStyle/>
                    <a:p>
                      <a:pPr algn="l" rtl="0"/>
                      <a:r>
                        <a:rPr kumimoji="0" lang="he-IL" sz="1800" kern="1200" dirty="0" smtClean="0">
                          <a:solidFill>
                            <a:schemeClr val="dk1"/>
                          </a:solidFill>
                          <a:latin typeface="+mn-lt"/>
                          <a:ea typeface="+mn-ea"/>
                          <a:cs typeface="+mn-cs"/>
                        </a:rPr>
                        <a:t>0.3823</a:t>
                      </a:r>
                      <a:endParaRPr lang="he-IL" dirty="0"/>
                    </a:p>
                  </a:txBody>
                  <a:tcPr/>
                </a:tc>
                <a:tc>
                  <a:txBody>
                    <a:bodyPr/>
                    <a:lstStyle/>
                    <a:p>
                      <a:pPr algn="l" rtl="0"/>
                      <a:r>
                        <a:rPr kumimoji="0" lang="he-IL" sz="1800" kern="1200" dirty="0" smtClean="0">
                          <a:solidFill>
                            <a:schemeClr val="dk1"/>
                          </a:solidFill>
                          <a:latin typeface="+mn-lt"/>
                          <a:ea typeface="+mn-ea"/>
                          <a:cs typeface="+mn-cs"/>
                        </a:rPr>
                        <a:t>98.44</a:t>
                      </a:r>
                      <a:r>
                        <a:rPr kumimoji="0" lang="en-US" sz="1800" kern="1200" dirty="0" smtClean="0">
                          <a:solidFill>
                            <a:schemeClr val="dk1"/>
                          </a:solidFill>
                          <a:latin typeface="+mn-lt"/>
                          <a:ea typeface="+mn-ea"/>
                          <a:cs typeface="+mn-cs"/>
                        </a:rPr>
                        <a:t>%</a:t>
                      </a:r>
                      <a:endParaRPr lang="he-IL" dirty="0"/>
                    </a:p>
                  </a:txBody>
                  <a:tcPr/>
                </a:tc>
                <a:tc>
                  <a:txBody>
                    <a:bodyPr/>
                    <a:lstStyle/>
                    <a:p>
                      <a:pPr algn="l" rtl="0"/>
                      <a:r>
                        <a:rPr kumimoji="0" lang="he-IL" sz="1800" kern="1200" dirty="0" smtClean="0">
                          <a:solidFill>
                            <a:schemeClr val="dk1"/>
                          </a:solidFill>
                          <a:latin typeface="+mn-lt"/>
                          <a:ea typeface="+mn-ea"/>
                          <a:cs typeface="+mn-cs"/>
                        </a:rPr>
                        <a:t>0.457</a:t>
                      </a:r>
                      <a:endParaRPr lang="he-IL" dirty="0"/>
                    </a:p>
                  </a:txBody>
                  <a:tcPr/>
                </a:tc>
                <a:tc>
                  <a:txBody>
                    <a:bodyPr/>
                    <a:lstStyle/>
                    <a:p>
                      <a:pPr algn="l" rtl="0"/>
                      <a:r>
                        <a:rPr kumimoji="0" lang="he-IL" sz="1800" kern="1200" dirty="0" smtClean="0">
                          <a:solidFill>
                            <a:schemeClr val="dk1"/>
                          </a:solidFill>
                          <a:latin typeface="+mn-lt"/>
                          <a:ea typeface="+mn-ea"/>
                          <a:cs typeface="+mn-cs"/>
                        </a:rPr>
                        <a:t>94.26</a:t>
                      </a:r>
                      <a:r>
                        <a:rPr kumimoji="0" lang="en-US" sz="1800" kern="1200" dirty="0" smtClean="0">
                          <a:solidFill>
                            <a:schemeClr val="dk1"/>
                          </a:solidFill>
                          <a:latin typeface="+mn-lt"/>
                          <a:ea typeface="+mn-ea"/>
                          <a:cs typeface="+mn-cs"/>
                        </a:rPr>
                        <a:t>%</a:t>
                      </a:r>
                      <a:endParaRPr lang="he-IL" dirty="0"/>
                    </a:p>
                  </a:txBody>
                  <a:tcPr/>
                </a:tc>
                <a:tc>
                  <a:txBody>
                    <a:bodyPr/>
                    <a:lstStyle/>
                    <a:p>
                      <a:pPr algn="l" rtl="0"/>
                      <a:r>
                        <a:rPr lang="en-US" dirty="0" smtClean="0"/>
                        <a:t>8</a:t>
                      </a:r>
                      <a:endParaRPr lang="he-IL" dirty="0"/>
                    </a:p>
                  </a:txBody>
                  <a:tcPr/>
                </a:tc>
                <a:tc>
                  <a:txBody>
                    <a:bodyPr/>
                    <a:lstStyle/>
                    <a:p>
                      <a:pPr algn="l" rtl="0"/>
                      <a:r>
                        <a:rPr kumimoji="0" lang="he-IL" sz="1800" kern="1200" dirty="0" smtClean="0">
                          <a:solidFill>
                            <a:schemeClr val="dk1"/>
                          </a:solidFill>
                          <a:latin typeface="+mn-lt"/>
                          <a:ea typeface="+mn-ea"/>
                          <a:cs typeface="+mn-cs"/>
                        </a:rPr>
                        <a:t>55.69</a:t>
                      </a:r>
                      <a:endParaRPr lang="he-IL" dirty="0"/>
                    </a:p>
                  </a:txBody>
                  <a:tcPr/>
                </a:tc>
                <a:tc>
                  <a:txBody>
                    <a:bodyPr/>
                    <a:lstStyle/>
                    <a:p>
                      <a:pPr algn="l" rtl="0"/>
                      <a:r>
                        <a:rPr kumimoji="0" lang="he-IL" sz="1800" kern="1200" dirty="0" smtClean="0">
                          <a:solidFill>
                            <a:schemeClr val="dk1"/>
                          </a:solidFill>
                          <a:latin typeface="+mn-lt"/>
                          <a:ea typeface="+mn-ea"/>
                          <a:cs typeface="+mn-cs"/>
                        </a:rPr>
                        <a:t>0.1601</a:t>
                      </a:r>
                      <a:endParaRPr lang="he-IL" dirty="0"/>
                    </a:p>
                  </a:txBody>
                  <a:tcPr/>
                </a:tc>
                <a:tc vMerge="1">
                  <a:txBody>
                    <a:bodyPr/>
                    <a:lstStyle/>
                    <a:p>
                      <a:pPr rtl="1"/>
                      <a:endParaRPr lang="he-IL"/>
                    </a:p>
                  </a:txBody>
                  <a:tcPr/>
                </a:tc>
              </a:tr>
              <a:tr h="457200">
                <a:tc>
                  <a:txBody>
                    <a:bodyPr/>
                    <a:lstStyle/>
                    <a:p>
                      <a:pPr algn="l" rtl="0"/>
                      <a:r>
                        <a:rPr kumimoji="0" lang="he-IL" sz="1800" kern="1200" dirty="0" smtClean="0">
                          <a:solidFill>
                            <a:schemeClr val="dk1"/>
                          </a:solidFill>
                          <a:latin typeface="+mn-lt"/>
                          <a:ea typeface="+mn-ea"/>
                          <a:cs typeface="+mn-cs"/>
                        </a:rPr>
                        <a:t>0.3695</a:t>
                      </a:r>
                      <a:endParaRPr lang="he-IL" dirty="0"/>
                    </a:p>
                  </a:txBody>
                  <a:tcPr/>
                </a:tc>
                <a:tc>
                  <a:txBody>
                    <a:bodyPr/>
                    <a:lstStyle/>
                    <a:p>
                      <a:pPr algn="l" rtl="0"/>
                      <a:r>
                        <a:rPr lang="en-US" dirty="0" smtClean="0"/>
                        <a:t>100%</a:t>
                      </a:r>
                      <a:endParaRPr lang="he-IL" dirty="0"/>
                    </a:p>
                  </a:txBody>
                  <a:tcPr/>
                </a:tc>
                <a:tc>
                  <a:txBody>
                    <a:bodyPr/>
                    <a:lstStyle/>
                    <a:p>
                      <a:pPr algn="l" rtl="0"/>
                      <a:r>
                        <a:rPr kumimoji="0" lang="he-IL" sz="1800" kern="1200" dirty="0" smtClean="0">
                          <a:solidFill>
                            <a:schemeClr val="dk1"/>
                          </a:solidFill>
                          <a:latin typeface="+mn-lt"/>
                          <a:ea typeface="+mn-ea"/>
                          <a:cs typeface="+mn-cs"/>
                        </a:rPr>
                        <a:t>0.4563</a:t>
                      </a:r>
                      <a:endParaRPr lang="he-IL" dirty="0"/>
                    </a:p>
                  </a:txBody>
                  <a:tcPr/>
                </a:tc>
                <a:tc>
                  <a:txBody>
                    <a:bodyPr/>
                    <a:lstStyle/>
                    <a:p>
                      <a:pPr algn="l" rtl="0"/>
                      <a:r>
                        <a:rPr kumimoji="0" lang="he-IL" sz="1800" kern="1200" dirty="0" smtClean="0">
                          <a:solidFill>
                            <a:schemeClr val="dk1"/>
                          </a:solidFill>
                          <a:latin typeface="+mn-lt"/>
                          <a:ea typeface="+mn-ea"/>
                          <a:cs typeface="+mn-cs"/>
                        </a:rPr>
                        <a:t>93.81</a:t>
                      </a:r>
                      <a:r>
                        <a:rPr kumimoji="0" lang="en-US" sz="1800" kern="1200" dirty="0" smtClean="0">
                          <a:solidFill>
                            <a:schemeClr val="dk1"/>
                          </a:solidFill>
                          <a:latin typeface="+mn-lt"/>
                          <a:ea typeface="+mn-ea"/>
                          <a:cs typeface="+mn-cs"/>
                        </a:rPr>
                        <a:t>%</a:t>
                      </a:r>
                      <a:endParaRPr lang="he-IL" dirty="0"/>
                    </a:p>
                  </a:txBody>
                  <a:tcPr/>
                </a:tc>
                <a:tc>
                  <a:txBody>
                    <a:bodyPr/>
                    <a:lstStyle/>
                    <a:p>
                      <a:pPr algn="l" rtl="0"/>
                      <a:r>
                        <a:rPr lang="en-US" dirty="0" smtClean="0"/>
                        <a:t>5</a:t>
                      </a:r>
                      <a:endParaRPr lang="he-IL" dirty="0"/>
                    </a:p>
                  </a:txBody>
                  <a:tcPr/>
                </a:tc>
                <a:tc>
                  <a:txBody>
                    <a:bodyPr/>
                    <a:lstStyle/>
                    <a:p>
                      <a:pPr algn="l" rtl="0"/>
                      <a:r>
                        <a:rPr kumimoji="0" lang="he-IL" sz="1800" kern="1200" dirty="0" smtClean="0">
                          <a:solidFill>
                            <a:schemeClr val="dk1"/>
                          </a:solidFill>
                          <a:latin typeface="+mn-lt"/>
                          <a:ea typeface="+mn-ea"/>
                          <a:cs typeface="+mn-cs"/>
                        </a:rPr>
                        <a:t>52.96</a:t>
                      </a:r>
                      <a:endParaRPr lang="he-IL" dirty="0"/>
                    </a:p>
                  </a:txBody>
                  <a:tcPr/>
                </a:tc>
                <a:tc>
                  <a:txBody>
                    <a:bodyPr/>
                    <a:lstStyle/>
                    <a:p>
                      <a:pPr algn="l" rtl="0"/>
                      <a:r>
                        <a:rPr kumimoji="0" lang="he-IL" sz="1800" kern="1200" dirty="0" smtClean="0">
                          <a:solidFill>
                            <a:schemeClr val="dk1"/>
                          </a:solidFill>
                          <a:latin typeface="+mn-lt"/>
                          <a:ea typeface="+mn-ea"/>
                          <a:cs typeface="+mn-cs"/>
                        </a:rPr>
                        <a:t>0.1364</a:t>
                      </a:r>
                      <a:endParaRPr lang="he-IL" dirty="0"/>
                    </a:p>
                  </a:txBody>
                  <a:tcPr/>
                </a:tc>
                <a:tc rowSpan="2">
                  <a:txBody>
                    <a:bodyPr/>
                    <a:lstStyle/>
                    <a:p>
                      <a:pPr algn="l" rtl="0"/>
                      <a:r>
                        <a:rPr lang="en-US" dirty="0" smtClean="0"/>
                        <a:t>Remove closest first</a:t>
                      </a:r>
                      <a:endParaRPr lang="he-IL" dirty="0"/>
                    </a:p>
                  </a:txBody>
                  <a:tcPr/>
                </a:tc>
              </a:tr>
              <a:tr h="457200">
                <a:tc>
                  <a:txBody>
                    <a:bodyPr/>
                    <a:lstStyle/>
                    <a:p>
                      <a:pPr algn="l" rtl="0"/>
                      <a:r>
                        <a:rPr kumimoji="0" lang="he-IL" sz="1800" kern="1200" dirty="0" smtClean="0">
                          <a:solidFill>
                            <a:schemeClr val="dk1"/>
                          </a:solidFill>
                          <a:latin typeface="+mn-lt"/>
                          <a:ea typeface="+mn-ea"/>
                          <a:cs typeface="+mn-cs"/>
                        </a:rPr>
                        <a:t>0.3898</a:t>
                      </a:r>
                      <a:endParaRPr lang="he-IL" dirty="0"/>
                    </a:p>
                  </a:txBody>
                  <a:tcPr/>
                </a:tc>
                <a:tc>
                  <a:txBody>
                    <a:bodyPr/>
                    <a:lstStyle/>
                    <a:p>
                      <a:pPr algn="l" rtl="0"/>
                      <a:r>
                        <a:rPr kumimoji="0" lang="he-IL" sz="1800" kern="1200" dirty="0" smtClean="0">
                          <a:solidFill>
                            <a:schemeClr val="dk1"/>
                          </a:solidFill>
                          <a:latin typeface="+mn-lt"/>
                          <a:ea typeface="+mn-ea"/>
                          <a:cs typeface="+mn-cs"/>
                        </a:rPr>
                        <a:t>97.67</a:t>
                      </a:r>
                      <a:r>
                        <a:rPr kumimoji="0" lang="en-US" sz="1800" kern="1200" dirty="0" smtClean="0">
                          <a:solidFill>
                            <a:schemeClr val="dk1"/>
                          </a:solidFill>
                          <a:latin typeface="+mn-lt"/>
                          <a:ea typeface="+mn-ea"/>
                          <a:cs typeface="+mn-cs"/>
                        </a:rPr>
                        <a:t>%</a:t>
                      </a:r>
                      <a:endParaRPr lang="he-IL" dirty="0"/>
                    </a:p>
                  </a:txBody>
                  <a:tcPr/>
                </a:tc>
                <a:tc>
                  <a:txBody>
                    <a:bodyPr/>
                    <a:lstStyle/>
                    <a:p>
                      <a:pPr algn="l" rtl="0"/>
                      <a:r>
                        <a:rPr kumimoji="0" lang="he-IL" sz="1800" kern="1200" dirty="0" smtClean="0">
                          <a:solidFill>
                            <a:schemeClr val="dk1"/>
                          </a:solidFill>
                          <a:latin typeface="+mn-lt"/>
                          <a:ea typeface="+mn-ea"/>
                          <a:cs typeface="+mn-cs"/>
                        </a:rPr>
                        <a:t>0.4643</a:t>
                      </a:r>
                      <a:endParaRPr lang="he-IL" dirty="0"/>
                    </a:p>
                  </a:txBody>
                  <a:tcPr/>
                </a:tc>
                <a:tc>
                  <a:txBody>
                    <a:bodyPr/>
                    <a:lstStyle/>
                    <a:p>
                      <a:pPr algn="l" rtl="0"/>
                      <a:r>
                        <a:rPr kumimoji="0" lang="he-IL" sz="1800" kern="1200" dirty="0" smtClean="0">
                          <a:solidFill>
                            <a:schemeClr val="dk1"/>
                          </a:solidFill>
                          <a:latin typeface="+mn-lt"/>
                          <a:ea typeface="+mn-ea"/>
                          <a:cs typeface="+mn-cs"/>
                        </a:rPr>
                        <a:t>92.85</a:t>
                      </a:r>
                      <a:r>
                        <a:rPr kumimoji="0" lang="en-US" sz="1800" kern="1200" dirty="0" smtClean="0">
                          <a:solidFill>
                            <a:schemeClr val="dk1"/>
                          </a:solidFill>
                          <a:latin typeface="+mn-lt"/>
                          <a:ea typeface="+mn-ea"/>
                          <a:cs typeface="+mn-cs"/>
                        </a:rPr>
                        <a:t>%</a:t>
                      </a:r>
                      <a:endParaRPr lang="he-IL" dirty="0"/>
                    </a:p>
                  </a:txBody>
                  <a:tcPr/>
                </a:tc>
                <a:tc>
                  <a:txBody>
                    <a:bodyPr/>
                    <a:lstStyle/>
                    <a:p>
                      <a:pPr algn="l" rtl="0"/>
                      <a:r>
                        <a:rPr lang="en-US" dirty="0" smtClean="0"/>
                        <a:t>1</a:t>
                      </a:r>
                      <a:endParaRPr lang="he-IL" dirty="0"/>
                    </a:p>
                  </a:txBody>
                  <a:tcPr/>
                </a:tc>
                <a:tc>
                  <a:txBody>
                    <a:bodyPr/>
                    <a:lstStyle/>
                    <a:p>
                      <a:pPr algn="l" rtl="0"/>
                      <a:r>
                        <a:rPr kumimoji="0" lang="he-IL" sz="1800" kern="1200" dirty="0" smtClean="0">
                          <a:solidFill>
                            <a:schemeClr val="dk1"/>
                          </a:solidFill>
                          <a:latin typeface="+mn-lt"/>
                          <a:ea typeface="+mn-ea"/>
                          <a:cs typeface="+mn-cs"/>
                        </a:rPr>
                        <a:t>60.2</a:t>
                      </a:r>
                      <a:endParaRPr lang="he-IL" dirty="0"/>
                    </a:p>
                  </a:txBody>
                  <a:tcPr/>
                </a:tc>
                <a:tc>
                  <a:txBody>
                    <a:bodyPr/>
                    <a:lstStyle/>
                    <a:p>
                      <a:pPr algn="l" rtl="0"/>
                      <a:r>
                        <a:rPr kumimoji="0" lang="he-IL" sz="1800" kern="1200" dirty="0" smtClean="0">
                          <a:solidFill>
                            <a:schemeClr val="dk1"/>
                          </a:solidFill>
                          <a:latin typeface="+mn-lt"/>
                          <a:ea typeface="+mn-ea"/>
                          <a:cs typeface="+mn-cs"/>
                        </a:rPr>
                        <a:t>0.1877</a:t>
                      </a:r>
                      <a:endParaRPr lang="he-IL" dirty="0"/>
                    </a:p>
                  </a:txBody>
                  <a:tcPr/>
                </a:tc>
                <a:tc vMerge="1">
                  <a:txBody>
                    <a:bodyPr/>
                    <a:lstStyle/>
                    <a:p>
                      <a:pPr rtl="1"/>
                      <a:endParaRPr lang="he-IL"/>
                    </a:p>
                  </a:txBody>
                  <a:tcPr/>
                </a:tc>
              </a:tr>
              <a:tr h="813886">
                <a:tc>
                  <a:txBody>
                    <a:bodyPr/>
                    <a:lstStyle/>
                    <a:p>
                      <a:pPr algn="l" rtl="0"/>
                      <a:r>
                        <a:rPr kumimoji="0" lang="he-IL" sz="1800" kern="1200" dirty="0" smtClean="0">
                          <a:solidFill>
                            <a:schemeClr val="dk1"/>
                          </a:solidFill>
                          <a:latin typeface="+mn-lt"/>
                          <a:ea typeface="+mn-ea"/>
                          <a:cs typeface="+mn-cs"/>
                        </a:rPr>
                        <a:t>0.3734</a:t>
                      </a:r>
                      <a:endParaRPr lang="he-IL" dirty="0"/>
                    </a:p>
                  </a:txBody>
                  <a:tcPr/>
                </a:tc>
                <a:tc>
                  <a:txBody>
                    <a:bodyPr/>
                    <a:lstStyle/>
                    <a:p>
                      <a:pPr algn="l" rtl="0"/>
                      <a:r>
                        <a:rPr kumimoji="0" lang="he-IL" sz="1800" kern="1200" dirty="0" smtClean="0">
                          <a:solidFill>
                            <a:schemeClr val="dk1"/>
                          </a:solidFill>
                          <a:latin typeface="+mn-lt"/>
                          <a:ea typeface="+mn-ea"/>
                          <a:cs typeface="+mn-cs"/>
                        </a:rPr>
                        <a:t>96.89</a:t>
                      </a:r>
                      <a:r>
                        <a:rPr kumimoji="0" lang="en-US" sz="1800" kern="1200" dirty="0" smtClean="0">
                          <a:solidFill>
                            <a:schemeClr val="dk1"/>
                          </a:solidFill>
                          <a:latin typeface="+mn-lt"/>
                          <a:ea typeface="+mn-ea"/>
                          <a:cs typeface="+mn-cs"/>
                        </a:rPr>
                        <a:t>%</a:t>
                      </a:r>
                      <a:endParaRPr lang="he-IL" dirty="0"/>
                    </a:p>
                  </a:txBody>
                  <a:tcPr/>
                </a:tc>
                <a:tc>
                  <a:txBody>
                    <a:bodyPr/>
                    <a:lstStyle/>
                    <a:p>
                      <a:pPr algn="l" rtl="0"/>
                      <a:r>
                        <a:rPr kumimoji="0" lang="he-IL" sz="1800" kern="1200" dirty="0" smtClean="0">
                          <a:solidFill>
                            <a:schemeClr val="dk1"/>
                          </a:solidFill>
                          <a:latin typeface="+mn-lt"/>
                          <a:ea typeface="+mn-ea"/>
                          <a:cs typeface="+mn-cs"/>
                        </a:rPr>
                        <a:t>0.4498</a:t>
                      </a:r>
                      <a:endParaRPr lang="he-IL" dirty="0"/>
                    </a:p>
                  </a:txBody>
                  <a:tcPr/>
                </a:tc>
                <a:tc>
                  <a:txBody>
                    <a:bodyPr/>
                    <a:lstStyle/>
                    <a:p>
                      <a:pPr algn="l" rtl="0"/>
                      <a:r>
                        <a:rPr kumimoji="0" lang="he-IL" sz="1800" kern="1200" dirty="0" smtClean="0">
                          <a:solidFill>
                            <a:schemeClr val="dk1"/>
                          </a:solidFill>
                          <a:latin typeface="+mn-lt"/>
                          <a:ea typeface="+mn-ea"/>
                          <a:cs typeface="+mn-cs"/>
                        </a:rPr>
                        <a:t>92.96</a:t>
                      </a:r>
                      <a:r>
                        <a:rPr kumimoji="0" lang="en-US" sz="1800" kern="1200" dirty="0" smtClean="0">
                          <a:solidFill>
                            <a:schemeClr val="dk1"/>
                          </a:solidFill>
                          <a:latin typeface="+mn-lt"/>
                          <a:ea typeface="+mn-ea"/>
                          <a:cs typeface="+mn-cs"/>
                        </a:rPr>
                        <a:t>%</a:t>
                      </a:r>
                      <a:endParaRPr lang="he-IL" dirty="0"/>
                    </a:p>
                  </a:txBody>
                  <a:tcPr/>
                </a:tc>
                <a:tc>
                  <a:txBody>
                    <a:bodyPr/>
                    <a:lstStyle/>
                    <a:p>
                      <a:pPr algn="l" rtl="0"/>
                      <a:r>
                        <a:rPr kumimoji="0" lang="he-IL" sz="1800" kern="1200" dirty="0" smtClean="0">
                          <a:solidFill>
                            <a:schemeClr val="dk1"/>
                          </a:solidFill>
                          <a:latin typeface="+mn-lt"/>
                          <a:ea typeface="+mn-ea"/>
                          <a:cs typeface="+mn-cs"/>
                        </a:rPr>
                        <a:t>49</a:t>
                      </a:r>
                      <a:endParaRPr lang="he-IL" dirty="0"/>
                    </a:p>
                  </a:txBody>
                  <a:tcPr/>
                </a:tc>
                <a:tc>
                  <a:txBody>
                    <a:bodyPr/>
                    <a:lstStyle/>
                    <a:p>
                      <a:pPr algn="l" rtl="0"/>
                      <a:r>
                        <a:rPr kumimoji="0" lang="he-IL" sz="1800" kern="1200" dirty="0" smtClean="0">
                          <a:solidFill>
                            <a:schemeClr val="dk1"/>
                          </a:solidFill>
                          <a:latin typeface="+mn-lt"/>
                          <a:ea typeface="+mn-ea"/>
                          <a:cs typeface="+mn-cs"/>
                        </a:rPr>
                        <a:t>62.94</a:t>
                      </a:r>
                      <a:endParaRPr lang="he-IL" dirty="0"/>
                    </a:p>
                  </a:txBody>
                  <a:tcPr/>
                </a:tc>
                <a:tc>
                  <a:txBody>
                    <a:bodyPr/>
                    <a:lstStyle/>
                    <a:p>
                      <a:pPr algn="l" rtl="0"/>
                      <a:r>
                        <a:rPr kumimoji="0" lang="he-IL" sz="1800" kern="1200" dirty="0" smtClean="0">
                          <a:solidFill>
                            <a:schemeClr val="dk1"/>
                          </a:solidFill>
                          <a:latin typeface="+mn-lt"/>
                          <a:ea typeface="+mn-ea"/>
                          <a:cs typeface="+mn-cs"/>
                        </a:rPr>
                        <a:t>0.1928</a:t>
                      </a:r>
                      <a:endParaRPr lang="he-IL" dirty="0"/>
                    </a:p>
                  </a:txBody>
                  <a:tcPr/>
                </a:tc>
                <a:tc>
                  <a:txBody>
                    <a:bodyPr/>
                    <a:lstStyle/>
                    <a:p>
                      <a:pPr algn="l" rtl="0"/>
                      <a:r>
                        <a:rPr lang="en-US" dirty="0" smtClean="0"/>
                        <a:t>Add min event</a:t>
                      </a:r>
                      <a:endParaRPr lang="he-IL" dirty="0"/>
                    </a:p>
                  </a:txBody>
                  <a:tcPr/>
                </a:tc>
              </a:tr>
              <a:tr h="813886">
                <a:tc>
                  <a:txBody>
                    <a:bodyPr/>
                    <a:lstStyle/>
                    <a:p>
                      <a:pPr algn="l" rtl="0"/>
                      <a:r>
                        <a:rPr kumimoji="0" lang="he-IL" sz="1800" kern="1200" dirty="0" smtClean="0">
                          <a:solidFill>
                            <a:schemeClr val="dk1"/>
                          </a:solidFill>
                          <a:latin typeface="+mn-lt"/>
                          <a:ea typeface="+mn-ea"/>
                          <a:cs typeface="+mn-cs"/>
                        </a:rPr>
                        <a:t>0.3888</a:t>
                      </a:r>
                      <a:endParaRPr lang="he-IL" dirty="0"/>
                    </a:p>
                  </a:txBody>
                  <a:tcPr/>
                </a:tc>
                <a:tc>
                  <a:txBody>
                    <a:bodyPr/>
                    <a:lstStyle/>
                    <a:p>
                      <a:pPr algn="l" rtl="0"/>
                      <a:r>
                        <a:rPr kumimoji="0" lang="he-IL" sz="1800" kern="1200" dirty="0" smtClean="0">
                          <a:solidFill>
                            <a:schemeClr val="dk1"/>
                          </a:solidFill>
                          <a:latin typeface="+mn-lt"/>
                          <a:ea typeface="+mn-ea"/>
                          <a:cs typeface="+mn-cs"/>
                        </a:rPr>
                        <a:t>98.06</a:t>
                      </a:r>
                      <a:r>
                        <a:rPr kumimoji="0" lang="en-US" sz="1800" kern="1200" dirty="0" smtClean="0">
                          <a:solidFill>
                            <a:schemeClr val="dk1"/>
                          </a:solidFill>
                          <a:latin typeface="+mn-lt"/>
                          <a:ea typeface="+mn-ea"/>
                          <a:cs typeface="+mn-cs"/>
                        </a:rPr>
                        <a:t>%</a:t>
                      </a:r>
                      <a:endParaRPr lang="he-IL" dirty="0"/>
                    </a:p>
                  </a:txBody>
                  <a:tcPr/>
                </a:tc>
                <a:tc>
                  <a:txBody>
                    <a:bodyPr/>
                    <a:lstStyle/>
                    <a:p>
                      <a:pPr algn="l" rtl="0"/>
                      <a:r>
                        <a:rPr kumimoji="0" lang="he-IL" sz="1800" kern="1200" dirty="0" smtClean="0">
                          <a:solidFill>
                            <a:schemeClr val="dk1"/>
                          </a:solidFill>
                          <a:latin typeface="+mn-lt"/>
                          <a:ea typeface="+mn-ea"/>
                          <a:cs typeface="+mn-cs"/>
                        </a:rPr>
                        <a:t>0.4689</a:t>
                      </a:r>
                      <a:endParaRPr lang="he-IL" dirty="0"/>
                    </a:p>
                  </a:txBody>
                  <a:tcPr/>
                </a:tc>
                <a:tc>
                  <a:txBody>
                    <a:bodyPr/>
                    <a:lstStyle/>
                    <a:p>
                      <a:pPr algn="l" rtl="0"/>
                      <a:r>
                        <a:rPr kumimoji="0" lang="he-IL" sz="1800" kern="1200" dirty="0" smtClean="0">
                          <a:solidFill>
                            <a:schemeClr val="dk1"/>
                          </a:solidFill>
                          <a:latin typeface="+mn-lt"/>
                          <a:ea typeface="+mn-ea"/>
                          <a:cs typeface="+mn-cs"/>
                        </a:rPr>
                        <a:t>91.99</a:t>
                      </a:r>
                      <a:r>
                        <a:rPr kumimoji="0" lang="en-US" sz="1800" kern="1200" dirty="0" smtClean="0">
                          <a:solidFill>
                            <a:schemeClr val="dk1"/>
                          </a:solidFill>
                          <a:latin typeface="+mn-lt"/>
                          <a:ea typeface="+mn-ea"/>
                          <a:cs typeface="+mn-cs"/>
                        </a:rPr>
                        <a:t>%</a:t>
                      </a:r>
                      <a:endParaRPr lang="he-IL" dirty="0"/>
                    </a:p>
                  </a:txBody>
                  <a:tcPr/>
                </a:tc>
                <a:tc>
                  <a:txBody>
                    <a:bodyPr/>
                    <a:lstStyle/>
                    <a:p>
                      <a:pPr algn="l" rtl="0"/>
                      <a:r>
                        <a:rPr lang="en-US" dirty="0" smtClean="0"/>
                        <a:t>1</a:t>
                      </a:r>
                      <a:endParaRPr lang="he-IL" dirty="0"/>
                    </a:p>
                  </a:txBody>
                  <a:tcPr/>
                </a:tc>
                <a:tc>
                  <a:txBody>
                    <a:bodyPr/>
                    <a:lstStyle/>
                    <a:p>
                      <a:pPr algn="l" rtl="0"/>
                      <a:r>
                        <a:rPr kumimoji="0" lang="he-IL" sz="1800" kern="1200" dirty="0" smtClean="0">
                          <a:solidFill>
                            <a:schemeClr val="dk1"/>
                          </a:solidFill>
                          <a:latin typeface="+mn-lt"/>
                          <a:ea typeface="+mn-ea"/>
                          <a:cs typeface="+mn-cs"/>
                        </a:rPr>
                        <a:t>59.34</a:t>
                      </a:r>
                      <a:endParaRPr lang="he-IL" dirty="0"/>
                    </a:p>
                  </a:txBody>
                  <a:tcPr/>
                </a:tc>
                <a:tc>
                  <a:txBody>
                    <a:bodyPr/>
                    <a:lstStyle/>
                    <a:p>
                      <a:pPr algn="l" rtl="0"/>
                      <a:r>
                        <a:rPr kumimoji="0" lang="he-IL" sz="1800" kern="1200" dirty="0" smtClean="0">
                          <a:solidFill>
                            <a:schemeClr val="dk1"/>
                          </a:solidFill>
                          <a:latin typeface="+mn-lt"/>
                          <a:ea typeface="+mn-ea"/>
                          <a:cs typeface="+mn-cs"/>
                        </a:rPr>
                        <a:t>0.1908</a:t>
                      </a:r>
                      <a:endParaRPr lang="he-IL" dirty="0"/>
                    </a:p>
                  </a:txBody>
                  <a:tcPr/>
                </a:tc>
                <a:tc>
                  <a:txBody>
                    <a:bodyPr/>
                    <a:lstStyle/>
                    <a:p>
                      <a:pPr algn="l" rtl="0"/>
                      <a:r>
                        <a:rPr lang="en-US" dirty="0" smtClean="0"/>
                        <a:t>random</a:t>
                      </a:r>
                      <a:endParaRPr lang="he-IL" dirty="0"/>
                    </a:p>
                  </a:txBody>
                  <a:tcPr/>
                </a:tc>
              </a:tr>
            </a:tbl>
          </a:graphicData>
        </a:graphic>
      </p:graphicFrame>
      <p:sp>
        <p:nvSpPr>
          <p:cNvPr id="5" name="Content Placeholder 2"/>
          <p:cNvSpPr txBox="1">
            <a:spLocks/>
          </p:cNvSpPr>
          <p:nvPr/>
        </p:nvSpPr>
        <p:spPr>
          <a:xfrm>
            <a:off x="611560" y="332656"/>
            <a:ext cx="9289032" cy="48006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Choose 400 tests with initial 291 un-dominated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DB</a:t>
            </a:r>
            <a:endParaRPr lang="he-IL" dirty="0"/>
          </a:p>
        </p:txBody>
      </p:sp>
      <p:sp>
        <p:nvSpPr>
          <p:cNvPr id="3" name="מציין מיקום תוכן 2"/>
          <p:cNvSpPr>
            <a:spLocks noGrp="1"/>
          </p:cNvSpPr>
          <p:nvPr>
            <p:ph idx="1"/>
          </p:nvPr>
        </p:nvSpPr>
        <p:spPr/>
        <p:txBody>
          <a:bodyPr/>
          <a:lstStyle/>
          <a:p>
            <a:r>
              <a:rPr lang="en-US" dirty="0" smtClean="0"/>
              <a:t>Take the maximum hit over seeds.</a:t>
            </a:r>
          </a:p>
          <a:p>
            <a:r>
              <a:rPr lang="en-US" dirty="0" smtClean="0"/>
              <a:t>Filter results below threshold.</a:t>
            </a:r>
          </a:p>
          <a:p>
            <a:r>
              <a:rPr lang="en-US" dirty="0" smtClean="0"/>
              <a:t>Results in a 722X108 </a:t>
            </a:r>
            <a:r>
              <a:rPr lang="en-US" dirty="0" err="1" smtClean="0"/>
              <a:t>testXevent</a:t>
            </a:r>
            <a:r>
              <a:rPr lang="en-US" dirty="0" smtClean="0"/>
              <a:t> matrix 11.8% full. </a:t>
            </a:r>
          </a:p>
          <a:p>
            <a:endParaRPr lang="en-US" dirty="0" smtClean="0"/>
          </a:p>
          <a:p>
            <a:r>
              <a:rPr lang="en-US" dirty="0" smtClean="0"/>
              <a:t>A test has 3 sets with the system elements, configurations and modifications it ran with.</a:t>
            </a:r>
            <a:endParaRPr lang="he-I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Event Covering techniques</a:t>
            </a:r>
            <a:endParaRPr lang="en-US" dirty="0"/>
          </a:p>
        </p:txBody>
      </p:sp>
      <p:sp>
        <p:nvSpPr>
          <p:cNvPr id="3" name="מציין מיקום תוכן 2"/>
          <p:cNvSpPr>
            <a:spLocks noGrp="1"/>
          </p:cNvSpPr>
          <p:nvPr>
            <p:ph idx="1"/>
          </p:nvPr>
        </p:nvSpPr>
        <p:spPr/>
        <p:txBody>
          <a:bodyPr/>
          <a:lstStyle/>
          <a:p>
            <a:r>
              <a:rPr lang="en-US" dirty="0" smtClean="0"/>
              <a:t>Single event covering:</a:t>
            </a:r>
          </a:p>
          <a:p>
            <a:pPr lvl="1"/>
            <a:r>
              <a:rPr lang="en-US" dirty="0" smtClean="0"/>
              <a:t>Set cover.</a:t>
            </a:r>
          </a:p>
          <a:p>
            <a:pPr lvl="1"/>
            <a:r>
              <a:rPr lang="en-US" dirty="0" smtClean="0"/>
              <a:t>Dominating set.</a:t>
            </a:r>
          </a:p>
          <a:p>
            <a:r>
              <a:rPr lang="en-US" dirty="0" smtClean="0"/>
              <a:t>Event pairs covering:</a:t>
            </a:r>
          </a:p>
          <a:p>
            <a:pPr lvl="1"/>
            <a:r>
              <a:rPr lang="en-US" dirty="0" smtClean="0"/>
              <a:t>Pair set cover.</a:t>
            </a:r>
          </a:p>
          <a:p>
            <a:pPr lvl="1"/>
            <a:r>
              <a:rPr lang="en-US" dirty="0" smtClean="0"/>
              <a:t>Pair dominating set.</a:t>
            </a:r>
          </a:p>
          <a:p>
            <a:pPr lvl="0">
              <a:buClr>
                <a:srgbClr val="3891A7"/>
              </a:buClr>
            </a:pPr>
            <a:r>
              <a:rPr lang="en-US" dirty="0" err="1" smtClean="0">
                <a:solidFill>
                  <a:prstClr val="black"/>
                </a:solidFill>
              </a:rPr>
              <a:t>Undominated</a:t>
            </a:r>
            <a:r>
              <a:rPr lang="en-US" dirty="0" smtClean="0">
                <a:solidFill>
                  <a:prstClr val="black"/>
                </a:solidFill>
              </a:rPr>
              <a:t> tests.</a:t>
            </a:r>
          </a:p>
          <a:p>
            <a:pPr lvl="1"/>
            <a:endParaRPr lang="en-US" dirty="0"/>
          </a:p>
        </p:txBody>
      </p:sp>
    </p:spTree>
    <p:extLst>
      <p:ext uri="{BB962C8B-B14F-4D97-AF65-F5344CB8AC3E}">
        <p14:creationId xmlns="" xmlns:p14="http://schemas.microsoft.com/office/powerpoint/2010/main" val="2109543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Test X Event matrix</a:t>
            </a:r>
            <a:endParaRPr lang="en-US" dirty="0"/>
          </a:p>
        </p:txBody>
      </p:sp>
      <p:graphicFrame>
        <p:nvGraphicFramePr>
          <p:cNvPr id="4" name="מציין מיקום תוכן 3"/>
          <p:cNvGraphicFramePr>
            <a:graphicFrameLocks/>
          </p:cNvGraphicFramePr>
          <p:nvPr>
            <p:extLst>
              <p:ext uri="{D42A27DB-BD31-4B8C-83A1-F6EECF244321}">
                <p14:modId xmlns="" xmlns:p14="http://schemas.microsoft.com/office/powerpoint/2010/main" val="556975672"/>
              </p:ext>
            </p:extLst>
          </p:nvPr>
        </p:nvGraphicFramePr>
        <p:xfrm>
          <a:off x="1976729" y="1756920"/>
          <a:ext cx="6347240" cy="4754880"/>
        </p:xfrm>
        <a:graphic>
          <a:graphicData uri="http://schemas.openxmlformats.org/drawingml/2006/table">
            <a:tbl>
              <a:tblPr firstRow="1" bandRow="1">
                <a:tableStyleId>{2D5ABB26-0587-4C30-8999-92F81FD0307C}</a:tableStyleId>
              </a:tblPr>
              <a:tblGrid>
                <a:gridCol w="317362"/>
                <a:gridCol w="317362"/>
                <a:gridCol w="317362"/>
                <a:gridCol w="317362"/>
                <a:gridCol w="317362"/>
                <a:gridCol w="317362"/>
                <a:gridCol w="317362"/>
                <a:gridCol w="317362"/>
                <a:gridCol w="317362"/>
                <a:gridCol w="317362"/>
                <a:gridCol w="317362"/>
                <a:gridCol w="317362"/>
                <a:gridCol w="317362"/>
                <a:gridCol w="317362"/>
                <a:gridCol w="317362"/>
                <a:gridCol w="317362"/>
                <a:gridCol w="317362"/>
                <a:gridCol w="317362"/>
                <a:gridCol w="317362"/>
                <a:gridCol w="317362"/>
              </a:tblGrid>
              <a:tr h="12241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412">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r>
                        <a:rPr kumimoji="0" lang="en-US" kern="1200" dirty="0" smtClean="0">
                          <a:solidFill>
                            <a:srgbClr val="FF0000"/>
                          </a:solidFill>
                          <a:latin typeface="+mn-lt"/>
                          <a:ea typeface="+mn-ea"/>
                          <a:cs typeface="+mn-cs"/>
                        </a:rPr>
                        <a:t>2</a:t>
                      </a:r>
                      <a:endParaRPr kumimoji="0" lang="en-US"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r>
                        <a:rPr kumimoji="0" lang="en-US" kern="1200" dirty="0" smtClean="0">
                          <a:solidFill>
                            <a:srgbClr val="FF0000"/>
                          </a:solidFill>
                          <a:latin typeface="+mn-lt"/>
                          <a:ea typeface="+mn-ea"/>
                          <a:cs typeface="+mn-cs"/>
                        </a:rPr>
                        <a:t>3</a:t>
                      </a:r>
                      <a:endParaRPr kumimoji="0" lang="en-US"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r>
                        <a:rPr kumimoji="0" lang="en-US" kern="1200" dirty="0" smtClean="0">
                          <a:solidFill>
                            <a:srgbClr val="FF0000"/>
                          </a:solidFill>
                          <a:latin typeface="+mn-lt"/>
                          <a:ea typeface="+mn-ea"/>
                          <a:cs typeface="+mn-cs"/>
                        </a:rPr>
                        <a:t>7</a:t>
                      </a:r>
                      <a:endParaRPr kumimoji="0" lang="en-US"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rtl="0" eaLnBrk="1" latinLnBrk="0" hangingPunct="1"/>
                      <a:endParaRPr kumimoji="0" lang="en-US"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241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41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241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41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41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41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41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41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41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241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41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1184641" y="3669778"/>
            <a:ext cx="720080" cy="369332"/>
          </a:xfrm>
          <a:prstGeom prst="rect">
            <a:avLst/>
          </a:prstGeom>
          <a:noFill/>
        </p:spPr>
        <p:txBody>
          <a:bodyPr wrap="square" rtlCol="0">
            <a:spAutoFit/>
          </a:bodyPr>
          <a:lstStyle/>
          <a:p>
            <a:pPr algn="l" rtl="0"/>
            <a:r>
              <a:rPr lang="en-US" dirty="0" smtClean="0"/>
              <a:t>Tests</a:t>
            </a:r>
            <a:endParaRPr lang="en-US" dirty="0"/>
          </a:p>
        </p:txBody>
      </p:sp>
      <p:sp>
        <p:nvSpPr>
          <p:cNvPr id="6" name="TextBox 5"/>
          <p:cNvSpPr txBox="1"/>
          <p:nvPr/>
        </p:nvSpPr>
        <p:spPr>
          <a:xfrm>
            <a:off x="5937169" y="1324872"/>
            <a:ext cx="1152128" cy="369332"/>
          </a:xfrm>
          <a:prstGeom prst="rect">
            <a:avLst/>
          </a:prstGeom>
          <a:noFill/>
        </p:spPr>
        <p:txBody>
          <a:bodyPr wrap="square" rtlCol="0">
            <a:spAutoFit/>
          </a:bodyPr>
          <a:lstStyle/>
          <a:p>
            <a:pPr algn="l" rtl="0"/>
            <a:r>
              <a:rPr lang="en-US" dirty="0" smtClean="0"/>
              <a:t>Events</a:t>
            </a:r>
            <a:endParaRPr lang="en-US" dirty="0"/>
          </a:p>
        </p:txBody>
      </p:sp>
    </p:spTree>
    <p:extLst>
      <p:ext uri="{BB962C8B-B14F-4D97-AF65-F5344CB8AC3E}">
        <p14:creationId xmlns="" xmlns:p14="http://schemas.microsoft.com/office/powerpoint/2010/main" val="196429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Test clustering</a:t>
            </a:r>
            <a:endParaRPr lang="he-IL" dirty="0"/>
          </a:p>
        </p:txBody>
      </p:sp>
      <p:sp>
        <p:nvSpPr>
          <p:cNvPr id="3" name="מציין מיקום תוכן 2"/>
          <p:cNvSpPr>
            <a:spLocks noGrp="1"/>
          </p:cNvSpPr>
          <p:nvPr>
            <p:ph idx="1"/>
          </p:nvPr>
        </p:nvSpPr>
        <p:spPr/>
        <p:txBody>
          <a:bodyPr/>
          <a:lstStyle/>
          <a:p>
            <a:r>
              <a:rPr lang="en-US" dirty="0" smtClean="0"/>
              <a:t>The goal is to find groups of similar tests.</a:t>
            </a:r>
            <a:endParaRPr lang="en-US" dirty="0" smtClean="0"/>
          </a:p>
          <a:p>
            <a:pPr lvl="1"/>
            <a:r>
              <a:rPr lang="en-US" dirty="0" smtClean="0"/>
              <a:t>First </a:t>
            </a:r>
            <a:r>
              <a:rPr lang="en-US" dirty="0" smtClean="0"/>
              <a:t>attempts with expander.</a:t>
            </a:r>
          </a:p>
          <a:p>
            <a:pPr lvl="1"/>
            <a:r>
              <a:rPr lang="en-US" dirty="0" smtClean="0"/>
              <a:t>Similarity measure.</a:t>
            </a:r>
          </a:p>
          <a:p>
            <a:pPr lvl="1"/>
            <a:r>
              <a:rPr lang="en-US" dirty="0" smtClean="0"/>
              <a:t>Binary K-Means</a:t>
            </a:r>
            <a:r>
              <a:rPr lang="en-US" dirty="0" smtClean="0"/>
              <a:t>.</a:t>
            </a:r>
          </a:p>
          <a:p>
            <a:pPr lvl="1"/>
            <a:r>
              <a:rPr lang="en-US" dirty="0" smtClean="0"/>
              <a:t>Other binary methods clustering.</a:t>
            </a:r>
            <a:endParaRPr lang="en-US" dirty="0" smtClean="0"/>
          </a:p>
          <a:p>
            <a:endParaRPr lang="he-I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Clustering with expander</a:t>
            </a:r>
            <a:endParaRPr lang="en-US" dirty="0"/>
          </a:p>
        </p:txBody>
      </p:sp>
      <p:sp>
        <p:nvSpPr>
          <p:cNvPr id="3" name="מציין מיקום תוכן 2"/>
          <p:cNvSpPr>
            <a:spLocks noGrp="1"/>
          </p:cNvSpPr>
          <p:nvPr>
            <p:ph idx="1"/>
          </p:nvPr>
        </p:nvSpPr>
        <p:spPr>
          <a:xfrm>
            <a:off x="1187624" y="1447800"/>
            <a:ext cx="7746064" cy="4800600"/>
          </a:xfrm>
        </p:spPr>
        <p:txBody>
          <a:bodyPr/>
          <a:lstStyle/>
          <a:p>
            <a:endParaRPr lang="en-US" dirty="0"/>
          </a:p>
        </p:txBody>
      </p:sp>
      <p:pic>
        <p:nvPicPr>
          <p:cNvPr id="4" name="Picture 1" descr="Dendrogram with matrix"/>
          <p:cNvPicPr/>
          <p:nvPr/>
        </p:nvPicPr>
        <p:blipFill>
          <a:blip r:embed="rId3" cstate="print"/>
          <a:srcRect r="13588" b="4414"/>
          <a:stretch>
            <a:fillRect/>
          </a:stretch>
        </p:blipFill>
        <p:spPr bwMode="auto">
          <a:xfrm rot="5400000">
            <a:off x="2427833" y="169217"/>
            <a:ext cx="4315772" cy="9116560"/>
          </a:xfrm>
          <a:prstGeom prst="rect">
            <a:avLst/>
          </a:prstGeom>
          <a:noFill/>
          <a:ln w="9525">
            <a:noFill/>
            <a:miter lim="800000"/>
            <a:headEnd/>
            <a:tailEnd/>
          </a:ln>
        </p:spPr>
      </p:pic>
      <p:sp>
        <p:nvSpPr>
          <p:cNvPr id="5" name="TextBox 4"/>
          <p:cNvSpPr txBox="1"/>
          <p:nvPr/>
        </p:nvSpPr>
        <p:spPr>
          <a:xfrm>
            <a:off x="3347864" y="2204864"/>
            <a:ext cx="720080" cy="369332"/>
          </a:xfrm>
          <a:prstGeom prst="rect">
            <a:avLst/>
          </a:prstGeom>
          <a:noFill/>
        </p:spPr>
        <p:txBody>
          <a:bodyPr wrap="square" rtlCol="0">
            <a:spAutoFit/>
          </a:bodyPr>
          <a:lstStyle/>
          <a:p>
            <a:pPr algn="l" rtl="0"/>
            <a:r>
              <a:rPr lang="en-US" dirty="0" smtClean="0"/>
              <a:t>Tests</a:t>
            </a:r>
            <a:endParaRPr lang="en-US" dirty="0"/>
          </a:p>
        </p:txBody>
      </p:sp>
      <p:sp>
        <p:nvSpPr>
          <p:cNvPr id="6" name="TextBox 5"/>
          <p:cNvSpPr txBox="1"/>
          <p:nvPr/>
        </p:nvSpPr>
        <p:spPr>
          <a:xfrm>
            <a:off x="8424936" y="3789040"/>
            <a:ext cx="827584" cy="369332"/>
          </a:xfrm>
          <a:prstGeom prst="rect">
            <a:avLst/>
          </a:prstGeom>
          <a:noFill/>
        </p:spPr>
        <p:txBody>
          <a:bodyPr wrap="square" rtlCol="0">
            <a:spAutoFit/>
          </a:bodyPr>
          <a:lstStyle/>
          <a:p>
            <a:pPr algn="l" rtl="0"/>
            <a:r>
              <a:rPr lang="en-US" dirty="0" smtClean="0"/>
              <a:t>Events</a:t>
            </a:r>
            <a:endParaRPr lang="en-US" dirty="0"/>
          </a:p>
        </p:txBody>
      </p:sp>
    </p:spTree>
    <p:extLst>
      <p:ext uri="{BB962C8B-B14F-4D97-AF65-F5344CB8AC3E}">
        <p14:creationId xmlns="" xmlns:p14="http://schemas.microsoft.com/office/powerpoint/2010/main" val="3503550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Hit count drawbacks</a:t>
            </a:r>
            <a:endParaRPr lang="en-US" dirty="0"/>
          </a:p>
        </p:txBody>
      </p:sp>
      <p:sp>
        <p:nvSpPr>
          <p:cNvPr id="3" name="מציין מיקום תוכן 2"/>
          <p:cNvSpPr>
            <a:spLocks noGrp="1"/>
          </p:cNvSpPr>
          <p:nvPr>
            <p:ph idx="1"/>
          </p:nvPr>
        </p:nvSpPr>
        <p:spPr/>
        <p:txBody>
          <a:bodyPr/>
          <a:lstStyle/>
          <a:p>
            <a:r>
              <a:rPr lang="en-US" dirty="0" smtClean="0"/>
              <a:t>Pearson correlation\Euclidian distance consider sparse vectors similar. </a:t>
            </a:r>
          </a:p>
          <a:p>
            <a:endParaRPr lang="en-US" dirty="0" smtClean="0"/>
          </a:p>
          <a:p>
            <a:r>
              <a:rPr lang="en-US" dirty="0" smtClean="0"/>
              <a:t>Hit counts are deceiving.</a:t>
            </a:r>
          </a:p>
          <a:p>
            <a:endParaRPr lang="en-US" dirty="0" smtClean="0"/>
          </a:p>
          <a:p>
            <a:r>
              <a:rPr lang="en-US" dirty="0" err="1" smtClean="0"/>
              <a:t>Normaliztion</a:t>
            </a:r>
            <a:r>
              <a:rPr lang="en-US" dirty="0" smtClean="0"/>
              <a:t>.</a:t>
            </a:r>
          </a:p>
        </p:txBody>
      </p:sp>
    </p:spTree>
    <p:extLst>
      <p:ext uri="{BB962C8B-B14F-4D97-AF65-F5344CB8AC3E}">
        <p14:creationId xmlns="" xmlns:p14="http://schemas.microsoft.com/office/powerpoint/2010/main" val="442517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מפנה השמש">
  <a:themeElements>
    <a:clrScheme name="מפנה השמש">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מפנה השמש">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מפנה השמש">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3777</TotalTime>
  <Words>3562</Words>
  <Application>Microsoft Office PowerPoint</Application>
  <PresentationFormat>On-screen Show (4:3)</PresentationFormat>
  <Paragraphs>610</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מפנה השמש</vt:lpstr>
      <vt:lpstr>Post Silicon Test Optimization</vt:lpstr>
      <vt:lpstr>Background</vt:lpstr>
      <vt:lpstr>DB</vt:lpstr>
      <vt:lpstr>DB</vt:lpstr>
      <vt:lpstr>Event Covering techniques</vt:lpstr>
      <vt:lpstr>Test X Event matrix</vt:lpstr>
      <vt:lpstr>Test clustering</vt:lpstr>
      <vt:lpstr>Clustering with expander</vt:lpstr>
      <vt:lpstr>Hit count drawbacks</vt:lpstr>
      <vt:lpstr>Binary similarity measure</vt:lpstr>
      <vt:lpstr>Binary similarity measure</vt:lpstr>
      <vt:lpstr>Binary similarity measure</vt:lpstr>
      <vt:lpstr>Test Clustering (Jaccard similarity)</vt:lpstr>
      <vt:lpstr>Binary K-means</vt:lpstr>
      <vt:lpstr>Binary K-means</vt:lpstr>
      <vt:lpstr>Binary K-means</vt:lpstr>
      <vt:lpstr>Evaluating clustering</vt:lpstr>
      <vt:lpstr>Slide 18</vt:lpstr>
      <vt:lpstr>Slide 19</vt:lpstr>
      <vt:lpstr>Slide 20</vt:lpstr>
      <vt:lpstr>Click</vt:lpstr>
      <vt:lpstr>Slide 22</vt:lpstr>
      <vt:lpstr>Cluster common features</vt:lpstr>
      <vt:lpstr>Cluster common features</vt:lpstr>
      <vt:lpstr>Common features – open issues</vt:lpstr>
      <vt:lpstr>Choose the “best” tests to run</vt:lpstr>
      <vt:lpstr>Evaluate a test subset</vt:lpstr>
      <vt:lpstr>“Farthest” first generalization</vt:lpstr>
      <vt:lpstr>Coverage based</vt:lpstr>
      <vt:lpstr>Cluster based</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Silicon meeting 22.3.11</dc:title>
  <dc:creator>Ron Zeira</dc:creator>
  <cp:lastModifiedBy>ronzeira</cp:lastModifiedBy>
  <cp:revision>400</cp:revision>
  <dcterms:created xsi:type="dcterms:W3CDTF">2011-03-21T17:11:22Z</dcterms:created>
  <dcterms:modified xsi:type="dcterms:W3CDTF">2011-07-12T15:36:23Z</dcterms:modified>
</cp:coreProperties>
</file>