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66" r:id="rId3"/>
    <p:sldId id="257" r:id="rId4"/>
    <p:sldId id="258" r:id="rId5"/>
    <p:sldId id="259" r:id="rId6"/>
    <p:sldId id="260" r:id="rId7"/>
    <p:sldId id="261" r:id="rId8"/>
    <p:sldId id="262" r:id="rId9"/>
    <p:sldId id="292" r:id="rId10"/>
    <p:sldId id="263"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4" r:id="rId28"/>
    <p:sldId id="283" r:id="rId29"/>
    <p:sldId id="282" r:id="rId30"/>
    <p:sldId id="280" r:id="rId31"/>
    <p:sldId id="285" r:id="rId32"/>
    <p:sldId id="286" r:id="rId33"/>
    <p:sldId id="287" r:id="rId34"/>
    <p:sldId id="289" r:id="rId35"/>
    <p:sldId id="290" r:id="rId36"/>
    <p:sldId id="291" r:id="rId37"/>
    <p:sldId id="293" r:id="rId38"/>
    <p:sldId id="294" r:id="rId39"/>
    <p:sldId id="300" r:id="rId40"/>
    <p:sldId id="295" r:id="rId41"/>
    <p:sldId id="296" r:id="rId42"/>
    <p:sldId id="299" r:id="rId43"/>
    <p:sldId id="29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84253" autoAdjust="0"/>
  </p:normalViewPr>
  <p:slideViewPr>
    <p:cSldViewPr>
      <p:cViewPr varScale="1">
        <p:scale>
          <a:sx n="97" d="100"/>
          <a:sy n="97" d="100"/>
        </p:scale>
        <p:origin x="-227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F433388-CEB9-432B-A3F6-0A275EEDBF2B}" type="datetimeFigureOut">
              <a:rPr lang="he-IL" smtClean="0"/>
              <a:pPr/>
              <a:t>י'/אב/תשע"א</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49FCFDA-4216-482B-8DCD-FEE4AAFE2C0C}" type="slidenum">
              <a:rPr lang="he-IL" smtClean="0"/>
              <a:pPr/>
              <a:t>‹#›</a:t>
            </a:fld>
            <a:endParaRPr lang="he-IL"/>
          </a:p>
        </p:txBody>
      </p:sp>
    </p:spTree>
    <p:extLst>
      <p:ext uri="{BB962C8B-B14F-4D97-AF65-F5344CB8AC3E}">
        <p14:creationId xmlns:p14="http://schemas.microsoft.com/office/powerpoint/2010/main" xmlns="" val="424903939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Above on the left is a FSC/SSC plot for human </a:t>
            </a:r>
            <a:r>
              <a:rPr lang="en-US" dirty="0" err="1" smtClean="0"/>
              <a:t>lysed</a:t>
            </a:r>
            <a:r>
              <a:rPr lang="en-US" dirty="0" smtClean="0"/>
              <a:t> whole blood using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smaller numbers of cells than in Figure 9. The lymphocytes, </a:t>
            </a:r>
            <a:r>
              <a:rPr lang="en-US" dirty="0" err="1" smtClean="0"/>
              <a:t>monocytes</a:t>
            </a:r>
            <a:r>
              <a:rPr lang="en-US" dirty="0" smtClean="0"/>
              <a:t> and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granulocytes have been gated as region 1 (R1), region 2 (R2) and region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(R3), respectively. ‘Region’ simply refers to an area drawn on a plot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displaying flow </a:t>
            </a:r>
            <a:r>
              <a:rPr lang="en-US" dirty="0" err="1" smtClean="0"/>
              <a:t>cytometry</a:t>
            </a:r>
            <a:r>
              <a:rPr lang="en-US" dirty="0" smtClean="0"/>
              <a:t> data.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the right the same cells are now plotted as SSC on the y-axis versus CD45</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fluorescence on the x-axis. CD45 is a marker expressed on all white blood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cells at varying intensities but is absent on red blood cells. In relative terms,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lymphocytes have a low SSC and high CD45 count (R4), granulocytes have 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high SSC and low CD45 count (R6), while </a:t>
            </a:r>
            <a:r>
              <a:rPr lang="en-US" dirty="0" err="1" smtClean="0"/>
              <a:t>monocytes</a:t>
            </a:r>
            <a:r>
              <a:rPr lang="en-US" dirty="0" smtClean="0"/>
              <a:t> are somewhere in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between the other two (R5). The major difference between the lymphocytes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gated in R1 and those gated in R4 is the absence of red blood cells in the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latter, making it a much purer preparation. This highlights the usefulness of</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gating strategies that combine a scatter parameter with a fluorescence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parameter.</a:t>
            </a:r>
            <a:endParaRPr lang="he-IL" dirty="0"/>
          </a:p>
        </p:txBody>
      </p:sp>
      <p:sp>
        <p:nvSpPr>
          <p:cNvPr id="4" name="Slide Number Placeholder 3"/>
          <p:cNvSpPr>
            <a:spLocks noGrp="1"/>
          </p:cNvSpPr>
          <p:nvPr>
            <p:ph type="sldNum" sz="quarter" idx="10"/>
          </p:nvPr>
        </p:nvSpPr>
        <p:spPr/>
        <p:txBody>
          <a:bodyPr/>
          <a:lstStyle/>
          <a:p>
            <a:fld id="{D49FCFDA-4216-482B-8DCD-FEE4AAFE2C0C}" type="slidenum">
              <a:rPr lang="he-IL" smtClean="0"/>
              <a:pPr/>
              <a:t>15</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Figure 14, R2 encompasses the PE-labeled B cells – note their positive shift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along the PE axis. R5 contains the FITC-labeled T cells (positively shifted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along the FITC axis). The top right quadrant contains a few ‘activated T cells’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(about 4% in this sample) that possess some HLA-DR expression also.</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these stain with both antibody markers they are grouped in their own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region (R3). R4 contains cells negative for both FITC and PE (no shift).</a:t>
            </a:r>
            <a:endParaRPr lang="he-IL" dirty="0"/>
          </a:p>
        </p:txBody>
      </p:sp>
      <p:sp>
        <p:nvSpPr>
          <p:cNvPr id="4" name="Slide Number Placeholder 3"/>
          <p:cNvSpPr>
            <a:spLocks noGrp="1"/>
          </p:cNvSpPr>
          <p:nvPr>
            <p:ph type="sldNum" sz="quarter" idx="10"/>
          </p:nvPr>
        </p:nvSpPr>
        <p:spPr/>
        <p:txBody>
          <a:bodyPr/>
          <a:lstStyle/>
          <a:p>
            <a:fld id="{D49FCFDA-4216-482B-8DCD-FEE4AAFE2C0C}" type="slidenum">
              <a:rPr lang="he-IL" smtClean="0"/>
              <a:pPr/>
              <a:t>17</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differences between the blood profiles of a healthy individual and one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suffering from leukemia, for instance, are very dramatic. This can be seen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the FSC v SSC plots in Figure 16. In the healthy person the cell types are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clearly defined, whereas blood from a leukemia patient is abnormal and does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 follow the classic profile.</a:t>
            </a:r>
            <a:endParaRPr lang="he-IL" dirty="0"/>
          </a:p>
        </p:txBody>
      </p:sp>
      <p:sp>
        <p:nvSpPr>
          <p:cNvPr id="4" name="Slide Number Placeholder 3"/>
          <p:cNvSpPr>
            <a:spLocks noGrp="1"/>
          </p:cNvSpPr>
          <p:nvPr>
            <p:ph type="sldNum" sz="quarter" idx="10"/>
          </p:nvPr>
        </p:nvSpPr>
        <p:spPr/>
        <p:txBody>
          <a:bodyPr/>
          <a:lstStyle/>
          <a:p>
            <a:fld id="{D49FCFDA-4216-482B-8DCD-FEE4AAFE2C0C}" type="slidenum">
              <a:rPr lang="he-IL" smtClean="0"/>
              <a:pPr/>
              <a:t>18</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normal person has a significant proportion of CD3-positive lymphocytes.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patient with leukemia, staining for CD3 is absent.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CD20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leukemia patient there are a large number of cells staining positive for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CD20. In the healthy person only a few stain positive.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HLA-DR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leukemia patient is HLA-DR-positive. In the normal person only a small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number of cells stain positive.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Being CD3-negative, CD20-positive and HLA-DR-positive, a clinician could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diagnose with certainty that this patient is suffering from a B cell lineage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leukemia or lymphoma. The precise classification of disease may be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determined using further antibodies.</a:t>
            </a:r>
            <a:endParaRPr lang="he-IL" dirty="0"/>
          </a:p>
        </p:txBody>
      </p:sp>
      <p:sp>
        <p:nvSpPr>
          <p:cNvPr id="4" name="Slide Number Placeholder 3"/>
          <p:cNvSpPr>
            <a:spLocks noGrp="1"/>
          </p:cNvSpPr>
          <p:nvPr>
            <p:ph type="sldNum" sz="quarter" idx="10"/>
          </p:nvPr>
        </p:nvSpPr>
        <p:spPr/>
        <p:txBody>
          <a:bodyPr/>
          <a:lstStyle/>
          <a:p>
            <a:fld id="{D49FCFDA-4216-482B-8DCD-FEE4AAFE2C0C}" type="slidenum">
              <a:rPr lang="he-IL" smtClean="0"/>
              <a:pPr/>
              <a:t>19</a:t>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antigen would be assigned a cluster designation, or CD number, meaning that a known cluster of antibodies were binding to this known antigen</a:t>
            </a:r>
            <a:endParaRPr lang="he-IL" dirty="0"/>
          </a:p>
        </p:txBody>
      </p:sp>
      <p:sp>
        <p:nvSpPr>
          <p:cNvPr id="4" name="Slide Number Placeholder 3"/>
          <p:cNvSpPr>
            <a:spLocks noGrp="1"/>
          </p:cNvSpPr>
          <p:nvPr>
            <p:ph type="sldNum" sz="quarter" idx="10"/>
          </p:nvPr>
        </p:nvSpPr>
        <p:spPr/>
        <p:txBody>
          <a:bodyPr/>
          <a:lstStyle/>
          <a:p>
            <a:fld id="{D49FCFDA-4216-482B-8DCD-FEE4AAFE2C0C}" type="slidenum">
              <a:rPr lang="he-IL" smtClean="0"/>
              <a:pPr/>
              <a:t>23</a:t>
            </a:fld>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b="0" i="0" kern="1200" dirty="0" smtClean="0">
                <a:solidFill>
                  <a:schemeClr val="tx1"/>
                </a:solidFill>
                <a:latin typeface="+mn-lt"/>
                <a:ea typeface="+mn-ea"/>
                <a:cs typeface="+mn-cs"/>
              </a:rPr>
              <a:t>Results will be scored using the area under the precision versus recall (PR) curve. Precision is defined as the fraction of correct positive set predictions, and recall is the proportion of correct positive set predictions out of all patients in the positive set. Other metrics such as the area under the receiver operating characteristic (ROC) curve will also be evaluated. Teams will be ranked according to their overall performance based on the area under the PR and ROC curves. We will evaluate these predictions as discussed in [6]</a:t>
            </a:r>
            <a:endParaRPr lang="he-IL" dirty="0"/>
          </a:p>
        </p:txBody>
      </p:sp>
      <p:sp>
        <p:nvSpPr>
          <p:cNvPr id="4" name="Slide Number Placeholder 3"/>
          <p:cNvSpPr>
            <a:spLocks noGrp="1"/>
          </p:cNvSpPr>
          <p:nvPr>
            <p:ph type="sldNum" sz="quarter" idx="10"/>
          </p:nvPr>
        </p:nvSpPr>
        <p:spPr/>
        <p:txBody>
          <a:bodyPr/>
          <a:lstStyle/>
          <a:p>
            <a:fld id="{D49FCFDA-4216-482B-8DCD-FEE4AAFE2C0C}" type="slidenum">
              <a:rPr lang="he-IL" smtClean="0"/>
              <a:pPr/>
              <a:t>25</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the-dream-project.org/challanges/dream6flowcap2-molecular-classification-acute-myeloid-leukaemia-challeng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bdserotec.com/" TargetMode="External"/><Relationship Id="rId2" Type="http://schemas.openxmlformats.org/officeDocument/2006/relationships/hyperlink" Target="http://www.usuhs.mil/bic/"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DREAM6/FlowCAP2 Molecular Classification of Acute Myeloid </a:t>
            </a:r>
            <a:r>
              <a:rPr lang="en-US" dirty="0" err="1" smtClean="0"/>
              <a:t>Leukaemia</a:t>
            </a:r>
            <a:r>
              <a:rPr lang="en-US" dirty="0" smtClean="0"/>
              <a:t> Challenge</a:t>
            </a:r>
            <a:br>
              <a:rPr lang="en-US" dirty="0" smtClean="0"/>
            </a:br>
            <a:endParaRPr lang="he-IL" dirty="0"/>
          </a:p>
        </p:txBody>
      </p:sp>
      <p:sp>
        <p:nvSpPr>
          <p:cNvPr id="3" name="Subtitle 2"/>
          <p:cNvSpPr>
            <a:spLocks noGrp="1"/>
          </p:cNvSpPr>
          <p:nvPr>
            <p:ph type="subTitle" idx="1"/>
          </p:nvPr>
        </p:nvSpPr>
        <p:spPr>
          <a:xfrm>
            <a:off x="762000" y="3886200"/>
            <a:ext cx="7772400" cy="1752600"/>
          </a:xfrm>
        </p:spPr>
        <p:txBody>
          <a:bodyPr/>
          <a:lstStyle/>
          <a:p>
            <a:r>
              <a:rPr lang="en-US" dirty="0" smtClean="0"/>
              <a:t>AGCT meeting, August 2011</a:t>
            </a:r>
          </a:p>
          <a:p>
            <a:r>
              <a:rPr lang="en-US" dirty="0" smtClean="0"/>
              <a:t>David </a:t>
            </a:r>
            <a:r>
              <a:rPr lang="en-US" dirty="0" err="1" smtClean="0"/>
              <a:t>Amar</a:t>
            </a:r>
            <a:r>
              <a:rPr lang="en-US" dirty="0" smtClean="0"/>
              <a:t>, </a:t>
            </a:r>
            <a:r>
              <a:rPr lang="en-US" dirty="0" err="1" smtClean="0"/>
              <a:t>Yaron</a:t>
            </a:r>
            <a:r>
              <a:rPr lang="en-US" dirty="0" smtClean="0"/>
              <a:t> Orenstein &amp; Ron </a:t>
            </a:r>
            <a:r>
              <a:rPr lang="en-US" dirty="0" err="1" smtClean="0"/>
              <a:t>Zeira</a:t>
            </a:r>
            <a:endParaRPr lang="en-US" dirty="0" smtClean="0"/>
          </a:p>
          <a:p>
            <a:r>
              <a:rPr lang="en-US" dirty="0" smtClean="0"/>
              <a:t>Ron Shamir’s group</a:t>
            </a:r>
            <a:endParaRPr lang="he-IL" dirty="0"/>
          </a:p>
        </p:txBody>
      </p:sp>
      <p:sp>
        <p:nvSpPr>
          <p:cNvPr id="4" name="TextBox 3"/>
          <p:cNvSpPr txBox="1"/>
          <p:nvPr/>
        </p:nvSpPr>
        <p:spPr>
          <a:xfrm>
            <a:off x="304800" y="6477000"/>
            <a:ext cx="8458200" cy="276999"/>
          </a:xfrm>
          <a:prstGeom prst="rect">
            <a:avLst/>
          </a:prstGeom>
          <a:noFill/>
        </p:spPr>
        <p:txBody>
          <a:bodyPr wrap="square" rtlCol="1">
            <a:spAutoFit/>
          </a:bodyPr>
          <a:lstStyle/>
          <a:p>
            <a:r>
              <a:rPr lang="en-US" sz="1200" dirty="0" smtClean="0">
                <a:hlinkClick r:id="rId2"/>
              </a:rPr>
              <a:t>http://www.the-dream-project.org/challanges/dream6flowcap2-molecular-classification-acute-myeloid-leukaemia-challenge</a:t>
            </a:r>
            <a:endParaRPr lang="he-IL"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Immunology</a:t>
            </a:r>
            <a:endParaRPr lang="he-IL" dirty="0"/>
          </a:p>
        </p:txBody>
      </p:sp>
      <p:sp>
        <p:nvSpPr>
          <p:cNvPr id="3" name="Content Placeholder 2"/>
          <p:cNvSpPr>
            <a:spLocks noGrp="1"/>
          </p:cNvSpPr>
          <p:nvPr>
            <p:ph idx="1"/>
          </p:nvPr>
        </p:nvSpPr>
        <p:spPr/>
        <p:txBody>
          <a:bodyPr/>
          <a:lstStyle/>
          <a:p>
            <a:r>
              <a:rPr lang="en-US" dirty="0" smtClean="0"/>
              <a:t>Antibodies (</a:t>
            </a:r>
            <a:r>
              <a:rPr lang="en-US" dirty="0" err="1" smtClean="0"/>
              <a:t>immunoglobulins</a:t>
            </a:r>
            <a:r>
              <a:rPr lang="en-US" dirty="0" smtClean="0"/>
              <a:t>) are proteins used by the immune system to neutralize foreign invaders.</a:t>
            </a:r>
          </a:p>
          <a:p>
            <a:r>
              <a:rPr lang="en-US" dirty="0" smtClean="0"/>
              <a:t>They recognize, through specific binding, molecules called antigens.</a:t>
            </a:r>
          </a:p>
          <a:p>
            <a:r>
              <a:rPr lang="en-US" dirty="0" smtClean="0"/>
              <a:t>Antibodies are covalently bound to </a:t>
            </a:r>
            <a:r>
              <a:rPr lang="en-US" dirty="0" err="1" smtClean="0"/>
              <a:t>fluorochromes</a:t>
            </a:r>
            <a:r>
              <a:rPr lang="en-US" dirty="0" smtClean="0"/>
              <a:t> as a means of and reliably specifically labeling cells.</a:t>
            </a:r>
          </a:p>
          <a:p>
            <a:endParaRPr lang="he-I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Immunophenotyping</a:t>
            </a:r>
            <a:endParaRPr lang="he-IL" dirty="0"/>
          </a:p>
        </p:txBody>
      </p:sp>
      <p:sp>
        <p:nvSpPr>
          <p:cNvPr id="3" name="Content Placeholder 2"/>
          <p:cNvSpPr>
            <a:spLocks noGrp="1"/>
          </p:cNvSpPr>
          <p:nvPr>
            <p:ph idx="1"/>
          </p:nvPr>
        </p:nvSpPr>
        <p:spPr/>
        <p:txBody>
          <a:bodyPr/>
          <a:lstStyle/>
          <a:p>
            <a:r>
              <a:rPr lang="en-US" dirty="0" smtClean="0"/>
              <a:t>Monoclonal antibodies are used to recognize specific antigens on the surface of cells.</a:t>
            </a:r>
          </a:p>
          <a:p>
            <a:r>
              <a:rPr lang="en-US" dirty="0" smtClean="0"/>
              <a:t>These cell-surface markers characterize different cell types.</a:t>
            </a:r>
          </a:p>
          <a:p>
            <a:endParaRPr lang="he-IL" dirty="0"/>
          </a:p>
        </p:txBody>
      </p:sp>
      <p:pic>
        <p:nvPicPr>
          <p:cNvPr id="3074" name="Picture 2"/>
          <p:cNvPicPr>
            <a:picLocks noChangeAspect="1" noChangeArrowheads="1"/>
          </p:cNvPicPr>
          <p:nvPr/>
        </p:nvPicPr>
        <p:blipFill>
          <a:blip r:embed="rId2" cstate="print"/>
          <a:srcRect/>
          <a:stretch>
            <a:fillRect/>
          </a:stretch>
        </p:blipFill>
        <p:spPr bwMode="auto">
          <a:xfrm>
            <a:off x="6477000" y="3265466"/>
            <a:ext cx="2667000" cy="3592534"/>
          </a:xfrm>
          <a:prstGeom prst="rect">
            <a:avLst/>
          </a:prstGeom>
          <a:noFill/>
          <a:ln w="9525">
            <a:noFill/>
            <a:miter lim="800000"/>
            <a:headEnd/>
            <a:tailEnd/>
          </a:ln>
        </p:spPr>
      </p:pic>
      <p:sp>
        <p:nvSpPr>
          <p:cNvPr id="5" name="Content Placeholder 2"/>
          <p:cNvSpPr txBox="1">
            <a:spLocks/>
          </p:cNvSpPr>
          <p:nvPr/>
        </p:nvSpPr>
        <p:spPr>
          <a:xfrm>
            <a:off x="457200" y="3810000"/>
            <a:ext cx="60960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Fluorochrome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-tagged monoclonal antibodies brightly label cells for detection by the flow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cytometer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he-IL"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Immunophenotyping</a:t>
            </a:r>
            <a:endParaRPr lang="he-IL" dirty="0"/>
          </a:p>
        </p:txBody>
      </p:sp>
      <p:sp>
        <p:nvSpPr>
          <p:cNvPr id="3" name="Content Placeholder 2"/>
          <p:cNvSpPr>
            <a:spLocks noGrp="1"/>
          </p:cNvSpPr>
          <p:nvPr>
            <p:ph idx="1"/>
          </p:nvPr>
        </p:nvSpPr>
        <p:spPr>
          <a:xfrm>
            <a:off x="457200" y="1600200"/>
            <a:ext cx="4800600" cy="4525963"/>
          </a:xfrm>
        </p:spPr>
        <p:txBody>
          <a:bodyPr/>
          <a:lstStyle/>
          <a:p>
            <a:r>
              <a:rPr lang="en-US" dirty="0" smtClean="0"/>
              <a:t>Many cell surface features (as well as some internal characteristics) can be simultaneously assessed by employing different combinations of </a:t>
            </a:r>
            <a:r>
              <a:rPr lang="en-US" dirty="0" err="1" smtClean="0"/>
              <a:t>fluorochromes</a:t>
            </a:r>
            <a:r>
              <a:rPr lang="en-US" dirty="0" smtClean="0"/>
              <a:t>.</a:t>
            </a:r>
            <a:endParaRPr lang="he-IL" dirty="0"/>
          </a:p>
        </p:txBody>
      </p:sp>
      <p:pic>
        <p:nvPicPr>
          <p:cNvPr id="4099" name="Picture 3"/>
          <p:cNvPicPr>
            <a:picLocks noChangeAspect="1" noChangeArrowheads="1"/>
          </p:cNvPicPr>
          <p:nvPr/>
        </p:nvPicPr>
        <p:blipFill>
          <a:blip r:embed="rId2" cstate="print"/>
          <a:srcRect/>
          <a:stretch>
            <a:fillRect/>
          </a:stretch>
        </p:blipFill>
        <p:spPr bwMode="auto">
          <a:xfrm>
            <a:off x="5075486" y="1600200"/>
            <a:ext cx="4068514" cy="3810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FACS data analysis</a:t>
            </a:r>
            <a:endParaRPr lang="he-IL" dirty="0"/>
          </a:p>
        </p:txBody>
      </p:sp>
      <p:sp>
        <p:nvSpPr>
          <p:cNvPr id="3" name="Content Placeholder 2"/>
          <p:cNvSpPr>
            <a:spLocks noGrp="1"/>
          </p:cNvSpPr>
          <p:nvPr>
            <p:ph idx="1"/>
          </p:nvPr>
        </p:nvSpPr>
        <p:spPr>
          <a:xfrm>
            <a:off x="457200" y="1143000"/>
            <a:ext cx="8229600" cy="4525963"/>
          </a:xfrm>
        </p:spPr>
        <p:txBody>
          <a:bodyPr/>
          <a:lstStyle/>
          <a:p>
            <a:r>
              <a:rPr lang="en-US" dirty="0" smtClean="0"/>
              <a:t>Data comes in 10 bit reads from the FS, SS and color detectors for each event.</a:t>
            </a:r>
          </a:p>
          <a:p>
            <a:r>
              <a:rPr lang="en-US" dirty="0" smtClean="0"/>
              <a:t>Flow </a:t>
            </a:r>
            <a:r>
              <a:rPr lang="en-US" dirty="0" err="1" smtClean="0"/>
              <a:t>cytometry</a:t>
            </a:r>
            <a:r>
              <a:rPr lang="en-US" dirty="0" smtClean="0"/>
              <a:t> computer software can generate data in the form of density plots and contour plots.</a:t>
            </a:r>
            <a:endParaRPr lang="he-IL" dirty="0"/>
          </a:p>
        </p:txBody>
      </p:sp>
      <p:pic>
        <p:nvPicPr>
          <p:cNvPr id="5122" name="Picture 2"/>
          <p:cNvPicPr>
            <a:picLocks noChangeAspect="1" noChangeArrowheads="1"/>
          </p:cNvPicPr>
          <p:nvPr/>
        </p:nvPicPr>
        <p:blipFill>
          <a:blip r:embed="rId2" cstate="print"/>
          <a:srcRect/>
          <a:stretch>
            <a:fillRect/>
          </a:stretch>
        </p:blipFill>
        <p:spPr bwMode="auto">
          <a:xfrm>
            <a:off x="5334000" y="3195320"/>
            <a:ext cx="3632410" cy="366268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0" y="4180840"/>
            <a:ext cx="4724400" cy="267716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Gating</a:t>
            </a:r>
            <a:endParaRPr lang="he-IL" dirty="0"/>
          </a:p>
        </p:txBody>
      </p:sp>
      <p:sp>
        <p:nvSpPr>
          <p:cNvPr id="3" name="Content Placeholder 2"/>
          <p:cNvSpPr>
            <a:spLocks noGrp="1"/>
          </p:cNvSpPr>
          <p:nvPr>
            <p:ph idx="1"/>
          </p:nvPr>
        </p:nvSpPr>
        <p:spPr>
          <a:xfrm>
            <a:off x="457200" y="1600200"/>
            <a:ext cx="4572000" cy="4525963"/>
          </a:xfrm>
        </p:spPr>
        <p:txBody>
          <a:bodyPr/>
          <a:lstStyle/>
          <a:p>
            <a:r>
              <a:rPr lang="en-US" dirty="0" smtClean="0"/>
              <a:t>Distinguish cell types and debris.</a:t>
            </a:r>
          </a:p>
          <a:p>
            <a:endParaRPr lang="he-IL" dirty="0"/>
          </a:p>
        </p:txBody>
      </p:sp>
      <p:pic>
        <p:nvPicPr>
          <p:cNvPr id="6146" name="Picture 2"/>
          <p:cNvPicPr>
            <a:picLocks noChangeAspect="1" noChangeArrowheads="1"/>
          </p:cNvPicPr>
          <p:nvPr/>
        </p:nvPicPr>
        <p:blipFill>
          <a:blip r:embed="rId2" cstate="print"/>
          <a:srcRect/>
          <a:stretch>
            <a:fillRect/>
          </a:stretch>
        </p:blipFill>
        <p:spPr bwMode="auto">
          <a:xfrm>
            <a:off x="0" y="3657600"/>
            <a:ext cx="9144000" cy="253041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953000" y="1371600"/>
            <a:ext cx="3137538" cy="22336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Gating</a:t>
            </a:r>
            <a:endParaRPr lang="he-IL" dirty="0"/>
          </a:p>
        </p:txBody>
      </p:sp>
      <p:sp>
        <p:nvSpPr>
          <p:cNvPr id="3" name="Content Placeholder 2"/>
          <p:cNvSpPr>
            <a:spLocks noGrp="1"/>
          </p:cNvSpPr>
          <p:nvPr>
            <p:ph idx="1"/>
          </p:nvPr>
        </p:nvSpPr>
        <p:spPr/>
        <p:txBody>
          <a:bodyPr/>
          <a:lstStyle/>
          <a:p>
            <a:r>
              <a:rPr lang="en-US" dirty="0" err="1" smtClean="0"/>
              <a:t>Lysed</a:t>
            </a:r>
            <a:r>
              <a:rPr lang="en-US" dirty="0" smtClean="0"/>
              <a:t> whole blood analysis using scatter and fluorescence</a:t>
            </a:r>
            <a:endParaRPr lang="he-IL" dirty="0"/>
          </a:p>
        </p:txBody>
      </p:sp>
      <p:pic>
        <p:nvPicPr>
          <p:cNvPr id="7170" name="Picture 2"/>
          <p:cNvPicPr>
            <a:picLocks noChangeAspect="1" noChangeArrowheads="1"/>
          </p:cNvPicPr>
          <p:nvPr/>
        </p:nvPicPr>
        <p:blipFill>
          <a:blip r:embed="rId3" cstate="print"/>
          <a:srcRect/>
          <a:stretch>
            <a:fillRect/>
          </a:stretch>
        </p:blipFill>
        <p:spPr bwMode="auto">
          <a:xfrm>
            <a:off x="0" y="2576043"/>
            <a:ext cx="9144000" cy="428195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Single-parameter histograms</a:t>
            </a:r>
            <a:endParaRPr lang="he-IL" dirty="0"/>
          </a:p>
        </p:txBody>
      </p:sp>
      <p:sp>
        <p:nvSpPr>
          <p:cNvPr id="3" name="Content Placeholder 2"/>
          <p:cNvSpPr>
            <a:spLocks noGrp="1"/>
          </p:cNvSpPr>
          <p:nvPr>
            <p:ph idx="1"/>
          </p:nvPr>
        </p:nvSpPr>
        <p:spPr>
          <a:xfrm>
            <a:off x="457200" y="1600200"/>
            <a:ext cx="8534400" cy="4525963"/>
          </a:xfrm>
        </p:spPr>
        <p:txBody>
          <a:bodyPr>
            <a:normAutofit/>
          </a:bodyPr>
          <a:lstStyle/>
          <a:p>
            <a:r>
              <a:rPr lang="en-US" dirty="0" smtClean="0"/>
              <a:t>Ideally, flow </a:t>
            </a:r>
            <a:r>
              <a:rPr lang="en-US" dirty="0" err="1" smtClean="0"/>
              <a:t>cytometry</a:t>
            </a:r>
            <a:r>
              <a:rPr lang="en-US" dirty="0" smtClean="0"/>
              <a:t> will produce a single distinct peak that can be interpreted as the positive dataset.</a:t>
            </a:r>
          </a:p>
        </p:txBody>
      </p:sp>
      <p:pic>
        <p:nvPicPr>
          <p:cNvPr id="8194" name="Picture 2"/>
          <p:cNvPicPr>
            <a:picLocks noChangeAspect="1" noChangeArrowheads="1"/>
          </p:cNvPicPr>
          <p:nvPr/>
        </p:nvPicPr>
        <p:blipFill>
          <a:blip r:embed="rId2" cstate="print"/>
          <a:srcRect/>
          <a:stretch>
            <a:fillRect/>
          </a:stretch>
        </p:blipFill>
        <p:spPr bwMode="auto">
          <a:xfrm>
            <a:off x="5486400" y="3260558"/>
            <a:ext cx="3657600" cy="3597442"/>
          </a:xfrm>
          <a:prstGeom prst="rect">
            <a:avLst/>
          </a:prstGeom>
          <a:noFill/>
          <a:ln w="9525">
            <a:noFill/>
            <a:miter lim="800000"/>
            <a:headEnd/>
            <a:tailEnd/>
          </a:ln>
        </p:spPr>
      </p:pic>
      <p:sp>
        <p:nvSpPr>
          <p:cNvPr id="5" name="Content Placeholder 2"/>
          <p:cNvSpPr txBox="1">
            <a:spLocks/>
          </p:cNvSpPr>
          <p:nvPr/>
        </p:nvSpPr>
        <p:spPr>
          <a:xfrm>
            <a:off x="381000" y="3200400"/>
            <a:ext cx="51054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However, in many situations,  low analysis is performed on a mixed population of cells resulting in several peaks on the histogram</a:t>
            </a:r>
            <a:endParaRPr kumimoji="0" lang="he-IL"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Two-parameter plots</a:t>
            </a:r>
            <a:endParaRPr lang="he-IL" dirty="0"/>
          </a:p>
        </p:txBody>
      </p:sp>
      <p:sp>
        <p:nvSpPr>
          <p:cNvPr id="3" name="Content Placeholder 2"/>
          <p:cNvSpPr>
            <a:spLocks noGrp="1"/>
          </p:cNvSpPr>
          <p:nvPr>
            <p:ph idx="1"/>
          </p:nvPr>
        </p:nvSpPr>
        <p:spPr/>
        <p:txBody>
          <a:bodyPr/>
          <a:lstStyle/>
          <a:p>
            <a:r>
              <a:rPr lang="en-US" dirty="0" smtClean="0"/>
              <a:t>Lymphocytes were stained with anti-CD3 (x-axis) and anti-HLA-DR (y-axis). CD3 and HLA-DR are markers for T cells and B cells, respectively.</a:t>
            </a:r>
            <a:endParaRPr lang="he-IL" dirty="0"/>
          </a:p>
        </p:txBody>
      </p:sp>
      <p:pic>
        <p:nvPicPr>
          <p:cNvPr id="9218" name="Picture 2"/>
          <p:cNvPicPr>
            <a:picLocks noChangeAspect="1" noChangeArrowheads="1"/>
          </p:cNvPicPr>
          <p:nvPr/>
        </p:nvPicPr>
        <p:blipFill>
          <a:blip r:embed="rId3" cstate="print"/>
          <a:srcRect/>
          <a:stretch>
            <a:fillRect/>
          </a:stretch>
        </p:blipFill>
        <p:spPr bwMode="auto">
          <a:xfrm>
            <a:off x="5181600" y="3125406"/>
            <a:ext cx="3962400" cy="373259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Immunophenotyping</a:t>
            </a:r>
            <a:endParaRPr lang="he-IL" dirty="0"/>
          </a:p>
        </p:txBody>
      </p:sp>
      <p:sp>
        <p:nvSpPr>
          <p:cNvPr id="3" name="Content Placeholder 2"/>
          <p:cNvSpPr>
            <a:spLocks noGrp="1"/>
          </p:cNvSpPr>
          <p:nvPr>
            <p:ph idx="1"/>
          </p:nvPr>
        </p:nvSpPr>
        <p:spPr/>
        <p:txBody>
          <a:bodyPr/>
          <a:lstStyle/>
          <a:p>
            <a:r>
              <a:rPr lang="en-US" dirty="0" smtClean="0"/>
              <a:t>Abnormal growth may interfere with the natural expression of markers resulting in </a:t>
            </a:r>
            <a:r>
              <a:rPr lang="en-US" dirty="0" err="1" smtClean="0"/>
              <a:t>overexpression</a:t>
            </a:r>
            <a:r>
              <a:rPr lang="en-US" dirty="0" smtClean="0"/>
              <a:t> of some and under-representation of others.</a:t>
            </a:r>
            <a:endParaRPr lang="he-IL" dirty="0"/>
          </a:p>
        </p:txBody>
      </p:sp>
      <p:pic>
        <p:nvPicPr>
          <p:cNvPr id="10242" name="Picture 2"/>
          <p:cNvPicPr>
            <a:picLocks noChangeAspect="1" noChangeArrowheads="1"/>
          </p:cNvPicPr>
          <p:nvPr/>
        </p:nvPicPr>
        <p:blipFill>
          <a:blip r:embed="rId3" cstate="print"/>
          <a:srcRect/>
          <a:stretch>
            <a:fillRect/>
          </a:stretch>
        </p:blipFill>
        <p:spPr bwMode="auto">
          <a:xfrm>
            <a:off x="1371600" y="3508402"/>
            <a:ext cx="6477000" cy="334959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Immunophenotyping</a:t>
            </a:r>
            <a:endParaRPr lang="he-IL" dirty="0"/>
          </a:p>
        </p:txBody>
      </p:sp>
      <p:sp>
        <p:nvSpPr>
          <p:cNvPr id="3" name="Content Placeholder 2"/>
          <p:cNvSpPr>
            <a:spLocks noGrp="1"/>
          </p:cNvSpPr>
          <p:nvPr>
            <p:ph idx="1"/>
          </p:nvPr>
        </p:nvSpPr>
        <p:spPr/>
        <p:txBody>
          <a:bodyPr/>
          <a:lstStyle/>
          <a:p>
            <a:endParaRPr lang="he-IL"/>
          </a:p>
        </p:txBody>
      </p:sp>
      <p:pic>
        <p:nvPicPr>
          <p:cNvPr id="11266" name="Picture 2"/>
          <p:cNvPicPr>
            <a:picLocks noChangeAspect="1" noChangeArrowheads="1"/>
          </p:cNvPicPr>
          <p:nvPr/>
        </p:nvPicPr>
        <p:blipFill>
          <a:blip r:embed="rId3" cstate="print"/>
          <a:srcRect/>
          <a:stretch>
            <a:fillRect/>
          </a:stretch>
        </p:blipFill>
        <p:spPr bwMode="auto">
          <a:xfrm>
            <a:off x="1219200" y="1219200"/>
            <a:ext cx="6665844" cy="5638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AML</a:t>
            </a:r>
            <a:endParaRPr lang="he-IL" dirty="0"/>
          </a:p>
        </p:txBody>
      </p:sp>
      <p:sp>
        <p:nvSpPr>
          <p:cNvPr id="3" name="Content Placeholder 2"/>
          <p:cNvSpPr>
            <a:spLocks noGrp="1"/>
          </p:cNvSpPr>
          <p:nvPr>
            <p:ph idx="1"/>
          </p:nvPr>
        </p:nvSpPr>
        <p:spPr/>
        <p:txBody>
          <a:bodyPr>
            <a:normAutofit lnSpcReduction="10000"/>
          </a:bodyPr>
          <a:lstStyle/>
          <a:p>
            <a:r>
              <a:rPr lang="en-US" dirty="0" smtClean="0"/>
              <a:t>Acute </a:t>
            </a:r>
            <a:r>
              <a:rPr lang="en-US" dirty="0" err="1" smtClean="0"/>
              <a:t>myelogenous</a:t>
            </a:r>
            <a:r>
              <a:rPr lang="en-US" dirty="0" smtClean="0"/>
              <a:t> leukemia (AML) is a malignancy that arises in either granulocytes or </a:t>
            </a:r>
            <a:r>
              <a:rPr lang="en-US" dirty="0" err="1" smtClean="0"/>
              <a:t>monocytes</a:t>
            </a:r>
            <a:r>
              <a:rPr lang="en-US" dirty="0" smtClean="0"/>
              <a:t> which are white blood cells that battle infectious agents throughout the body.</a:t>
            </a:r>
          </a:p>
          <a:p>
            <a:r>
              <a:rPr lang="en-US" dirty="0" smtClean="0"/>
              <a:t>AML is the most common type of leukemia.</a:t>
            </a:r>
          </a:p>
          <a:p>
            <a:r>
              <a:rPr lang="en-US" dirty="0" smtClean="0"/>
              <a:t>There are several (7-9) subtypes of AML are classified based on the stage of development </a:t>
            </a:r>
            <a:r>
              <a:rPr lang="en-US" dirty="0" err="1" smtClean="0"/>
              <a:t>myeloblasts</a:t>
            </a:r>
            <a:r>
              <a:rPr lang="en-US" dirty="0" smtClean="0"/>
              <a:t> have reached at the time of diagnosis.</a:t>
            </a:r>
            <a:endParaRPr lang="he-I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he-IL" dirty="0"/>
          </a:p>
        </p:txBody>
      </p:sp>
      <p:sp>
        <p:nvSpPr>
          <p:cNvPr id="3" name="Content Placeholder 2"/>
          <p:cNvSpPr>
            <a:spLocks noGrp="1"/>
          </p:cNvSpPr>
          <p:nvPr>
            <p:ph idx="1"/>
          </p:nvPr>
        </p:nvSpPr>
        <p:spPr/>
        <p:txBody>
          <a:bodyPr/>
          <a:lstStyle/>
          <a:p>
            <a:endParaRPr lang="he-IL"/>
          </a:p>
        </p:txBody>
      </p:sp>
      <p:pic>
        <p:nvPicPr>
          <p:cNvPr id="12290" name="Picture 2" descr="C:\Users\ronzeira\Downloads\flowcap_0.png"/>
          <p:cNvPicPr>
            <a:picLocks noChangeAspect="1" noChangeArrowheads="1"/>
          </p:cNvPicPr>
          <p:nvPr/>
        </p:nvPicPr>
        <p:blipFill>
          <a:blip r:embed="rId2" cstate="print"/>
          <a:srcRect/>
          <a:stretch>
            <a:fillRect/>
          </a:stretch>
        </p:blipFill>
        <p:spPr bwMode="auto">
          <a:xfrm>
            <a:off x="914400" y="1143000"/>
            <a:ext cx="7620000" cy="5715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he-IL" dirty="0"/>
          </a:p>
        </p:txBody>
      </p:sp>
      <p:sp>
        <p:nvSpPr>
          <p:cNvPr id="3" name="Content Placeholder 2"/>
          <p:cNvSpPr>
            <a:spLocks noGrp="1"/>
          </p:cNvSpPr>
          <p:nvPr>
            <p:ph idx="1"/>
          </p:nvPr>
        </p:nvSpPr>
        <p:spPr/>
        <p:txBody>
          <a:bodyPr/>
          <a:lstStyle/>
          <a:p>
            <a:r>
              <a:rPr lang="en-US" dirty="0" smtClean="0"/>
              <a:t>The samples consist of 43 AML positive patients and 316 healthy donors.</a:t>
            </a:r>
          </a:p>
          <a:p>
            <a:r>
              <a:rPr lang="en-US" dirty="0" smtClean="0"/>
              <a:t>Samples from peripheral blood or bone marrow aspirate were collected over a one year period.</a:t>
            </a:r>
          </a:p>
          <a:p>
            <a:r>
              <a:rPr lang="en-US" dirty="0" smtClean="0"/>
              <a:t>The samples were subsequently studied with flow </a:t>
            </a:r>
            <a:r>
              <a:rPr lang="en-US" dirty="0" err="1" smtClean="0"/>
              <a:t>cytometry</a:t>
            </a:r>
            <a:r>
              <a:rPr lang="en-US" dirty="0" smtClean="0"/>
              <a:t> to </a:t>
            </a:r>
            <a:r>
              <a:rPr lang="en-US" dirty="0" err="1" smtClean="0"/>
              <a:t>quantitate</a:t>
            </a:r>
            <a:r>
              <a:rPr lang="en-US" dirty="0" smtClean="0"/>
              <a:t> the expression of different protein markers.</a:t>
            </a:r>
            <a:endParaRPr lang="he-I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he-IL" dirty="0"/>
          </a:p>
        </p:txBody>
      </p:sp>
      <p:sp>
        <p:nvSpPr>
          <p:cNvPr id="3" name="Content Placeholder 2"/>
          <p:cNvSpPr>
            <a:spLocks noGrp="1"/>
          </p:cNvSpPr>
          <p:nvPr>
            <p:ph idx="1"/>
          </p:nvPr>
        </p:nvSpPr>
        <p:spPr/>
        <p:txBody>
          <a:bodyPr>
            <a:normAutofit lnSpcReduction="10000"/>
          </a:bodyPr>
          <a:lstStyle/>
          <a:p>
            <a:r>
              <a:rPr lang="en-US" dirty="0" smtClean="0"/>
              <a:t>Each patient’s sample was subdivided in 8 aliquots (“tubes”) and analyzed with different marker combinations, 5 markers per tube.</a:t>
            </a:r>
          </a:p>
          <a:p>
            <a:r>
              <a:rPr lang="en-US" dirty="0" smtClean="0"/>
              <a:t>Information for about half of the donors on whether they are healthy or AML positive is provided as training set. </a:t>
            </a:r>
          </a:p>
          <a:p>
            <a:r>
              <a:rPr lang="en-US" dirty="0" smtClean="0"/>
              <a:t>The challenge is to determine the state of health of the other half, based only on the provided flow </a:t>
            </a:r>
            <a:r>
              <a:rPr lang="en-US" dirty="0" err="1" smtClean="0"/>
              <a:t>cytometry</a:t>
            </a:r>
            <a:r>
              <a:rPr lang="en-US" dirty="0" smtClean="0"/>
              <a:t> data.</a:t>
            </a:r>
            <a:endParaRPr lang="he-I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he-IL" dirty="0"/>
          </a:p>
        </p:txBody>
      </p:sp>
      <p:graphicFrame>
        <p:nvGraphicFramePr>
          <p:cNvPr id="6" name="Content Placeholder 5"/>
          <p:cNvGraphicFramePr>
            <a:graphicFrameLocks noGrp="1"/>
          </p:cNvGraphicFramePr>
          <p:nvPr>
            <p:ph idx="1"/>
          </p:nvPr>
        </p:nvGraphicFramePr>
        <p:xfrm>
          <a:off x="457200" y="1600200"/>
          <a:ext cx="8458200" cy="5029204"/>
        </p:xfrm>
        <a:graphic>
          <a:graphicData uri="http://schemas.openxmlformats.org/drawingml/2006/table">
            <a:tbl>
              <a:tblPr/>
              <a:tblGrid>
                <a:gridCol w="1409700"/>
                <a:gridCol w="1409700"/>
                <a:gridCol w="1409700"/>
                <a:gridCol w="1409700"/>
                <a:gridCol w="1409700"/>
                <a:gridCol w="1409700"/>
              </a:tblGrid>
              <a:tr h="302964">
                <a:tc>
                  <a:txBody>
                    <a:bodyPr/>
                    <a:lstStyle/>
                    <a:p>
                      <a:pPr algn="l" fontAlgn="b"/>
                      <a:r>
                        <a:rPr lang="he-IL" sz="1600" b="0" i="0" u="none" strike="noStrike" dirty="0">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a:rPr>
                        <a:t>FL1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a:rPr>
                        <a:t>FL2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a:rPr>
                        <a:t>FL3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a:rPr>
                        <a:t>FL4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a:rPr>
                        <a:t>FL5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0780">
                <a:tc>
                  <a:txBody>
                    <a:bodyPr/>
                    <a:lstStyle/>
                    <a:p>
                      <a:pPr algn="l" fontAlgn="b"/>
                      <a:r>
                        <a:rPr lang="en-US" sz="1600" b="1" i="0" u="none" strike="noStrike">
                          <a:solidFill>
                            <a:srgbClr val="000000"/>
                          </a:solidFill>
                          <a:latin typeface="Arial"/>
                        </a:rPr>
                        <a:t>Tube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Arial"/>
                        </a:rPr>
                        <a:t>IgG1-FITC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Arial"/>
                        </a:rPr>
                        <a:t>IgG1-PE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Arial"/>
                        </a:rPr>
                        <a:t>CD45-ECD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Arial"/>
                        </a:rPr>
                        <a:t>IgG1-PC5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Arial"/>
                        </a:rPr>
                        <a:t>IgG1-PC7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0780">
                <a:tc>
                  <a:txBody>
                    <a:bodyPr/>
                    <a:lstStyle/>
                    <a:p>
                      <a:pPr algn="l" fontAlgn="b"/>
                      <a:r>
                        <a:rPr lang="en-US" sz="1600" b="1" i="0" u="none" strike="noStrike">
                          <a:solidFill>
                            <a:srgbClr val="000000"/>
                          </a:solidFill>
                          <a:latin typeface="Arial"/>
                        </a:rPr>
                        <a:t>Tube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Arial"/>
                        </a:rPr>
                        <a:t>Kappa-FIT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Arial"/>
                        </a:rPr>
                        <a:t>Lambda-PE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Arial"/>
                        </a:rPr>
                        <a:t>CD45-ECD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Arial"/>
                        </a:rPr>
                        <a:t>CD19-PC5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Arial"/>
                        </a:rPr>
                        <a:t>CD20-PC7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0780">
                <a:tc>
                  <a:txBody>
                    <a:bodyPr/>
                    <a:lstStyle/>
                    <a:p>
                      <a:pPr algn="l" fontAlgn="b"/>
                      <a:r>
                        <a:rPr lang="en-US" sz="1600" b="1" i="0" u="none" strike="noStrike">
                          <a:solidFill>
                            <a:srgbClr val="000000"/>
                          </a:solidFill>
                          <a:latin typeface="Arial"/>
                        </a:rPr>
                        <a:t>Tube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Arial"/>
                        </a:rPr>
                        <a:t>CD7-FITC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Arial"/>
                        </a:rPr>
                        <a:t>CD4-PE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Arial"/>
                        </a:rPr>
                        <a:t>CD45-ECD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Arial"/>
                        </a:rPr>
                        <a:t>CD8-PC5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Arial"/>
                        </a:rPr>
                        <a:t>CD2-PC7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0780">
                <a:tc>
                  <a:txBody>
                    <a:bodyPr/>
                    <a:lstStyle/>
                    <a:p>
                      <a:pPr algn="l" fontAlgn="b"/>
                      <a:r>
                        <a:rPr lang="en-US" sz="1600" b="1" i="0" u="none" strike="noStrike">
                          <a:solidFill>
                            <a:srgbClr val="000000"/>
                          </a:solidFill>
                          <a:latin typeface="Arial"/>
                        </a:rPr>
                        <a:t>Tube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Arial"/>
                        </a:rPr>
                        <a:t>CD15-FITC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Arial"/>
                        </a:rPr>
                        <a:t>CD13-PE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Arial"/>
                        </a:rPr>
                        <a:t>CD45-ECD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Arial"/>
                        </a:rPr>
                        <a:t>CD16-PC5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Arial"/>
                        </a:rPr>
                        <a:t>CD56-PC7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0780">
                <a:tc>
                  <a:txBody>
                    <a:bodyPr/>
                    <a:lstStyle/>
                    <a:p>
                      <a:pPr algn="l" fontAlgn="b"/>
                      <a:r>
                        <a:rPr lang="en-US" sz="1600" b="1" i="0" u="none" strike="noStrike">
                          <a:solidFill>
                            <a:srgbClr val="000000"/>
                          </a:solidFill>
                          <a:latin typeface="Arial"/>
                        </a:rPr>
                        <a:t>Tube 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Arial"/>
                        </a:rPr>
                        <a:t>CD14-FITC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Arial"/>
                        </a:rPr>
                        <a:t>CD11c-PE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Arial"/>
                        </a:rPr>
                        <a:t>CD45-ECD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Arial"/>
                        </a:rPr>
                        <a:t>CD64-PC5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Arial"/>
                        </a:rPr>
                        <a:t>CD33-PC7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0780">
                <a:tc>
                  <a:txBody>
                    <a:bodyPr/>
                    <a:lstStyle/>
                    <a:p>
                      <a:pPr algn="l" fontAlgn="b"/>
                      <a:r>
                        <a:rPr lang="en-US" sz="1600" b="1" i="0" u="none" strike="noStrike">
                          <a:solidFill>
                            <a:srgbClr val="000000"/>
                          </a:solidFill>
                          <a:latin typeface="Arial"/>
                        </a:rPr>
                        <a:t>Tube 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Arial"/>
                        </a:rPr>
                        <a:t>HLA-DR-FITC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Arial"/>
                        </a:rPr>
                        <a:t>CD117-PE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Arial"/>
                        </a:rPr>
                        <a:t>CD45-ECD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Arial"/>
                        </a:rPr>
                        <a:t>CD34-PC5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Arial"/>
                        </a:rPr>
                        <a:t>CD38-PC7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0780">
                <a:tc>
                  <a:txBody>
                    <a:bodyPr/>
                    <a:lstStyle/>
                    <a:p>
                      <a:pPr algn="l" fontAlgn="b"/>
                      <a:r>
                        <a:rPr lang="en-US" sz="1600" b="1" i="0" u="none" strike="noStrike">
                          <a:solidFill>
                            <a:srgbClr val="000000"/>
                          </a:solidFill>
                          <a:latin typeface="Arial"/>
                        </a:rPr>
                        <a:t>Tube 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Arial"/>
                        </a:rPr>
                        <a:t>CD5-FITC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Arial"/>
                        </a:rPr>
                        <a:t>CD19-PE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Arial"/>
                        </a:rPr>
                        <a:t>CD45-ECD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Arial"/>
                        </a:rPr>
                        <a:t>CD3-PC5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Arial"/>
                        </a:rPr>
                        <a:t>CD10-PC7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0780">
                <a:tc>
                  <a:txBody>
                    <a:bodyPr/>
                    <a:lstStyle/>
                    <a:p>
                      <a:pPr algn="l" fontAlgn="b"/>
                      <a:r>
                        <a:rPr lang="en-US" sz="1600" b="1" i="0" u="none" strike="noStrike">
                          <a:solidFill>
                            <a:srgbClr val="000000"/>
                          </a:solidFill>
                          <a:latin typeface="Arial"/>
                        </a:rPr>
                        <a:t>Tube 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Arial"/>
                        </a:rPr>
                        <a:t>Non Specific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Arial"/>
                        </a:rPr>
                        <a:t>Non Specific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Arial"/>
                        </a:rPr>
                        <a:t>Non Specific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Arial"/>
                        </a:rPr>
                        <a:t>Non Specific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Arial"/>
                        </a:rPr>
                        <a:t>Non Specific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he-IL" dirty="0"/>
          </a:p>
        </p:txBody>
      </p:sp>
      <p:sp>
        <p:nvSpPr>
          <p:cNvPr id="3" name="Content Placeholder 2"/>
          <p:cNvSpPr>
            <a:spLocks noGrp="1"/>
          </p:cNvSpPr>
          <p:nvPr>
            <p:ph idx="1"/>
          </p:nvPr>
        </p:nvSpPr>
        <p:spPr/>
        <p:txBody>
          <a:bodyPr/>
          <a:lstStyle/>
          <a:p>
            <a:r>
              <a:rPr lang="en-US" dirty="0" smtClean="0"/>
              <a:t>Expression of the CD45 molecule correlates with the stage of differentiation of the cells studied and is weak in the case of acute myeloid </a:t>
            </a:r>
            <a:r>
              <a:rPr lang="en-US" dirty="0" err="1" smtClean="0"/>
              <a:t>leukaemia</a:t>
            </a:r>
            <a:r>
              <a:rPr lang="en-US" dirty="0" smtClean="0"/>
              <a:t> thus enabling malignant cells to be distinguished from normal ones.</a:t>
            </a:r>
          </a:p>
          <a:p>
            <a:r>
              <a:rPr lang="en-US" dirty="0" smtClean="0"/>
              <a:t>The 8th tube is an </a:t>
            </a:r>
            <a:r>
              <a:rPr lang="en-US" dirty="0" err="1" smtClean="0"/>
              <a:t>isotype</a:t>
            </a:r>
            <a:r>
              <a:rPr lang="en-US" dirty="0" smtClean="0"/>
              <a:t> control tube, with non-specific-binding antibodies (i.e., mouse antibodies).</a:t>
            </a:r>
            <a:endParaRPr lang="he-I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he-IL" dirty="0"/>
          </a:p>
        </p:txBody>
      </p:sp>
      <p:sp>
        <p:nvSpPr>
          <p:cNvPr id="3" name="Content Placeholder 2"/>
          <p:cNvSpPr>
            <a:spLocks noGrp="1"/>
          </p:cNvSpPr>
          <p:nvPr>
            <p:ph idx="1"/>
          </p:nvPr>
        </p:nvSpPr>
        <p:spPr/>
        <p:txBody>
          <a:bodyPr>
            <a:normAutofit fontScale="92500"/>
          </a:bodyPr>
          <a:lstStyle/>
          <a:p>
            <a:r>
              <a:rPr lang="en-US" dirty="0" smtClean="0"/>
              <a:t>Submit a list of the test subjects ranked according to the confidence you assign to the subject to be affected with AML. A confidence score for each patient should also be provided.</a:t>
            </a:r>
          </a:p>
          <a:p>
            <a:r>
              <a:rPr lang="en-US" dirty="0" smtClean="0"/>
              <a:t>Results will be scored using the area under the precision versus recall (PR) curve.</a:t>
            </a:r>
          </a:p>
          <a:p>
            <a:r>
              <a:rPr lang="en-US" dirty="0" smtClean="0"/>
              <a:t>Other metrics such as the area under the receiver operating characteristic (ROC) curve will also be evaluated.</a:t>
            </a:r>
            <a:endParaRPr lang="he-I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he-IL" dirty="0"/>
          </a:p>
        </p:txBody>
      </p:sp>
      <p:sp>
        <p:nvSpPr>
          <p:cNvPr id="3" name="Content Placeholder 2"/>
          <p:cNvSpPr>
            <a:spLocks noGrp="1"/>
          </p:cNvSpPr>
          <p:nvPr>
            <p:ph idx="1"/>
          </p:nvPr>
        </p:nvSpPr>
        <p:spPr>
          <a:xfrm>
            <a:off x="457200" y="1600200"/>
            <a:ext cx="8534400" cy="4525963"/>
          </a:xfrm>
        </p:spPr>
        <p:txBody>
          <a:bodyPr/>
          <a:lstStyle/>
          <a:p>
            <a:r>
              <a:rPr lang="en-US" dirty="0" smtClean="0"/>
              <a:t>Raw data in Flow </a:t>
            </a:r>
            <a:r>
              <a:rPr lang="en-US" dirty="0" err="1" smtClean="0"/>
              <a:t>Cytometry</a:t>
            </a:r>
            <a:r>
              <a:rPr lang="en-US" dirty="0" smtClean="0"/>
              <a:t> Standard (FCS) .</a:t>
            </a:r>
          </a:p>
          <a:p>
            <a:r>
              <a:rPr lang="en-US" dirty="0" smtClean="0"/>
              <a:t>Preprocessed data (transformed/compensated) in CSV format.</a:t>
            </a:r>
          </a:p>
          <a:p>
            <a:r>
              <a:rPr lang="en-US" dirty="0" smtClean="0"/>
              <a:t>Each subsequent row is an event (a cell) detected by the flow </a:t>
            </a:r>
            <a:r>
              <a:rPr lang="en-US" dirty="0" err="1" smtClean="0"/>
              <a:t>cytometer</a:t>
            </a:r>
            <a:endParaRPr lang="he-IL" dirty="0"/>
          </a:p>
        </p:txBody>
      </p:sp>
      <p:sp>
        <p:nvSpPr>
          <p:cNvPr id="4" name="TextBox 3"/>
          <p:cNvSpPr txBox="1"/>
          <p:nvPr/>
        </p:nvSpPr>
        <p:spPr>
          <a:xfrm>
            <a:off x="457200" y="4572000"/>
            <a:ext cx="8610600" cy="1938992"/>
          </a:xfrm>
          <a:prstGeom prst="rect">
            <a:avLst/>
          </a:prstGeom>
          <a:noFill/>
        </p:spPr>
        <p:txBody>
          <a:bodyPr wrap="square" rtlCol="1">
            <a:spAutoFit/>
          </a:bodyPr>
          <a:lstStyle/>
          <a:p>
            <a:r>
              <a:rPr lang="en-US" sz="2400" dirty="0" smtClean="0"/>
              <a:t>"FS </a:t>
            </a:r>
            <a:r>
              <a:rPr lang="en-US" sz="2400" dirty="0" err="1" smtClean="0"/>
              <a:t>Lin","SS</a:t>
            </a:r>
            <a:r>
              <a:rPr lang="en-US" sz="2400" dirty="0" smtClean="0"/>
              <a:t> Log","FL1 Log","FL2 Log","FL3 Log","FL4 Log","FL5 Log"</a:t>
            </a:r>
          </a:p>
          <a:p>
            <a:r>
              <a:rPr lang="en-US" sz="2400" dirty="0" smtClean="0"/>
              <a:t>273,0.545,0.219,0.210,0.181,0.163,0.144</a:t>
            </a:r>
          </a:p>
          <a:p>
            <a:r>
              <a:rPr lang="en-US" sz="2400" dirty="0" smtClean="0"/>
              <a:t>......</a:t>
            </a:r>
          </a:p>
          <a:p>
            <a:r>
              <a:rPr lang="en-US" sz="2400" dirty="0" smtClean="0"/>
              <a:t>793,0.649,0.457,0.377,0.344,0.1889,0.149</a:t>
            </a:r>
          </a:p>
          <a:p>
            <a:endParaRPr lang="he-IL"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Raw Vs. preprocessed</a:t>
            </a:r>
            <a:endParaRPr lang="he-IL" dirty="0"/>
          </a:p>
        </p:txBody>
      </p:sp>
      <p:pic>
        <p:nvPicPr>
          <p:cNvPr id="1026" name="Picture 2"/>
          <p:cNvPicPr>
            <a:picLocks noChangeAspect="1" noChangeArrowheads="1"/>
          </p:cNvPicPr>
          <p:nvPr/>
        </p:nvPicPr>
        <p:blipFill>
          <a:blip r:embed="rId2" cstate="print"/>
          <a:srcRect l="2325" t="11336" b="7125"/>
          <a:stretch>
            <a:fillRect/>
          </a:stretch>
        </p:blipFill>
        <p:spPr bwMode="auto">
          <a:xfrm>
            <a:off x="57206" y="762000"/>
            <a:ext cx="6740712" cy="3048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2326" t="10860" b="6555"/>
          <a:stretch>
            <a:fillRect/>
          </a:stretch>
        </p:blipFill>
        <p:spPr bwMode="auto">
          <a:xfrm>
            <a:off x="48237" y="3774140"/>
            <a:ext cx="6733563" cy="3083860"/>
          </a:xfrm>
          <a:prstGeom prst="rect">
            <a:avLst/>
          </a:prstGeom>
          <a:noFill/>
          <a:ln w="9525">
            <a:noFill/>
            <a:miter lim="800000"/>
            <a:headEnd/>
            <a:tailEnd/>
          </a:ln>
        </p:spPr>
      </p:pic>
      <p:sp>
        <p:nvSpPr>
          <p:cNvPr id="6" name="TextBox 5"/>
          <p:cNvSpPr txBox="1"/>
          <p:nvPr/>
        </p:nvSpPr>
        <p:spPr>
          <a:xfrm>
            <a:off x="6858000" y="2286000"/>
            <a:ext cx="1143000" cy="369332"/>
          </a:xfrm>
          <a:prstGeom prst="rect">
            <a:avLst/>
          </a:prstGeom>
          <a:noFill/>
        </p:spPr>
        <p:txBody>
          <a:bodyPr wrap="square" rtlCol="1">
            <a:spAutoFit/>
          </a:bodyPr>
          <a:lstStyle/>
          <a:p>
            <a:r>
              <a:rPr lang="en-US" dirty="0" smtClean="0"/>
              <a:t>Raw</a:t>
            </a:r>
            <a:endParaRPr lang="he-IL" dirty="0"/>
          </a:p>
        </p:txBody>
      </p:sp>
      <p:sp>
        <p:nvSpPr>
          <p:cNvPr id="7" name="TextBox 6"/>
          <p:cNvSpPr txBox="1"/>
          <p:nvPr/>
        </p:nvSpPr>
        <p:spPr>
          <a:xfrm>
            <a:off x="6705600" y="5181600"/>
            <a:ext cx="2514600" cy="923330"/>
          </a:xfrm>
          <a:prstGeom prst="rect">
            <a:avLst/>
          </a:prstGeom>
          <a:noFill/>
        </p:spPr>
        <p:txBody>
          <a:bodyPr wrap="square" rtlCol="1">
            <a:spAutoFit/>
          </a:bodyPr>
          <a:lstStyle/>
          <a:p>
            <a:r>
              <a:rPr lang="en-US" dirty="0" smtClean="0"/>
              <a:t>Preprocessed (compensated/transformed)</a:t>
            </a:r>
            <a:endParaRPr lang="he-IL" dirty="0"/>
          </a:p>
        </p:txBody>
      </p:sp>
      <p:sp>
        <p:nvSpPr>
          <p:cNvPr id="8" name="TextBox 7"/>
          <p:cNvSpPr txBox="1"/>
          <p:nvPr/>
        </p:nvSpPr>
        <p:spPr>
          <a:xfrm>
            <a:off x="3048000" y="3581400"/>
            <a:ext cx="1219200" cy="369332"/>
          </a:xfrm>
          <a:prstGeom prst="rect">
            <a:avLst/>
          </a:prstGeom>
          <a:noFill/>
        </p:spPr>
        <p:txBody>
          <a:bodyPr wrap="square" rtlCol="1">
            <a:spAutoFit/>
          </a:bodyPr>
          <a:lstStyle/>
          <a:p>
            <a:r>
              <a:rPr lang="en-US" b="1" dirty="0" smtClean="0">
                <a:solidFill>
                  <a:srgbClr val="FF0000"/>
                </a:solidFill>
              </a:rPr>
              <a:t>FSC</a:t>
            </a:r>
            <a:endParaRPr lang="he-IL" b="1" dirty="0">
              <a:solidFill>
                <a:srgbClr val="FF0000"/>
              </a:solidFill>
            </a:endParaRPr>
          </a:p>
        </p:txBody>
      </p:sp>
      <p:sp>
        <p:nvSpPr>
          <p:cNvPr id="9" name="TextBox 8"/>
          <p:cNvSpPr txBox="1"/>
          <p:nvPr/>
        </p:nvSpPr>
        <p:spPr>
          <a:xfrm rot="16200000">
            <a:off x="-196334" y="3472934"/>
            <a:ext cx="762000" cy="369332"/>
          </a:xfrm>
          <a:prstGeom prst="rect">
            <a:avLst/>
          </a:prstGeom>
          <a:noFill/>
        </p:spPr>
        <p:txBody>
          <a:bodyPr wrap="square" rtlCol="1">
            <a:spAutoFit/>
          </a:bodyPr>
          <a:lstStyle/>
          <a:p>
            <a:r>
              <a:rPr lang="en-US" b="1" dirty="0" smtClean="0">
                <a:solidFill>
                  <a:srgbClr val="FF0000"/>
                </a:solidFill>
              </a:rPr>
              <a:t>SSC</a:t>
            </a:r>
            <a:endParaRPr lang="he-IL" b="1"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t="7070"/>
          <a:stretch>
            <a:fillRect/>
          </a:stretch>
        </p:blipFill>
        <p:spPr bwMode="auto">
          <a:xfrm>
            <a:off x="1" y="3657600"/>
            <a:ext cx="6553200" cy="3200401"/>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b="4857"/>
          <a:stretch>
            <a:fillRect/>
          </a:stretch>
        </p:blipFill>
        <p:spPr bwMode="auto">
          <a:xfrm>
            <a:off x="0" y="0"/>
            <a:ext cx="6553200" cy="3276600"/>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he-IL" dirty="0"/>
          </a:p>
        </p:txBody>
      </p:sp>
      <p:sp>
        <p:nvSpPr>
          <p:cNvPr id="6" name="TextBox 5"/>
          <p:cNvSpPr txBox="1"/>
          <p:nvPr/>
        </p:nvSpPr>
        <p:spPr>
          <a:xfrm>
            <a:off x="6629400" y="1600200"/>
            <a:ext cx="1600200" cy="461665"/>
          </a:xfrm>
          <a:prstGeom prst="rect">
            <a:avLst/>
          </a:prstGeom>
          <a:noFill/>
        </p:spPr>
        <p:txBody>
          <a:bodyPr wrap="square" rtlCol="1">
            <a:spAutoFit/>
          </a:bodyPr>
          <a:lstStyle/>
          <a:p>
            <a:r>
              <a:rPr lang="en-US" sz="2400" b="1" dirty="0" smtClean="0"/>
              <a:t>Healthy</a:t>
            </a:r>
            <a:endParaRPr lang="he-IL" b="1" dirty="0"/>
          </a:p>
        </p:txBody>
      </p:sp>
      <p:sp>
        <p:nvSpPr>
          <p:cNvPr id="7" name="TextBox 6"/>
          <p:cNvSpPr txBox="1"/>
          <p:nvPr/>
        </p:nvSpPr>
        <p:spPr>
          <a:xfrm>
            <a:off x="6629400" y="4953000"/>
            <a:ext cx="1600200" cy="461665"/>
          </a:xfrm>
          <a:prstGeom prst="rect">
            <a:avLst/>
          </a:prstGeom>
          <a:noFill/>
        </p:spPr>
        <p:txBody>
          <a:bodyPr wrap="square" rtlCol="1">
            <a:spAutoFit/>
          </a:bodyPr>
          <a:lstStyle/>
          <a:p>
            <a:r>
              <a:rPr lang="en-US" sz="2400" b="1" dirty="0" smtClean="0"/>
              <a:t>AML</a:t>
            </a:r>
            <a:endParaRPr lang="he-IL" sz="2400" b="1" dirty="0"/>
          </a:p>
        </p:txBody>
      </p:sp>
      <p:sp>
        <p:nvSpPr>
          <p:cNvPr id="8" name="TextBox 7"/>
          <p:cNvSpPr txBox="1"/>
          <p:nvPr/>
        </p:nvSpPr>
        <p:spPr>
          <a:xfrm>
            <a:off x="7924800" y="228600"/>
            <a:ext cx="1600200" cy="584775"/>
          </a:xfrm>
          <a:prstGeom prst="rect">
            <a:avLst/>
          </a:prstGeom>
          <a:noFill/>
        </p:spPr>
        <p:txBody>
          <a:bodyPr wrap="square" rtlCol="1">
            <a:spAutoFit/>
          </a:bodyPr>
          <a:lstStyle/>
          <a:p>
            <a:r>
              <a:rPr lang="en-US" sz="3200" dirty="0" smtClean="0"/>
              <a:t>Tube 2</a:t>
            </a:r>
            <a:endParaRPr lang="he-IL" sz="3200" dirty="0"/>
          </a:p>
        </p:txBody>
      </p:sp>
      <p:sp>
        <p:nvSpPr>
          <p:cNvPr id="9" name="TextBox 8"/>
          <p:cNvSpPr txBox="1"/>
          <p:nvPr/>
        </p:nvSpPr>
        <p:spPr>
          <a:xfrm>
            <a:off x="76200" y="3276600"/>
            <a:ext cx="1219200" cy="369332"/>
          </a:xfrm>
          <a:prstGeom prst="rect">
            <a:avLst/>
          </a:prstGeom>
          <a:noFill/>
        </p:spPr>
        <p:txBody>
          <a:bodyPr wrap="square" rtlCol="1">
            <a:spAutoFit/>
          </a:bodyPr>
          <a:lstStyle/>
          <a:p>
            <a:r>
              <a:rPr lang="en-US" b="1" dirty="0" smtClean="0">
                <a:solidFill>
                  <a:srgbClr val="FF0000"/>
                </a:solidFill>
              </a:rPr>
              <a:t>FSC</a:t>
            </a:r>
            <a:endParaRPr lang="he-IL" b="1" dirty="0">
              <a:solidFill>
                <a:srgbClr val="FF0000"/>
              </a:solidFill>
            </a:endParaRPr>
          </a:p>
        </p:txBody>
      </p:sp>
      <p:sp>
        <p:nvSpPr>
          <p:cNvPr id="10" name="TextBox 9"/>
          <p:cNvSpPr txBox="1"/>
          <p:nvPr/>
        </p:nvSpPr>
        <p:spPr>
          <a:xfrm>
            <a:off x="914400" y="3276600"/>
            <a:ext cx="1219200" cy="369332"/>
          </a:xfrm>
          <a:prstGeom prst="rect">
            <a:avLst/>
          </a:prstGeom>
          <a:noFill/>
        </p:spPr>
        <p:txBody>
          <a:bodyPr wrap="square" rtlCol="1">
            <a:spAutoFit/>
          </a:bodyPr>
          <a:lstStyle/>
          <a:p>
            <a:r>
              <a:rPr lang="en-US" b="1" dirty="0" smtClean="0">
                <a:solidFill>
                  <a:srgbClr val="FF0000"/>
                </a:solidFill>
              </a:rPr>
              <a:t>SSC</a:t>
            </a:r>
            <a:endParaRPr lang="he-IL" b="1" dirty="0">
              <a:solidFill>
                <a:srgbClr val="FF0000"/>
              </a:solidFill>
            </a:endParaRPr>
          </a:p>
        </p:txBody>
      </p:sp>
      <p:sp>
        <p:nvSpPr>
          <p:cNvPr id="14" name="TextBox 13"/>
          <p:cNvSpPr txBox="1"/>
          <p:nvPr/>
        </p:nvSpPr>
        <p:spPr>
          <a:xfrm>
            <a:off x="1676400" y="3276600"/>
            <a:ext cx="1219200" cy="369332"/>
          </a:xfrm>
          <a:prstGeom prst="rect">
            <a:avLst/>
          </a:prstGeom>
          <a:noFill/>
        </p:spPr>
        <p:txBody>
          <a:bodyPr wrap="square" rtlCol="1">
            <a:spAutoFit/>
          </a:bodyPr>
          <a:lstStyle/>
          <a:p>
            <a:r>
              <a:rPr lang="en-US" b="1" dirty="0" smtClean="0">
                <a:solidFill>
                  <a:srgbClr val="FF0000"/>
                </a:solidFill>
              </a:rPr>
              <a:t>Kappa</a:t>
            </a:r>
            <a:endParaRPr lang="he-IL" b="1" dirty="0">
              <a:solidFill>
                <a:srgbClr val="FF0000"/>
              </a:solidFill>
            </a:endParaRPr>
          </a:p>
        </p:txBody>
      </p:sp>
      <p:sp>
        <p:nvSpPr>
          <p:cNvPr id="15" name="TextBox 14"/>
          <p:cNvSpPr txBox="1"/>
          <p:nvPr/>
        </p:nvSpPr>
        <p:spPr>
          <a:xfrm>
            <a:off x="2514600" y="3276600"/>
            <a:ext cx="1219200" cy="369332"/>
          </a:xfrm>
          <a:prstGeom prst="rect">
            <a:avLst/>
          </a:prstGeom>
          <a:noFill/>
        </p:spPr>
        <p:txBody>
          <a:bodyPr wrap="square" rtlCol="1">
            <a:spAutoFit/>
          </a:bodyPr>
          <a:lstStyle/>
          <a:p>
            <a:r>
              <a:rPr lang="en-US" b="1" dirty="0" smtClean="0">
                <a:solidFill>
                  <a:srgbClr val="FF0000"/>
                </a:solidFill>
              </a:rPr>
              <a:t>Lambda</a:t>
            </a:r>
            <a:endParaRPr lang="he-IL" b="1" dirty="0">
              <a:solidFill>
                <a:srgbClr val="FF0000"/>
              </a:solidFill>
            </a:endParaRPr>
          </a:p>
        </p:txBody>
      </p:sp>
      <p:sp>
        <p:nvSpPr>
          <p:cNvPr id="16" name="TextBox 15"/>
          <p:cNvSpPr txBox="1"/>
          <p:nvPr/>
        </p:nvSpPr>
        <p:spPr>
          <a:xfrm>
            <a:off x="3429000" y="3276600"/>
            <a:ext cx="1219200" cy="369332"/>
          </a:xfrm>
          <a:prstGeom prst="rect">
            <a:avLst/>
          </a:prstGeom>
          <a:noFill/>
        </p:spPr>
        <p:txBody>
          <a:bodyPr wrap="square" rtlCol="1">
            <a:spAutoFit/>
          </a:bodyPr>
          <a:lstStyle/>
          <a:p>
            <a:r>
              <a:rPr lang="en-US" b="1" dirty="0" smtClean="0">
                <a:solidFill>
                  <a:srgbClr val="FF0000"/>
                </a:solidFill>
              </a:rPr>
              <a:t>CD45</a:t>
            </a:r>
            <a:endParaRPr lang="he-IL" b="1" dirty="0">
              <a:solidFill>
                <a:srgbClr val="FF0000"/>
              </a:solidFill>
            </a:endParaRPr>
          </a:p>
        </p:txBody>
      </p:sp>
      <p:sp>
        <p:nvSpPr>
          <p:cNvPr id="17" name="TextBox 16"/>
          <p:cNvSpPr txBox="1"/>
          <p:nvPr/>
        </p:nvSpPr>
        <p:spPr>
          <a:xfrm>
            <a:off x="4267200" y="3276600"/>
            <a:ext cx="1219200" cy="369332"/>
          </a:xfrm>
          <a:prstGeom prst="rect">
            <a:avLst/>
          </a:prstGeom>
          <a:noFill/>
        </p:spPr>
        <p:txBody>
          <a:bodyPr wrap="square" rtlCol="1">
            <a:spAutoFit/>
          </a:bodyPr>
          <a:lstStyle/>
          <a:p>
            <a:r>
              <a:rPr lang="en-US" b="1" dirty="0" smtClean="0">
                <a:solidFill>
                  <a:srgbClr val="FF0000"/>
                </a:solidFill>
              </a:rPr>
              <a:t>CD19</a:t>
            </a:r>
            <a:endParaRPr lang="he-IL" b="1" dirty="0">
              <a:solidFill>
                <a:srgbClr val="FF0000"/>
              </a:solidFill>
            </a:endParaRPr>
          </a:p>
        </p:txBody>
      </p:sp>
      <p:sp>
        <p:nvSpPr>
          <p:cNvPr id="18" name="TextBox 17"/>
          <p:cNvSpPr txBox="1"/>
          <p:nvPr/>
        </p:nvSpPr>
        <p:spPr>
          <a:xfrm>
            <a:off x="5029200" y="3276600"/>
            <a:ext cx="1219200" cy="369332"/>
          </a:xfrm>
          <a:prstGeom prst="rect">
            <a:avLst/>
          </a:prstGeom>
          <a:noFill/>
        </p:spPr>
        <p:txBody>
          <a:bodyPr wrap="square" rtlCol="1">
            <a:spAutoFit/>
          </a:bodyPr>
          <a:lstStyle/>
          <a:p>
            <a:r>
              <a:rPr lang="en-US" b="1" dirty="0" smtClean="0">
                <a:solidFill>
                  <a:srgbClr val="FF0000"/>
                </a:solidFill>
              </a:rPr>
              <a:t>CD20</a:t>
            </a:r>
            <a:endParaRPr lang="he-IL" b="1" dirty="0">
              <a:solidFill>
                <a:srgbClr val="FF0000"/>
              </a:solidFill>
            </a:endParaRPr>
          </a:p>
        </p:txBody>
      </p:sp>
      <p:sp>
        <p:nvSpPr>
          <p:cNvPr id="19" name="TextBox 18"/>
          <p:cNvSpPr txBox="1"/>
          <p:nvPr/>
        </p:nvSpPr>
        <p:spPr>
          <a:xfrm>
            <a:off x="5715000" y="3276600"/>
            <a:ext cx="1219200" cy="369332"/>
          </a:xfrm>
          <a:prstGeom prst="rect">
            <a:avLst/>
          </a:prstGeom>
          <a:noFill/>
        </p:spPr>
        <p:txBody>
          <a:bodyPr wrap="square" rtlCol="1">
            <a:spAutoFit/>
          </a:bodyPr>
          <a:lstStyle/>
          <a:p>
            <a:r>
              <a:rPr lang="en-US" b="1" dirty="0" smtClean="0">
                <a:solidFill>
                  <a:srgbClr val="FF0000"/>
                </a:solidFill>
              </a:rPr>
              <a:t>FSC-SSC</a:t>
            </a:r>
            <a:endParaRPr lang="he-IL" b="1"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pic>
        <p:nvPicPr>
          <p:cNvPr id="3075" name="Picture 3"/>
          <p:cNvPicPr>
            <a:picLocks noChangeAspect="1" noChangeArrowheads="1"/>
          </p:cNvPicPr>
          <p:nvPr/>
        </p:nvPicPr>
        <p:blipFill>
          <a:blip r:embed="rId2" cstate="print"/>
          <a:srcRect l="1961" t="10417" b="6325"/>
          <a:stretch>
            <a:fillRect/>
          </a:stretch>
        </p:blipFill>
        <p:spPr bwMode="auto">
          <a:xfrm>
            <a:off x="0" y="0"/>
            <a:ext cx="7951302" cy="365760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l="2247" t="12066" b="7015"/>
          <a:stretch>
            <a:fillRect/>
          </a:stretch>
        </p:blipFill>
        <p:spPr bwMode="auto">
          <a:xfrm>
            <a:off x="41116" y="3733053"/>
            <a:ext cx="6969284" cy="3124947"/>
          </a:xfrm>
          <a:prstGeom prst="rect">
            <a:avLst/>
          </a:prstGeom>
          <a:noFill/>
          <a:ln w="9525">
            <a:noFill/>
            <a:miter lim="800000"/>
            <a:headEnd/>
            <a:tailEnd/>
          </a:ln>
        </p:spPr>
      </p:pic>
      <p:sp>
        <p:nvSpPr>
          <p:cNvPr id="7" name="TextBox 6"/>
          <p:cNvSpPr txBox="1"/>
          <p:nvPr/>
        </p:nvSpPr>
        <p:spPr>
          <a:xfrm>
            <a:off x="7391400" y="1447800"/>
            <a:ext cx="1600200" cy="461665"/>
          </a:xfrm>
          <a:prstGeom prst="rect">
            <a:avLst/>
          </a:prstGeom>
          <a:noFill/>
        </p:spPr>
        <p:txBody>
          <a:bodyPr wrap="square" rtlCol="1">
            <a:spAutoFit/>
          </a:bodyPr>
          <a:lstStyle/>
          <a:p>
            <a:r>
              <a:rPr lang="en-US" sz="2400" b="1" dirty="0" smtClean="0"/>
              <a:t>Healthy</a:t>
            </a:r>
            <a:endParaRPr lang="he-IL" b="1" dirty="0"/>
          </a:p>
        </p:txBody>
      </p:sp>
      <p:sp>
        <p:nvSpPr>
          <p:cNvPr id="9" name="TextBox 8"/>
          <p:cNvSpPr txBox="1"/>
          <p:nvPr/>
        </p:nvSpPr>
        <p:spPr>
          <a:xfrm>
            <a:off x="7162800" y="4953000"/>
            <a:ext cx="1600200" cy="461665"/>
          </a:xfrm>
          <a:prstGeom prst="rect">
            <a:avLst/>
          </a:prstGeom>
          <a:noFill/>
        </p:spPr>
        <p:txBody>
          <a:bodyPr wrap="square" rtlCol="1">
            <a:spAutoFit/>
          </a:bodyPr>
          <a:lstStyle/>
          <a:p>
            <a:r>
              <a:rPr lang="en-US" sz="2400" b="1" dirty="0" smtClean="0"/>
              <a:t>AML</a:t>
            </a:r>
            <a:endParaRPr lang="he-IL" sz="2400" b="1" dirty="0"/>
          </a:p>
        </p:txBody>
      </p:sp>
      <p:sp>
        <p:nvSpPr>
          <p:cNvPr id="10" name="TextBox 9"/>
          <p:cNvSpPr txBox="1"/>
          <p:nvPr/>
        </p:nvSpPr>
        <p:spPr>
          <a:xfrm>
            <a:off x="2971800" y="3440668"/>
            <a:ext cx="1219200" cy="369332"/>
          </a:xfrm>
          <a:prstGeom prst="rect">
            <a:avLst/>
          </a:prstGeom>
          <a:noFill/>
        </p:spPr>
        <p:txBody>
          <a:bodyPr wrap="square" rtlCol="1">
            <a:spAutoFit/>
          </a:bodyPr>
          <a:lstStyle/>
          <a:p>
            <a:r>
              <a:rPr lang="en-US" b="1" dirty="0" smtClean="0">
                <a:solidFill>
                  <a:srgbClr val="FF0000"/>
                </a:solidFill>
              </a:rPr>
              <a:t>SSC</a:t>
            </a:r>
            <a:endParaRPr lang="he-IL" b="1" dirty="0">
              <a:solidFill>
                <a:srgbClr val="FF0000"/>
              </a:solidFill>
            </a:endParaRPr>
          </a:p>
        </p:txBody>
      </p:sp>
      <p:sp>
        <p:nvSpPr>
          <p:cNvPr id="11" name="TextBox 10"/>
          <p:cNvSpPr txBox="1"/>
          <p:nvPr/>
        </p:nvSpPr>
        <p:spPr>
          <a:xfrm rot="16200000">
            <a:off x="-424934" y="3091934"/>
            <a:ext cx="1219200" cy="369332"/>
          </a:xfrm>
          <a:prstGeom prst="rect">
            <a:avLst/>
          </a:prstGeom>
          <a:noFill/>
        </p:spPr>
        <p:txBody>
          <a:bodyPr wrap="square" rtlCol="1">
            <a:spAutoFit/>
          </a:bodyPr>
          <a:lstStyle/>
          <a:p>
            <a:r>
              <a:rPr lang="en-US" b="1" dirty="0" smtClean="0">
                <a:solidFill>
                  <a:srgbClr val="FF0000"/>
                </a:solidFill>
              </a:rPr>
              <a:t>CD45</a:t>
            </a:r>
            <a:endParaRPr lang="he-IL" b="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t>
            </a:r>
            <a:r>
              <a:rPr lang="en-US" dirty="0" err="1" smtClean="0"/>
              <a:t>cytometry</a:t>
            </a:r>
            <a:endParaRPr lang="he-IL" dirty="0"/>
          </a:p>
        </p:txBody>
      </p:sp>
      <p:sp>
        <p:nvSpPr>
          <p:cNvPr id="3" name="Content Placeholder 2"/>
          <p:cNvSpPr>
            <a:spLocks noGrp="1"/>
          </p:cNvSpPr>
          <p:nvPr>
            <p:ph idx="1"/>
          </p:nvPr>
        </p:nvSpPr>
        <p:spPr/>
        <p:txBody>
          <a:bodyPr/>
          <a:lstStyle/>
          <a:p>
            <a:r>
              <a:rPr lang="en-US" dirty="0" smtClean="0"/>
              <a:t>Flow </a:t>
            </a:r>
            <a:r>
              <a:rPr lang="en-US" dirty="0" err="1" smtClean="0"/>
              <a:t>cytometry</a:t>
            </a:r>
            <a:r>
              <a:rPr lang="en-US" dirty="0" smtClean="0"/>
              <a:t> is a technique used to measure the physical and chemical properties of cells or cellular components. </a:t>
            </a:r>
          </a:p>
          <a:p>
            <a:endParaRPr lang="en-US" dirty="0" smtClean="0"/>
          </a:p>
          <a:p>
            <a:r>
              <a:rPr lang="en-US" dirty="0" smtClean="0"/>
              <a:t>Cells are measured individually, but in large numbers.</a:t>
            </a:r>
            <a:endParaRPr lang="he-IL" dirty="0"/>
          </a:p>
        </p:txBody>
      </p:sp>
      <p:sp>
        <p:nvSpPr>
          <p:cNvPr id="4" name="TextBox 3"/>
          <p:cNvSpPr txBox="1"/>
          <p:nvPr/>
        </p:nvSpPr>
        <p:spPr>
          <a:xfrm>
            <a:off x="685800" y="6324600"/>
            <a:ext cx="2895600" cy="369332"/>
          </a:xfrm>
          <a:prstGeom prst="rect">
            <a:avLst/>
          </a:prstGeom>
          <a:noFill/>
        </p:spPr>
        <p:txBody>
          <a:bodyPr wrap="square" rtlCol="1">
            <a:spAutoFit/>
          </a:bodyPr>
          <a:lstStyle/>
          <a:p>
            <a:r>
              <a:rPr lang="en-US" dirty="0" smtClean="0">
                <a:hlinkClick r:id="rId2"/>
              </a:rPr>
              <a:t>http://www.usuhs.mil/bic/</a:t>
            </a:r>
            <a:endParaRPr lang="he-IL" dirty="0"/>
          </a:p>
        </p:txBody>
      </p:sp>
      <p:sp>
        <p:nvSpPr>
          <p:cNvPr id="5" name="TextBox 4"/>
          <p:cNvSpPr txBox="1"/>
          <p:nvPr/>
        </p:nvSpPr>
        <p:spPr>
          <a:xfrm>
            <a:off x="3810000" y="6324600"/>
            <a:ext cx="3124200" cy="369332"/>
          </a:xfrm>
          <a:prstGeom prst="rect">
            <a:avLst/>
          </a:prstGeom>
          <a:noFill/>
        </p:spPr>
        <p:txBody>
          <a:bodyPr wrap="square" rtlCol="1">
            <a:spAutoFit/>
          </a:bodyPr>
          <a:lstStyle/>
          <a:p>
            <a:r>
              <a:rPr lang="en-US" dirty="0" smtClean="0">
                <a:hlinkClick r:id="rId3"/>
              </a:rPr>
              <a:t>http://www.abdserotec.com/</a:t>
            </a:r>
            <a:endParaRPr lang="he-IL"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approach</a:t>
            </a:r>
            <a:endParaRPr lang="he-IL" dirty="0"/>
          </a:p>
        </p:txBody>
      </p:sp>
      <p:sp>
        <p:nvSpPr>
          <p:cNvPr id="3" name="Content Placeholder 2"/>
          <p:cNvSpPr>
            <a:spLocks noGrp="1"/>
          </p:cNvSpPr>
          <p:nvPr>
            <p:ph idx="1"/>
          </p:nvPr>
        </p:nvSpPr>
        <p:spPr/>
        <p:txBody>
          <a:bodyPr/>
          <a:lstStyle/>
          <a:p>
            <a:r>
              <a:rPr lang="en-US" dirty="0" smtClean="0"/>
              <a:t>For each tube column (FSC, SSC and 5 markers) calculate statistics – mean, standard-deviation, 3</a:t>
            </a:r>
            <a:r>
              <a:rPr lang="en-US" baseline="30000" dirty="0" smtClean="0"/>
              <a:t>rd</a:t>
            </a:r>
            <a:r>
              <a:rPr lang="en-US" dirty="0" smtClean="0"/>
              <a:t> and 4</a:t>
            </a:r>
            <a:r>
              <a:rPr lang="en-US" baseline="30000" dirty="0" smtClean="0"/>
              <a:t>th</a:t>
            </a:r>
            <a:r>
              <a:rPr lang="en-US" dirty="0" smtClean="0"/>
              <a:t> moments.</a:t>
            </a:r>
          </a:p>
          <a:p>
            <a:r>
              <a:rPr lang="en-US" dirty="0" smtClean="0"/>
              <a:t>Train a learning algorithm with these features.</a:t>
            </a:r>
          </a:p>
          <a:p>
            <a:r>
              <a:rPr lang="en-US" dirty="0" smtClean="0"/>
              <a:t>Out of the available 23 AML and 156 healthy subjects, 5 AML and 20 healthy have been left aside for validation purposes. </a:t>
            </a:r>
          </a:p>
          <a:p>
            <a:r>
              <a:rPr lang="en-US" dirty="0" smtClean="0"/>
              <a:t>Perform leave one out cross validation.</a:t>
            </a:r>
            <a:endParaRPr lang="he-IL"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 1.0</a:t>
            </a:r>
            <a:endParaRPr lang="he-IL" dirty="0"/>
          </a:p>
        </p:txBody>
      </p:sp>
      <p:sp>
        <p:nvSpPr>
          <p:cNvPr id="3" name="Content Placeholder 2"/>
          <p:cNvSpPr>
            <a:spLocks noGrp="1"/>
          </p:cNvSpPr>
          <p:nvPr>
            <p:ph idx="1"/>
          </p:nvPr>
        </p:nvSpPr>
        <p:spPr/>
        <p:txBody>
          <a:bodyPr/>
          <a:lstStyle/>
          <a:p>
            <a:r>
              <a:rPr lang="en-US" dirty="0" smtClean="0"/>
              <a:t>Features: mean and standard deviation of every column: 98 features overall.</a:t>
            </a:r>
            <a:endParaRPr lang="he-IL" dirty="0"/>
          </a:p>
        </p:txBody>
      </p:sp>
      <p:graphicFrame>
        <p:nvGraphicFramePr>
          <p:cNvPr id="4" name="Table 3"/>
          <p:cNvGraphicFramePr>
            <a:graphicFrameLocks noGrp="1"/>
          </p:cNvGraphicFramePr>
          <p:nvPr/>
        </p:nvGraphicFramePr>
        <p:xfrm>
          <a:off x="304800" y="2667000"/>
          <a:ext cx="8534400" cy="3962401"/>
        </p:xfrm>
        <a:graphic>
          <a:graphicData uri="http://schemas.openxmlformats.org/drawingml/2006/table">
            <a:tbl>
              <a:tblPr/>
              <a:tblGrid>
                <a:gridCol w="2133099"/>
                <a:gridCol w="2133099"/>
                <a:gridCol w="2134101"/>
                <a:gridCol w="2134101"/>
              </a:tblGrid>
              <a:tr h="440267">
                <a:tc>
                  <a:txBody>
                    <a:bodyPr/>
                    <a:lstStyle/>
                    <a:p>
                      <a:pPr algn="l" rtl="0">
                        <a:lnSpc>
                          <a:spcPct val="115000"/>
                        </a:lnSpc>
                        <a:spcAft>
                          <a:spcPts val="0"/>
                        </a:spcAft>
                      </a:pPr>
                      <a:r>
                        <a:rPr lang="en-US" sz="2000" b="1" dirty="0">
                          <a:latin typeface="Calibri"/>
                          <a:ea typeface="Calibri"/>
                          <a:cs typeface="Arial"/>
                        </a:rPr>
                        <a:t>Classifier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dirty="0">
                          <a:latin typeface="Calibri"/>
                          <a:ea typeface="Calibri"/>
                          <a:cs typeface="Arial"/>
                        </a:rPr>
                        <a:t>AUPR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dirty="0">
                          <a:latin typeface="Calibri"/>
                          <a:ea typeface="Calibri"/>
                          <a:cs typeface="Arial"/>
                        </a:rPr>
                        <a:t>ROC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dirty="0">
                          <a:latin typeface="Calibri"/>
                          <a:ea typeface="Calibri"/>
                          <a:cs typeface="Arial"/>
                        </a:rPr>
                        <a:t>Accuracy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0533">
                <a:tc>
                  <a:txBody>
                    <a:bodyPr/>
                    <a:lstStyle/>
                    <a:p>
                      <a:pPr algn="l" rtl="0">
                        <a:lnSpc>
                          <a:spcPct val="115000"/>
                        </a:lnSpc>
                        <a:spcAft>
                          <a:spcPts val="0"/>
                        </a:spcAft>
                      </a:pPr>
                      <a:r>
                        <a:rPr lang="en-US" sz="2000" b="1" dirty="0">
                          <a:latin typeface="Calibri"/>
                          <a:ea typeface="Calibri"/>
                          <a:cs typeface="Arial"/>
                        </a:rPr>
                        <a:t>SVM-linear (estimate </a:t>
                      </a:r>
                      <a:r>
                        <a:rPr lang="en-US" sz="2000" b="1" dirty="0" err="1">
                          <a:latin typeface="Calibri"/>
                          <a:ea typeface="Calibri"/>
                          <a:cs typeface="Arial"/>
                        </a:rPr>
                        <a:t>Probs</a:t>
                      </a:r>
                      <a:r>
                        <a:rPr lang="en-US" sz="2000" b="1" dirty="0">
                          <a:latin typeface="Calibri"/>
                          <a:ea typeface="Calibri"/>
                          <a:cs typeface="Arial"/>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dirty="0">
                          <a:latin typeface="Calibri"/>
                          <a:ea typeface="Calibri"/>
                          <a:cs typeface="Arial"/>
                        </a:rPr>
                        <a:t>0.7535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dirty="0">
                          <a:latin typeface="Calibri"/>
                          <a:ea typeface="Calibri"/>
                          <a:cs typeface="Arial"/>
                        </a:rPr>
                        <a:t>0.953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95.45%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267">
                <a:tc>
                  <a:txBody>
                    <a:bodyPr/>
                    <a:lstStyle/>
                    <a:p>
                      <a:pPr algn="l" rtl="0">
                        <a:lnSpc>
                          <a:spcPct val="115000"/>
                        </a:lnSpc>
                        <a:spcAft>
                          <a:spcPts val="0"/>
                        </a:spcAft>
                      </a:pPr>
                      <a:r>
                        <a:rPr lang="en-US" sz="2000" b="1" dirty="0">
                          <a:latin typeface="Calibri"/>
                          <a:ea typeface="Calibri"/>
                          <a:cs typeface="Arial"/>
                        </a:rPr>
                        <a:t>SVM-linear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dirty="0">
                          <a:latin typeface="Calibri"/>
                          <a:ea typeface="Calibri"/>
                          <a:cs typeface="Arial"/>
                        </a:rPr>
                        <a:t>0.877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dirty="0">
                          <a:latin typeface="Calibri"/>
                          <a:ea typeface="Calibri"/>
                          <a:cs typeface="Arial"/>
                        </a:rPr>
                        <a:t>0.940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98.05%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267">
                <a:tc>
                  <a:txBody>
                    <a:bodyPr/>
                    <a:lstStyle/>
                    <a:p>
                      <a:pPr algn="l" rtl="0">
                        <a:lnSpc>
                          <a:spcPct val="115000"/>
                        </a:lnSpc>
                        <a:spcAft>
                          <a:spcPts val="0"/>
                        </a:spcAft>
                      </a:pPr>
                      <a:r>
                        <a:rPr lang="en-US" sz="2000" b="1" dirty="0">
                          <a:latin typeface="Calibri"/>
                          <a:ea typeface="Calibri"/>
                          <a:cs typeface="Arial"/>
                        </a:rPr>
                        <a:t>RBF-network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dirty="0">
                          <a:latin typeface="Calibri"/>
                          <a:ea typeface="Calibri"/>
                          <a:cs typeface="Arial"/>
                        </a:rPr>
                        <a:t>0.952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98.7%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267">
                <a:tc>
                  <a:txBody>
                    <a:bodyPr/>
                    <a:lstStyle/>
                    <a:p>
                      <a:pPr algn="l" rtl="0">
                        <a:lnSpc>
                          <a:spcPct val="115000"/>
                        </a:lnSpc>
                        <a:spcAft>
                          <a:spcPts val="0"/>
                        </a:spcAft>
                      </a:pPr>
                      <a:r>
                        <a:rPr lang="en-US" sz="2000" b="1" dirty="0">
                          <a:latin typeface="Calibri"/>
                          <a:ea typeface="Calibri"/>
                          <a:cs typeface="Arial"/>
                        </a:rPr>
                        <a:t>RF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0.918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dirty="0">
                          <a:latin typeface="Calibri"/>
                          <a:ea typeface="Calibri"/>
                          <a:cs typeface="Arial"/>
                        </a:rPr>
                        <a:t>0.951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dirty="0">
                          <a:latin typeface="Calibri"/>
                          <a:ea typeface="Calibri"/>
                          <a:cs typeface="Arial"/>
                        </a:rPr>
                        <a:t>98.05%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267">
                <a:tc>
                  <a:txBody>
                    <a:bodyPr/>
                    <a:lstStyle/>
                    <a:p>
                      <a:pPr algn="l" rtl="0">
                        <a:lnSpc>
                          <a:spcPct val="115000"/>
                        </a:lnSpc>
                        <a:spcAft>
                          <a:spcPts val="0"/>
                        </a:spcAft>
                      </a:pPr>
                      <a:r>
                        <a:rPr lang="en-US" sz="2000" b="1" dirty="0">
                          <a:latin typeface="Calibri"/>
                          <a:ea typeface="Calibri"/>
                          <a:cs typeface="Arial"/>
                        </a:rPr>
                        <a:t>MLP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0.931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0.957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dirty="0">
                          <a:latin typeface="Calibri"/>
                          <a:ea typeface="Calibri"/>
                          <a:cs typeface="Arial"/>
                        </a:rPr>
                        <a:t>97.4%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0533">
                <a:tc>
                  <a:txBody>
                    <a:bodyPr/>
                    <a:lstStyle/>
                    <a:p>
                      <a:pPr algn="l" rtl="0">
                        <a:lnSpc>
                          <a:spcPct val="115000"/>
                        </a:lnSpc>
                        <a:spcAft>
                          <a:spcPts val="0"/>
                        </a:spcAft>
                      </a:pPr>
                      <a:r>
                        <a:rPr lang="en-US" sz="2000" b="1" dirty="0">
                          <a:latin typeface="Calibri"/>
                          <a:ea typeface="Calibri"/>
                          <a:cs typeface="Arial"/>
                        </a:rPr>
                        <a:t>Classification via SVM regression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dirty="0">
                          <a:highlight>
                            <a:srgbClr val="FFFF00"/>
                          </a:highlight>
                          <a:latin typeface="Calibri"/>
                          <a:ea typeface="Calibri"/>
                          <a:cs typeface="Arial"/>
                        </a:rPr>
                        <a:t>0.961</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dirty="0">
                          <a:highlight>
                            <a:srgbClr val="FFFF00"/>
                          </a:highlight>
                          <a:latin typeface="Calibri"/>
                          <a:ea typeface="Calibri"/>
                          <a:cs typeface="Arial"/>
                        </a:rPr>
                        <a:t>0.986</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dirty="0">
                          <a:highlight>
                            <a:srgbClr val="FFFF00"/>
                          </a:highlight>
                          <a:latin typeface="Calibri"/>
                          <a:ea typeface="Calibri"/>
                          <a:cs typeface="Arial"/>
                        </a:rPr>
                        <a:t>98.7%</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 1.10</a:t>
            </a:r>
            <a:endParaRPr lang="he-IL" dirty="0"/>
          </a:p>
        </p:txBody>
      </p:sp>
      <p:sp>
        <p:nvSpPr>
          <p:cNvPr id="3" name="Content Placeholder 2"/>
          <p:cNvSpPr>
            <a:spLocks noGrp="1"/>
          </p:cNvSpPr>
          <p:nvPr>
            <p:ph idx="1"/>
          </p:nvPr>
        </p:nvSpPr>
        <p:spPr/>
        <p:txBody>
          <a:bodyPr/>
          <a:lstStyle/>
          <a:p>
            <a:r>
              <a:rPr lang="en-US" dirty="0" smtClean="0"/>
              <a:t>Features: moments 3 and 4 (skew and kurtosis): 98 features</a:t>
            </a:r>
          </a:p>
        </p:txBody>
      </p:sp>
      <p:graphicFrame>
        <p:nvGraphicFramePr>
          <p:cNvPr id="4" name="Table 3"/>
          <p:cNvGraphicFramePr>
            <a:graphicFrameLocks noGrp="1"/>
          </p:cNvGraphicFramePr>
          <p:nvPr/>
        </p:nvGraphicFramePr>
        <p:xfrm>
          <a:off x="304800" y="2667000"/>
          <a:ext cx="8686800" cy="4038600"/>
        </p:xfrm>
        <a:graphic>
          <a:graphicData uri="http://schemas.openxmlformats.org/drawingml/2006/table">
            <a:tbl>
              <a:tblPr/>
              <a:tblGrid>
                <a:gridCol w="2171190"/>
                <a:gridCol w="2171190"/>
                <a:gridCol w="2172210"/>
                <a:gridCol w="2172210"/>
              </a:tblGrid>
              <a:tr h="504825">
                <a:tc>
                  <a:txBody>
                    <a:bodyPr/>
                    <a:lstStyle/>
                    <a:p>
                      <a:pPr algn="l" rtl="0">
                        <a:lnSpc>
                          <a:spcPct val="115000"/>
                        </a:lnSpc>
                        <a:spcAft>
                          <a:spcPts val="0"/>
                        </a:spcAft>
                      </a:pPr>
                      <a:r>
                        <a:rPr lang="en-US" sz="2000" b="1" dirty="0">
                          <a:latin typeface="Calibri"/>
                          <a:ea typeface="Calibri"/>
                          <a:cs typeface="Arial"/>
                        </a:rPr>
                        <a:t>Classifier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a:latin typeface="Calibri"/>
                          <a:ea typeface="Calibri"/>
                          <a:cs typeface="Arial"/>
                        </a:rPr>
                        <a:t>AUPR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a:latin typeface="Calibri"/>
                          <a:ea typeface="Calibri"/>
                          <a:cs typeface="Arial"/>
                        </a:rPr>
                        <a:t>ROC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dirty="0">
                          <a:latin typeface="Calibri"/>
                          <a:ea typeface="Calibri"/>
                          <a:cs typeface="Arial"/>
                        </a:rPr>
                        <a:t>Accuracy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9650">
                <a:tc>
                  <a:txBody>
                    <a:bodyPr/>
                    <a:lstStyle/>
                    <a:p>
                      <a:pPr algn="l" rtl="0">
                        <a:lnSpc>
                          <a:spcPct val="115000"/>
                        </a:lnSpc>
                        <a:spcAft>
                          <a:spcPts val="0"/>
                        </a:spcAft>
                      </a:pPr>
                      <a:r>
                        <a:rPr lang="en-US" sz="2000" b="1">
                          <a:latin typeface="Calibri"/>
                          <a:ea typeface="Calibri"/>
                          <a:cs typeface="Arial"/>
                        </a:rPr>
                        <a:t>SVM-linear (estimate Probs)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96.75%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825">
                <a:tc>
                  <a:txBody>
                    <a:bodyPr/>
                    <a:lstStyle/>
                    <a:p>
                      <a:pPr algn="l" rtl="0">
                        <a:lnSpc>
                          <a:spcPct val="115000"/>
                        </a:lnSpc>
                        <a:spcAft>
                          <a:spcPts val="0"/>
                        </a:spcAft>
                      </a:pPr>
                      <a:r>
                        <a:rPr lang="en-US" sz="2000" b="1">
                          <a:latin typeface="Calibri"/>
                          <a:ea typeface="Calibri"/>
                          <a:cs typeface="Arial"/>
                        </a:rPr>
                        <a:t>SVM-linear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825">
                <a:tc>
                  <a:txBody>
                    <a:bodyPr/>
                    <a:lstStyle/>
                    <a:p>
                      <a:pPr algn="l" rtl="0">
                        <a:lnSpc>
                          <a:spcPct val="115000"/>
                        </a:lnSpc>
                        <a:spcAft>
                          <a:spcPts val="0"/>
                        </a:spcAft>
                      </a:pPr>
                      <a:r>
                        <a:rPr lang="en-US" sz="2000" b="1">
                          <a:latin typeface="Calibri"/>
                          <a:ea typeface="Calibri"/>
                          <a:cs typeface="Arial"/>
                        </a:rPr>
                        <a:t>RBF-network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0.937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94.16%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825">
                <a:tc>
                  <a:txBody>
                    <a:bodyPr/>
                    <a:lstStyle/>
                    <a:p>
                      <a:pPr algn="l" rtl="0">
                        <a:lnSpc>
                          <a:spcPct val="115000"/>
                        </a:lnSpc>
                        <a:spcAft>
                          <a:spcPts val="0"/>
                        </a:spcAft>
                      </a:pPr>
                      <a:r>
                        <a:rPr lang="en-US" sz="2000" b="1">
                          <a:latin typeface="Calibri"/>
                          <a:ea typeface="Calibri"/>
                          <a:cs typeface="Arial"/>
                        </a:rPr>
                        <a:t>RF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0.894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0.955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highlight>
                            <a:srgbClr val="FFFF00"/>
                          </a:highlight>
                          <a:latin typeface="Calibri"/>
                          <a:ea typeface="Calibri"/>
                          <a:cs typeface="Arial"/>
                        </a:rPr>
                        <a:t>97.4%</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9650">
                <a:tc>
                  <a:txBody>
                    <a:bodyPr/>
                    <a:lstStyle/>
                    <a:p>
                      <a:pPr algn="l" rtl="0">
                        <a:lnSpc>
                          <a:spcPct val="115000"/>
                        </a:lnSpc>
                        <a:spcAft>
                          <a:spcPts val="0"/>
                        </a:spcAft>
                      </a:pPr>
                      <a:r>
                        <a:rPr lang="en-US" sz="2000" b="1" dirty="0">
                          <a:latin typeface="Calibri"/>
                          <a:ea typeface="Calibri"/>
                          <a:cs typeface="Arial"/>
                        </a:rPr>
                        <a:t>Classification via SVM regression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highlight>
                            <a:srgbClr val="FFFF00"/>
                          </a:highlight>
                          <a:latin typeface="Calibri"/>
                          <a:ea typeface="Calibri"/>
                          <a:cs typeface="Arial"/>
                        </a:rPr>
                        <a:t>0.938</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highlight>
                            <a:srgbClr val="FFFF00"/>
                          </a:highlight>
                          <a:latin typeface="Calibri"/>
                          <a:ea typeface="Calibri"/>
                          <a:cs typeface="Arial"/>
                        </a:rPr>
                        <a:t>0.978</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dirty="0">
                          <a:latin typeface="Calibri"/>
                          <a:ea typeface="Calibri"/>
                          <a:cs typeface="Arial"/>
                        </a:rPr>
                        <a:t>96.75%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 1.15</a:t>
            </a:r>
            <a:endParaRPr lang="he-IL" dirty="0"/>
          </a:p>
        </p:txBody>
      </p:sp>
      <p:graphicFrame>
        <p:nvGraphicFramePr>
          <p:cNvPr id="4" name="Content Placeholder 3"/>
          <p:cNvGraphicFramePr>
            <a:graphicFrameLocks noGrp="1"/>
          </p:cNvGraphicFramePr>
          <p:nvPr>
            <p:ph idx="1"/>
          </p:nvPr>
        </p:nvGraphicFramePr>
        <p:xfrm>
          <a:off x="381000" y="2286000"/>
          <a:ext cx="8305800" cy="3154680"/>
        </p:xfrm>
        <a:graphic>
          <a:graphicData uri="http://schemas.openxmlformats.org/drawingml/2006/table">
            <a:tbl>
              <a:tblPr/>
              <a:tblGrid>
                <a:gridCol w="2075963"/>
                <a:gridCol w="2075963"/>
                <a:gridCol w="2076937"/>
                <a:gridCol w="2076937"/>
              </a:tblGrid>
              <a:tr h="0">
                <a:tc>
                  <a:txBody>
                    <a:bodyPr/>
                    <a:lstStyle/>
                    <a:p>
                      <a:pPr algn="l" rtl="0">
                        <a:lnSpc>
                          <a:spcPct val="115000"/>
                        </a:lnSpc>
                        <a:spcAft>
                          <a:spcPts val="0"/>
                        </a:spcAft>
                      </a:pPr>
                      <a:r>
                        <a:rPr lang="en-US" sz="2000" b="1" dirty="0">
                          <a:latin typeface="Calibri"/>
                          <a:ea typeface="Calibri"/>
                          <a:cs typeface="Arial"/>
                        </a:rPr>
                        <a:t>Classifier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a:latin typeface="Calibri"/>
                          <a:ea typeface="Calibri"/>
                          <a:cs typeface="Arial"/>
                        </a:rPr>
                        <a:t>AUPR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a:latin typeface="Calibri"/>
                          <a:ea typeface="Calibri"/>
                          <a:cs typeface="Arial"/>
                        </a:rPr>
                        <a:t>ROC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dirty="0">
                          <a:latin typeface="Calibri"/>
                          <a:ea typeface="Calibri"/>
                          <a:cs typeface="Arial"/>
                        </a:rPr>
                        <a:t>Accuracy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rtl="0">
                        <a:lnSpc>
                          <a:spcPct val="115000"/>
                        </a:lnSpc>
                        <a:spcAft>
                          <a:spcPts val="0"/>
                        </a:spcAft>
                      </a:pPr>
                      <a:r>
                        <a:rPr lang="en-US" sz="2000" b="1">
                          <a:latin typeface="Calibri"/>
                          <a:ea typeface="Calibri"/>
                          <a:cs typeface="Arial"/>
                        </a:rPr>
                        <a:t>SVM-linear (estimate Probs)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0.968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dirty="0">
                          <a:latin typeface="Calibri"/>
                          <a:ea typeface="Calibri"/>
                          <a:cs typeface="Arial"/>
                        </a:rPr>
                        <a:t>98.7%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rtl="0">
                        <a:lnSpc>
                          <a:spcPct val="115000"/>
                        </a:lnSpc>
                        <a:spcAft>
                          <a:spcPts val="0"/>
                        </a:spcAft>
                      </a:pPr>
                      <a:r>
                        <a:rPr lang="en-US" sz="2000" b="1" dirty="0">
                          <a:latin typeface="Calibri"/>
                          <a:ea typeface="Calibri"/>
                          <a:cs typeface="Arial"/>
                        </a:rPr>
                        <a:t>Classification via SVM regression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0.978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0.996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98.05%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rtl="0">
                        <a:lnSpc>
                          <a:spcPct val="115000"/>
                        </a:lnSpc>
                        <a:spcAft>
                          <a:spcPts val="0"/>
                        </a:spcAft>
                      </a:pPr>
                      <a:r>
                        <a:rPr lang="en-US" sz="2000" b="1" dirty="0">
                          <a:latin typeface="Calibri"/>
                          <a:ea typeface="Calibri"/>
                          <a:cs typeface="Arial"/>
                        </a:rPr>
                        <a:t>Vote: averaging SVM and Classification via SVM regression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dirty="0">
                          <a:highlight>
                            <a:srgbClr val="FFFF00"/>
                          </a:highlight>
                          <a:latin typeface="Calibri"/>
                          <a:ea typeface="Calibri"/>
                          <a:cs typeface="Arial"/>
                        </a:rPr>
                        <a:t>0.981</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dirty="0">
                          <a:highlight>
                            <a:srgbClr val="FFFF00"/>
                          </a:highlight>
                          <a:latin typeface="Calibri"/>
                          <a:ea typeface="Calibri"/>
                          <a:cs typeface="Arial"/>
                        </a:rPr>
                        <a:t>0.997</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dirty="0">
                          <a:highlight>
                            <a:srgbClr val="FFFF00"/>
                          </a:highlight>
                          <a:latin typeface="Calibri"/>
                          <a:ea typeface="Calibri"/>
                          <a:cs typeface="Arial"/>
                        </a:rPr>
                        <a:t>98.7%</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Content Placeholder 2"/>
          <p:cNvSpPr txBox="1">
            <a:spLocks/>
          </p:cNvSpPr>
          <p:nvPr/>
        </p:nvSpPr>
        <p:spPr>
          <a:xfrm>
            <a:off x="457200" y="1219200"/>
            <a:ext cx="8229600" cy="4525963"/>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Features: </a:t>
            </a:r>
            <a:r>
              <a:rPr lang="en-US" sz="3200" dirty="0" smtClean="0"/>
              <a:t>moments 1, 2, 3 and 4 : 196 features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 2.0</a:t>
            </a:r>
            <a:endParaRPr lang="he-IL" dirty="0"/>
          </a:p>
        </p:txBody>
      </p:sp>
      <p:sp>
        <p:nvSpPr>
          <p:cNvPr id="3" name="Content Placeholder 2"/>
          <p:cNvSpPr>
            <a:spLocks noGrp="1"/>
          </p:cNvSpPr>
          <p:nvPr>
            <p:ph idx="1"/>
          </p:nvPr>
        </p:nvSpPr>
        <p:spPr/>
        <p:txBody>
          <a:bodyPr/>
          <a:lstStyle/>
          <a:p>
            <a:r>
              <a:rPr lang="en-US" dirty="0" smtClean="0"/>
              <a:t>Removing the lower 10% events of each marker. Use 4 moments.</a:t>
            </a:r>
          </a:p>
          <a:p>
            <a:pPr>
              <a:buNone/>
            </a:pPr>
            <a:endParaRPr lang="he-IL" dirty="0"/>
          </a:p>
        </p:txBody>
      </p:sp>
      <p:graphicFrame>
        <p:nvGraphicFramePr>
          <p:cNvPr id="4" name="Table 3"/>
          <p:cNvGraphicFramePr>
            <a:graphicFrameLocks noGrp="1"/>
          </p:cNvGraphicFramePr>
          <p:nvPr/>
        </p:nvGraphicFramePr>
        <p:xfrm>
          <a:off x="228600" y="2743200"/>
          <a:ext cx="8686798" cy="3855720"/>
        </p:xfrm>
        <a:graphic>
          <a:graphicData uri="http://schemas.openxmlformats.org/drawingml/2006/table">
            <a:tbl>
              <a:tblPr/>
              <a:tblGrid>
                <a:gridCol w="2171190"/>
                <a:gridCol w="2171190"/>
                <a:gridCol w="2172209"/>
                <a:gridCol w="2172209"/>
              </a:tblGrid>
              <a:tr h="0">
                <a:tc>
                  <a:txBody>
                    <a:bodyPr/>
                    <a:lstStyle/>
                    <a:p>
                      <a:pPr algn="l" rtl="0">
                        <a:lnSpc>
                          <a:spcPct val="115000"/>
                        </a:lnSpc>
                        <a:spcAft>
                          <a:spcPts val="0"/>
                        </a:spcAft>
                      </a:pPr>
                      <a:r>
                        <a:rPr lang="en-US" sz="2000" b="1" dirty="0">
                          <a:latin typeface="Calibri"/>
                          <a:ea typeface="Calibri"/>
                          <a:cs typeface="Arial"/>
                        </a:rPr>
                        <a:t>Classifier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a:latin typeface="Calibri"/>
                          <a:ea typeface="Calibri"/>
                          <a:cs typeface="Arial"/>
                        </a:rPr>
                        <a:t>AUPR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a:latin typeface="Calibri"/>
                          <a:ea typeface="Calibri"/>
                          <a:cs typeface="Arial"/>
                        </a:rPr>
                        <a:t>ROC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dirty="0">
                          <a:latin typeface="Calibri"/>
                          <a:ea typeface="Calibri"/>
                          <a:cs typeface="Arial"/>
                        </a:rPr>
                        <a:t>Accuracy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rtl="0">
                        <a:lnSpc>
                          <a:spcPct val="115000"/>
                        </a:lnSpc>
                        <a:spcAft>
                          <a:spcPts val="0"/>
                        </a:spcAft>
                      </a:pPr>
                      <a:r>
                        <a:rPr lang="en-US" sz="2000" b="1">
                          <a:latin typeface="Calibri"/>
                          <a:ea typeface="Calibri"/>
                          <a:cs typeface="Arial"/>
                        </a:rPr>
                        <a:t>SVM-linear (estimate Probs)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0.819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97.4%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rtl="0">
                        <a:lnSpc>
                          <a:spcPct val="115000"/>
                        </a:lnSpc>
                        <a:spcAft>
                          <a:spcPts val="0"/>
                        </a:spcAft>
                      </a:pPr>
                      <a:r>
                        <a:rPr lang="en-US" sz="2000" b="1">
                          <a:latin typeface="Calibri"/>
                          <a:ea typeface="Calibri"/>
                          <a:cs typeface="Arial"/>
                        </a:rPr>
                        <a:t>RBF-network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0.848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98.05%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rtl="0">
                        <a:lnSpc>
                          <a:spcPct val="115000"/>
                        </a:lnSpc>
                        <a:spcAft>
                          <a:spcPts val="0"/>
                        </a:spcAft>
                      </a:pPr>
                      <a:r>
                        <a:rPr lang="en-US" sz="2000" b="1">
                          <a:latin typeface="Calibri"/>
                          <a:ea typeface="Calibri"/>
                          <a:cs typeface="Arial"/>
                        </a:rPr>
                        <a:t>RF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0.909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98.05%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rtl="0">
                        <a:lnSpc>
                          <a:spcPct val="115000"/>
                        </a:lnSpc>
                        <a:spcAft>
                          <a:spcPts val="0"/>
                        </a:spcAft>
                      </a:pPr>
                      <a:r>
                        <a:rPr lang="en-US" sz="2000" b="1">
                          <a:latin typeface="Calibri"/>
                          <a:ea typeface="Calibri"/>
                          <a:cs typeface="Arial"/>
                        </a:rPr>
                        <a:t>Classification via SVM regression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0.962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0.985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98.7%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rtl="0">
                        <a:lnSpc>
                          <a:spcPct val="115000"/>
                        </a:lnSpc>
                        <a:spcAft>
                          <a:spcPts val="0"/>
                        </a:spcAft>
                      </a:pPr>
                      <a:r>
                        <a:rPr lang="en-US" sz="2000" b="1" dirty="0">
                          <a:latin typeface="Calibri"/>
                          <a:ea typeface="Calibri"/>
                          <a:cs typeface="Arial"/>
                        </a:rPr>
                        <a:t>Vote: averaging SVM and Classification via SVM regression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kern="1200" dirty="0">
                          <a:solidFill>
                            <a:schemeClr val="tx1"/>
                          </a:solidFill>
                          <a:highlight>
                            <a:srgbClr val="FFFF00"/>
                          </a:highlight>
                          <a:latin typeface="Calibri"/>
                          <a:ea typeface="Calibri"/>
                          <a:cs typeface="Arial"/>
                        </a:rPr>
                        <a:t>0.963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kern="1200" dirty="0">
                          <a:solidFill>
                            <a:schemeClr val="tx1"/>
                          </a:solidFill>
                          <a:highlight>
                            <a:srgbClr val="FFFF00"/>
                          </a:highlight>
                          <a:latin typeface="Calibri"/>
                          <a:ea typeface="Calibri"/>
                          <a:cs typeface="Arial"/>
                        </a:rPr>
                        <a:t>0.985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kern="1200" dirty="0">
                          <a:solidFill>
                            <a:schemeClr val="tx1"/>
                          </a:solidFill>
                          <a:highlight>
                            <a:srgbClr val="FFFF00"/>
                          </a:highlight>
                          <a:latin typeface="Calibri"/>
                          <a:ea typeface="Calibri"/>
                          <a:cs typeface="Arial"/>
                        </a:rPr>
                        <a:t>98.05</a:t>
                      </a:r>
                      <a:r>
                        <a:rPr lang="en-US" sz="2000" dirty="0">
                          <a:latin typeface="Calibri"/>
                          <a:ea typeface="Calibri"/>
                          <a:cs typeface="Arial"/>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 2.1</a:t>
            </a:r>
            <a:endParaRPr lang="he-IL" dirty="0"/>
          </a:p>
        </p:txBody>
      </p:sp>
      <p:sp>
        <p:nvSpPr>
          <p:cNvPr id="3" name="Content Placeholder 2"/>
          <p:cNvSpPr>
            <a:spLocks noGrp="1"/>
          </p:cNvSpPr>
          <p:nvPr>
            <p:ph idx="1"/>
          </p:nvPr>
        </p:nvSpPr>
        <p:spPr/>
        <p:txBody>
          <a:bodyPr/>
          <a:lstStyle/>
          <a:p>
            <a:r>
              <a:rPr lang="en-US" dirty="0" smtClean="0"/>
              <a:t>Removing low score events outside the threshold of </a:t>
            </a:r>
            <a:r>
              <a:rPr lang="en-US" dirty="0" err="1" smtClean="0"/>
              <a:t>mean+stdv</a:t>
            </a:r>
            <a:r>
              <a:rPr lang="en-US" dirty="0" smtClean="0"/>
              <a:t> in the noisy tube. Use 4 moments.</a:t>
            </a:r>
            <a:endParaRPr lang="he-IL" dirty="0"/>
          </a:p>
        </p:txBody>
      </p:sp>
      <p:graphicFrame>
        <p:nvGraphicFramePr>
          <p:cNvPr id="4" name="Table 3"/>
          <p:cNvGraphicFramePr>
            <a:graphicFrameLocks noGrp="1"/>
          </p:cNvGraphicFramePr>
          <p:nvPr/>
        </p:nvGraphicFramePr>
        <p:xfrm>
          <a:off x="228600" y="3352800"/>
          <a:ext cx="8610600" cy="2453640"/>
        </p:xfrm>
        <a:graphic>
          <a:graphicData uri="http://schemas.openxmlformats.org/drawingml/2006/table">
            <a:tbl>
              <a:tblPr/>
              <a:tblGrid>
                <a:gridCol w="2152145"/>
                <a:gridCol w="2152145"/>
                <a:gridCol w="2153155"/>
                <a:gridCol w="2153155"/>
              </a:tblGrid>
              <a:tr h="325582">
                <a:tc>
                  <a:txBody>
                    <a:bodyPr/>
                    <a:lstStyle/>
                    <a:p>
                      <a:pPr algn="l" rtl="0">
                        <a:lnSpc>
                          <a:spcPct val="115000"/>
                        </a:lnSpc>
                        <a:spcAft>
                          <a:spcPts val="0"/>
                        </a:spcAft>
                      </a:pPr>
                      <a:r>
                        <a:rPr lang="en-US" sz="2000" b="1" dirty="0">
                          <a:latin typeface="Calibri"/>
                          <a:ea typeface="Calibri"/>
                          <a:cs typeface="Arial"/>
                        </a:rPr>
                        <a:t>Classifier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a:latin typeface="Calibri"/>
                          <a:ea typeface="Calibri"/>
                          <a:cs typeface="Arial"/>
                        </a:rPr>
                        <a:t>AUPR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a:latin typeface="Calibri"/>
                          <a:ea typeface="Calibri"/>
                          <a:cs typeface="Arial"/>
                        </a:rPr>
                        <a:t>ROC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dirty="0">
                          <a:latin typeface="Calibri"/>
                          <a:ea typeface="Calibri"/>
                          <a:cs typeface="Arial"/>
                        </a:rPr>
                        <a:t>Accuracy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164">
                <a:tc>
                  <a:txBody>
                    <a:bodyPr/>
                    <a:lstStyle/>
                    <a:p>
                      <a:pPr algn="l" rtl="0">
                        <a:lnSpc>
                          <a:spcPct val="115000"/>
                        </a:lnSpc>
                        <a:spcAft>
                          <a:spcPts val="0"/>
                        </a:spcAft>
                      </a:pPr>
                      <a:r>
                        <a:rPr lang="en-US" sz="2000" b="1" dirty="0">
                          <a:latin typeface="Calibri"/>
                          <a:ea typeface="Calibri"/>
                          <a:cs typeface="Arial"/>
                        </a:rPr>
                        <a:t>SVM-linear (estimate </a:t>
                      </a:r>
                      <a:r>
                        <a:rPr lang="en-US" sz="2000" b="1" dirty="0" err="1">
                          <a:latin typeface="Calibri"/>
                          <a:ea typeface="Calibri"/>
                          <a:cs typeface="Arial"/>
                        </a:rPr>
                        <a:t>Probs</a:t>
                      </a:r>
                      <a:r>
                        <a:rPr lang="en-US" sz="2000" b="1" dirty="0">
                          <a:latin typeface="Calibri"/>
                          <a:ea typeface="Calibri"/>
                          <a:cs typeface="Arial"/>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0.878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0.991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96.75%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582">
                <a:tc>
                  <a:txBody>
                    <a:bodyPr/>
                    <a:lstStyle/>
                    <a:p>
                      <a:pPr algn="l" rtl="0">
                        <a:lnSpc>
                          <a:spcPct val="115000"/>
                        </a:lnSpc>
                        <a:spcAft>
                          <a:spcPts val="0"/>
                        </a:spcAft>
                      </a:pPr>
                      <a:r>
                        <a:rPr lang="en-US" sz="2000" b="1">
                          <a:latin typeface="Calibri"/>
                          <a:ea typeface="Calibri"/>
                          <a:cs typeface="Arial"/>
                        </a:rPr>
                        <a:t>RBF-network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0.886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0.945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96.1%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582">
                <a:tc>
                  <a:txBody>
                    <a:bodyPr/>
                    <a:lstStyle/>
                    <a:p>
                      <a:pPr algn="l" rtl="0">
                        <a:lnSpc>
                          <a:spcPct val="115000"/>
                        </a:lnSpc>
                        <a:spcAft>
                          <a:spcPts val="0"/>
                        </a:spcAft>
                      </a:pPr>
                      <a:r>
                        <a:rPr lang="en-US" sz="2000" b="1">
                          <a:latin typeface="Calibri"/>
                          <a:ea typeface="Calibri"/>
                          <a:cs typeface="Arial"/>
                        </a:rPr>
                        <a:t>RF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164">
                <a:tc>
                  <a:txBody>
                    <a:bodyPr/>
                    <a:lstStyle/>
                    <a:p>
                      <a:pPr algn="l" rtl="0">
                        <a:lnSpc>
                          <a:spcPct val="115000"/>
                        </a:lnSpc>
                        <a:spcAft>
                          <a:spcPts val="0"/>
                        </a:spcAft>
                      </a:pPr>
                      <a:r>
                        <a:rPr lang="en-US" sz="2000" b="1" dirty="0">
                          <a:latin typeface="Calibri"/>
                          <a:ea typeface="Calibri"/>
                          <a:cs typeface="Arial"/>
                        </a:rPr>
                        <a:t>Classification via SVM regression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dirty="0">
                          <a:latin typeface="Calibri"/>
                          <a:ea typeface="Calibri"/>
                          <a:cs typeface="Arial"/>
                        </a:rPr>
                        <a:t>0.917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0.973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dirty="0">
                          <a:latin typeface="Calibri"/>
                          <a:ea typeface="Calibri"/>
                          <a:cs typeface="Arial"/>
                        </a:rPr>
                        <a:t>94.8%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 3.0</a:t>
            </a:r>
            <a:endParaRPr lang="he-IL" dirty="0"/>
          </a:p>
        </p:txBody>
      </p:sp>
      <p:sp>
        <p:nvSpPr>
          <p:cNvPr id="3" name="Content Placeholder 2"/>
          <p:cNvSpPr>
            <a:spLocks noGrp="1"/>
          </p:cNvSpPr>
          <p:nvPr>
            <p:ph idx="1"/>
          </p:nvPr>
        </p:nvSpPr>
        <p:spPr/>
        <p:txBody>
          <a:bodyPr/>
          <a:lstStyle/>
          <a:p>
            <a:r>
              <a:rPr lang="en-US" dirty="0" smtClean="0"/>
              <a:t>Moments 1-4 on </a:t>
            </a:r>
            <a:r>
              <a:rPr lang="en-US" b="1" u="sng" dirty="0" smtClean="0"/>
              <a:t>raw</a:t>
            </a:r>
            <a:r>
              <a:rPr lang="en-US" dirty="0" smtClean="0"/>
              <a:t> data. </a:t>
            </a:r>
            <a:endParaRPr lang="he-IL" dirty="0"/>
          </a:p>
        </p:txBody>
      </p:sp>
      <p:graphicFrame>
        <p:nvGraphicFramePr>
          <p:cNvPr id="4" name="Table 3"/>
          <p:cNvGraphicFramePr>
            <a:graphicFrameLocks noGrp="1"/>
          </p:cNvGraphicFramePr>
          <p:nvPr/>
        </p:nvGraphicFramePr>
        <p:xfrm>
          <a:off x="380999" y="2465070"/>
          <a:ext cx="8458200" cy="3154680"/>
        </p:xfrm>
        <a:graphic>
          <a:graphicData uri="http://schemas.openxmlformats.org/drawingml/2006/table">
            <a:tbl>
              <a:tblPr/>
              <a:tblGrid>
                <a:gridCol w="2114054"/>
                <a:gridCol w="2114054"/>
                <a:gridCol w="2115046"/>
                <a:gridCol w="2115046"/>
              </a:tblGrid>
              <a:tr h="0">
                <a:tc>
                  <a:txBody>
                    <a:bodyPr/>
                    <a:lstStyle/>
                    <a:p>
                      <a:pPr algn="l" rtl="0">
                        <a:lnSpc>
                          <a:spcPct val="115000"/>
                        </a:lnSpc>
                        <a:spcAft>
                          <a:spcPts val="0"/>
                        </a:spcAft>
                      </a:pPr>
                      <a:r>
                        <a:rPr lang="en-US" sz="2000" b="1" dirty="0">
                          <a:latin typeface="Calibri"/>
                          <a:ea typeface="Calibri"/>
                          <a:cs typeface="Arial"/>
                        </a:rPr>
                        <a:t>Classifier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a:latin typeface="Calibri"/>
                          <a:ea typeface="Calibri"/>
                          <a:cs typeface="Arial"/>
                        </a:rPr>
                        <a:t>AUPR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a:latin typeface="Calibri"/>
                          <a:ea typeface="Calibri"/>
                          <a:cs typeface="Arial"/>
                        </a:rPr>
                        <a:t>ROC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dirty="0">
                          <a:latin typeface="Calibri"/>
                          <a:ea typeface="Calibri"/>
                          <a:cs typeface="Arial"/>
                        </a:rPr>
                        <a:t>Accuracy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rtl="0">
                        <a:lnSpc>
                          <a:spcPct val="115000"/>
                        </a:lnSpc>
                        <a:spcAft>
                          <a:spcPts val="0"/>
                        </a:spcAft>
                      </a:pPr>
                      <a:r>
                        <a:rPr lang="en-US" sz="2000" b="1">
                          <a:latin typeface="Calibri"/>
                          <a:ea typeface="Calibri"/>
                          <a:cs typeface="Arial"/>
                        </a:rPr>
                        <a:t>SVM-linear (estimate Probs)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0.917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0.968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98.05%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rtl="0">
                        <a:lnSpc>
                          <a:spcPct val="115000"/>
                        </a:lnSpc>
                        <a:spcAft>
                          <a:spcPts val="0"/>
                        </a:spcAft>
                      </a:pPr>
                      <a:r>
                        <a:rPr lang="en-US" sz="2000" b="1" dirty="0">
                          <a:latin typeface="Calibri"/>
                          <a:ea typeface="Calibri"/>
                          <a:cs typeface="Arial"/>
                        </a:rPr>
                        <a:t>Classification via SVM regression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dirty="0">
                          <a:solidFill>
                            <a:srgbClr val="FF0000"/>
                          </a:solidFill>
                          <a:highlight>
                            <a:srgbClr val="FFFF00"/>
                          </a:highlight>
                          <a:latin typeface="Calibri"/>
                          <a:ea typeface="Calibri"/>
                          <a:cs typeface="Arial"/>
                        </a:rPr>
                        <a:t>0.992</a:t>
                      </a:r>
                      <a:endParaRPr lang="en-US" sz="20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solidFill>
                            <a:srgbClr val="FF0000"/>
                          </a:solidFill>
                          <a:highlight>
                            <a:srgbClr val="FFFF00"/>
                          </a:highlight>
                          <a:latin typeface="Calibri"/>
                          <a:ea typeface="Calibri"/>
                          <a:cs typeface="Arial"/>
                        </a:rPr>
                        <a:t>0.999</a:t>
                      </a:r>
                      <a:endParaRPr lang="en-US" sz="200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dirty="0">
                          <a:solidFill>
                            <a:srgbClr val="FF0000"/>
                          </a:solidFill>
                          <a:highlight>
                            <a:srgbClr val="FFFF00"/>
                          </a:highlight>
                          <a:latin typeface="Calibri"/>
                          <a:ea typeface="Calibri"/>
                          <a:cs typeface="Arial"/>
                        </a:rPr>
                        <a:t>98.7%</a:t>
                      </a:r>
                      <a:endParaRPr lang="en-US" sz="20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rtl="0">
                        <a:lnSpc>
                          <a:spcPct val="115000"/>
                        </a:lnSpc>
                        <a:spcAft>
                          <a:spcPts val="0"/>
                        </a:spcAft>
                      </a:pPr>
                      <a:r>
                        <a:rPr lang="en-US" sz="2000" b="1" dirty="0">
                          <a:latin typeface="Calibri"/>
                          <a:ea typeface="Calibri"/>
                          <a:cs typeface="Arial"/>
                        </a:rPr>
                        <a:t>Vote: averaging SVM and Classification via SVM regression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dirty="0">
                          <a:latin typeface="Calibri"/>
                          <a:ea typeface="Calibri"/>
                          <a:cs typeface="Arial"/>
                        </a:rPr>
                        <a:t>0.988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0.998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dirty="0">
                          <a:latin typeface="Calibri"/>
                          <a:ea typeface="Calibri"/>
                          <a:cs typeface="Arial"/>
                        </a:rPr>
                        <a:t>98.05%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 4.0</a:t>
            </a:r>
            <a:endParaRPr lang="he-IL" dirty="0"/>
          </a:p>
        </p:txBody>
      </p:sp>
      <p:sp>
        <p:nvSpPr>
          <p:cNvPr id="3" name="Content Placeholder 2"/>
          <p:cNvSpPr>
            <a:spLocks noGrp="1"/>
          </p:cNvSpPr>
          <p:nvPr>
            <p:ph idx="1"/>
          </p:nvPr>
        </p:nvSpPr>
        <p:spPr/>
        <p:txBody>
          <a:bodyPr/>
          <a:lstStyle/>
          <a:p>
            <a:r>
              <a:rPr lang="en-US" dirty="0" smtClean="0"/>
              <a:t>Take events in the to quartile for each color. For each color calculate moments of FS,SS and intensity.</a:t>
            </a:r>
            <a:endParaRPr lang="he-IL" dirty="0"/>
          </a:p>
        </p:txBody>
      </p:sp>
      <p:graphicFrame>
        <p:nvGraphicFramePr>
          <p:cNvPr id="4" name="Table 3"/>
          <p:cNvGraphicFramePr>
            <a:graphicFrameLocks noGrp="1"/>
          </p:cNvGraphicFramePr>
          <p:nvPr/>
        </p:nvGraphicFramePr>
        <p:xfrm>
          <a:off x="152400" y="3048000"/>
          <a:ext cx="8763000" cy="3861245"/>
        </p:xfrm>
        <a:graphic>
          <a:graphicData uri="http://schemas.openxmlformats.org/drawingml/2006/table">
            <a:tbl>
              <a:tblPr/>
              <a:tblGrid>
                <a:gridCol w="2190235"/>
                <a:gridCol w="2190235"/>
                <a:gridCol w="2191265"/>
                <a:gridCol w="2191265"/>
              </a:tblGrid>
              <a:tr h="152403">
                <a:tc>
                  <a:txBody>
                    <a:bodyPr/>
                    <a:lstStyle/>
                    <a:p>
                      <a:pPr algn="l" rtl="0">
                        <a:lnSpc>
                          <a:spcPct val="115000"/>
                        </a:lnSpc>
                        <a:spcAft>
                          <a:spcPts val="0"/>
                        </a:spcAft>
                      </a:pPr>
                      <a:r>
                        <a:rPr lang="en-US" sz="1400" b="1" dirty="0">
                          <a:latin typeface="Calibri"/>
                          <a:ea typeface="Calibri"/>
                          <a:cs typeface="Arial"/>
                        </a:rPr>
                        <a:t>Classifier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b="1">
                          <a:latin typeface="Calibri"/>
                          <a:ea typeface="Calibri"/>
                          <a:cs typeface="Arial"/>
                        </a:rPr>
                        <a:t>AUPR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b="1">
                          <a:latin typeface="Calibri"/>
                          <a:ea typeface="Calibri"/>
                          <a:cs typeface="Arial"/>
                        </a:rPr>
                        <a:t>ROC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b="1" dirty="0">
                          <a:latin typeface="Calibri"/>
                          <a:ea typeface="Calibri"/>
                          <a:cs typeface="Arial"/>
                        </a:rPr>
                        <a:t>Accuracy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675">
                <a:tc>
                  <a:txBody>
                    <a:bodyPr/>
                    <a:lstStyle/>
                    <a:p>
                      <a:pPr algn="l" rtl="0">
                        <a:lnSpc>
                          <a:spcPct val="115000"/>
                        </a:lnSpc>
                        <a:spcAft>
                          <a:spcPts val="0"/>
                        </a:spcAft>
                      </a:pPr>
                      <a:r>
                        <a:rPr lang="en-US" sz="1400" b="1">
                          <a:latin typeface="Calibri"/>
                          <a:ea typeface="Calibri"/>
                          <a:cs typeface="Arial"/>
                        </a:rPr>
                        <a:t>SVM-linear (estimate Probs)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a:latin typeface="Calibri"/>
                          <a:ea typeface="Calibri"/>
                          <a:cs typeface="Arial"/>
                        </a:rPr>
                        <a:t>0.915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a:latin typeface="Calibri"/>
                          <a:ea typeface="Calibri"/>
                          <a:cs typeface="Arial"/>
                        </a:rPr>
                        <a:t>0.941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dirty="0">
                          <a:latin typeface="Calibri"/>
                          <a:ea typeface="Calibri"/>
                          <a:cs typeface="Arial"/>
                        </a:rPr>
                        <a:t>97.4%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838">
                <a:tc>
                  <a:txBody>
                    <a:bodyPr/>
                    <a:lstStyle/>
                    <a:p>
                      <a:pPr algn="l" rtl="0">
                        <a:lnSpc>
                          <a:spcPct val="115000"/>
                        </a:lnSpc>
                        <a:spcAft>
                          <a:spcPts val="0"/>
                        </a:spcAft>
                      </a:pPr>
                      <a:r>
                        <a:rPr lang="en-US" sz="1400" b="1" dirty="0">
                          <a:latin typeface="Calibri"/>
                          <a:ea typeface="Calibri"/>
                          <a:cs typeface="Arial"/>
                        </a:rPr>
                        <a:t>RF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a:latin typeface="Calibri"/>
                          <a:ea typeface="Calibri"/>
                          <a:cs typeface="Arial"/>
                        </a:rPr>
                        <a:t>0.921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a:latin typeface="Calibri"/>
                          <a:ea typeface="Calibri"/>
                          <a:cs typeface="Arial"/>
                        </a:rPr>
                        <a:t>0.971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a:latin typeface="Calibri"/>
                          <a:ea typeface="Calibri"/>
                          <a:cs typeface="Arial"/>
                        </a:rPr>
                        <a:t>98.05%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675">
                <a:tc>
                  <a:txBody>
                    <a:bodyPr/>
                    <a:lstStyle/>
                    <a:p>
                      <a:pPr algn="l" rtl="0">
                        <a:lnSpc>
                          <a:spcPct val="115000"/>
                        </a:lnSpc>
                        <a:spcAft>
                          <a:spcPts val="0"/>
                        </a:spcAft>
                      </a:pPr>
                      <a:r>
                        <a:rPr lang="en-US" sz="1400" b="1" dirty="0">
                          <a:latin typeface="Calibri"/>
                          <a:ea typeface="Calibri"/>
                          <a:cs typeface="Arial"/>
                        </a:rPr>
                        <a:t>Classification via SVM regression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a:latin typeface="Calibri"/>
                          <a:ea typeface="Calibri"/>
                          <a:cs typeface="Arial"/>
                        </a:rPr>
                        <a:t>0.896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a:latin typeface="Calibri"/>
                          <a:ea typeface="Calibri"/>
                          <a:cs typeface="Arial"/>
                        </a:rPr>
                        <a:t>0.914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a:latin typeface="Calibri"/>
                          <a:ea typeface="Calibri"/>
                          <a:cs typeface="Arial"/>
                        </a:rPr>
                        <a:t>96.75%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838">
                <a:tc>
                  <a:txBody>
                    <a:bodyPr/>
                    <a:lstStyle/>
                    <a:p>
                      <a:pPr algn="l" rtl="0">
                        <a:lnSpc>
                          <a:spcPct val="115000"/>
                        </a:lnSpc>
                        <a:spcAft>
                          <a:spcPts val="0"/>
                        </a:spcAft>
                      </a:pPr>
                      <a:r>
                        <a:rPr lang="en-US" sz="1400" b="1" dirty="0">
                          <a:latin typeface="Calibri"/>
                          <a:ea typeface="Calibri"/>
                          <a:cs typeface="Arial"/>
                        </a:rPr>
                        <a:t>Naïve </a:t>
                      </a:r>
                      <a:r>
                        <a:rPr lang="en-US" sz="1400" b="1" dirty="0" err="1">
                          <a:latin typeface="Calibri"/>
                          <a:ea typeface="Calibri"/>
                          <a:cs typeface="Arial"/>
                        </a:rPr>
                        <a:t>Bayes</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513">
                <a:tc>
                  <a:txBody>
                    <a:bodyPr/>
                    <a:lstStyle/>
                    <a:p>
                      <a:pPr algn="l" rtl="0">
                        <a:lnSpc>
                          <a:spcPct val="115000"/>
                        </a:lnSpc>
                        <a:spcAft>
                          <a:spcPts val="0"/>
                        </a:spcAft>
                      </a:pPr>
                      <a:r>
                        <a:rPr lang="en-US" sz="1400" b="1" dirty="0">
                          <a:latin typeface="Calibri"/>
                          <a:ea typeface="Calibri"/>
                          <a:cs typeface="Arial"/>
                        </a:rPr>
                        <a:t>Feature Selection:</a:t>
                      </a:r>
                    </a:p>
                    <a:p>
                      <a:pPr algn="l" rtl="0">
                        <a:lnSpc>
                          <a:spcPct val="115000"/>
                        </a:lnSpc>
                        <a:spcAft>
                          <a:spcPts val="0"/>
                        </a:spcAft>
                      </a:pPr>
                      <a:r>
                        <a:rPr lang="en-US" sz="1400" b="1" dirty="0">
                          <a:latin typeface="Calibri"/>
                          <a:ea typeface="Calibri"/>
                          <a:cs typeface="Arial"/>
                        </a:rPr>
                        <a:t>200 information </a:t>
                      </a:r>
                      <a:r>
                        <a:rPr lang="en-US" sz="1400" b="1" dirty="0" err="1">
                          <a:latin typeface="Calibri"/>
                          <a:ea typeface="Calibri"/>
                          <a:cs typeface="Arial"/>
                        </a:rPr>
                        <a:t>gain+SVM</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a:latin typeface="Calibri"/>
                          <a:ea typeface="Calibri"/>
                          <a:cs typeface="Arial"/>
                        </a:rPr>
                        <a:t>0.82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a:latin typeface="Calibri"/>
                          <a:ea typeface="Calibri"/>
                          <a:cs typeface="Arial"/>
                        </a:rPr>
                        <a:t>0.936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a:latin typeface="Calibri"/>
                          <a:ea typeface="Calibri"/>
                          <a:cs typeface="Arial"/>
                        </a:rPr>
                        <a:t>97.4%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513">
                <a:tc>
                  <a:txBody>
                    <a:bodyPr/>
                    <a:lstStyle/>
                    <a:p>
                      <a:pPr algn="l" rtl="0">
                        <a:lnSpc>
                          <a:spcPct val="115000"/>
                        </a:lnSpc>
                        <a:spcAft>
                          <a:spcPts val="0"/>
                        </a:spcAft>
                      </a:pPr>
                      <a:r>
                        <a:rPr lang="en-US" sz="1400" b="1" dirty="0">
                          <a:latin typeface="Calibri"/>
                          <a:ea typeface="Calibri"/>
                          <a:cs typeface="Arial"/>
                        </a:rPr>
                        <a:t>Feature Selection:</a:t>
                      </a:r>
                    </a:p>
                    <a:p>
                      <a:pPr algn="l" rtl="0">
                        <a:lnSpc>
                          <a:spcPct val="115000"/>
                        </a:lnSpc>
                        <a:spcAft>
                          <a:spcPts val="0"/>
                        </a:spcAft>
                      </a:pPr>
                      <a:r>
                        <a:rPr lang="en-US" sz="1400" b="1" dirty="0">
                          <a:latin typeface="Calibri"/>
                          <a:ea typeface="Calibri"/>
                          <a:cs typeface="Arial"/>
                        </a:rPr>
                        <a:t>200 information </a:t>
                      </a:r>
                      <a:r>
                        <a:rPr lang="en-US" sz="1400" b="1" dirty="0" err="1">
                          <a:latin typeface="Calibri"/>
                          <a:ea typeface="Calibri"/>
                          <a:cs typeface="Arial"/>
                        </a:rPr>
                        <a:t>gain+SVMReg</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a:latin typeface="Calibri"/>
                          <a:ea typeface="Calibri"/>
                          <a:cs typeface="Arial"/>
                        </a:rPr>
                        <a:t>0.93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a:latin typeface="Calibri"/>
                          <a:ea typeface="Calibri"/>
                          <a:cs typeface="Arial"/>
                        </a:rPr>
                        <a:t>0.951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a:latin typeface="Calibri"/>
                          <a:ea typeface="Calibri"/>
                          <a:cs typeface="Arial"/>
                        </a:rPr>
                        <a:t>98.7%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675">
                <a:tc>
                  <a:txBody>
                    <a:bodyPr/>
                    <a:lstStyle/>
                    <a:p>
                      <a:pPr algn="l" rtl="0">
                        <a:lnSpc>
                          <a:spcPct val="115000"/>
                        </a:lnSpc>
                        <a:spcAft>
                          <a:spcPts val="0"/>
                        </a:spcAft>
                      </a:pPr>
                      <a:r>
                        <a:rPr lang="en-US" sz="1400" b="1" dirty="0">
                          <a:latin typeface="Calibri"/>
                          <a:ea typeface="Calibri"/>
                          <a:cs typeface="Arial"/>
                        </a:rPr>
                        <a:t>Feature Selection:</a:t>
                      </a:r>
                    </a:p>
                    <a:p>
                      <a:pPr algn="l" rtl="0">
                        <a:lnSpc>
                          <a:spcPct val="115000"/>
                        </a:lnSpc>
                        <a:spcAft>
                          <a:spcPts val="0"/>
                        </a:spcAft>
                      </a:pPr>
                      <a:r>
                        <a:rPr lang="en-US" sz="1400" b="1" dirty="0">
                          <a:latin typeface="Calibri"/>
                          <a:ea typeface="Calibri"/>
                          <a:cs typeface="Arial"/>
                        </a:rPr>
                        <a:t>200 </a:t>
                      </a:r>
                      <a:r>
                        <a:rPr lang="en-US" sz="1400" b="1" dirty="0" err="1">
                          <a:latin typeface="Calibri"/>
                          <a:ea typeface="Calibri"/>
                          <a:cs typeface="Arial"/>
                        </a:rPr>
                        <a:t>RFE+SVMReg</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a:latin typeface="Calibri"/>
                          <a:ea typeface="Calibri"/>
                          <a:cs typeface="Arial"/>
                        </a:rPr>
                        <a:t>0.909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a:latin typeface="Calibri"/>
                          <a:ea typeface="Calibri"/>
                          <a:cs typeface="Arial"/>
                        </a:rPr>
                        <a:t>0.933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a:latin typeface="Calibri"/>
                          <a:ea typeface="Calibri"/>
                          <a:cs typeface="Arial"/>
                        </a:rPr>
                        <a:t>98.05%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838">
                <a:tc>
                  <a:txBody>
                    <a:bodyPr/>
                    <a:lstStyle/>
                    <a:p>
                      <a:pPr algn="l" rtl="0">
                        <a:lnSpc>
                          <a:spcPct val="115000"/>
                        </a:lnSpc>
                        <a:spcAft>
                          <a:spcPts val="0"/>
                        </a:spcAft>
                      </a:pPr>
                      <a:r>
                        <a:rPr lang="en-US" sz="1400" b="1" dirty="0">
                          <a:latin typeface="Calibri"/>
                          <a:ea typeface="Calibri"/>
                          <a:cs typeface="Arial"/>
                        </a:rPr>
                        <a:t>Vote: 1,2 and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a:latin typeface="Calibri"/>
                          <a:ea typeface="Calibri"/>
                          <a:cs typeface="Arial"/>
                        </a:rPr>
                        <a:t>0.931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a:latin typeface="Calibri"/>
                          <a:ea typeface="Calibri"/>
                          <a:cs typeface="Arial"/>
                        </a:rPr>
                        <a:t>0.963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dirty="0">
                          <a:latin typeface="Calibri"/>
                          <a:ea typeface="Calibri"/>
                          <a:cs typeface="Arial"/>
                        </a:rPr>
                        <a:t>98.05%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Version 5.0</a:t>
            </a:r>
            <a:endParaRPr lang="he-IL" dirty="0"/>
          </a:p>
        </p:txBody>
      </p:sp>
      <p:sp>
        <p:nvSpPr>
          <p:cNvPr id="3" name="Content Placeholder 2"/>
          <p:cNvSpPr>
            <a:spLocks noGrp="1"/>
          </p:cNvSpPr>
          <p:nvPr>
            <p:ph idx="1"/>
          </p:nvPr>
        </p:nvSpPr>
        <p:spPr/>
        <p:txBody>
          <a:bodyPr/>
          <a:lstStyle/>
          <a:p>
            <a:r>
              <a:rPr lang="en-US" dirty="0" smtClean="0"/>
              <a:t>Correct using control tube: divide each tube’s distribution by the noisy tube’s distribution.</a:t>
            </a:r>
            <a:endParaRPr lang="he-IL" dirty="0"/>
          </a:p>
        </p:txBody>
      </p:sp>
      <p:graphicFrame>
        <p:nvGraphicFramePr>
          <p:cNvPr id="4" name="Table 3"/>
          <p:cNvGraphicFramePr>
            <a:graphicFrameLocks noGrp="1"/>
          </p:cNvGraphicFramePr>
          <p:nvPr/>
        </p:nvGraphicFramePr>
        <p:xfrm>
          <a:off x="609600" y="2819400"/>
          <a:ext cx="7924800" cy="2453640"/>
        </p:xfrm>
        <a:graphic>
          <a:graphicData uri="http://schemas.openxmlformats.org/drawingml/2006/table">
            <a:tbl>
              <a:tblPr/>
              <a:tblGrid>
                <a:gridCol w="1980735"/>
                <a:gridCol w="1980735"/>
                <a:gridCol w="1981665"/>
                <a:gridCol w="1981665"/>
              </a:tblGrid>
              <a:tr h="0">
                <a:tc>
                  <a:txBody>
                    <a:bodyPr/>
                    <a:lstStyle/>
                    <a:p>
                      <a:pPr algn="l" rtl="0">
                        <a:lnSpc>
                          <a:spcPct val="115000"/>
                        </a:lnSpc>
                        <a:spcAft>
                          <a:spcPts val="0"/>
                        </a:spcAft>
                      </a:pPr>
                      <a:r>
                        <a:rPr lang="en-US" sz="2000" b="1" dirty="0">
                          <a:latin typeface="Calibri"/>
                          <a:ea typeface="Calibri"/>
                          <a:cs typeface="Arial"/>
                        </a:rPr>
                        <a:t>Classifier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a:latin typeface="Calibri"/>
                          <a:ea typeface="Calibri"/>
                          <a:cs typeface="Arial"/>
                        </a:rPr>
                        <a:t>AUPR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a:latin typeface="Calibri"/>
                          <a:ea typeface="Calibri"/>
                          <a:cs typeface="Arial"/>
                        </a:rPr>
                        <a:t>ROC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dirty="0">
                          <a:latin typeface="Calibri"/>
                          <a:ea typeface="Calibri"/>
                          <a:cs typeface="Arial"/>
                        </a:rPr>
                        <a:t>Accuracy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rtl="0">
                        <a:lnSpc>
                          <a:spcPct val="115000"/>
                        </a:lnSpc>
                        <a:spcAft>
                          <a:spcPts val="0"/>
                        </a:spcAft>
                      </a:pPr>
                      <a:r>
                        <a:rPr lang="en-US" sz="2000" b="1">
                          <a:latin typeface="Calibri"/>
                          <a:ea typeface="Calibri"/>
                          <a:cs typeface="Arial"/>
                        </a:rPr>
                        <a:t>SVM-linear (estimate Probs)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0.955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96.75%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rtl="0">
                        <a:lnSpc>
                          <a:spcPct val="115000"/>
                        </a:lnSpc>
                        <a:spcAft>
                          <a:spcPts val="0"/>
                        </a:spcAft>
                      </a:pPr>
                      <a:r>
                        <a:rPr lang="en-US" sz="2000" b="1">
                          <a:latin typeface="Calibri"/>
                          <a:ea typeface="Calibri"/>
                          <a:cs typeface="Arial"/>
                        </a:rPr>
                        <a:t>RF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0.897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95.45%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rtl="0">
                        <a:lnSpc>
                          <a:spcPct val="115000"/>
                        </a:lnSpc>
                        <a:spcAft>
                          <a:spcPts val="0"/>
                        </a:spcAft>
                      </a:pPr>
                      <a:r>
                        <a:rPr lang="en-US" sz="2000" b="1">
                          <a:latin typeface="Calibri"/>
                          <a:ea typeface="Calibri"/>
                          <a:cs typeface="Arial"/>
                        </a:rPr>
                        <a:t>Classification via SVM regression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0.895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0.948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dirty="0">
                          <a:latin typeface="Calibri"/>
                          <a:ea typeface="Calibri"/>
                          <a:cs typeface="Arial"/>
                        </a:rPr>
                        <a:t>96.1%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rtl="0">
                        <a:lnSpc>
                          <a:spcPct val="115000"/>
                        </a:lnSpc>
                        <a:spcAft>
                          <a:spcPts val="0"/>
                        </a:spcAft>
                      </a:pPr>
                      <a:r>
                        <a:rPr lang="en-US" sz="2000" b="1" dirty="0">
                          <a:latin typeface="Calibri"/>
                          <a:ea typeface="Calibri"/>
                          <a:cs typeface="Arial"/>
                        </a:rPr>
                        <a:t>Vote: 1,2 and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0.895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a:latin typeface="Calibri"/>
                          <a:ea typeface="Calibri"/>
                          <a:cs typeface="Arial"/>
                        </a:rPr>
                        <a:t>0.937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dirty="0">
                          <a:latin typeface="Calibri"/>
                          <a:ea typeface="Calibri"/>
                          <a:cs typeface="Arial"/>
                        </a:rPr>
                        <a:t>98.1%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trials</a:t>
            </a:r>
            <a:endParaRPr lang="he-IL" dirty="0"/>
          </a:p>
        </p:txBody>
      </p:sp>
      <p:sp>
        <p:nvSpPr>
          <p:cNvPr id="3" name="Content Placeholder 2"/>
          <p:cNvSpPr>
            <a:spLocks noGrp="1"/>
          </p:cNvSpPr>
          <p:nvPr>
            <p:ph idx="1"/>
          </p:nvPr>
        </p:nvSpPr>
        <p:spPr/>
        <p:txBody>
          <a:bodyPr/>
          <a:lstStyle/>
          <a:p>
            <a:r>
              <a:rPr lang="en-US" dirty="0" smtClean="0"/>
              <a:t>Event counts.</a:t>
            </a:r>
          </a:p>
          <a:p>
            <a:r>
              <a:rPr lang="en-US" dirty="0" smtClean="0"/>
              <a:t>Marker cross correlation.</a:t>
            </a:r>
          </a:p>
          <a:p>
            <a:r>
              <a:rPr lang="en-US" dirty="0" smtClean="0"/>
              <a:t>Only FS and SS.</a:t>
            </a:r>
            <a:endParaRPr lang="he-I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t>
            </a:r>
            <a:r>
              <a:rPr lang="en-US" dirty="0" err="1" smtClean="0"/>
              <a:t>cytometry</a:t>
            </a:r>
            <a:endParaRPr lang="he-IL" dirty="0"/>
          </a:p>
        </p:txBody>
      </p:sp>
      <p:sp>
        <p:nvSpPr>
          <p:cNvPr id="3" name="Content Placeholder 2"/>
          <p:cNvSpPr>
            <a:spLocks noGrp="1"/>
          </p:cNvSpPr>
          <p:nvPr>
            <p:ph idx="1"/>
          </p:nvPr>
        </p:nvSpPr>
        <p:spPr>
          <a:xfrm>
            <a:off x="457200" y="1600200"/>
            <a:ext cx="4495800" cy="4525963"/>
          </a:xfrm>
        </p:spPr>
        <p:txBody>
          <a:bodyPr>
            <a:normAutofit/>
          </a:bodyPr>
          <a:lstStyle/>
          <a:p>
            <a:r>
              <a:rPr lang="en-US" dirty="0" smtClean="0"/>
              <a:t>The cell sample is injected into a stream of sheath fluid.</a:t>
            </a:r>
          </a:p>
          <a:p>
            <a:r>
              <a:rPr lang="en-US" dirty="0" smtClean="0"/>
              <a:t>The cells in the sample are accelerated and individually pass through a laser beam for interrogation.</a:t>
            </a:r>
            <a:endParaRPr lang="he-IL" dirty="0"/>
          </a:p>
        </p:txBody>
      </p:sp>
      <p:pic>
        <p:nvPicPr>
          <p:cNvPr id="1026" name="Picture 2"/>
          <p:cNvPicPr>
            <a:picLocks noChangeAspect="1" noChangeArrowheads="1"/>
          </p:cNvPicPr>
          <p:nvPr/>
        </p:nvPicPr>
        <p:blipFill>
          <a:blip r:embed="rId2" cstate="print"/>
          <a:srcRect/>
          <a:stretch>
            <a:fillRect/>
          </a:stretch>
        </p:blipFill>
        <p:spPr bwMode="auto">
          <a:xfrm>
            <a:off x="4962525" y="1752600"/>
            <a:ext cx="4181475" cy="443865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summary</a:t>
            </a:r>
            <a:endParaRPr lang="he-IL" dirty="0"/>
          </a:p>
        </p:txBody>
      </p:sp>
      <p:graphicFrame>
        <p:nvGraphicFramePr>
          <p:cNvPr id="4" name="Table 3"/>
          <p:cNvGraphicFramePr>
            <a:graphicFrameLocks noGrp="1"/>
          </p:cNvGraphicFramePr>
          <p:nvPr/>
        </p:nvGraphicFramePr>
        <p:xfrm>
          <a:off x="152400" y="1667257"/>
          <a:ext cx="8839200" cy="2839212"/>
        </p:xfrm>
        <a:graphic>
          <a:graphicData uri="http://schemas.openxmlformats.org/drawingml/2006/table">
            <a:tbl>
              <a:tblPr/>
              <a:tblGrid>
                <a:gridCol w="3429000"/>
                <a:gridCol w="2743200"/>
                <a:gridCol w="762000"/>
                <a:gridCol w="685800"/>
                <a:gridCol w="1219200"/>
              </a:tblGrid>
              <a:tr h="287867">
                <a:tc>
                  <a:txBody>
                    <a:bodyPr/>
                    <a:lstStyle/>
                    <a:p>
                      <a:pPr algn="l" rtl="0">
                        <a:lnSpc>
                          <a:spcPct val="115000"/>
                        </a:lnSpc>
                        <a:spcAft>
                          <a:spcPts val="0"/>
                        </a:spcAft>
                      </a:pPr>
                      <a:r>
                        <a:rPr lang="en-US" sz="1800" b="1" dirty="0" smtClean="0">
                          <a:latin typeface="Calibri"/>
                          <a:ea typeface="Calibri"/>
                          <a:cs typeface="Arial"/>
                        </a:rPr>
                        <a:t>Preprocess</a:t>
                      </a:r>
                      <a:endParaRPr lang="en-US" sz="18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1" dirty="0" smtClean="0">
                          <a:latin typeface="Calibri"/>
                          <a:ea typeface="Calibri"/>
                          <a:cs typeface="Arial"/>
                        </a:rPr>
                        <a:t>Best classifier</a:t>
                      </a:r>
                      <a:endParaRPr lang="en-US" sz="18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1" dirty="0">
                          <a:latin typeface="Calibri"/>
                          <a:ea typeface="Calibri"/>
                          <a:cs typeface="Arial"/>
                        </a:rPr>
                        <a:t>AUPR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1">
                          <a:latin typeface="Calibri"/>
                          <a:ea typeface="Calibri"/>
                          <a:cs typeface="Arial"/>
                        </a:rPr>
                        <a:t>ROC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1" dirty="0">
                          <a:latin typeface="Calibri"/>
                          <a:ea typeface="Calibri"/>
                          <a:cs typeface="Arial"/>
                        </a:rPr>
                        <a:t>Accuracy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867">
                <a:tc>
                  <a:txBody>
                    <a:bodyPr/>
                    <a:lstStyle/>
                    <a:p>
                      <a:pPr algn="l" rtl="0">
                        <a:lnSpc>
                          <a:spcPct val="115000"/>
                        </a:lnSpc>
                        <a:spcAft>
                          <a:spcPts val="0"/>
                        </a:spcAft>
                      </a:pPr>
                      <a:r>
                        <a:rPr lang="en-US" sz="1800" b="0" dirty="0" smtClean="0">
                          <a:latin typeface="Calibri"/>
                          <a:ea typeface="Calibri"/>
                          <a:cs typeface="Arial"/>
                        </a:rPr>
                        <a:t>Mean + </a:t>
                      </a:r>
                      <a:r>
                        <a:rPr lang="en-US" sz="1800" b="0" dirty="0" err="1" smtClean="0">
                          <a:latin typeface="Calibri"/>
                          <a:ea typeface="Calibri"/>
                          <a:cs typeface="Arial"/>
                        </a:rPr>
                        <a:t>stdv</a:t>
                      </a:r>
                      <a:endParaRPr lang="en-US" sz="1800" b="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0" dirty="0" smtClean="0">
                          <a:latin typeface="Calibri"/>
                          <a:ea typeface="Calibri"/>
                          <a:cs typeface="Arial"/>
                        </a:rPr>
                        <a:t>Classification SVM</a:t>
                      </a:r>
                      <a:r>
                        <a:rPr lang="en-US" sz="1800" b="0" baseline="0" dirty="0" smtClean="0">
                          <a:latin typeface="Calibri"/>
                          <a:ea typeface="Calibri"/>
                          <a:cs typeface="Arial"/>
                        </a:rPr>
                        <a:t> </a:t>
                      </a:r>
                      <a:r>
                        <a:rPr lang="en-US" sz="1800" b="0" baseline="0" dirty="0" err="1" smtClean="0">
                          <a:latin typeface="Calibri"/>
                          <a:ea typeface="Calibri"/>
                          <a:cs typeface="Arial"/>
                        </a:rPr>
                        <a:t>reg</a:t>
                      </a:r>
                      <a:endParaRPr lang="en-US" sz="1800" b="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0" kern="1200" dirty="0">
                          <a:solidFill>
                            <a:schemeClr val="tx1"/>
                          </a:solidFill>
                          <a:latin typeface="Calibri"/>
                          <a:ea typeface="Calibri"/>
                          <a:cs typeface="Arial"/>
                        </a:rPr>
                        <a:t>0.961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0" kern="1200" dirty="0">
                          <a:solidFill>
                            <a:schemeClr val="tx1"/>
                          </a:solidFill>
                          <a:latin typeface="Calibri"/>
                          <a:ea typeface="Calibri"/>
                          <a:cs typeface="Arial"/>
                        </a:rPr>
                        <a:t>0.986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0" kern="1200" dirty="0">
                          <a:solidFill>
                            <a:schemeClr val="tx1"/>
                          </a:solidFill>
                          <a:latin typeface="Calibri"/>
                          <a:ea typeface="Calibri"/>
                          <a:cs typeface="Arial"/>
                        </a:rPr>
                        <a:t>98.7%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867">
                <a:tc>
                  <a:txBody>
                    <a:bodyPr/>
                    <a:lstStyle/>
                    <a:p>
                      <a:pPr algn="l" rtl="0">
                        <a:lnSpc>
                          <a:spcPct val="115000"/>
                        </a:lnSpc>
                        <a:spcAft>
                          <a:spcPts val="0"/>
                        </a:spcAft>
                      </a:pPr>
                      <a:r>
                        <a:rPr lang="en-US" sz="1800" b="0" dirty="0" smtClean="0">
                          <a:latin typeface="Calibri"/>
                          <a:ea typeface="Calibri"/>
                          <a:cs typeface="Arial"/>
                        </a:rPr>
                        <a:t>Moments</a:t>
                      </a:r>
                      <a:r>
                        <a:rPr lang="en-US" sz="1800" b="0" baseline="0" dirty="0" smtClean="0">
                          <a:latin typeface="Calibri"/>
                          <a:ea typeface="Calibri"/>
                          <a:cs typeface="Arial"/>
                        </a:rPr>
                        <a:t> 3-4</a:t>
                      </a:r>
                      <a:endParaRPr lang="en-US" sz="1800" b="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0" dirty="0" smtClean="0">
                          <a:latin typeface="+mn-lt"/>
                          <a:ea typeface="Calibri"/>
                          <a:cs typeface="Arial"/>
                        </a:rPr>
                        <a:t>Classification SVM</a:t>
                      </a:r>
                      <a:r>
                        <a:rPr lang="en-US" sz="1800" b="0" baseline="0" dirty="0" smtClean="0">
                          <a:latin typeface="+mn-lt"/>
                          <a:ea typeface="Calibri"/>
                          <a:cs typeface="Arial"/>
                        </a:rPr>
                        <a:t> </a:t>
                      </a:r>
                      <a:r>
                        <a:rPr lang="en-US" sz="1800" b="0" baseline="0" dirty="0" err="1" smtClean="0">
                          <a:latin typeface="+mn-lt"/>
                          <a:ea typeface="Calibri"/>
                          <a:cs typeface="Arial"/>
                        </a:rPr>
                        <a:t>reg</a:t>
                      </a:r>
                      <a:endParaRPr lang="en-US" sz="1800" b="0" dirty="0">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0" kern="1200" baseline="0">
                          <a:solidFill>
                            <a:schemeClr val="tx1"/>
                          </a:solidFill>
                          <a:latin typeface="Calibri"/>
                          <a:ea typeface="Calibri"/>
                          <a:cs typeface="Arial"/>
                        </a:rPr>
                        <a:t>0.938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0" kern="1200" baseline="0">
                          <a:solidFill>
                            <a:schemeClr val="tx1"/>
                          </a:solidFill>
                          <a:latin typeface="Calibri"/>
                          <a:ea typeface="Calibri"/>
                          <a:cs typeface="Arial"/>
                        </a:rPr>
                        <a:t>0.978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0" kern="1200" baseline="0" dirty="0">
                          <a:solidFill>
                            <a:schemeClr val="tx1"/>
                          </a:solidFill>
                          <a:latin typeface="Calibri"/>
                          <a:ea typeface="Calibri"/>
                          <a:cs typeface="Arial"/>
                        </a:rPr>
                        <a:t>96.75%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867">
                <a:tc>
                  <a:txBody>
                    <a:bodyPr/>
                    <a:lstStyle/>
                    <a:p>
                      <a:pPr algn="l" rtl="0">
                        <a:lnSpc>
                          <a:spcPct val="115000"/>
                        </a:lnSpc>
                        <a:spcAft>
                          <a:spcPts val="0"/>
                        </a:spcAft>
                      </a:pPr>
                      <a:r>
                        <a:rPr lang="en-US" sz="1800" b="0" dirty="0" smtClean="0">
                          <a:latin typeface="Calibri"/>
                          <a:ea typeface="Calibri"/>
                          <a:cs typeface="Arial"/>
                        </a:rPr>
                        <a:t>Moments 1-4</a:t>
                      </a:r>
                      <a:endParaRPr lang="en-US" sz="1800" b="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0" kern="1200" baseline="0" dirty="0" smtClean="0">
                          <a:solidFill>
                            <a:schemeClr val="tx1"/>
                          </a:solidFill>
                          <a:latin typeface="Calibri"/>
                          <a:ea typeface="Calibri"/>
                          <a:cs typeface="Arial"/>
                        </a:rPr>
                        <a:t>Vote: SVM + SVM </a:t>
                      </a:r>
                      <a:r>
                        <a:rPr lang="en-US" sz="1800" b="0" kern="1200" baseline="0" dirty="0" err="1" smtClean="0">
                          <a:solidFill>
                            <a:schemeClr val="tx1"/>
                          </a:solidFill>
                          <a:latin typeface="Calibri"/>
                          <a:ea typeface="Calibri"/>
                          <a:cs typeface="Arial"/>
                        </a:rPr>
                        <a:t>reg</a:t>
                      </a:r>
                      <a:endParaRPr lang="en-US" sz="1800" b="0" kern="1200" baseline="0" dirty="0" smtClean="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0" kern="1200" dirty="0">
                          <a:solidFill>
                            <a:schemeClr val="tx1"/>
                          </a:solidFill>
                          <a:latin typeface="Calibri"/>
                          <a:ea typeface="Calibri"/>
                          <a:cs typeface="Arial"/>
                        </a:rPr>
                        <a:t>0.981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0" kern="1200" dirty="0">
                          <a:solidFill>
                            <a:schemeClr val="tx1"/>
                          </a:solidFill>
                          <a:latin typeface="Calibri"/>
                          <a:ea typeface="Calibri"/>
                          <a:cs typeface="Arial"/>
                        </a:rPr>
                        <a:t>0.997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0" kern="1200" dirty="0">
                          <a:solidFill>
                            <a:schemeClr val="tx1"/>
                          </a:solidFill>
                          <a:latin typeface="Calibri"/>
                          <a:ea typeface="Calibri"/>
                          <a:cs typeface="Arial"/>
                        </a:rPr>
                        <a:t>98.7%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867">
                <a:tc>
                  <a:txBody>
                    <a:bodyPr/>
                    <a:lstStyle/>
                    <a:p>
                      <a:pPr algn="l" rtl="0">
                        <a:lnSpc>
                          <a:spcPct val="115000"/>
                        </a:lnSpc>
                        <a:spcAft>
                          <a:spcPts val="0"/>
                        </a:spcAft>
                      </a:pPr>
                      <a:r>
                        <a:rPr lang="en-US" sz="1800" b="0" dirty="0" smtClean="0">
                          <a:latin typeface="Calibri"/>
                          <a:ea typeface="Calibri"/>
                          <a:cs typeface="Arial"/>
                        </a:rPr>
                        <a:t>Remove</a:t>
                      </a:r>
                      <a:r>
                        <a:rPr lang="en-US" sz="1800" b="0" baseline="0" dirty="0" smtClean="0">
                          <a:latin typeface="Calibri"/>
                          <a:ea typeface="Calibri"/>
                          <a:cs typeface="Arial"/>
                        </a:rPr>
                        <a:t> lower markers (10%)</a:t>
                      </a:r>
                      <a:endParaRPr lang="en-US" sz="1800" b="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0" kern="1200" baseline="0" dirty="0" smtClean="0">
                          <a:solidFill>
                            <a:schemeClr val="tx1"/>
                          </a:solidFill>
                          <a:latin typeface="+mn-lt"/>
                          <a:ea typeface="Calibri"/>
                          <a:cs typeface="Arial"/>
                        </a:rPr>
                        <a:t>Vote: SVM + SVM </a:t>
                      </a:r>
                      <a:r>
                        <a:rPr lang="en-US" sz="1800" b="0" kern="1200" baseline="0" dirty="0" err="1" smtClean="0">
                          <a:solidFill>
                            <a:schemeClr val="tx1"/>
                          </a:solidFill>
                          <a:latin typeface="+mn-lt"/>
                          <a:ea typeface="Calibri"/>
                          <a:cs typeface="Arial"/>
                        </a:rPr>
                        <a:t>reg</a:t>
                      </a:r>
                      <a:endParaRPr lang="en-US" sz="1800" b="0" kern="1200" baseline="0" dirty="0" smtClean="0">
                        <a:solidFill>
                          <a:schemeClr val="tx1"/>
                        </a:solidFill>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0" kern="1200" dirty="0">
                          <a:solidFill>
                            <a:schemeClr val="tx1"/>
                          </a:solidFill>
                          <a:latin typeface="Calibri"/>
                          <a:ea typeface="Calibri"/>
                          <a:cs typeface="Arial"/>
                        </a:rPr>
                        <a:t>0.963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0" kern="1200" dirty="0">
                          <a:solidFill>
                            <a:schemeClr val="tx1"/>
                          </a:solidFill>
                          <a:latin typeface="Calibri"/>
                          <a:ea typeface="Calibri"/>
                          <a:cs typeface="Arial"/>
                        </a:rPr>
                        <a:t>0.985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0" kern="1200" dirty="0">
                          <a:solidFill>
                            <a:schemeClr val="tx1"/>
                          </a:solidFill>
                          <a:latin typeface="Calibri"/>
                          <a:ea typeface="Calibri"/>
                          <a:cs typeface="Arial"/>
                        </a:rPr>
                        <a:t>98.05%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86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0" kern="1200" dirty="0" smtClean="0">
                          <a:solidFill>
                            <a:schemeClr val="tx1"/>
                          </a:solidFill>
                          <a:latin typeface="Calibri"/>
                          <a:ea typeface="Calibri"/>
                          <a:cs typeface="Arial"/>
                        </a:rPr>
                        <a:t>Remove lower markers using noise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0" dirty="0" smtClean="0">
                          <a:latin typeface="+mn-lt"/>
                          <a:ea typeface="Calibri"/>
                          <a:cs typeface="Arial"/>
                        </a:rPr>
                        <a:t>Classification SVM</a:t>
                      </a:r>
                      <a:r>
                        <a:rPr lang="en-US" sz="1800" b="0" baseline="0" dirty="0" smtClean="0">
                          <a:latin typeface="+mn-lt"/>
                          <a:ea typeface="Calibri"/>
                          <a:cs typeface="Arial"/>
                        </a:rPr>
                        <a:t> </a:t>
                      </a:r>
                      <a:r>
                        <a:rPr lang="en-US" sz="1800" b="0" baseline="0" dirty="0" err="1" smtClean="0">
                          <a:latin typeface="+mn-lt"/>
                          <a:ea typeface="Calibri"/>
                          <a:cs typeface="Arial"/>
                        </a:rPr>
                        <a:t>reg</a:t>
                      </a:r>
                      <a:endParaRPr lang="en-US" sz="1800" b="0" dirty="0">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0" kern="1200" dirty="0">
                          <a:solidFill>
                            <a:schemeClr val="tx1"/>
                          </a:solidFill>
                          <a:latin typeface="Calibri"/>
                          <a:ea typeface="Calibri"/>
                          <a:cs typeface="Arial"/>
                        </a:rPr>
                        <a:t>0.917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0" kern="1200">
                          <a:solidFill>
                            <a:schemeClr val="tx1"/>
                          </a:solidFill>
                          <a:latin typeface="Calibri"/>
                          <a:ea typeface="Calibri"/>
                          <a:cs typeface="Arial"/>
                        </a:rPr>
                        <a:t>0.973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0" kern="1200" dirty="0">
                          <a:solidFill>
                            <a:schemeClr val="tx1"/>
                          </a:solidFill>
                          <a:latin typeface="Calibri"/>
                          <a:ea typeface="Calibri"/>
                          <a:cs typeface="Arial"/>
                        </a:rPr>
                        <a:t>94.8%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32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0" kern="1200" dirty="0" smtClean="0">
                          <a:solidFill>
                            <a:srgbClr val="FF0000"/>
                          </a:solidFill>
                          <a:latin typeface="Calibri"/>
                          <a:ea typeface="Calibri"/>
                          <a:cs typeface="Arial"/>
                        </a:rPr>
                        <a:t>Raw</a:t>
                      </a:r>
                      <a:r>
                        <a:rPr lang="en-US" sz="1800" b="0" kern="1200" baseline="0" dirty="0" smtClean="0">
                          <a:solidFill>
                            <a:srgbClr val="FF0000"/>
                          </a:solidFill>
                          <a:latin typeface="Calibri"/>
                          <a:ea typeface="Calibri"/>
                          <a:cs typeface="Arial"/>
                        </a:rPr>
                        <a:t> data: moments 1-4</a:t>
                      </a:r>
                      <a:endParaRPr lang="en-US" sz="1800" b="0" kern="1200" dirty="0" smtClean="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0" dirty="0" smtClean="0">
                          <a:solidFill>
                            <a:srgbClr val="FF0000"/>
                          </a:solidFill>
                          <a:latin typeface="+mn-lt"/>
                          <a:ea typeface="Calibri"/>
                          <a:cs typeface="Arial"/>
                        </a:rPr>
                        <a:t>Classification SVM</a:t>
                      </a:r>
                      <a:r>
                        <a:rPr lang="en-US" sz="1800" b="0" baseline="0" dirty="0" smtClean="0">
                          <a:solidFill>
                            <a:srgbClr val="FF0000"/>
                          </a:solidFill>
                          <a:latin typeface="+mn-lt"/>
                          <a:ea typeface="Calibri"/>
                          <a:cs typeface="Arial"/>
                        </a:rPr>
                        <a:t> </a:t>
                      </a:r>
                      <a:r>
                        <a:rPr lang="en-US" sz="1800" b="0" baseline="0" dirty="0" err="1" smtClean="0">
                          <a:solidFill>
                            <a:srgbClr val="FF0000"/>
                          </a:solidFill>
                          <a:latin typeface="+mn-lt"/>
                          <a:ea typeface="Calibri"/>
                          <a:cs typeface="Arial"/>
                        </a:rPr>
                        <a:t>reg</a:t>
                      </a:r>
                      <a:endParaRPr lang="en-US" sz="1800" b="0" dirty="0" smtClean="0">
                        <a:solidFill>
                          <a:srgbClr val="FF0000"/>
                        </a:solidFill>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0" kern="1200" dirty="0">
                          <a:solidFill>
                            <a:srgbClr val="FF0000"/>
                          </a:solidFill>
                          <a:latin typeface="Calibri"/>
                          <a:ea typeface="Calibri"/>
                          <a:cs typeface="Arial"/>
                        </a:rPr>
                        <a:t>0.992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0" kern="1200" dirty="0">
                          <a:solidFill>
                            <a:srgbClr val="FF0000"/>
                          </a:solidFill>
                          <a:latin typeface="Calibri"/>
                          <a:ea typeface="Calibri"/>
                          <a:cs typeface="Arial"/>
                        </a:rPr>
                        <a:t>0.999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0" kern="1200" dirty="0">
                          <a:solidFill>
                            <a:srgbClr val="FF0000"/>
                          </a:solidFill>
                          <a:latin typeface="Calibri"/>
                          <a:ea typeface="Calibri"/>
                          <a:cs typeface="Arial"/>
                        </a:rPr>
                        <a:t>98.7%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32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0" kern="1200" dirty="0" smtClean="0">
                          <a:solidFill>
                            <a:schemeClr val="tx1"/>
                          </a:solidFill>
                          <a:latin typeface="Calibri"/>
                          <a:ea typeface="Calibri"/>
                          <a:cs typeface="Arial"/>
                        </a:rPr>
                        <a:t>Upper quartile events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0" kern="1200" dirty="0" smtClean="0">
                          <a:solidFill>
                            <a:schemeClr val="tx1"/>
                          </a:solidFill>
                          <a:latin typeface="Calibri"/>
                          <a:ea typeface="Calibri"/>
                          <a:cs typeface="Arial"/>
                        </a:rPr>
                        <a:t>voting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0" kern="1200" dirty="0">
                          <a:solidFill>
                            <a:schemeClr val="tx1"/>
                          </a:solidFill>
                          <a:latin typeface="Calibri"/>
                          <a:ea typeface="Calibri"/>
                          <a:cs typeface="Arial"/>
                        </a:rPr>
                        <a:t>0.931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0" kern="1200">
                          <a:solidFill>
                            <a:schemeClr val="tx1"/>
                          </a:solidFill>
                          <a:latin typeface="Calibri"/>
                          <a:ea typeface="Calibri"/>
                          <a:cs typeface="Arial"/>
                        </a:rPr>
                        <a:t>0.963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0" kern="1200" dirty="0">
                          <a:solidFill>
                            <a:schemeClr val="tx1"/>
                          </a:solidFill>
                          <a:latin typeface="Calibri"/>
                          <a:ea typeface="Calibri"/>
                          <a:cs typeface="Arial"/>
                        </a:rPr>
                        <a:t>98.05%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32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0" kern="1200" dirty="0" smtClean="0">
                          <a:solidFill>
                            <a:schemeClr val="tx1"/>
                          </a:solidFill>
                          <a:latin typeface="Calibri"/>
                          <a:ea typeface="Calibri"/>
                          <a:cs typeface="Arial"/>
                        </a:rPr>
                        <a:t>Divide distribution by noise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0" dirty="0" smtClean="0">
                          <a:latin typeface="+mn-lt"/>
                          <a:ea typeface="Calibri"/>
                          <a:cs typeface="Arial"/>
                        </a:rPr>
                        <a:t>Classification SVM</a:t>
                      </a:r>
                      <a:r>
                        <a:rPr lang="en-US" sz="1800" b="0" baseline="0" dirty="0" smtClean="0">
                          <a:latin typeface="+mn-lt"/>
                          <a:ea typeface="Calibri"/>
                          <a:cs typeface="Arial"/>
                        </a:rPr>
                        <a:t> </a:t>
                      </a:r>
                      <a:r>
                        <a:rPr lang="en-US" sz="1800" b="0" baseline="0" dirty="0" err="1" smtClean="0">
                          <a:latin typeface="+mn-lt"/>
                          <a:ea typeface="Calibri"/>
                          <a:cs typeface="Arial"/>
                        </a:rPr>
                        <a:t>reg</a:t>
                      </a:r>
                      <a:endParaRPr lang="en-US" sz="1800" b="0" dirty="0" smtClean="0">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0" kern="1200" dirty="0">
                          <a:solidFill>
                            <a:schemeClr val="tx1"/>
                          </a:solidFill>
                          <a:latin typeface="Calibri"/>
                          <a:ea typeface="Calibri"/>
                          <a:cs typeface="Arial"/>
                        </a:rPr>
                        <a:t>0.895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0" kern="1200">
                          <a:solidFill>
                            <a:schemeClr val="tx1"/>
                          </a:solidFill>
                          <a:latin typeface="Calibri"/>
                          <a:ea typeface="Calibri"/>
                          <a:cs typeface="Arial"/>
                        </a:rPr>
                        <a:t>0.948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0" kern="1200" dirty="0">
                          <a:solidFill>
                            <a:schemeClr val="tx1"/>
                          </a:solidFill>
                          <a:latin typeface="Calibri"/>
                          <a:ea typeface="Calibri"/>
                          <a:cs typeface="Arial"/>
                        </a:rPr>
                        <a:t>96.1%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Content Placeholder 2"/>
          <p:cNvSpPr>
            <a:spLocks noGrp="1"/>
          </p:cNvSpPr>
          <p:nvPr>
            <p:ph idx="1"/>
          </p:nvPr>
        </p:nvSpPr>
        <p:spPr>
          <a:xfrm>
            <a:off x="457200" y="5105400"/>
            <a:ext cx="8229600" cy="4525963"/>
          </a:xfrm>
        </p:spPr>
        <p:txBody>
          <a:bodyPr/>
          <a:lstStyle/>
          <a:p>
            <a:r>
              <a:rPr lang="en-US" dirty="0" smtClean="0"/>
              <a:t>On the val</a:t>
            </a:r>
            <a:r>
              <a:rPr lang="en-US" dirty="0" smtClean="0"/>
              <a:t>idation set the AUC is 1.</a:t>
            </a:r>
            <a:endParaRPr lang="en-US"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Important features</a:t>
            </a:r>
            <a:endParaRPr lang="he-IL" dirty="0"/>
          </a:p>
        </p:txBody>
      </p:sp>
      <p:graphicFrame>
        <p:nvGraphicFramePr>
          <p:cNvPr id="4" name="Table 3"/>
          <p:cNvGraphicFramePr>
            <a:graphicFrameLocks noGrp="1"/>
          </p:cNvGraphicFramePr>
          <p:nvPr/>
        </p:nvGraphicFramePr>
        <p:xfrm>
          <a:off x="0" y="838200"/>
          <a:ext cx="9143999" cy="5791200"/>
        </p:xfrm>
        <a:graphic>
          <a:graphicData uri="http://schemas.openxmlformats.org/drawingml/2006/table">
            <a:tbl>
              <a:tblPr/>
              <a:tblGrid>
                <a:gridCol w="874643"/>
                <a:gridCol w="801757"/>
                <a:gridCol w="914400"/>
                <a:gridCol w="6553199"/>
              </a:tblGrid>
              <a:tr h="318473">
                <a:tc>
                  <a:txBody>
                    <a:bodyPr/>
                    <a:lstStyle/>
                    <a:p>
                      <a:pPr algn="l" rtl="0">
                        <a:lnSpc>
                          <a:spcPct val="115000"/>
                        </a:lnSpc>
                        <a:spcAft>
                          <a:spcPts val="0"/>
                        </a:spcAft>
                      </a:pPr>
                      <a:r>
                        <a:rPr lang="en-US" sz="1400" b="1" kern="1200" dirty="0" smtClean="0">
                          <a:solidFill>
                            <a:schemeClr val="tx1"/>
                          </a:solidFill>
                          <a:latin typeface="Calibri"/>
                          <a:ea typeface="Calibri"/>
                          <a:cs typeface="Arial"/>
                        </a:rPr>
                        <a:t>Weight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b="1" kern="1200" dirty="0" smtClean="0">
                          <a:solidFill>
                            <a:schemeClr val="tx1"/>
                          </a:solidFill>
                          <a:latin typeface="Calibri"/>
                          <a:ea typeface="Calibri"/>
                          <a:cs typeface="Arial"/>
                        </a:rPr>
                        <a:t>Moment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b="1" kern="1200" dirty="0" smtClean="0">
                          <a:solidFill>
                            <a:schemeClr val="tx1"/>
                          </a:solidFill>
                          <a:latin typeface="Calibri"/>
                          <a:ea typeface="Calibri"/>
                          <a:cs typeface="Arial"/>
                        </a:rPr>
                        <a:t>Marker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b="1" kern="1200" dirty="0" smtClean="0">
                          <a:solidFill>
                            <a:schemeClr val="tx1"/>
                          </a:solidFill>
                          <a:latin typeface="Calibri"/>
                          <a:ea typeface="Calibri"/>
                          <a:cs typeface="Arial"/>
                        </a:rPr>
                        <a:t>Marker designation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956">
                <a:tc>
                  <a:txBody>
                    <a:bodyPr/>
                    <a:lstStyle/>
                    <a:p>
                      <a:pPr algn="ctr" fontAlgn="b"/>
                      <a:r>
                        <a:rPr lang="he-IL" sz="1400" b="0" kern="1200" dirty="0" smtClean="0">
                          <a:solidFill>
                            <a:schemeClr val="tx1"/>
                          </a:solidFill>
                          <a:latin typeface="Calibri"/>
                          <a:ea typeface="Calibri"/>
                          <a:cs typeface="Arial"/>
                        </a:rPr>
                        <a:t>0.5032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e-IL" sz="1400" b="0" kern="1200" dirty="0" smtClean="0">
                          <a:solidFill>
                            <a:schemeClr val="tx1"/>
                          </a:solidFill>
                          <a:latin typeface="Calibri"/>
                          <a:ea typeface="Calibri"/>
                          <a:cs typeface="Arial"/>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kern="1200" dirty="0" smtClean="0">
                          <a:solidFill>
                            <a:schemeClr val="tx1"/>
                          </a:solidFill>
                          <a:latin typeface="Calibri"/>
                          <a:ea typeface="Calibri"/>
                          <a:cs typeface="Arial"/>
                        </a:rPr>
                        <a:t>CD34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0" kern="1200" dirty="0" smtClean="0">
                          <a:solidFill>
                            <a:schemeClr val="tx1"/>
                          </a:solidFill>
                          <a:latin typeface="+mn-lt"/>
                          <a:ea typeface="Calibri"/>
                          <a:cs typeface="Arial"/>
                        </a:rPr>
                        <a:t>stem cell marker, adhesion, found on hematopoietic precursors, capillary endothelium, and embryonic fibroblasts</a:t>
                      </a:r>
                      <a:endParaRPr lang="en-US" sz="1400" b="0" kern="12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956">
                <a:tc>
                  <a:txBody>
                    <a:bodyPr/>
                    <a:lstStyle/>
                    <a:p>
                      <a:pPr algn="ctr" fontAlgn="b"/>
                      <a:r>
                        <a:rPr lang="he-IL" sz="1400" b="0" kern="1200" dirty="0" smtClean="0">
                          <a:solidFill>
                            <a:schemeClr val="tx1"/>
                          </a:solidFill>
                          <a:latin typeface="Calibri"/>
                          <a:ea typeface="Calibri"/>
                          <a:cs typeface="Arial"/>
                        </a:rPr>
                        <a:t>0.3475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e-IL" sz="1400" b="0" kern="1200" dirty="0" smtClean="0">
                          <a:solidFill>
                            <a:schemeClr val="tx1"/>
                          </a:solidFill>
                          <a:latin typeface="Calibri"/>
                          <a:ea typeface="Calibri"/>
                          <a:cs typeface="Arial"/>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kern="1200" dirty="0" smtClean="0">
                          <a:solidFill>
                            <a:schemeClr val="tx1"/>
                          </a:solidFill>
                          <a:latin typeface="Calibri"/>
                          <a:ea typeface="Calibri"/>
                          <a:cs typeface="Arial"/>
                        </a:rPr>
                        <a:t>CD7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b="0" kern="1200" dirty="0" smtClean="0">
                          <a:solidFill>
                            <a:schemeClr val="tx1"/>
                          </a:solidFill>
                          <a:latin typeface="Calibri"/>
                          <a:ea typeface="Calibri"/>
                          <a:cs typeface="Arial"/>
                        </a:rPr>
                        <a:t>found on </a:t>
                      </a:r>
                      <a:r>
                        <a:rPr lang="en-US" sz="1400" b="0" kern="1200" dirty="0" err="1" smtClean="0">
                          <a:solidFill>
                            <a:schemeClr val="tx1"/>
                          </a:solidFill>
                          <a:latin typeface="Calibri"/>
                          <a:ea typeface="Calibri"/>
                          <a:cs typeface="Arial"/>
                        </a:rPr>
                        <a:t>thymocytes</a:t>
                      </a:r>
                      <a:r>
                        <a:rPr lang="en-US" sz="1400" b="0" kern="1200" dirty="0" smtClean="0">
                          <a:solidFill>
                            <a:schemeClr val="tx1"/>
                          </a:solidFill>
                          <a:latin typeface="Calibri"/>
                          <a:ea typeface="Calibri"/>
                          <a:cs typeface="Arial"/>
                        </a:rPr>
                        <a:t>, some T cells, </a:t>
                      </a:r>
                      <a:r>
                        <a:rPr lang="en-US" sz="1400" b="0" kern="1200" dirty="0" err="1" smtClean="0">
                          <a:solidFill>
                            <a:schemeClr val="tx1"/>
                          </a:solidFill>
                          <a:latin typeface="Calibri"/>
                          <a:ea typeface="Calibri"/>
                          <a:cs typeface="Arial"/>
                        </a:rPr>
                        <a:t>monocytes</a:t>
                      </a:r>
                      <a:r>
                        <a:rPr lang="en-US" sz="1400" b="0" kern="1200" dirty="0" smtClean="0">
                          <a:solidFill>
                            <a:schemeClr val="tx1"/>
                          </a:solidFill>
                          <a:latin typeface="Calibri"/>
                          <a:ea typeface="Calibri"/>
                          <a:cs typeface="Arial"/>
                        </a:rPr>
                        <a:t>, natural killer cells, and </a:t>
                      </a:r>
                      <a:r>
                        <a:rPr lang="en-US" sz="1400" b="0" kern="1200" dirty="0" err="1" smtClean="0">
                          <a:solidFill>
                            <a:schemeClr val="tx1"/>
                          </a:solidFill>
                          <a:latin typeface="Calibri"/>
                          <a:ea typeface="Calibri"/>
                          <a:cs typeface="Arial"/>
                        </a:rPr>
                        <a:t>hemopoietic</a:t>
                      </a:r>
                      <a:r>
                        <a:rPr lang="en-US" sz="1400" b="0" kern="1200" dirty="0" smtClean="0">
                          <a:solidFill>
                            <a:schemeClr val="tx1"/>
                          </a:solidFill>
                          <a:latin typeface="Calibri"/>
                          <a:ea typeface="Calibri"/>
                          <a:cs typeface="Arial"/>
                        </a:rPr>
                        <a:t> stem cells</a:t>
                      </a:r>
                      <a:endParaRPr lang="en-US" sz="1400" b="0" kern="12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473">
                <a:tc>
                  <a:txBody>
                    <a:bodyPr/>
                    <a:lstStyle/>
                    <a:p>
                      <a:pPr algn="ctr" fontAlgn="b"/>
                      <a:r>
                        <a:rPr lang="he-IL" sz="1400" b="0" kern="1200" dirty="0" smtClean="0">
                          <a:solidFill>
                            <a:schemeClr val="tx1"/>
                          </a:solidFill>
                          <a:latin typeface="Calibri"/>
                          <a:ea typeface="Calibri"/>
                          <a:cs typeface="Arial"/>
                        </a:rPr>
                        <a:t>0.3374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e-IL" sz="1400" b="0" kern="1200" dirty="0" smtClean="0">
                          <a:solidFill>
                            <a:schemeClr val="tx1"/>
                          </a:solidFill>
                          <a:latin typeface="Calibri"/>
                          <a:ea typeface="Calibri"/>
                          <a:cs typeface="Arial"/>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kern="1200" dirty="0" smtClean="0">
                          <a:solidFill>
                            <a:schemeClr val="tx1"/>
                          </a:solidFill>
                          <a:latin typeface="Calibri"/>
                          <a:ea typeface="Calibri"/>
                          <a:cs typeface="Arial"/>
                        </a:rPr>
                        <a:t>CD33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0" kern="1200" dirty="0" smtClean="0">
                          <a:solidFill>
                            <a:schemeClr val="tx1"/>
                          </a:solidFill>
                          <a:latin typeface="+mn-lt"/>
                          <a:ea typeface="Calibri"/>
                          <a:cs typeface="Arial"/>
                        </a:rPr>
                        <a:t>a marker of unknown function found on immature myeloid cells</a:t>
                      </a:r>
                      <a:endParaRPr lang="en-US" sz="1400" b="0" kern="12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473">
                <a:tc>
                  <a:txBody>
                    <a:bodyPr/>
                    <a:lstStyle/>
                    <a:p>
                      <a:pPr algn="ctr" fontAlgn="b"/>
                      <a:r>
                        <a:rPr lang="he-IL" sz="1400" b="0" kern="1200" dirty="0" smtClean="0">
                          <a:solidFill>
                            <a:schemeClr val="tx1"/>
                          </a:solidFill>
                          <a:latin typeface="Calibri"/>
                          <a:ea typeface="Calibri"/>
                          <a:cs typeface="Arial"/>
                        </a:rPr>
                        <a:t>0.3301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e-IL" sz="1400" b="0" kern="1200" dirty="0" smtClean="0">
                          <a:solidFill>
                            <a:schemeClr val="tx1"/>
                          </a:solidFill>
                          <a:latin typeface="Calibri"/>
                          <a:ea typeface="Calibri"/>
                          <a:cs typeface="Arial"/>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kern="1200" dirty="0" smtClean="0">
                          <a:solidFill>
                            <a:schemeClr val="tx1"/>
                          </a:solidFill>
                          <a:latin typeface="Calibri"/>
                          <a:ea typeface="Calibri"/>
                          <a:cs typeface="Arial"/>
                        </a:rPr>
                        <a:t>CD13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b="0" kern="1200" dirty="0" smtClean="0">
                          <a:solidFill>
                            <a:schemeClr val="tx1"/>
                          </a:solidFill>
                          <a:latin typeface="Calibri"/>
                          <a:ea typeface="Calibri"/>
                          <a:cs typeface="Arial"/>
                        </a:rPr>
                        <a:t>found naturally on </a:t>
                      </a:r>
                      <a:r>
                        <a:rPr lang="en-US" sz="1400" b="0" kern="1200" dirty="0" err="1" smtClean="0">
                          <a:solidFill>
                            <a:schemeClr val="tx1"/>
                          </a:solidFill>
                          <a:latin typeface="Calibri"/>
                          <a:ea typeface="Calibri"/>
                          <a:cs typeface="Arial"/>
                        </a:rPr>
                        <a:t>myelomonocytic</a:t>
                      </a:r>
                      <a:r>
                        <a:rPr lang="en-US" sz="1400" b="0" kern="1200" dirty="0" smtClean="0">
                          <a:solidFill>
                            <a:schemeClr val="tx1"/>
                          </a:solidFill>
                          <a:latin typeface="Calibri"/>
                          <a:ea typeface="Calibri"/>
                          <a:cs typeface="Arial"/>
                        </a:rPr>
                        <a:t> cells </a:t>
                      </a:r>
                      <a:endParaRPr lang="en-US" sz="1400" b="0" kern="12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473">
                <a:tc>
                  <a:txBody>
                    <a:bodyPr/>
                    <a:lstStyle/>
                    <a:p>
                      <a:pPr algn="ctr" fontAlgn="b"/>
                      <a:r>
                        <a:rPr lang="he-IL" sz="1400" b="0" kern="1200" dirty="0" smtClean="0">
                          <a:solidFill>
                            <a:schemeClr val="tx1"/>
                          </a:solidFill>
                          <a:latin typeface="Calibri"/>
                          <a:ea typeface="Calibri"/>
                          <a:cs typeface="Arial"/>
                        </a:rPr>
                        <a:t>0.3159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e-IL" sz="1400" b="0" kern="1200" dirty="0" smtClean="0">
                          <a:solidFill>
                            <a:schemeClr val="tx1"/>
                          </a:solidFill>
                          <a:latin typeface="Calibri"/>
                          <a:ea typeface="Calibri"/>
                          <a:cs typeface="Arial"/>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kern="1200" dirty="0" smtClean="0">
                          <a:solidFill>
                            <a:schemeClr val="tx1"/>
                          </a:solidFill>
                          <a:latin typeface="Calibri"/>
                          <a:ea typeface="Calibri"/>
                          <a:cs typeface="Arial"/>
                        </a:rPr>
                        <a:t>CD13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endParaRPr lang="en-US" sz="1400" b="0" kern="12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893">
                <a:tc>
                  <a:txBody>
                    <a:bodyPr/>
                    <a:lstStyle/>
                    <a:p>
                      <a:pPr algn="ctr" fontAlgn="b"/>
                      <a:r>
                        <a:rPr lang="he-IL" sz="1400" b="0" kern="1200" dirty="0" smtClean="0">
                          <a:solidFill>
                            <a:schemeClr val="tx1"/>
                          </a:solidFill>
                          <a:latin typeface="Calibri"/>
                          <a:ea typeface="Calibri"/>
                          <a:cs typeface="Arial"/>
                        </a:rPr>
                        <a:t>0.3001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e-IL" sz="1400" b="0" kern="1200" dirty="0" smtClean="0">
                          <a:solidFill>
                            <a:schemeClr val="tx1"/>
                          </a:solidFill>
                          <a:latin typeface="Calibri"/>
                          <a:ea typeface="Calibri"/>
                          <a:cs typeface="Arial"/>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kern="1200" dirty="0" smtClean="0">
                          <a:solidFill>
                            <a:schemeClr val="tx1"/>
                          </a:solidFill>
                          <a:latin typeface="Calibri"/>
                          <a:ea typeface="Calibri"/>
                          <a:cs typeface="Arial"/>
                        </a:rPr>
                        <a:t>CD20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b="0" kern="1200" dirty="0" smtClean="0">
                          <a:solidFill>
                            <a:schemeClr val="tx1"/>
                          </a:solidFill>
                          <a:latin typeface="Calibri"/>
                          <a:ea typeface="Calibri"/>
                          <a:cs typeface="Arial"/>
                        </a:rPr>
                        <a:t>found on B cells that forms a calcium channel in the cell membrane</a:t>
                      </a:r>
                      <a:endParaRPr lang="en-US" sz="1400" b="0" kern="12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956">
                <a:tc>
                  <a:txBody>
                    <a:bodyPr/>
                    <a:lstStyle/>
                    <a:p>
                      <a:pPr algn="ctr" fontAlgn="b"/>
                      <a:r>
                        <a:rPr lang="he-IL" sz="1400" b="0" kern="1200" dirty="0" smtClean="0">
                          <a:solidFill>
                            <a:schemeClr val="tx1"/>
                          </a:solidFill>
                          <a:latin typeface="Calibri"/>
                          <a:ea typeface="Calibri"/>
                          <a:cs typeface="Arial"/>
                        </a:rPr>
                        <a:t>0.2675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e-IL" sz="1400" b="0" kern="1200" dirty="0" smtClean="0">
                          <a:solidFill>
                            <a:schemeClr val="tx1"/>
                          </a:solidFill>
                          <a:latin typeface="Calibri"/>
                          <a:ea typeface="Calibri"/>
                          <a:cs typeface="Arial"/>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kern="1200" dirty="0" smtClean="0">
                          <a:solidFill>
                            <a:schemeClr val="tx1"/>
                          </a:solidFill>
                          <a:latin typeface="Calibri"/>
                          <a:ea typeface="Calibri"/>
                          <a:cs typeface="Arial"/>
                        </a:rPr>
                        <a:t>CD117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0" kern="1200" dirty="0" smtClean="0">
                          <a:solidFill>
                            <a:schemeClr val="tx1"/>
                          </a:solidFill>
                          <a:latin typeface="Calibri"/>
                          <a:ea typeface="Calibri"/>
                          <a:cs typeface="Arial"/>
                        </a:rPr>
                        <a:t>c-kit, the receptor for Stem Cell Factor, a glycoprotein that regulates cellular differentiation, particularly </a:t>
                      </a:r>
                      <a:r>
                        <a:rPr lang="en-US" sz="1400" b="0" kern="1200" dirty="0" err="1" smtClean="0">
                          <a:solidFill>
                            <a:schemeClr val="tx1"/>
                          </a:solidFill>
                          <a:latin typeface="Calibri"/>
                          <a:ea typeface="Calibri"/>
                          <a:cs typeface="Arial"/>
                        </a:rPr>
                        <a:t>inhematopoiesis</a:t>
                      </a:r>
                      <a:endParaRPr lang="en-US" sz="1400" b="0" kern="12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893">
                <a:tc>
                  <a:txBody>
                    <a:bodyPr/>
                    <a:lstStyle/>
                    <a:p>
                      <a:pPr algn="ctr" fontAlgn="b"/>
                      <a:r>
                        <a:rPr lang="he-IL" sz="1400" b="0" kern="1200" dirty="0" smtClean="0">
                          <a:solidFill>
                            <a:schemeClr val="tx1"/>
                          </a:solidFill>
                          <a:latin typeface="Calibri"/>
                          <a:ea typeface="Calibri"/>
                          <a:cs typeface="Arial"/>
                        </a:rPr>
                        <a:t>0.2586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e-IL" sz="1400" b="0" kern="1200" dirty="0" smtClean="0">
                          <a:solidFill>
                            <a:schemeClr val="tx1"/>
                          </a:solidFill>
                          <a:latin typeface="Calibri"/>
                          <a:ea typeface="Calibri"/>
                          <a:cs typeface="Arial"/>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kern="1200" dirty="0" smtClean="0">
                          <a:solidFill>
                            <a:schemeClr val="tx1"/>
                          </a:solidFill>
                          <a:latin typeface="Calibri"/>
                          <a:ea typeface="Calibri"/>
                          <a:cs typeface="Arial"/>
                        </a:rPr>
                        <a:t>CD19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b="0" kern="1200" dirty="0" smtClean="0">
                          <a:solidFill>
                            <a:schemeClr val="tx1"/>
                          </a:solidFill>
                          <a:latin typeface="Calibri"/>
                          <a:ea typeface="Calibri"/>
                          <a:cs typeface="Arial"/>
                        </a:rPr>
                        <a:t>B-lymphocyte surface antigen B4</a:t>
                      </a:r>
                      <a:endParaRPr lang="en-US" sz="1400" b="0" kern="12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893">
                <a:tc>
                  <a:txBody>
                    <a:bodyPr/>
                    <a:lstStyle/>
                    <a:p>
                      <a:pPr algn="ctr" fontAlgn="b"/>
                      <a:r>
                        <a:rPr lang="he-IL" sz="1400" b="0" kern="1200" dirty="0" smtClean="0">
                          <a:solidFill>
                            <a:schemeClr val="tx1"/>
                          </a:solidFill>
                          <a:latin typeface="Calibri"/>
                          <a:ea typeface="Calibri"/>
                          <a:cs typeface="Arial"/>
                        </a:rPr>
                        <a:t>0.2176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e-IL" sz="1400" b="0" kern="1200" dirty="0" smtClean="0">
                          <a:solidFill>
                            <a:schemeClr val="tx1"/>
                          </a:solidFill>
                          <a:latin typeface="Calibri"/>
                          <a:ea typeface="Calibri"/>
                          <a:cs typeface="Arial"/>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kern="1200" dirty="0" smtClean="0">
                          <a:solidFill>
                            <a:schemeClr val="tx1"/>
                          </a:solidFill>
                          <a:latin typeface="Calibri"/>
                          <a:ea typeface="Calibri"/>
                          <a:cs typeface="Arial"/>
                        </a:rPr>
                        <a:t>CD64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endParaRPr lang="en-US" sz="1400" b="0" kern="12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956">
                <a:tc>
                  <a:txBody>
                    <a:bodyPr/>
                    <a:lstStyle/>
                    <a:p>
                      <a:pPr algn="ctr" fontAlgn="b"/>
                      <a:r>
                        <a:rPr lang="he-IL" sz="1400" b="0" kern="1200" dirty="0" smtClean="0">
                          <a:solidFill>
                            <a:schemeClr val="tx1"/>
                          </a:solidFill>
                          <a:latin typeface="Calibri"/>
                          <a:ea typeface="Calibri"/>
                          <a:cs typeface="Arial"/>
                        </a:rPr>
                        <a:t>0.2174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e-IL" sz="1400" b="0" kern="1200" dirty="0" smtClean="0">
                          <a:solidFill>
                            <a:schemeClr val="tx1"/>
                          </a:solidFill>
                          <a:latin typeface="Calibri"/>
                          <a:ea typeface="Calibri"/>
                          <a:cs typeface="Arial"/>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kern="1200" dirty="0" smtClean="0">
                          <a:solidFill>
                            <a:schemeClr val="tx1"/>
                          </a:solidFill>
                          <a:latin typeface="Calibri"/>
                          <a:ea typeface="Calibri"/>
                          <a:cs typeface="Arial"/>
                        </a:rPr>
                        <a:t>CD2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400" b="0" kern="1200" dirty="0" smtClean="0">
                          <a:solidFill>
                            <a:schemeClr val="tx1"/>
                          </a:solidFill>
                          <a:latin typeface="Calibri"/>
                          <a:ea typeface="Calibri"/>
                          <a:cs typeface="Arial"/>
                        </a:rPr>
                        <a:t> found on </a:t>
                      </a:r>
                      <a:r>
                        <a:rPr lang="en-US" sz="1400" b="0" kern="1200" dirty="0" err="1" smtClean="0">
                          <a:solidFill>
                            <a:schemeClr val="tx1"/>
                          </a:solidFill>
                          <a:latin typeface="Calibri"/>
                          <a:ea typeface="Calibri"/>
                          <a:cs typeface="Arial"/>
                        </a:rPr>
                        <a:t>thymocytes</a:t>
                      </a:r>
                      <a:r>
                        <a:rPr lang="en-US" sz="1400" b="0" kern="1200" dirty="0" smtClean="0">
                          <a:solidFill>
                            <a:schemeClr val="tx1"/>
                          </a:solidFill>
                          <a:latin typeface="Calibri"/>
                          <a:ea typeface="Calibri"/>
                          <a:cs typeface="Arial"/>
                        </a:rPr>
                        <a:t>, T cells, and some natural killer cells that acts as a </a:t>
                      </a:r>
                      <a:r>
                        <a:rPr lang="en-US" sz="1400" b="0" kern="1200" dirty="0" err="1" smtClean="0">
                          <a:solidFill>
                            <a:schemeClr val="tx1"/>
                          </a:solidFill>
                          <a:latin typeface="Calibri"/>
                          <a:ea typeface="Calibri"/>
                          <a:cs typeface="Arial"/>
                        </a:rPr>
                        <a:t>ligand</a:t>
                      </a:r>
                      <a:r>
                        <a:rPr lang="en-US" sz="1400" b="0" kern="1200" dirty="0" smtClean="0">
                          <a:solidFill>
                            <a:schemeClr val="tx1"/>
                          </a:solidFill>
                          <a:latin typeface="Calibri"/>
                          <a:ea typeface="Calibri"/>
                          <a:cs typeface="Arial"/>
                        </a:rPr>
                        <a:t> for CD58 and CD59 and is involved in signal transduction and cell adhesion</a:t>
                      </a:r>
                      <a:endParaRPr lang="en-US" sz="1400" b="0" kern="12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893">
                <a:tc>
                  <a:txBody>
                    <a:bodyPr/>
                    <a:lstStyle/>
                    <a:p>
                      <a:pPr algn="ctr" fontAlgn="b"/>
                      <a:r>
                        <a:rPr lang="he-IL" sz="1400" b="0" kern="1200" dirty="0" smtClean="0">
                          <a:solidFill>
                            <a:schemeClr val="tx1"/>
                          </a:solidFill>
                          <a:latin typeface="Calibri"/>
                          <a:ea typeface="Calibri"/>
                          <a:cs typeface="Arial"/>
                        </a:rPr>
                        <a:t>0.2149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e-IL" sz="1400" b="0" kern="1200" dirty="0" smtClean="0">
                          <a:solidFill>
                            <a:schemeClr val="tx1"/>
                          </a:solidFill>
                          <a:latin typeface="Calibri"/>
                          <a:ea typeface="Calibri"/>
                          <a:cs typeface="Arial"/>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kern="1200" dirty="0" smtClean="0">
                          <a:solidFill>
                            <a:schemeClr val="tx1"/>
                          </a:solidFill>
                          <a:latin typeface="Calibri"/>
                          <a:ea typeface="Calibri"/>
                          <a:cs typeface="Arial"/>
                        </a:rPr>
                        <a:t>CD117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endParaRPr lang="en-US" sz="1400" b="0" kern="12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956">
                <a:tc>
                  <a:txBody>
                    <a:bodyPr/>
                    <a:lstStyle/>
                    <a:p>
                      <a:pPr algn="ctr" fontAlgn="b"/>
                      <a:r>
                        <a:rPr lang="he-IL" sz="1400" b="0" kern="1200" dirty="0" smtClean="0">
                          <a:solidFill>
                            <a:schemeClr val="tx1"/>
                          </a:solidFill>
                          <a:latin typeface="Calibri"/>
                          <a:ea typeface="Calibri"/>
                          <a:cs typeface="Arial"/>
                        </a:rPr>
                        <a:t>0.2114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e-IL" sz="1400" b="0" kern="1200" dirty="0" smtClean="0">
                          <a:solidFill>
                            <a:schemeClr val="tx1"/>
                          </a:solidFill>
                          <a:latin typeface="Calibri"/>
                          <a:ea typeface="Calibri"/>
                          <a:cs typeface="Arial"/>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kern="1200" dirty="0" smtClean="0">
                          <a:solidFill>
                            <a:schemeClr val="tx1"/>
                          </a:solidFill>
                          <a:latin typeface="Calibri"/>
                          <a:ea typeface="Calibri"/>
                          <a:cs typeface="Arial"/>
                        </a:rPr>
                        <a:t>CD14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0" kern="1200" dirty="0" smtClean="0">
                          <a:solidFill>
                            <a:schemeClr val="tx1"/>
                          </a:solidFill>
                          <a:latin typeface="+mn-lt"/>
                          <a:ea typeface="Calibri"/>
                          <a:cs typeface="Arial"/>
                        </a:rPr>
                        <a:t>a membrane protein found on macrophages which binds to bacterial </a:t>
                      </a:r>
                      <a:r>
                        <a:rPr lang="en-US" sz="1400" b="0" kern="1200" dirty="0" err="1" smtClean="0">
                          <a:solidFill>
                            <a:schemeClr val="tx1"/>
                          </a:solidFill>
                          <a:latin typeface="+mn-lt"/>
                          <a:ea typeface="Calibri"/>
                          <a:cs typeface="Arial"/>
                        </a:rPr>
                        <a:t>lipopolysaccharide</a:t>
                      </a:r>
                      <a:r>
                        <a:rPr lang="en-US" sz="1400" b="0" kern="1200" dirty="0" smtClean="0">
                          <a:solidFill>
                            <a:schemeClr val="tx1"/>
                          </a:solidFill>
                          <a:latin typeface="+mn-lt"/>
                          <a:ea typeface="Calibri"/>
                          <a:cs typeface="Arial"/>
                        </a:rPr>
                        <a:t>.</a:t>
                      </a:r>
                      <a:endParaRPr lang="en-US" sz="1400" b="0" kern="12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956">
                <a:tc>
                  <a:txBody>
                    <a:bodyPr/>
                    <a:lstStyle/>
                    <a:p>
                      <a:pPr algn="ctr" fontAlgn="b"/>
                      <a:r>
                        <a:rPr lang="he-IL" sz="1400" b="0" kern="1200" dirty="0" smtClean="0">
                          <a:solidFill>
                            <a:schemeClr val="tx1"/>
                          </a:solidFill>
                          <a:latin typeface="Calibri"/>
                          <a:ea typeface="Calibri"/>
                          <a:cs typeface="Arial"/>
                        </a:rPr>
                        <a:t>0.2018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e-IL" sz="1400" b="0" kern="1200" dirty="0" smtClean="0">
                          <a:solidFill>
                            <a:schemeClr val="tx1"/>
                          </a:solidFill>
                          <a:latin typeface="Calibri"/>
                          <a:ea typeface="Calibri"/>
                          <a:cs typeface="Arial"/>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kern="1200" dirty="0" smtClean="0">
                          <a:solidFill>
                            <a:schemeClr val="tx1"/>
                          </a:solidFill>
                          <a:latin typeface="Calibri"/>
                          <a:ea typeface="Calibri"/>
                          <a:cs typeface="Arial"/>
                        </a:rPr>
                        <a:t>CD45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0" kern="1200" dirty="0" err="1" smtClean="0">
                          <a:solidFill>
                            <a:schemeClr val="tx1"/>
                          </a:solidFill>
                          <a:latin typeface="+mn-lt"/>
                          <a:ea typeface="Calibri"/>
                          <a:cs typeface="Arial"/>
                        </a:rPr>
                        <a:t>leucocyte</a:t>
                      </a:r>
                      <a:r>
                        <a:rPr lang="en-US" sz="1400" b="0" kern="1200" dirty="0" smtClean="0">
                          <a:solidFill>
                            <a:schemeClr val="tx1"/>
                          </a:solidFill>
                          <a:latin typeface="+mn-lt"/>
                          <a:ea typeface="Calibri"/>
                          <a:cs typeface="Arial"/>
                        </a:rPr>
                        <a:t> common antigen, a type I </a:t>
                      </a:r>
                      <a:r>
                        <a:rPr lang="en-US" sz="1400" b="0" kern="1200" dirty="0" err="1" smtClean="0">
                          <a:solidFill>
                            <a:schemeClr val="tx1"/>
                          </a:solidFill>
                          <a:latin typeface="+mn-lt"/>
                          <a:ea typeface="Calibri"/>
                          <a:cs typeface="Arial"/>
                        </a:rPr>
                        <a:t>transmembrane</a:t>
                      </a:r>
                      <a:r>
                        <a:rPr lang="en-US" sz="1400" b="0" kern="1200" dirty="0" smtClean="0">
                          <a:solidFill>
                            <a:schemeClr val="tx1"/>
                          </a:solidFill>
                          <a:latin typeface="+mn-lt"/>
                          <a:ea typeface="Calibri"/>
                          <a:cs typeface="Arial"/>
                        </a:rPr>
                        <a:t> protein present on all </a:t>
                      </a:r>
                      <a:r>
                        <a:rPr lang="en-US" sz="1400" b="0" kern="1200" dirty="0" err="1" smtClean="0">
                          <a:solidFill>
                            <a:schemeClr val="tx1"/>
                          </a:solidFill>
                          <a:latin typeface="+mn-lt"/>
                          <a:ea typeface="Calibri"/>
                          <a:cs typeface="Arial"/>
                        </a:rPr>
                        <a:t>hemopoietic</a:t>
                      </a:r>
                      <a:r>
                        <a:rPr lang="en-US" sz="1400" b="0" kern="1200" dirty="0" smtClean="0">
                          <a:solidFill>
                            <a:schemeClr val="tx1"/>
                          </a:solidFill>
                          <a:latin typeface="+mn-lt"/>
                          <a:ea typeface="Calibri"/>
                          <a:cs typeface="Arial"/>
                        </a:rPr>
                        <a:t> cells except erythrocytes that assists in cell activation</a:t>
                      </a:r>
                      <a:endParaRPr lang="en-US" sz="1400" b="0" kern="12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t="7311" r="4950" b="3123"/>
          <a:stretch>
            <a:fillRect/>
          </a:stretch>
        </p:blipFill>
        <p:spPr bwMode="auto">
          <a:xfrm>
            <a:off x="0" y="609600"/>
            <a:ext cx="5943600" cy="3033713"/>
          </a:xfrm>
          <a:prstGeom prst="rect">
            <a:avLst/>
          </a:prstGeom>
          <a:noFill/>
          <a:ln w="9525">
            <a:noFill/>
            <a:miter lim="800000"/>
            <a:headEnd/>
            <a:tailEnd/>
          </a:ln>
        </p:spPr>
      </p:pic>
      <p:pic>
        <p:nvPicPr>
          <p:cNvPr id="63491" name="Picture 3"/>
          <p:cNvPicPr>
            <a:picLocks noChangeAspect="1" noChangeArrowheads="1"/>
          </p:cNvPicPr>
          <p:nvPr/>
        </p:nvPicPr>
        <p:blipFill>
          <a:blip r:embed="rId3" cstate="print"/>
          <a:srcRect t="8891" r="3896" b="4549"/>
          <a:stretch>
            <a:fillRect/>
          </a:stretch>
        </p:blipFill>
        <p:spPr bwMode="auto">
          <a:xfrm>
            <a:off x="0" y="3805881"/>
            <a:ext cx="5943600" cy="2899719"/>
          </a:xfrm>
          <a:prstGeom prst="rect">
            <a:avLst/>
          </a:prstGeom>
          <a:noFill/>
          <a:ln w="9525">
            <a:noFill/>
            <a:miter lim="800000"/>
            <a:headEnd/>
            <a:tailEnd/>
          </a:ln>
        </p:spPr>
      </p:pic>
      <p:sp>
        <p:nvSpPr>
          <p:cNvPr id="6" name="TextBox 5"/>
          <p:cNvSpPr txBox="1"/>
          <p:nvPr/>
        </p:nvSpPr>
        <p:spPr>
          <a:xfrm>
            <a:off x="1219200" y="1828800"/>
            <a:ext cx="1600200" cy="461665"/>
          </a:xfrm>
          <a:prstGeom prst="rect">
            <a:avLst/>
          </a:prstGeom>
          <a:noFill/>
        </p:spPr>
        <p:txBody>
          <a:bodyPr wrap="square" rtlCol="1">
            <a:spAutoFit/>
          </a:bodyPr>
          <a:lstStyle/>
          <a:p>
            <a:r>
              <a:rPr lang="en-US" sz="2400" b="1" dirty="0" smtClean="0"/>
              <a:t>Healthy</a:t>
            </a:r>
            <a:endParaRPr lang="he-IL" b="1" dirty="0"/>
          </a:p>
        </p:txBody>
      </p:sp>
      <p:sp>
        <p:nvSpPr>
          <p:cNvPr id="7" name="TextBox 6"/>
          <p:cNvSpPr txBox="1"/>
          <p:nvPr/>
        </p:nvSpPr>
        <p:spPr>
          <a:xfrm>
            <a:off x="1219200" y="4800600"/>
            <a:ext cx="1600200" cy="461665"/>
          </a:xfrm>
          <a:prstGeom prst="rect">
            <a:avLst/>
          </a:prstGeom>
          <a:noFill/>
        </p:spPr>
        <p:txBody>
          <a:bodyPr wrap="square" rtlCol="1">
            <a:spAutoFit/>
          </a:bodyPr>
          <a:lstStyle/>
          <a:p>
            <a:r>
              <a:rPr lang="en-US" sz="2400" b="1" dirty="0" smtClean="0"/>
              <a:t>AML</a:t>
            </a:r>
            <a:endParaRPr lang="he-IL" b="1" dirty="0"/>
          </a:p>
        </p:txBody>
      </p:sp>
      <p:sp>
        <p:nvSpPr>
          <p:cNvPr id="8" name="Title 1"/>
          <p:cNvSpPr txBox="1">
            <a:spLocks/>
          </p:cNvSpPr>
          <p:nvPr/>
        </p:nvSpPr>
        <p:spPr>
          <a:xfrm>
            <a:off x="-1828800" y="-152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Role of CD34</a:t>
            </a:r>
            <a:endParaRPr kumimoji="0" lang="he-IL"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3493" name="Picture 5" descr="C:\Users\ronzeira\Downloads\Cluster_of_differentiation.png"/>
          <p:cNvPicPr>
            <a:picLocks noChangeAspect="1" noChangeArrowheads="1"/>
          </p:cNvPicPr>
          <p:nvPr/>
        </p:nvPicPr>
        <p:blipFill>
          <a:blip r:embed="rId4" cstate="print"/>
          <a:srcRect/>
          <a:stretch>
            <a:fillRect/>
          </a:stretch>
        </p:blipFill>
        <p:spPr bwMode="auto">
          <a:xfrm>
            <a:off x="4038600" y="76200"/>
            <a:ext cx="5029200" cy="6760953"/>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he-IL" dirty="0"/>
          </a:p>
        </p:txBody>
      </p:sp>
      <p:sp>
        <p:nvSpPr>
          <p:cNvPr id="3" name="Content Placeholder 2"/>
          <p:cNvSpPr>
            <a:spLocks noGrp="1"/>
          </p:cNvSpPr>
          <p:nvPr>
            <p:ph idx="1"/>
          </p:nvPr>
        </p:nvSpPr>
        <p:spPr/>
        <p:txBody>
          <a:bodyPr/>
          <a:lstStyle/>
          <a:p>
            <a:r>
              <a:rPr lang="en-US" dirty="0" smtClean="0"/>
              <a:t>Try to use flow </a:t>
            </a:r>
            <a:r>
              <a:rPr lang="en-US" dirty="0" err="1" smtClean="0"/>
              <a:t>cytometry</a:t>
            </a:r>
            <a:r>
              <a:rPr lang="en-US" dirty="0" smtClean="0"/>
              <a:t> analysis software (</a:t>
            </a:r>
            <a:r>
              <a:rPr lang="en-US" dirty="0" err="1" smtClean="0"/>
              <a:t>FlowJO</a:t>
            </a:r>
            <a:r>
              <a:rPr lang="en-US" dirty="0" smtClean="0"/>
              <a:t>).</a:t>
            </a:r>
          </a:p>
          <a:p>
            <a:endParaRPr lang="en-US" dirty="0" smtClean="0"/>
          </a:p>
          <a:p>
            <a:r>
              <a:rPr lang="en-US" dirty="0" smtClean="0"/>
              <a:t>Validate on the test data.</a:t>
            </a:r>
          </a:p>
          <a:p>
            <a:endParaRPr lang="en-US" dirty="0" smtClean="0"/>
          </a:p>
          <a:p>
            <a:r>
              <a:rPr lang="en-US" dirty="0" smtClean="0"/>
              <a:t>Classify the unknown data.</a:t>
            </a:r>
            <a:endParaRPr lang="he-I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t>
            </a:r>
            <a:r>
              <a:rPr lang="en-US" dirty="0" err="1" smtClean="0"/>
              <a:t>cytometry</a:t>
            </a:r>
            <a:endParaRPr lang="he-IL" dirty="0"/>
          </a:p>
        </p:txBody>
      </p:sp>
      <p:sp>
        <p:nvSpPr>
          <p:cNvPr id="3" name="Content Placeholder 2"/>
          <p:cNvSpPr>
            <a:spLocks noGrp="1"/>
          </p:cNvSpPr>
          <p:nvPr>
            <p:ph idx="1"/>
          </p:nvPr>
        </p:nvSpPr>
        <p:spPr/>
        <p:txBody>
          <a:bodyPr>
            <a:normAutofit/>
          </a:bodyPr>
          <a:lstStyle/>
          <a:p>
            <a:r>
              <a:rPr lang="en-US" dirty="0" smtClean="0"/>
              <a:t>When a cell passes through the laser beam, it deflects incident light.</a:t>
            </a:r>
          </a:p>
          <a:p>
            <a:r>
              <a:rPr lang="en-US" dirty="0" smtClean="0"/>
              <a:t>Forward-scattered light (FSC) is proportional to the surface area or size of a cell.</a:t>
            </a:r>
          </a:p>
          <a:p>
            <a:endParaRPr lang="en-US" dirty="0" smtClean="0"/>
          </a:p>
        </p:txBody>
      </p:sp>
      <p:pic>
        <p:nvPicPr>
          <p:cNvPr id="2050" name="Picture 2"/>
          <p:cNvPicPr>
            <a:picLocks noChangeAspect="1" noChangeArrowheads="1"/>
          </p:cNvPicPr>
          <p:nvPr/>
        </p:nvPicPr>
        <p:blipFill>
          <a:blip r:embed="rId2" cstate="print"/>
          <a:srcRect/>
          <a:stretch>
            <a:fillRect/>
          </a:stretch>
        </p:blipFill>
        <p:spPr bwMode="auto">
          <a:xfrm>
            <a:off x="4300538" y="4248305"/>
            <a:ext cx="4843462" cy="2609695"/>
          </a:xfrm>
          <a:prstGeom prst="rect">
            <a:avLst/>
          </a:prstGeom>
          <a:noFill/>
          <a:ln w="9525">
            <a:noFill/>
            <a:miter lim="800000"/>
            <a:headEnd/>
            <a:tailEnd/>
          </a:ln>
        </p:spPr>
      </p:pic>
      <p:sp>
        <p:nvSpPr>
          <p:cNvPr id="6" name="TextBox 5"/>
          <p:cNvSpPr txBox="1"/>
          <p:nvPr/>
        </p:nvSpPr>
        <p:spPr>
          <a:xfrm>
            <a:off x="457200" y="3810000"/>
            <a:ext cx="3810000" cy="2831544"/>
          </a:xfrm>
          <a:prstGeom prst="rect">
            <a:avLst/>
          </a:prstGeom>
          <a:noFill/>
        </p:spPr>
        <p:txBody>
          <a:bodyPr wrap="square" rtlCol="1">
            <a:spAutoFit/>
          </a:bodyPr>
          <a:lstStyle/>
          <a:p>
            <a:r>
              <a:rPr lang="en-US" sz="3200" dirty="0" smtClean="0"/>
              <a:t>• Side-scattered light</a:t>
            </a:r>
          </a:p>
          <a:p>
            <a:r>
              <a:rPr lang="en-US" sz="3200" dirty="0" smtClean="0"/>
              <a:t>(SSC) is proportional to the granularity or internal complexity of a cell.</a:t>
            </a:r>
            <a:endParaRPr lang="en-US" sz="3200" dirty="0" smtClean="0">
              <a:solidFill>
                <a:prstClr val="black"/>
              </a:solidFill>
            </a:endParaRPr>
          </a:p>
          <a:p>
            <a:endParaRPr lang="he-I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t>
            </a:r>
            <a:r>
              <a:rPr lang="en-US" dirty="0" err="1" smtClean="0"/>
              <a:t>cytometry</a:t>
            </a:r>
            <a:endParaRPr lang="he-IL" dirty="0"/>
          </a:p>
        </p:txBody>
      </p:sp>
      <p:sp>
        <p:nvSpPr>
          <p:cNvPr id="3" name="Content Placeholder 2"/>
          <p:cNvSpPr>
            <a:spLocks noGrp="1"/>
          </p:cNvSpPr>
          <p:nvPr>
            <p:ph idx="1"/>
          </p:nvPr>
        </p:nvSpPr>
        <p:spPr/>
        <p:txBody>
          <a:bodyPr>
            <a:normAutofit/>
          </a:bodyPr>
          <a:lstStyle/>
          <a:p>
            <a:r>
              <a:rPr lang="en-US" dirty="0" smtClean="0"/>
              <a:t>Light emitted from the interaction between the cell particle and the laser beam is collected by a lens.</a:t>
            </a:r>
          </a:p>
        </p:txBody>
      </p:sp>
      <p:pic>
        <p:nvPicPr>
          <p:cNvPr id="1026" name="Picture 2"/>
          <p:cNvPicPr>
            <a:picLocks noChangeAspect="1" noChangeArrowheads="1"/>
          </p:cNvPicPr>
          <p:nvPr/>
        </p:nvPicPr>
        <p:blipFill>
          <a:blip r:embed="rId2" cstate="print"/>
          <a:srcRect/>
          <a:stretch>
            <a:fillRect/>
          </a:stretch>
        </p:blipFill>
        <p:spPr bwMode="auto">
          <a:xfrm>
            <a:off x="4419600" y="3007780"/>
            <a:ext cx="4724401" cy="3850220"/>
          </a:xfrm>
          <a:prstGeom prst="rect">
            <a:avLst/>
          </a:prstGeom>
          <a:noFill/>
          <a:ln w="9525">
            <a:noFill/>
            <a:miter lim="800000"/>
            <a:headEnd/>
            <a:tailEnd/>
          </a:ln>
        </p:spPr>
      </p:pic>
      <p:sp>
        <p:nvSpPr>
          <p:cNvPr id="5" name="Content Placeholder 2"/>
          <p:cNvSpPr txBox="1">
            <a:spLocks/>
          </p:cNvSpPr>
          <p:nvPr/>
        </p:nvSpPr>
        <p:spPr>
          <a:xfrm>
            <a:off x="457200" y="3124200"/>
            <a:ext cx="51054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light moves through a system of optical mirrors and filters.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Specified wavelengths are then routed to optical detectors.</a:t>
            </a:r>
            <a:endParaRPr kumimoji="0" lang="he-IL"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t>
            </a:r>
            <a:r>
              <a:rPr lang="en-US" dirty="0" err="1" smtClean="0"/>
              <a:t>cytometry</a:t>
            </a:r>
            <a:endParaRPr lang="he-IL" dirty="0"/>
          </a:p>
        </p:txBody>
      </p:sp>
      <p:sp>
        <p:nvSpPr>
          <p:cNvPr id="3" name="Content Placeholder 2"/>
          <p:cNvSpPr>
            <a:spLocks noGrp="1"/>
          </p:cNvSpPr>
          <p:nvPr>
            <p:ph idx="1"/>
          </p:nvPr>
        </p:nvSpPr>
        <p:spPr/>
        <p:txBody>
          <a:bodyPr/>
          <a:lstStyle/>
          <a:p>
            <a:endParaRPr lang="he-IL" dirty="0"/>
          </a:p>
        </p:txBody>
      </p:sp>
      <p:pic>
        <p:nvPicPr>
          <p:cNvPr id="2050" name="Picture 2"/>
          <p:cNvPicPr>
            <a:picLocks noChangeAspect="1" noChangeArrowheads="1"/>
          </p:cNvPicPr>
          <p:nvPr/>
        </p:nvPicPr>
        <p:blipFill>
          <a:blip r:embed="rId2" cstate="print"/>
          <a:srcRect/>
          <a:stretch>
            <a:fillRect/>
          </a:stretch>
        </p:blipFill>
        <p:spPr bwMode="auto">
          <a:xfrm>
            <a:off x="1504950" y="1229070"/>
            <a:ext cx="6496050" cy="562893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t>
            </a:r>
            <a:r>
              <a:rPr lang="en-US" dirty="0" err="1" smtClean="0"/>
              <a:t>cytometry</a:t>
            </a:r>
            <a:endParaRPr lang="he-IL" dirty="0"/>
          </a:p>
        </p:txBody>
      </p:sp>
      <p:sp>
        <p:nvSpPr>
          <p:cNvPr id="3" name="Content Placeholder 2"/>
          <p:cNvSpPr>
            <a:spLocks noGrp="1"/>
          </p:cNvSpPr>
          <p:nvPr>
            <p:ph idx="1"/>
          </p:nvPr>
        </p:nvSpPr>
        <p:spPr/>
        <p:txBody>
          <a:bodyPr/>
          <a:lstStyle/>
          <a:p>
            <a:r>
              <a:rPr lang="en-US" dirty="0" smtClean="0"/>
              <a:t>In this way, not only can cells be measured based on their size and internal complexity, but they can also be measured based on their fluorescent (color) signal intensity.</a:t>
            </a:r>
          </a:p>
          <a:p>
            <a:r>
              <a:rPr lang="en-US" dirty="0" smtClean="0"/>
              <a:t>Fluorescence is typically “bestowed” upon a cell through the use of fluorescent dyes called </a:t>
            </a:r>
            <a:r>
              <a:rPr lang="en-US" dirty="0" err="1" smtClean="0"/>
              <a:t>fluorochromes</a:t>
            </a:r>
            <a:r>
              <a:rPr lang="en-US" dirty="0" smtClean="0"/>
              <a:t>.</a:t>
            </a:r>
            <a:endParaRPr lang="he-I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a:t>
            </a:r>
            <a:endParaRPr lang="he-IL" dirty="0"/>
          </a:p>
        </p:txBody>
      </p:sp>
      <p:sp>
        <p:nvSpPr>
          <p:cNvPr id="3" name="Content Placeholder 2"/>
          <p:cNvSpPr>
            <a:spLocks noGrp="1"/>
          </p:cNvSpPr>
          <p:nvPr>
            <p:ph idx="1"/>
          </p:nvPr>
        </p:nvSpPr>
        <p:spPr/>
        <p:txBody>
          <a:bodyPr/>
          <a:lstStyle/>
          <a:p>
            <a:r>
              <a:rPr lang="en-US" dirty="0" err="1" smtClean="0"/>
              <a:t>Fluorochromes</a:t>
            </a:r>
            <a:r>
              <a:rPr lang="en-US" dirty="0" smtClean="0"/>
              <a:t> possess overlapping emission wavelengths.</a:t>
            </a:r>
          </a:p>
          <a:p>
            <a:r>
              <a:rPr lang="en-US" dirty="0" smtClean="0"/>
              <a:t>fluorescence interference can be corrected for by adjusting the measurement parameters of the flow </a:t>
            </a:r>
            <a:r>
              <a:rPr lang="en-US" dirty="0" err="1" smtClean="0"/>
              <a:t>cytometer</a:t>
            </a:r>
            <a:r>
              <a:rPr lang="en-US" dirty="0" smtClean="0"/>
              <a:t>.</a:t>
            </a:r>
            <a:endParaRPr lang="he-IL" dirty="0"/>
          </a:p>
        </p:txBody>
      </p:sp>
      <p:pic>
        <p:nvPicPr>
          <p:cNvPr id="1026" name="Picture 2"/>
          <p:cNvPicPr>
            <a:picLocks noChangeAspect="1" noChangeArrowheads="1"/>
          </p:cNvPicPr>
          <p:nvPr/>
        </p:nvPicPr>
        <p:blipFill>
          <a:blip r:embed="rId2" cstate="print"/>
          <a:srcRect/>
          <a:stretch>
            <a:fillRect/>
          </a:stretch>
        </p:blipFill>
        <p:spPr bwMode="auto">
          <a:xfrm>
            <a:off x="4145487" y="4105275"/>
            <a:ext cx="4998513" cy="27527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TotalTime>
  <Words>2155</Words>
  <Application>Microsoft Office PowerPoint</Application>
  <PresentationFormat>On-screen Show (4:3)</PresentationFormat>
  <Paragraphs>518</Paragraphs>
  <Slides>43</Slides>
  <Notes>6</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DREAM6/FlowCAP2 Molecular Classification of Acute Myeloid Leukaemia Challenge </vt:lpstr>
      <vt:lpstr>AML</vt:lpstr>
      <vt:lpstr>Flow cytometry</vt:lpstr>
      <vt:lpstr>Flow cytometry</vt:lpstr>
      <vt:lpstr>Flow cytometry</vt:lpstr>
      <vt:lpstr>Flow cytometry</vt:lpstr>
      <vt:lpstr>Flow cytometry</vt:lpstr>
      <vt:lpstr>Flow cytometry</vt:lpstr>
      <vt:lpstr>Compensation</vt:lpstr>
      <vt:lpstr>Basic Immunology</vt:lpstr>
      <vt:lpstr>Immunophenotyping</vt:lpstr>
      <vt:lpstr>Immunophenotyping</vt:lpstr>
      <vt:lpstr>FACS data analysis</vt:lpstr>
      <vt:lpstr>Gating</vt:lpstr>
      <vt:lpstr>Gating</vt:lpstr>
      <vt:lpstr>Single-parameter histograms</vt:lpstr>
      <vt:lpstr>Two-parameter plots</vt:lpstr>
      <vt:lpstr>Immunophenotyping</vt:lpstr>
      <vt:lpstr>Immunophenotyping</vt:lpstr>
      <vt:lpstr>The challenge</vt:lpstr>
      <vt:lpstr>The challenge</vt:lpstr>
      <vt:lpstr>The challenge</vt:lpstr>
      <vt:lpstr>The challenge</vt:lpstr>
      <vt:lpstr>The challenge</vt:lpstr>
      <vt:lpstr>The challenge</vt:lpstr>
      <vt:lpstr>Data</vt:lpstr>
      <vt:lpstr>Raw Vs. preprocessed</vt:lpstr>
      <vt:lpstr>Slide 28</vt:lpstr>
      <vt:lpstr>Slide 29</vt:lpstr>
      <vt:lpstr>Basic approach</vt:lpstr>
      <vt:lpstr>Version 1.0</vt:lpstr>
      <vt:lpstr>Version 1.10</vt:lpstr>
      <vt:lpstr>Version 1.15</vt:lpstr>
      <vt:lpstr>Version 2.0</vt:lpstr>
      <vt:lpstr>Version 2.1</vt:lpstr>
      <vt:lpstr>Version 3.0</vt:lpstr>
      <vt:lpstr>Version 4.0</vt:lpstr>
      <vt:lpstr>Version 5.0</vt:lpstr>
      <vt:lpstr>Other trials</vt:lpstr>
      <vt:lpstr>Results summary</vt:lpstr>
      <vt:lpstr>Important features</vt:lpstr>
      <vt:lpstr>Slide 42</vt:lpstr>
      <vt:lpstr>Future 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DREAM6/FlowCAP2 Molecular Classification of Acute Myeloid Leukaemia Challenge </dc:title>
  <dc:creator>Ron Zeira</dc:creator>
  <cp:lastModifiedBy>ronzeira</cp:lastModifiedBy>
  <cp:revision>160</cp:revision>
  <dcterms:created xsi:type="dcterms:W3CDTF">2006-08-16T00:00:00Z</dcterms:created>
  <dcterms:modified xsi:type="dcterms:W3CDTF">2011-08-10T07:15:35Z</dcterms:modified>
</cp:coreProperties>
</file>