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9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9" autoAdjust="0"/>
    <p:restoredTop sz="93563" autoAdjust="0"/>
  </p:normalViewPr>
  <p:slideViewPr>
    <p:cSldViewPr>
      <p:cViewPr varScale="1">
        <p:scale>
          <a:sx n="109" d="100"/>
          <a:sy n="109" d="100"/>
        </p:scale>
        <p:origin x="-18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29CE-AD1E-4074-84A5-7BB9203EC29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BB5E-EC39-41E4-B097-02688270C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40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Initially, DPLL is called with the clause set N and with an empty partial valuation A.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BB5E-EC39-41E4-B097-02688270C1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08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asymmetric literal addition to a clause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w.r.t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 fixed CNF as long as possible, if the result is a tautological / blocked then remove clause (otherwise keep original)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BB5E-EC39-41E4-B097-02688270C1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</a:t>
            </a:r>
            <a:r>
              <a:rPr lang="en-US" baseline="0" dirty="0" smtClean="0"/>
              <a:t> implication graph from binary clauses</a:t>
            </a:r>
          </a:p>
          <a:p>
            <a:r>
              <a:rPr lang="en-US" baseline="0" dirty="0" smtClean="0"/>
              <a:t>Counter-positive graph</a:t>
            </a:r>
            <a:endParaRPr lang="en-US" dirty="0" smtClean="0"/>
          </a:p>
          <a:p>
            <a:r>
              <a:rPr lang="en-US" dirty="0" smtClean="0"/>
              <a:t>Non-2sat</a:t>
            </a:r>
            <a:r>
              <a:rPr lang="en-US" baseline="0" dirty="0" smtClean="0"/>
              <a:t> is polynomial</a:t>
            </a:r>
            <a:endParaRPr lang="en-US" dirty="0" smtClean="0"/>
          </a:p>
          <a:p>
            <a:r>
              <a:rPr lang="en-US" dirty="0" smtClean="0"/>
              <a:t>BIG</a:t>
            </a:r>
            <a:r>
              <a:rPr lang="en-US" baseline="0" dirty="0" smtClean="0"/>
              <a:t> must be acyclic otherwise a literal implies its negation, which leads to a contradiction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BB5E-EC39-41E4-B097-02688270C1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stamping in previous example does not cover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“coverage” heavily depends on DFS order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BIG is a tree one time stamping covers everything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BB5E-EC39-41E4-B097-02688270C13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BB5E-EC39-41E4-B097-02688270C13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Orthogonal</a:t>
            </a:r>
            <a:r>
              <a:rPr lang="en-US" baseline="0" dirty="0" smtClean="0"/>
              <a:t> arrays</a:t>
            </a:r>
          </a:p>
          <a:p>
            <a:r>
              <a:rPr lang="en-US" dirty="0" smtClean="0"/>
              <a:t>A covering array, CA(N, t, k, v), is an N × k array on v symbols with the property that every N × t sub array contains all ordered subsets of size t from the v symbols at least once.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BB5E-EC39-41E4-B097-02688270C13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competitio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Haifa Verification Conference 2011 – Report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5-8, 2011</a:t>
            </a:r>
          </a:p>
          <a:p>
            <a:r>
              <a:rPr lang="en-US" dirty="0" smtClean="0"/>
              <a:t>Ron </a:t>
            </a:r>
            <a:r>
              <a:rPr lang="en-US" dirty="0" smtClean="0"/>
              <a:t>Zeira</a:t>
            </a:r>
            <a:endParaRPr lang="he-IL" dirty="0"/>
          </a:p>
        </p:txBody>
      </p:sp>
      <p:pic>
        <p:nvPicPr>
          <p:cNvPr id="2050" name="Picture 2" descr="C:\Users\ronzeira\Downloads\hvc2011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410200"/>
            <a:ext cx="3962401" cy="6318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4724400" cy="22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72" y="304800"/>
            <a:ext cx="9158072" cy="63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00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Satisability</a:t>
            </a:r>
            <a:r>
              <a:rPr lang="en-US" dirty="0"/>
              <a:t> of Clause Sets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</a:t>
                </a:r>
                <a:r>
                  <a:rPr lang="en-US" dirty="0"/>
                  <a:t>all clauses </a:t>
                </a:r>
                <a:r>
                  <a:rPr lang="en-US" i="1" dirty="0"/>
                  <a:t>C</a:t>
                </a:r>
                <a:r>
                  <a:rPr lang="en-US" dirty="0"/>
                  <a:t> in </a:t>
                </a:r>
                <a:r>
                  <a:rPr lang="en-US" i="1" dirty="0"/>
                  <a:t>N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</a:t>
                </a:r>
                <a:r>
                  <a:rPr lang="en-US" dirty="0"/>
                  <a:t>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</a:t>
                </a:r>
                <a:r>
                  <a:rPr lang="en-US" dirty="0"/>
                  <a:t>some literal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 smtClean="0"/>
                  <a:t>C</a:t>
                </a:r>
                <a:r>
                  <a:rPr lang="en-US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Valuations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Since we will construct satisfying valuations incrementally,</a:t>
                </a:r>
                <a:r>
                  <a:rPr lang="en-US" dirty="0"/>
                  <a:t> we consider </a:t>
                </a:r>
                <a:r>
                  <a:rPr lang="en-US" dirty="0">
                    <a:solidFill>
                      <a:srgbClr val="00B050"/>
                    </a:solidFill>
                  </a:rPr>
                  <a:t>partial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valuations</a:t>
                </a:r>
                <a:r>
                  <a:rPr lang="en-US" dirty="0" smtClean="0"/>
                  <a:t> </a:t>
                </a:r>
                <a:r>
                  <a:rPr lang="en-US" dirty="0"/>
                  <a:t>(that is, partial </a:t>
                </a:r>
                <a:r>
                  <a:rPr lang="en-US" dirty="0" smtClean="0"/>
                  <a:t>mappings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⊓→{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 smtClean="0"/>
              </a:p>
              <a:p>
                <a:r>
                  <a:rPr lang="en-US" dirty="0"/>
                  <a:t>We start with an </a:t>
                </a:r>
                <a:r>
                  <a:rPr lang="en-US" dirty="0">
                    <a:solidFill>
                      <a:srgbClr val="00B050"/>
                    </a:solidFill>
                  </a:rPr>
                  <a:t>empty valuation</a:t>
                </a:r>
                <a:r>
                  <a:rPr lang="en-US" dirty="0"/>
                  <a:t> and try to extend </a:t>
                </a:r>
                <a:r>
                  <a:rPr lang="en-US" dirty="0" smtClean="0"/>
                  <a:t>it step </a:t>
                </a:r>
                <a:r>
                  <a:rPr lang="en-US" dirty="0"/>
                  <a:t>by step to all variables occurring in </a:t>
                </a:r>
                <a:r>
                  <a:rPr lang="en-US" i="1" dirty="0"/>
                  <a:t>N</a:t>
                </a:r>
                <a:r>
                  <a:rPr lang="en-US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68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Valuations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is a partial valuation, then literals and clauses can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rgbClr val="00B050"/>
                </a:solidFill>
              </a:rPr>
              <a:t>true</a:t>
            </a:r>
            <a:r>
              <a:rPr lang="en-US" dirty="0">
                <a:solidFill>
                  <a:srgbClr val="00B050"/>
                </a:solidFill>
              </a:rPr>
              <a:t>, false, or </a:t>
            </a:r>
            <a:r>
              <a:rPr lang="en-US" dirty="0" smtClean="0">
                <a:solidFill>
                  <a:srgbClr val="00B050"/>
                </a:solidFill>
              </a:rPr>
              <a:t>undefined</a:t>
            </a:r>
            <a:r>
              <a:rPr lang="en-US" dirty="0" smtClean="0"/>
              <a:t> </a:t>
            </a:r>
            <a:r>
              <a:rPr lang="en-US" dirty="0"/>
              <a:t>under </a:t>
            </a:r>
            <a:r>
              <a:rPr lang="en-US" i="1" dirty="0"/>
              <a:t>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 clause is true under </a:t>
            </a:r>
            <a:r>
              <a:rPr lang="en-US" i="1" dirty="0"/>
              <a:t>A</a:t>
            </a:r>
            <a:r>
              <a:rPr lang="en-US" dirty="0"/>
              <a:t> if one of its literals is </a:t>
            </a:r>
            <a:r>
              <a:rPr lang="en-US" dirty="0" smtClean="0"/>
              <a:t>true; it </a:t>
            </a:r>
            <a:r>
              <a:rPr lang="en-US" dirty="0"/>
              <a:t>is false (or </a:t>
            </a:r>
            <a:r>
              <a:rPr lang="en-US" dirty="0" smtClean="0">
                <a:solidFill>
                  <a:srgbClr val="00B050"/>
                </a:solidFill>
              </a:rPr>
              <a:t>“conflicting”</a:t>
            </a:r>
            <a:r>
              <a:rPr lang="en-US" dirty="0" smtClean="0"/>
              <a:t>) </a:t>
            </a:r>
            <a:r>
              <a:rPr lang="en-US" dirty="0"/>
              <a:t>if all its literals are </a:t>
            </a:r>
            <a:r>
              <a:rPr lang="en-US" dirty="0" smtClean="0"/>
              <a:t>false; otherwise </a:t>
            </a:r>
            <a:r>
              <a:rPr lang="en-US" dirty="0"/>
              <a:t>it is undefined </a:t>
            </a:r>
            <a:r>
              <a:rPr lang="en-US" dirty="0" smtClean="0"/>
              <a:t>(</a:t>
            </a:r>
            <a:r>
              <a:rPr lang="en-US" dirty="0"/>
              <a:t>or </a:t>
            </a:r>
            <a:r>
              <a:rPr lang="en-US" dirty="0" smtClean="0">
                <a:solidFill>
                  <a:srgbClr val="00B050"/>
                </a:solidFill>
              </a:rPr>
              <a:t>“unresolved”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9255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Clauses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i="1" dirty="0"/>
              <a:t>A</a:t>
            </a:r>
            <a:r>
              <a:rPr lang="en-US" dirty="0"/>
              <a:t> be a partial valuation. If the set </a:t>
            </a:r>
            <a:r>
              <a:rPr lang="en-US" i="1" dirty="0"/>
              <a:t>N</a:t>
            </a:r>
            <a:r>
              <a:rPr lang="en-US" dirty="0"/>
              <a:t> contains a clause </a:t>
            </a:r>
            <a:r>
              <a:rPr lang="en-US" i="1" dirty="0" smtClean="0"/>
              <a:t>C</a:t>
            </a:r>
            <a:r>
              <a:rPr lang="en-US" dirty="0" smtClean="0"/>
              <a:t>, such </a:t>
            </a:r>
            <a:r>
              <a:rPr lang="en-US" dirty="0"/>
              <a:t>that all literals but one in </a:t>
            </a:r>
            <a:r>
              <a:rPr lang="en-US" i="1" dirty="0"/>
              <a:t>C</a:t>
            </a:r>
            <a:r>
              <a:rPr lang="en-US" dirty="0"/>
              <a:t> are false under </a:t>
            </a:r>
            <a:r>
              <a:rPr lang="en-US" i="1" dirty="0"/>
              <a:t>A</a:t>
            </a:r>
            <a:r>
              <a:rPr lang="en-US" dirty="0"/>
              <a:t>, then </a:t>
            </a:r>
            <a:r>
              <a:rPr lang="en-US" dirty="0" smtClean="0"/>
              <a:t>the following </a:t>
            </a:r>
            <a:r>
              <a:rPr lang="en-US" dirty="0"/>
              <a:t>properties are equivalent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there is a valuation that is a model of </a:t>
            </a:r>
            <a:r>
              <a:rPr lang="en-US" i="1" dirty="0"/>
              <a:t>N</a:t>
            </a:r>
            <a:r>
              <a:rPr lang="en-US" dirty="0"/>
              <a:t> and extends </a:t>
            </a:r>
            <a:r>
              <a:rPr lang="en-US" i="1" dirty="0"/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there is a valuation that is a model of </a:t>
            </a:r>
            <a:r>
              <a:rPr lang="en-US" i="1" dirty="0"/>
              <a:t>N</a:t>
            </a:r>
            <a:r>
              <a:rPr lang="en-US" dirty="0"/>
              <a:t> and extends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and makes </a:t>
            </a:r>
            <a:r>
              <a:rPr lang="en-US" dirty="0"/>
              <a:t>the remaining literal </a:t>
            </a:r>
            <a:r>
              <a:rPr lang="en-US" i="1" dirty="0"/>
              <a:t>L</a:t>
            </a:r>
            <a:r>
              <a:rPr lang="en-US" dirty="0"/>
              <a:t> of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smtClean="0"/>
              <a:t>true.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57200" y="5638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</a:t>
            </a:r>
            <a:r>
              <a:rPr lang="en-US" dirty="0"/>
              <a:t> is called a </a:t>
            </a:r>
            <a:r>
              <a:rPr lang="en-US" dirty="0">
                <a:solidFill>
                  <a:srgbClr val="00B050"/>
                </a:solidFill>
              </a:rPr>
              <a:t>unit clause</a:t>
            </a:r>
            <a:r>
              <a:rPr lang="en-US" dirty="0"/>
              <a:t>; </a:t>
            </a:r>
            <a:r>
              <a:rPr lang="en-US" i="1" dirty="0"/>
              <a:t>L</a:t>
            </a:r>
            <a:r>
              <a:rPr lang="en-US" dirty="0"/>
              <a:t> is called a </a:t>
            </a:r>
            <a:r>
              <a:rPr lang="en-US" dirty="0">
                <a:solidFill>
                  <a:srgbClr val="00B050"/>
                </a:solidFill>
              </a:rPr>
              <a:t>unit literal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333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Literals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 be a partial valuation and </a:t>
            </a:r>
            <a:r>
              <a:rPr lang="en-US" i="1" dirty="0"/>
              <a:t>P</a:t>
            </a:r>
            <a:r>
              <a:rPr lang="en-US" dirty="0"/>
              <a:t> a variable that is </a:t>
            </a:r>
            <a:r>
              <a:rPr lang="en-US" dirty="0" smtClean="0"/>
              <a:t>undefined under </a:t>
            </a:r>
            <a:r>
              <a:rPr lang="en-US" i="1" dirty="0"/>
              <a:t>A</a:t>
            </a:r>
            <a:r>
              <a:rPr lang="en-US" dirty="0"/>
              <a:t>. If </a:t>
            </a:r>
            <a:r>
              <a:rPr lang="en-US" i="1" dirty="0"/>
              <a:t>P</a:t>
            </a:r>
            <a:r>
              <a:rPr lang="en-US" dirty="0"/>
              <a:t> occurs only </a:t>
            </a:r>
            <a:r>
              <a:rPr lang="en-US" dirty="0" smtClean="0"/>
              <a:t>positively </a:t>
            </a:r>
            <a:r>
              <a:rPr lang="en-US" dirty="0"/>
              <a:t>(or only negatively) </a:t>
            </a:r>
            <a:r>
              <a:rPr lang="en-US" dirty="0" smtClean="0"/>
              <a:t>in the </a:t>
            </a:r>
            <a:r>
              <a:rPr lang="en-US" dirty="0"/>
              <a:t>unresolved clauses in </a:t>
            </a:r>
            <a:r>
              <a:rPr lang="en-US" i="1" dirty="0"/>
              <a:t>N</a:t>
            </a:r>
            <a:r>
              <a:rPr lang="en-US" dirty="0"/>
              <a:t>, then the following properties </a:t>
            </a:r>
            <a:r>
              <a:rPr lang="en-US" dirty="0" smtClean="0"/>
              <a:t>are equivalent:</a:t>
            </a:r>
          </a:p>
          <a:p>
            <a:pPr lvl="1"/>
            <a:r>
              <a:rPr lang="en-US" dirty="0"/>
              <a:t>there is a valuation that is a model of </a:t>
            </a:r>
            <a:r>
              <a:rPr lang="en-US" i="1" dirty="0"/>
              <a:t>N</a:t>
            </a:r>
            <a:r>
              <a:rPr lang="en-US" dirty="0"/>
              <a:t> and extends </a:t>
            </a:r>
            <a:r>
              <a:rPr lang="en-US" i="1" dirty="0"/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there is a valuation that is a model of </a:t>
            </a:r>
            <a:r>
              <a:rPr lang="en-US" i="1" dirty="0"/>
              <a:t>N</a:t>
            </a:r>
            <a:r>
              <a:rPr lang="en-US" dirty="0"/>
              <a:t> and extends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assigns true (false) to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57200" y="57610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</a:t>
            </a:r>
            <a:r>
              <a:rPr lang="en-US" dirty="0"/>
              <a:t> is called a </a:t>
            </a:r>
            <a:r>
              <a:rPr lang="en-US" dirty="0">
                <a:solidFill>
                  <a:srgbClr val="00B050"/>
                </a:solidFill>
              </a:rPr>
              <a:t>pure literal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00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boolean</a:t>
                </a:r>
                <a:r>
                  <a:rPr lang="en-US" dirty="0"/>
                  <a:t> DPLL(clause set </a:t>
                </a:r>
                <a:r>
                  <a:rPr lang="en-US" i="1" dirty="0"/>
                  <a:t>N</a:t>
                </a:r>
                <a:r>
                  <a:rPr lang="en-US" dirty="0"/>
                  <a:t>, partial valuation </a:t>
                </a:r>
                <a:r>
                  <a:rPr lang="en-US" i="1" dirty="0"/>
                  <a:t>A</a:t>
                </a:r>
                <a:r>
                  <a:rPr lang="en-US" dirty="0"/>
                  <a:t>) {</a:t>
                </a:r>
              </a:p>
              <a:p>
                <a:pPr marL="0" indent="0">
                  <a:buNone/>
                </a:pPr>
                <a:r>
                  <a:rPr lang="en-US" dirty="0" smtClean="0"/>
                  <a:t>	if </a:t>
                </a:r>
                <a:r>
                  <a:rPr lang="en-US" dirty="0"/>
                  <a:t>(all clauses in </a:t>
                </a:r>
                <a:r>
                  <a:rPr lang="en-US" i="1" dirty="0"/>
                  <a:t>N</a:t>
                </a:r>
                <a:r>
                  <a:rPr lang="en-US" dirty="0"/>
                  <a:t> are true under </a:t>
                </a:r>
                <a:r>
                  <a:rPr lang="en-US" i="1" dirty="0"/>
                  <a:t>A</a:t>
                </a:r>
                <a:r>
                  <a:rPr lang="en-US" dirty="0"/>
                  <a:t>) return true;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elsif</a:t>
                </a:r>
                <a:r>
                  <a:rPr lang="en-US" dirty="0" smtClean="0"/>
                  <a:t> </a:t>
                </a:r>
                <a:r>
                  <a:rPr lang="en-US" dirty="0"/>
                  <a:t>(some clause in </a:t>
                </a:r>
                <a:r>
                  <a:rPr lang="en-US" i="1" dirty="0"/>
                  <a:t>N</a:t>
                </a:r>
                <a:r>
                  <a:rPr lang="en-US" dirty="0"/>
                  <a:t> is false under </a:t>
                </a:r>
                <a:r>
                  <a:rPr lang="en-US" i="1" dirty="0"/>
                  <a:t>A</a:t>
                </a:r>
                <a:r>
                  <a:rPr lang="en-US" dirty="0"/>
                  <a:t>) return false;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elsif</a:t>
                </a:r>
                <a:r>
                  <a:rPr lang="en-US" dirty="0" smtClean="0"/>
                  <a:t> </a:t>
                </a:r>
                <a:r>
                  <a:rPr lang="en-US" dirty="0"/>
                  <a:t>(N contains unit clause </a:t>
                </a:r>
                <a:r>
                  <a:rPr lang="en-US" i="1" dirty="0"/>
                  <a:t>P</a:t>
                </a:r>
                <a:r>
                  <a:rPr lang="en-US" dirty="0"/>
                  <a:t>) return DPLL(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elsif</a:t>
                </a:r>
                <a:r>
                  <a:rPr lang="en-US" dirty="0" smtClean="0"/>
                  <a:t> </a:t>
                </a:r>
                <a:r>
                  <a:rPr lang="en-US" dirty="0"/>
                  <a:t>(N contains unit clause </a:t>
                </a:r>
                <a:r>
                  <a:rPr lang="en-US" dirty="0" smtClean="0"/>
                  <a:t>¬</a:t>
                </a:r>
                <a:r>
                  <a:rPr lang="en-US" i="1" dirty="0" smtClean="0"/>
                  <a:t>P</a:t>
                </a:r>
                <a:r>
                  <a:rPr lang="en-US" dirty="0"/>
                  <a:t>) return </a:t>
                </a:r>
                <a:r>
                  <a:rPr lang="en-US" dirty="0"/>
                  <a:t>DPLL(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elsif</a:t>
                </a:r>
                <a:r>
                  <a:rPr lang="en-US" dirty="0" smtClean="0"/>
                  <a:t> </a:t>
                </a:r>
                <a:r>
                  <a:rPr lang="en-US" dirty="0"/>
                  <a:t>(N contains pure literal </a:t>
                </a:r>
                <a:r>
                  <a:rPr lang="en-US" i="1" dirty="0"/>
                  <a:t>P</a:t>
                </a:r>
                <a:r>
                  <a:rPr lang="en-US" dirty="0"/>
                  <a:t>) return </a:t>
                </a:r>
                <a:r>
                  <a:rPr lang="en-US" dirty="0"/>
                  <a:t>DPLL(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elsif</a:t>
                </a:r>
                <a:r>
                  <a:rPr lang="en-US" dirty="0" smtClean="0"/>
                  <a:t> </a:t>
                </a:r>
                <a:r>
                  <a:rPr lang="en-US" dirty="0"/>
                  <a:t>(N contains pure literal </a:t>
                </a:r>
                <a:r>
                  <a:rPr lang="en-US" dirty="0" smtClean="0"/>
                  <a:t>¬</a:t>
                </a:r>
                <a:r>
                  <a:rPr lang="en-US" i="1" dirty="0" smtClean="0"/>
                  <a:t>P</a:t>
                </a:r>
                <a:r>
                  <a:rPr lang="en-US" dirty="0"/>
                  <a:t>) return </a:t>
                </a:r>
                <a:r>
                  <a:rPr lang="en-US" dirty="0"/>
                  <a:t>DPLL(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else </a:t>
                </a:r>
                <a:r>
                  <a:rPr lang="en-US" dirty="0"/>
                  <a:t>{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let </a:t>
                </a:r>
                <a:r>
                  <a:rPr lang="en-US" dirty="0"/>
                  <a:t>P be some </a:t>
                </a:r>
                <a:r>
                  <a:rPr lang="en-US" dirty="0" smtClean="0"/>
                  <a:t>undefined </a:t>
                </a:r>
                <a:r>
                  <a:rPr lang="en-US" dirty="0"/>
                  <a:t>variable in </a:t>
                </a:r>
                <a:r>
                  <a:rPr lang="en-US" i="1" dirty="0"/>
                  <a:t>N</a:t>
                </a:r>
                <a:r>
                  <a:rPr lang="en-US" dirty="0"/>
                  <a:t>;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if (</a:t>
                </a:r>
                <a:r>
                  <a:rPr lang="en-US" dirty="0"/>
                  <a:t>DPLL(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return true;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else </a:t>
                </a:r>
                <a:r>
                  <a:rPr lang="en-US" dirty="0"/>
                  <a:t>return </a:t>
                </a:r>
                <a:r>
                  <a:rPr lang="en-US" dirty="0"/>
                  <a:t>DPLL(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}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059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there are several changes to the procedure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The pure literal check is often omitted (it is too expensive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The branching variable is not chosen randomly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algorithm is implemented iteratively;  the backtrack stack is managed explicitly </a:t>
            </a:r>
            <a:r>
              <a:rPr lang="en-US" dirty="0"/>
              <a:t>(it may be possible and useful to backtrack more than </a:t>
            </a:r>
            <a:r>
              <a:rPr lang="en-US" dirty="0" smtClean="0"/>
              <a:t>one </a:t>
            </a:r>
            <a:r>
              <a:rPr lang="en-US" dirty="0"/>
              <a:t>level).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9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Backjumping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If a </a:t>
            </a:r>
            <a:r>
              <a:rPr lang="en-US" dirty="0" smtClean="0"/>
              <a:t>conflict </a:t>
            </a:r>
            <a:r>
              <a:rPr lang="en-US" dirty="0"/>
              <a:t>is independent of some earlier branch, try to </a:t>
            </a:r>
            <a:r>
              <a:rPr lang="en-US" dirty="0" smtClean="0"/>
              <a:t>skip </a:t>
            </a:r>
            <a:r>
              <a:rPr lang="en-US" dirty="0"/>
              <a:t>that over that backtrack level.</a:t>
            </a:r>
          </a:p>
          <a:p>
            <a:r>
              <a:rPr lang="en-US" dirty="0" smtClean="0"/>
              <a:t>Restart:</a:t>
            </a:r>
          </a:p>
          <a:p>
            <a:pPr lvl="1"/>
            <a:r>
              <a:rPr lang="en-US" dirty="0"/>
              <a:t>Runtimes of DPLL-style procedures depend extremely on </a:t>
            </a:r>
            <a:r>
              <a:rPr lang="en-US" dirty="0" smtClean="0"/>
              <a:t>the </a:t>
            </a:r>
            <a:r>
              <a:rPr lang="en-US" dirty="0"/>
              <a:t>choice of branching variables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no solution is found within a certain time limit, it can </a:t>
            </a:r>
            <a:r>
              <a:rPr lang="en-US" dirty="0" smtClean="0"/>
              <a:t>be </a:t>
            </a:r>
            <a:r>
              <a:rPr lang="en-US" dirty="0"/>
              <a:t>useful to restart from scratch with another choice of </a:t>
            </a:r>
            <a:r>
              <a:rPr lang="en-US" dirty="0" err="1" smtClean="0"/>
              <a:t>branchings</a:t>
            </a:r>
            <a:r>
              <a:rPr lang="en-US" dirty="0" smtClean="0"/>
              <a:t> </a:t>
            </a:r>
            <a:r>
              <a:rPr lang="en-US" dirty="0"/>
              <a:t>(but learned clauses may be kept).</a:t>
            </a:r>
          </a:p>
        </p:txBody>
      </p:sp>
    </p:spTree>
    <p:extLst>
      <p:ext uri="{BB962C8B-B14F-4D97-AF65-F5344CB8AC3E}">
        <p14:creationId xmlns:p14="http://schemas.microsoft.com/office/powerpoint/2010/main" xmlns="" val="14554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and ALA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5426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4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conferences dedicated to advancing the state-of the-art and state-of-the-practice in verification and testing of hardware and software.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505200"/>
            <a:ext cx="38862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t"/>
            <a:r>
              <a:rPr lang="en-US" sz="1200" dirty="0" smtClean="0"/>
              <a:t>Simulation-based verification</a:t>
            </a:r>
          </a:p>
          <a:p>
            <a:pPr fontAlgn="t"/>
            <a:r>
              <a:rPr lang="en-US" sz="1200" dirty="0" smtClean="0"/>
              <a:t>Formal verification methods</a:t>
            </a:r>
          </a:p>
          <a:p>
            <a:pPr fontAlgn="t"/>
            <a:r>
              <a:rPr lang="en-US" sz="1200" dirty="0" smtClean="0"/>
              <a:t>High-level stimuli generation</a:t>
            </a:r>
          </a:p>
          <a:p>
            <a:pPr fontAlgn="t"/>
            <a:r>
              <a:rPr lang="en-US" sz="1200" dirty="0" smtClean="0"/>
              <a:t>Equivalence checking</a:t>
            </a:r>
          </a:p>
          <a:p>
            <a:pPr fontAlgn="t"/>
            <a:r>
              <a:rPr lang="en-US" sz="1200" dirty="0" smtClean="0"/>
              <a:t>SAT-based verification algorithms</a:t>
            </a:r>
          </a:p>
          <a:p>
            <a:pPr fontAlgn="t"/>
            <a:r>
              <a:rPr lang="en-US" sz="1200" dirty="0" smtClean="0"/>
              <a:t>Classification of hardware bugs</a:t>
            </a:r>
          </a:p>
          <a:p>
            <a:pPr fontAlgn="t"/>
            <a:r>
              <a:rPr lang="en-US" sz="1200" dirty="0" smtClean="0"/>
              <a:t>Static analysis</a:t>
            </a:r>
          </a:p>
          <a:p>
            <a:pPr fontAlgn="t"/>
            <a:r>
              <a:rPr lang="en-US" sz="1200" dirty="0" smtClean="0"/>
              <a:t>Design for verifiability</a:t>
            </a:r>
          </a:p>
          <a:p>
            <a:pPr fontAlgn="t"/>
            <a:r>
              <a:rPr lang="en-US" sz="1200" dirty="0" smtClean="0"/>
              <a:t>Hardware/software co-verification</a:t>
            </a:r>
          </a:p>
          <a:p>
            <a:pPr fontAlgn="t"/>
            <a:r>
              <a:rPr lang="en-US" sz="1200" dirty="0" smtClean="0"/>
              <a:t>Debugging</a:t>
            </a:r>
          </a:p>
          <a:p>
            <a:pPr fontAlgn="t"/>
            <a:r>
              <a:rPr lang="en-US" sz="1200" dirty="0" smtClean="0"/>
              <a:t>Emulation and acceleration</a:t>
            </a:r>
          </a:p>
          <a:p>
            <a:pPr fontAlgn="t"/>
            <a:r>
              <a:rPr lang="en-US" sz="1200" dirty="0" smtClean="0"/>
              <a:t>Formal modeling and specification</a:t>
            </a:r>
          </a:p>
          <a:p>
            <a:pPr fontAlgn="t"/>
            <a:r>
              <a:rPr lang="en-US" sz="1200" dirty="0" smtClean="0"/>
              <a:t>Post-silicon validation</a:t>
            </a:r>
          </a:p>
          <a:p>
            <a:pPr fontAlgn="t"/>
            <a:r>
              <a:rPr lang="en-US" sz="1200" dirty="0" smtClean="0"/>
              <a:t>CSP-based functional verification</a:t>
            </a:r>
          </a:p>
          <a:p>
            <a:pPr fontAlgn="t"/>
            <a:r>
              <a:rPr lang="en-US" sz="1200" dirty="0" smtClean="0"/>
              <a:t>Formal specification languages</a:t>
            </a:r>
          </a:p>
          <a:p>
            <a:pPr fontAlgn="t"/>
            <a:r>
              <a:rPr lang="en-US" sz="1200" dirty="0" smtClean="0"/>
              <a:t>Model checking</a:t>
            </a:r>
          </a:p>
          <a:p>
            <a:pPr fontAlgn="t"/>
            <a:r>
              <a:rPr lang="en-US" sz="1200" dirty="0" smtClean="0"/>
              <a:t>Quality assurance</a:t>
            </a:r>
          </a:p>
          <a:p>
            <a:pPr fontAlgn="t"/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38800" y="3505200"/>
            <a:ext cx="449580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t"/>
            <a:r>
              <a:rPr lang="en-US" sz="1200" dirty="0" smtClean="0"/>
              <a:t>Testing methodologies</a:t>
            </a:r>
          </a:p>
          <a:p>
            <a:pPr fontAlgn="t"/>
            <a:r>
              <a:rPr lang="en-US" sz="1200" dirty="0" smtClean="0"/>
              <a:t>Defect prevention</a:t>
            </a:r>
          </a:p>
          <a:p>
            <a:pPr fontAlgn="t"/>
            <a:r>
              <a:rPr lang="en-US" sz="1200" dirty="0" smtClean="0"/>
              <a:t>Test-driven development</a:t>
            </a:r>
          </a:p>
          <a:p>
            <a:pPr fontAlgn="t"/>
            <a:r>
              <a:rPr lang="en-US" sz="1200" dirty="0" smtClean="0"/>
              <a:t>Hybrid verification methods</a:t>
            </a:r>
          </a:p>
          <a:p>
            <a:pPr fontAlgn="t"/>
            <a:r>
              <a:rPr lang="en-US" sz="1200" dirty="0" smtClean="0"/>
              <a:t>Model-based testing</a:t>
            </a:r>
          </a:p>
          <a:p>
            <a:pPr fontAlgn="t"/>
            <a:r>
              <a:rPr lang="en-US" sz="1200" dirty="0" smtClean="0"/>
              <a:t>Verification coverage</a:t>
            </a:r>
          </a:p>
          <a:p>
            <a:pPr fontAlgn="t"/>
            <a:r>
              <a:rPr lang="en-US" sz="1200" dirty="0" smtClean="0"/>
              <a:t>Developer testing</a:t>
            </a:r>
          </a:p>
          <a:p>
            <a:pPr fontAlgn="t"/>
            <a:r>
              <a:rPr lang="en-US" sz="1200" dirty="0" smtClean="0"/>
              <a:t>Review and inspection</a:t>
            </a:r>
          </a:p>
          <a:p>
            <a:pPr fontAlgn="t"/>
            <a:r>
              <a:rPr lang="en-US" sz="1200" dirty="0" smtClean="0"/>
              <a:t>Semi-formal verification</a:t>
            </a:r>
          </a:p>
          <a:p>
            <a:pPr fontAlgn="t"/>
            <a:r>
              <a:rPr lang="en-US" sz="1200" dirty="0" smtClean="0"/>
              <a:t>Test automation and automated test generation</a:t>
            </a:r>
          </a:p>
          <a:p>
            <a:pPr fontAlgn="t"/>
            <a:r>
              <a:rPr lang="en-US" sz="1200" dirty="0" smtClean="0"/>
              <a:t>Coverage analysis and test minimization</a:t>
            </a:r>
          </a:p>
          <a:p>
            <a:pPr fontAlgn="t"/>
            <a:r>
              <a:rPr lang="en-US" sz="1200" dirty="0" smtClean="0"/>
              <a:t>Test planning</a:t>
            </a:r>
          </a:p>
          <a:p>
            <a:pPr fontAlgn="t"/>
            <a:r>
              <a:rPr lang="en-US" sz="1200" dirty="0" smtClean="0"/>
              <a:t>Testing and analysis of concurrent software</a:t>
            </a:r>
          </a:p>
          <a:p>
            <a:pPr fontAlgn="t"/>
            <a:r>
              <a:rPr lang="en-US" sz="1200" dirty="0" smtClean="0"/>
              <a:t>Domain specific testing and analysis</a:t>
            </a:r>
          </a:p>
          <a:p>
            <a:pPr fontAlgn="t"/>
            <a:r>
              <a:rPr lang="en-US" sz="1200" dirty="0" smtClean="0"/>
              <a:t>Functional and performance testing</a:t>
            </a:r>
            <a:endParaRPr lang="en-US" sz="2400" dirty="0" smtClean="0"/>
          </a:p>
          <a:p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</a:t>
            </a:r>
            <a:r>
              <a:rPr lang="en-US" dirty="0" err="1" smtClean="0"/>
              <a:t>unhiding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 solvers applied to huge formulas:</a:t>
            </a:r>
          </a:p>
          <a:p>
            <a:pPr lvl="1"/>
            <a:r>
              <a:rPr lang="en-US" dirty="0" smtClean="0"/>
              <a:t>Millions of variables</a:t>
            </a:r>
          </a:p>
          <a:p>
            <a:pPr lvl="1"/>
            <a:r>
              <a:rPr lang="en-US" dirty="0" smtClean="0"/>
              <a:t>Fastest solvers use pre/</a:t>
            </a:r>
            <a:r>
              <a:rPr lang="en-US" dirty="0" err="1" smtClean="0"/>
              <a:t>inprocessing</a:t>
            </a:r>
            <a:endParaRPr lang="en-US" dirty="0" smtClean="0"/>
          </a:p>
          <a:p>
            <a:pPr lvl="1"/>
            <a:r>
              <a:rPr lang="en-US" dirty="0" smtClean="0"/>
              <a:t>Need cheep and effective </a:t>
            </a:r>
            <a:r>
              <a:rPr lang="en-US" dirty="0" err="1" smtClean="0"/>
              <a:t>inprocessing</a:t>
            </a:r>
            <a:r>
              <a:rPr lang="en-US" dirty="0" smtClean="0"/>
              <a:t> technique for millions of variables</a:t>
            </a:r>
            <a:endParaRPr lang="en-US" dirty="0"/>
          </a:p>
          <a:p>
            <a:r>
              <a:rPr lang="en-US" dirty="0" err="1" smtClean="0"/>
              <a:t>Unhiding</a:t>
            </a:r>
            <a:r>
              <a:rPr lang="en-US" dirty="0" smtClean="0"/>
              <a:t> redundancy in large formulas</a:t>
            </a:r>
          </a:p>
          <a:p>
            <a:r>
              <a:rPr lang="en-US" dirty="0" smtClean="0"/>
              <a:t>Using binary implication graph</a:t>
            </a:r>
          </a:p>
          <a:p>
            <a:r>
              <a:rPr lang="en-US" dirty="0" smtClean="0"/>
              <a:t>Fast enough to be applied to learned clauses</a:t>
            </a:r>
          </a:p>
        </p:txBody>
      </p:sp>
    </p:spTree>
    <p:extLst>
      <p:ext uri="{BB962C8B-B14F-4D97-AF65-F5344CB8AC3E}">
        <p14:creationId xmlns:p14="http://schemas.microsoft.com/office/powerpoint/2010/main" xmlns="" val="11484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implication graph (BIG)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1577"/>
            <a:ext cx="7543800" cy="550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51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reduction (TRD)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9379"/>
            <a:ext cx="7239000" cy="55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90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tautology elimination (HTE)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219200"/>
            <a:ext cx="734218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6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tautology elimination (HTE)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96233"/>
            <a:ext cx="7467600" cy="566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5413"/>
            <a:ext cx="884971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3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dirty="0" smtClean="0"/>
              <a:t>THE=reverse </a:t>
            </a:r>
            <a:r>
              <a:rPr lang="en-US" dirty="0" err="1" smtClean="0"/>
              <a:t>SSR+tautology</a:t>
            </a:r>
            <a:r>
              <a:rPr lang="en-US" dirty="0" smtClean="0"/>
              <a:t> elimination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47" y="1447800"/>
            <a:ext cx="903955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7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literal elimination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086600" cy="577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13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literal elimination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24143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6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TRD + HTE + HLE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4749"/>
            <a:ext cx="7696200" cy="549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9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small conference. </a:t>
            </a:r>
          </a:p>
          <a:p>
            <a:r>
              <a:rPr lang="en-US" dirty="0" smtClean="0"/>
              <a:t>Mostly formal verification. Smaller sessions on testing, SW and tools.</a:t>
            </a:r>
          </a:p>
          <a:p>
            <a:r>
              <a:rPr lang="en-US" dirty="0" smtClean="0"/>
              <a:t>~18 papers – mostly from abroad.</a:t>
            </a:r>
          </a:p>
          <a:p>
            <a:r>
              <a:rPr lang="en-US" dirty="0" smtClean="0"/>
              <a:t>Some papers seemed mediocre.</a:t>
            </a:r>
          </a:p>
          <a:p>
            <a:r>
              <a:rPr lang="en-US" dirty="0" smtClean="0"/>
              <a:t>Only 4 posters.</a:t>
            </a:r>
            <a:endParaRPr lang="he-IL" dirty="0"/>
          </a:p>
        </p:txBody>
      </p:sp>
      <p:pic>
        <p:nvPicPr>
          <p:cNvPr id="5" name="Picture 2" descr="C:\Users\ronzeira\Downloads\291208_10150444458968898_666823897_8345851_36898841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196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Literal Substitution ELS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9315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52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stamping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5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conclusions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 is a practical problem</a:t>
            </a:r>
          </a:p>
          <a:p>
            <a:r>
              <a:rPr lang="en-US" dirty="0" smtClean="0"/>
              <a:t>preprocessing </a:t>
            </a:r>
            <a:r>
              <a:rPr lang="en-US" dirty="0"/>
              <a:t>is important for SAT </a:t>
            </a:r>
            <a:r>
              <a:rPr lang="en-US" dirty="0" smtClean="0"/>
              <a:t>solvers</a:t>
            </a:r>
          </a:p>
          <a:p>
            <a:r>
              <a:rPr lang="en-US" dirty="0" err="1" smtClean="0"/>
              <a:t>inprocessing</a:t>
            </a:r>
            <a:r>
              <a:rPr lang="en-US" dirty="0" smtClean="0"/>
              <a:t> </a:t>
            </a:r>
            <a:r>
              <a:rPr lang="en-US" dirty="0"/>
              <a:t>provides additional </a:t>
            </a:r>
            <a:r>
              <a:rPr lang="en-US" dirty="0" smtClean="0"/>
              <a:t>benefits</a:t>
            </a:r>
          </a:p>
          <a:p>
            <a:r>
              <a:rPr lang="en-US" dirty="0"/>
              <a:t>new class of clause elimination </a:t>
            </a:r>
            <a:r>
              <a:rPr lang="en-US" dirty="0" smtClean="0"/>
              <a:t>procedures</a:t>
            </a:r>
          </a:p>
          <a:p>
            <a:r>
              <a:rPr lang="en-US" dirty="0">
                <a:solidFill>
                  <a:srgbClr val="00B050"/>
                </a:solidFill>
              </a:rPr>
              <a:t>even quadratic algorithms are most of the time too expensive</a:t>
            </a:r>
          </a:p>
        </p:txBody>
      </p:sp>
    </p:spTree>
    <p:extLst>
      <p:ext uri="{BB962C8B-B14F-4D97-AF65-F5344CB8AC3E}">
        <p14:creationId xmlns:p14="http://schemas.microsoft.com/office/powerpoint/2010/main" xmlns="" val="41276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Test Design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Tzoref</a:t>
            </a:r>
            <a:r>
              <a:rPr lang="en-US" dirty="0" smtClean="0"/>
              <a:t>-Brill</a:t>
            </a:r>
          </a:p>
          <a:p>
            <a:r>
              <a:rPr lang="en-US" dirty="0" smtClean="0"/>
              <a:t>IBM Haifa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30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We have too many combinations to deal </a:t>
            </a:r>
            <a:r>
              <a:rPr lang="en-US" dirty="0" smtClean="0"/>
              <a:t>with</a:t>
            </a:r>
          </a:p>
          <a:p>
            <a:pPr lvl="1"/>
            <a:r>
              <a:rPr lang="en-US" dirty="0"/>
              <a:t>We would like to use our time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/>
              <a:t>We would like to control the risks we are </a:t>
            </a:r>
            <a:r>
              <a:rPr lang="en-US" dirty="0" smtClean="0"/>
              <a:t>taking</a:t>
            </a:r>
          </a:p>
          <a:p>
            <a:pPr lvl="1"/>
            <a:r>
              <a:rPr lang="en-US" dirty="0"/>
              <a:t>We would like to know what we </a:t>
            </a:r>
            <a:r>
              <a:rPr lang="en-US" dirty="0" smtClean="0"/>
              <a:t>tested</a:t>
            </a:r>
          </a:p>
          <a:p>
            <a:pPr lvl="2"/>
            <a:r>
              <a:rPr lang="en-US" dirty="0"/>
              <a:t>Minimize omissions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2366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solution: Combinatorial Test Design (CTD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Systematic planning of </a:t>
            </a:r>
            <a:r>
              <a:rPr lang="en-US" dirty="0" smtClean="0"/>
              <a:t>tests</a:t>
            </a:r>
          </a:p>
          <a:p>
            <a:pPr lvl="1"/>
            <a:r>
              <a:rPr lang="en-US" dirty="0"/>
              <a:t>Maximizes the value of each tested </a:t>
            </a:r>
            <a:r>
              <a:rPr lang="en-US" dirty="0" smtClean="0"/>
              <a:t>scenario</a:t>
            </a:r>
          </a:p>
          <a:p>
            <a:pPr lvl="2"/>
            <a:r>
              <a:rPr lang="en-US" dirty="0"/>
              <a:t>Significant reduction in the number of tests</a:t>
            </a:r>
          </a:p>
          <a:p>
            <a:pPr lvl="1"/>
            <a:r>
              <a:rPr lang="en-US" dirty="0"/>
              <a:t>Controlled </a:t>
            </a:r>
            <a:r>
              <a:rPr lang="en-US" dirty="0" smtClean="0"/>
              <a:t>risk</a:t>
            </a:r>
          </a:p>
          <a:p>
            <a:pPr lvl="1"/>
            <a:r>
              <a:rPr lang="en-US" dirty="0"/>
              <a:t>Easy to 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38575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Toy Example – Online Shopping System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00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80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4 x 3 x 3 x 4 x 2 = 288 </a:t>
            </a:r>
            <a:r>
              <a:rPr lang="fr-FR" sz="3600" dirty="0" err="1" smtClean="0"/>
              <a:t>combinations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68036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 we really need to test all combinations?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4199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interaction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there is a bug, and </a:t>
            </a:r>
            <a:r>
              <a:rPr lang="en-US" dirty="0">
                <a:solidFill>
                  <a:srgbClr val="FF0000"/>
                </a:solidFill>
              </a:rPr>
              <a:t>Credit</a:t>
            </a:r>
            <a:r>
              <a:rPr lang="en-US" dirty="0"/>
              <a:t> does not work well with </a:t>
            </a:r>
            <a:r>
              <a:rPr lang="en-US" dirty="0">
                <a:solidFill>
                  <a:srgbClr val="00B050"/>
                </a:solidFill>
              </a:rPr>
              <a:t>One </a:t>
            </a:r>
            <a:r>
              <a:rPr lang="en-US" dirty="0" smtClean="0">
                <a:solidFill>
                  <a:srgbClr val="00B050"/>
                </a:solidFill>
              </a:rPr>
              <a:t>Day</a:t>
            </a:r>
            <a:r>
              <a:rPr lang="en-US" dirty="0" smtClean="0"/>
              <a:t> delivery</a:t>
            </a:r>
          </a:p>
          <a:p>
            <a:r>
              <a:rPr lang="en-US" dirty="0"/>
              <a:t>Any combination that includes </a:t>
            </a:r>
            <a:r>
              <a:rPr lang="en-US" dirty="0">
                <a:solidFill>
                  <a:srgbClr val="FF0000"/>
                </a:solidFill>
              </a:rPr>
              <a:t>Credit</a:t>
            </a:r>
            <a:r>
              <a:rPr lang="en-US" dirty="0"/>
              <a:t> and a </a:t>
            </a:r>
            <a:r>
              <a:rPr lang="en-US" dirty="0">
                <a:solidFill>
                  <a:srgbClr val="00B050"/>
                </a:solidFill>
              </a:rPr>
              <a:t>One Day</a:t>
            </a:r>
            <a:r>
              <a:rPr lang="en-US" dirty="0"/>
              <a:t> delivery will </a:t>
            </a:r>
            <a:r>
              <a:rPr lang="en-US" dirty="0" smtClean="0"/>
              <a:t>expose </a:t>
            </a:r>
            <a:r>
              <a:rPr lang="en-US" dirty="0"/>
              <a:t>that </a:t>
            </a:r>
            <a:r>
              <a:rPr lang="en-US" dirty="0" smtClean="0"/>
              <a:t>bug</a:t>
            </a:r>
          </a:p>
          <a:p>
            <a:pPr lvl="1"/>
            <a:r>
              <a:rPr lang="en-US" dirty="0"/>
              <a:t>There are 24 such </a:t>
            </a:r>
            <a:r>
              <a:rPr lang="en-US" dirty="0" smtClean="0"/>
              <a:t>combinations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the case of a </a:t>
            </a:r>
            <a:r>
              <a:rPr lang="en-US" dirty="0">
                <a:solidFill>
                  <a:srgbClr val="7030A0"/>
                </a:solidFill>
              </a:rPr>
              <a:t>level two </a:t>
            </a:r>
            <a:r>
              <a:rPr lang="en-US" dirty="0" smtClean="0">
                <a:solidFill>
                  <a:srgbClr val="7030A0"/>
                </a:solidFill>
              </a:rPr>
              <a:t>interaction</a:t>
            </a:r>
            <a:r>
              <a:rPr lang="en-US" dirty="0" smtClean="0"/>
              <a:t>. Level 3 interaction with 3 variable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8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all </a:t>
            </a:r>
            <a:r>
              <a:rPr lang="en-US" dirty="0" smtClean="0"/>
              <a:t>combinations?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root cause analysis of many bugs shows they depend on a </a:t>
            </a:r>
            <a:r>
              <a:rPr lang="en-US" dirty="0" smtClean="0"/>
              <a:t>value </a:t>
            </a:r>
            <a:r>
              <a:rPr lang="en-US" dirty="0"/>
              <a:t>of one variable (20%-68</a:t>
            </a:r>
            <a:r>
              <a:rPr lang="en-US" dirty="0" smtClean="0"/>
              <a:t>%)</a:t>
            </a:r>
          </a:p>
          <a:p>
            <a:r>
              <a:rPr lang="en-US" dirty="0"/>
              <a:t>Most defects can be discovered in tests of the interactions between </a:t>
            </a:r>
            <a:r>
              <a:rPr lang="en-US" dirty="0" smtClean="0"/>
              <a:t>the </a:t>
            </a:r>
            <a:r>
              <a:rPr lang="en-US" dirty="0"/>
              <a:t>values of two variables (65-97%)</a:t>
            </a:r>
          </a:p>
        </p:txBody>
      </p:sp>
    </p:spTree>
    <p:extLst>
      <p:ext uri="{BB962C8B-B14F-4D97-AF65-F5344CB8AC3E}">
        <p14:creationId xmlns:p14="http://schemas.microsoft.com/office/powerpoint/2010/main" xmlns="" val="17785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Test Design (CTD)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balance cost and risk</a:t>
            </a:r>
            <a:r>
              <a:rPr lang="en-US" dirty="0"/>
              <a:t>, we select a subset of tests that covers all </a:t>
            </a:r>
            <a:r>
              <a:rPr lang="en-US" dirty="0" smtClean="0"/>
              <a:t>the </a:t>
            </a:r>
            <a:r>
              <a:rPr lang="en-US" dirty="0"/>
              <a:t>interactions of variables at some level of interaction (pairs, three-way</a:t>
            </a:r>
            <a:r>
              <a:rPr lang="en-US" dirty="0" smtClean="0"/>
              <a:t>,</a:t>
            </a:r>
            <a:r>
              <a:rPr lang="en-US" dirty="0"/>
              <a:t> etc</a:t>
            </a:r>
            <a:r>
              <a:rPr lang="en-US" dirty="0" smtClean="0"/>
              <a:t>.)</a:t>
            </a:r>
          </a:p>
          <a:p>
            <a:r>
              <a:rPr lang="en-US" dirty="0"/>
              <a:t>A combinatorial test design (CTD) algorithm finds a </a:t>
            </a:r>
            <a:r>
              <a:rPr lang="en-US" dirty="0">
                <a:solidFill>
                  <a:srgbClr val="00B050"/>
                </a:solidFill>
              </a:rPr>
              <a:t>small</a:t>
            </a:r>
            <a:r>
              <a:rPr lang="en-US" dirty="0"/>
              <a:t> test plan </a:t>
            </a:r>
            <a:r>
              <a:rPr lang="en-US" dirty="0" smtClean="0"/>
              <a:t>that </a:t>
            </a:r>
            <a:r>
              <a:rPr lang="en-US" dirty="0">
                <a:solidFill>
                  <a:srgbClr val="0070C0"/>
                </a:solidFill>
              </a:rPr>
              <a:t>covers 100% </a:t>
            </a:r>
            <a:r>
              <a:rPr lang="en-US" dirty="0"/>
              <a:t>of a given interaction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342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Preprocessing and </a:t>
            </a:r>
            <a:r>
              <a:rPr lang="en-US" sz="3600" b="1" dirty="0" smtClean="0"/>
              <a:t>Inprocessing</a:t>
            </a:r>
            <a:r>
              <a:rPr lang="en-US" sz="3600" b="1" dirty="0" smtClean="0"/>
              <a:t> Techniques in SAT</a:t>
            </a:r>
            <a:endParaRPr lang="en-US" sz="2400" b="1" dirty="0" smtClean="0"/>
          </a:p>
          <a:p>
            <a:r>
              <a:rPr lang="en-US" dirty="0" smtClean="0"/>
              <a:t>Prof. Armin Bier</a:t>
            </a:r>
          </a:p>
          <a:p>
            <a:r>
              <a:rPr lang="en-US" dirty="0" smtClean="0"/>
              <a:t>Institute for Formal Models and </a:t>
            </a:r>
            <a:r>
              <a:rPr lang="en-US" dirty="0" err="1" smtClean="0"/>
              <a:t>Veriﬁcation</a:t>
            </a:r>
            <a:r>
              <a:rPr lang="en-US" dirty="0" smtClean="0"/>
              <a:t> Johannes </a:t>
            </a:r>
            <a:r>
              <a:rPr lang="en-US" dirty="0" err="1" smtClean="0"/>
              <a:t>Kepler</a:t>
            </a:r>
            <a:r>
              <a:rPr lang="en-US" dirty="0" smtClean="0"/>
              <a:t> University, Linz, Austria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Impossible or irrelevant combinations, for example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Mail</a:t>
            </a:r>
            <a:r>
              <a:rPr lang="en-US" dirty="0"/>
              <a:t> Carrier with </a:t>
            </a:r>
            <a:r>
              <a:rPr lang="en-US" dirty="0">
                <a:solidFill>
                  <a:srgbClr val="00B050"/>
                </a:solidFill>
              </a:rPr>
              <a:t>One Day </a:t>
            </a:r>
            <a:r>
              <a:rPr lang="en-US" dirty="0"/>
              <a:t>Delivery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Fedex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Carrier with </a:t>
            </a:r>
            <a:r>
              <a:rPr lang="en-US" dirty="0">
                <a:solidFill>
                  <a:srgbClr val="00B050"/>
                </a:solidFill>
              </a:rPr>
              <a:t>Over 10 Working Days </a:t>
            </a:r>
            <a:r>
              <a:rPr lang="en-US" dirty="0"/>
              <a:t>Delivery Schedule</a:t>
            </a:r>
          </a:p>
          <a:p>
            <a:r>
              <a:rPr lang="en-US" dirty="0"/>
              <a:t>Naturally we cannot create and run actual tests that contain </a:t>
            </a:r>
            <a:r>
              <a:rPr lang="en-US" dirty="0" smtClean="0"/>
              <a:t>impossible </a:t>
            </a:r>
            <a:r>
              <a:rPr lang="en-US" dirty="0"/>
              <a:t>combinations, so we need to state in advance what should be excluded</a:t>
            </a:r>
          </a:p>
        </p:txBody>
      </p:sp>
    </p:spTree>
    <p:extLst>
      <p:ext uri="{BB962C8B-B14F-4D97-AF65-F5344CB8AC3E}">
        <p14:creationId xmlns:p14="http://schemas.microsoft.com/office/powerpoint/2010/main" xmlns="" val="30279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 combinatorial solution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 main approaches:</a:t>
            </a:r>
          </a:p>
          <a:p>
            <a:r>
              <a:rPr lang="en-US" dirty="0" smtClean="0"/>
              <a:t>Mathematical construction (covering arrays)</a:t>
            </a:r>
          </a:p>
          <a:p>
            <a:pPr lvl="1"/>
            <a:r>
              <a:rPr lang="en-US" dirty="0" smtClean="0"/>
              <a:t>Efficient, usually optimal</a:t>
            </a:r>
          </a:p>
          <a:p>
            <a:pPr lvl="1"/>
            <a:r>
              <a:rPr lang="en-US" dirty="0" smtClean="0"/>
              <a:t>Not applicable to the general case (restrictions)</a:t>
            </a:r>
            <a:endParaRPr lang="en-US" dirty="0"/>
          </a:p>
          <a:p>
            <a:r>
              <a:rPr lang="en-US" dirty="0" smtClean="0"/>
              <a:t>Greedy algorithms</a:t>
            </a:r>
          </a:p>
          <a:p>
            <a:pPr lvl="1"/>
            <a:r>
              <a:rPr lang="en-US" dirty="0" smtClean="0"/>
              <a:t>Heuristic-based incremental construction</a:t>
            </a:r>
          </a:p>
          <a:p>
            <a:pPr lvl="1"/>
            <a:r>
              <a:rPr lang="en-US" dirty="0" smtClean="0"/>
              <a:t>Sub-optimal</a:t>
            </a:r>
          </a:p>
          <a:p>
            <a:r>
              <a:rPr lang="en-US" dirty="0" smtClean="0"/>
              <a:t>Meta-heuristic search</a:t>
            </a:r>
          </a:p>
          <a:p>
            <a:pPr lvl="1"/>
            <a:r>
              <a:rPr lang="en-US" dirty="0" smtClean="0"/>
              <a:t>Search based algorithms: genetic algorithms etc.</a:t>
            </a:r>
          </a:p>
          <a:p>
            <a:pPr lvl="1"/>
            <a:r>
              <a:rPr lang="en-US" dirty="0" smtClean="0"/>
              <a:t>Converge to near optimal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2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BDD approach for CTD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CTD as a subset selection problem</a:t>
            </a:r>
          </a:p>
          <a:p>
            <a:r>
              <a:rPr lang="en-US" dirty="0" smtClean="0"/>
              <a:t>To enable representation of all valid tests use Binary Decision Diagram (BDD)</a:t>
            </a:r>
          </a:p>
          <a:p>
            <a:r>
              <a:rPr lang="en-US" dirty="0" smtClean="0"/>
              <a:t>BDDs are a compact data structure for representing </a:t>
            </a:r>
            <a:r>
              <a:rPr lang="en-US" dirty="0" smtClean="0"/>
              <a:t>Boolean functions (and sets)</a:t>
            </a:r>
            <a:endParaRPr lang="en-US" dirty="0" smtClean="0"/>
          </a:p>
          <a:p>
            <a:r>
              <a:rPr lang="en-US" dirty="0" smtClean="0"/>
              <a:t>Sets operations are performed efficiently, directly on the compressed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BDD-based CTD algorithm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greedy algorithm</a:t>
            </a:r>
          </a:p>
          <a:p>
            <a:r>
              <a:rPr lang="en-US" dirty="0" smtClean="0"/>
              <a:t>At every step, choose a test out of all valid tests that covers as many new </a:t>
            </a:r>
            <a:r>
              <a:rPr lang="en-US" dirty="0" smtClean="0"/>
              <a:t>combinations (</a:t>
            </a:r>
            <a:r>
              <a:rPr lang="en-US" dirty="0" err="1" smtClean="0"/>
              <a:t>tuples</a:t>
            </a:r>
            <a:r>
              <a:rPr lang="en-US" dirty="0" smtClean="0"/>
              <a:t>) </a:t>
            </a:r>
            <a:r>
              <a:rPr lang="en-US" dirty="0" smtClean="0"/>
              <a:t>as possible, and add it to the </a:t>
            </a:r>
            <a:r>
              <a:rPr lang="en-US" dirty="0" smtClean="0"/>
              <a:t>solution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algorithm relies on the efficiency </a:t>
            </a:r>
            <a:r>
              <a:rPr lang="en-US" dirty="0" smtClean="0"/>
              <a:t>of </a:t>
            </a:r>
            <a:r>
              <a:rPr lang="en-US" dirty="0" smtClean="0"/>
              <a:t>conjunction and counting satisfying assignments of </a:t>
            </a:r>
            <a:r>
              <a:rPr lang="en-US" dirty="0" smtClean="0"/>
              <a:t>BDDs</a:t>
            </a:r>
            <a:endParaRPr lang="en-US" dirty="0" smtClean="0"/>
          </a:p>
          <a:p>
            <a:r>
              <a:rPr lang="en-US" dirty="0" smtClean="0"/>
              <a:t>BDD </a:t>
            </a:r>
            <a:r>
              <a:rPr lang="en-US" dirty="0" smtClean="0"/>
              <a:t>operations might “explode”</a:t>
            </a:r>
          </a:p>
          <a:p>
            <a:r>
              <a:rPr lang="en-US" dirty="0" smtClean="0"/>
              <a:t>Performs well on practical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5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 Code as </a:t>
            </a:r>
            <a:r>
              <a:rPr lang="en-US" dirty="0" err="1" smtClean="0"/>
              <a:t>Satisﬁability</a:t>
            </a:r>
            <a:r>
              <a:rPr lang="en-US" dirty="0" smtClean="0"/>
              <a:t>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conditions / clauses:</a:t>
            </a:r>
          </a:p>
          <a:p>
            <a:pPr lvl="1"/>
            <a:r>
              <a:rPr lang="en-US" sz="2400" dirty="0" smtClean="0"/>
              <a:t>clearly one should not wear a </a:t>
            </a:r>
            <a:r>
              <a:rPr lang="en-US" sz="2400" dirty="0" smtClean="0">
                <a:solidFill>
                  <a:srgbClr val="0070C0"/>
                </a:solidFill>
              </a:rPr>
              <a:t>tie</a:t>
            </a:r>
            <a:r>
              <a:rPr lang="en-US" sz="2400" dirty="0" smtClean="0"/>
              <a:t> without a </a:t>
            </a:r>
            <a:r>
              <a:rPr lang="en-US" sz="2400" dirty="0" smtClean="0">
                <a:solidFill>
                  <a:srgbClr val="FF0000"/>
                </a:solidFill>
              </a:rPr>
              <a:t>shirt</a:t>
            </a:r>
          </a:p>
          <a:p>
            <a:pPr lvl="1"/>
            <a:r>
              <a:rPr lang="en-US" sz="2400" dirty="0" smtClean="0"/>
              <a:t>not wearing a </a:t>
            </a:r>
            <a:r>
              <a:rPr lang="en-US" sz="2400" dirty="0" smtClean="0">
                <a:solidFill>
                  <a:srgbClr val="0070C0"/>
                </a:solidFill>
              </a:rPr>
              <a:t>tie</a:t>
            </a:r>
            <a:r>
              <a:rPr lang="en-US" sz="2400" dirty="0" smtClean="0"/>
              <a:t> nor a </a:t>
            </a:r>
            <a:r>
              <a:rPr lang="en-US" sz="2400" dirty="0" smtClean="0">
                <a:solidFill>
                  <a:srgbClr val="FF0000"/>
                </a:solidFill>
              </a:rPr>
              <a:t>shirt</a:t>
            </a:r>
            <a:r>
              <a:rPr lang="en-US" sz="2400" dirty="0" smtClean="0"/>
              <a:t> is impolite</a:t>
            </a:r>
          </a:p>
          <a:p>
            <a:pPr lvl="1"/>
            <a:r>
              <a:rPr lang="en-US" sz="2400" dirty="0" smtClean="0"/>
              <a:t>wearing a </a:t>
            </a:r>
            <a:r>
              <a:rPr lang="en-US" sz="2400" dirty="0" smtClean="0">
                <a:solidFill>
                  <a:srgbClr val="0070C0"/>
                </a:solidFill>
              </a:rPr>
              <a:t>tie</a:t>
            </a:r>
            <a:r>
              <a:rPr lang="en-US" sz="2400" dirty="0" smtClean="0"/>
              <a:t> and a </a:t>
            </a:r>
            <a:r>
              <a:rPr lang="en-US" sz="2400" dirty="0" smtClean="0">
                <a:solidFill>
                  <a:srgbClr val="FF0000"/>
                </a:solidFill>
              </a:rPr>
              <a:t>shirt</a:t>
            </a:r>
            <a:r>
              <a:rPr lang="en-US" sz="2400" dirty="0" smtClean="0"/>
              <a:t> is overkill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is the formula </a:t>
            </a:r>
            <a:r>
              <a:rPr lang="en-US" sz="3200" dirty="0" err="1" smtClean="0"/>
              <a:t>satisﬁable</a:t>
            </a:r>
            <a:r>
              <a:rPr lang="en-US" sz="32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48006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propositional logic: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variables: 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,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negation : ¬ (not)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disjunction V disjunction (or)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conjunction </a:t>
            </a:r>
            <a:r>
              <a:rPr lang="el-GR" sz="2000" dirty="0" smtClean="0"/>
              <a:t>Λ</a:t>
            </a:r>
            <a:r>
              <a:rPr lang="en-US" sz="2000" dirty="0" smtClean="0"/>
              <a:t> conjunction (and)</a:t>
            </a:r>
            <a:endParaRPr lang="he-I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352800"/>
            <a:ext cx="1981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¬ 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V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3790890"/>
            <a:ext cx="1981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V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191000"/>
            <a:ext cx="3810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¬ (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</a:t>
            </a:r>
            <a:r>
              <a:rPr lang="el-GR" sz="2000" dirty="0" smtClean="0"/>
              <a:t>Λ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)= ¬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/>
              <a:t> V ¬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 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791200"/>
            <a:ext cx="502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(¬ 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V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</a:t>
            </a:r>
            <a:r>
              <a:rPr lang="el-GR" sz="2000" dirty="0" smtClean="0"/>
              <a:t> Λ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V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</a:t>
            </a:r>
            <a:r>
              <a:rPr lang="el-GR" sz="2000" dirty="0" smtClean="0"/>
              <a:t> Λ</a:t>
            </a:r>
            <a:r>
              <a:rPr lang="en-US" sz="2000" dirty="0" smtClean="0"/>
              <a:t>(¬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/>
              <a:t> V ¬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SAT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propositional formula in CNF, check whether it is </a:t>
            </a:r>
            <a:r>
              <a:rPr lang="en-US" dirty="0" err="1" smtClean="0"/>
              <a:t>satisfiable</a:t>
            </a:r>
            <a:r>
              <a:rPr lang="en-US" dirty="0" smtClean="0"/>
              <a:t> (and optionally: output one solution, if it is </a:t>
            </a:r>
            <a:r>
              <a:rPr lang="en-US" dirty="0" err="1" smtClean="0"/>
              <a:t>satisfiable</a:t>
            </a:r>
            <a:r>
              <a:rPr lang="en-US" dirty="0" smtClean="0"/>
              <a:t> )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657600"/>
            <a:ext cx="502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(¬ 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V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</a:t>
            </a:r>
            <a:r>
              <a:rPr lang="el-GR" sz="2000" dirty="0" smtClean="0"/>
              <a:t> Λ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n-US" sz="2000" dirty="0" smtClean="0"/>
              <a:t> V 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</a:t>
            </a:r>
            <a:r>
              <a:rPr lang="el-GR" sz="2000" dirty="0" smtClean="0"/>
              <a:t> Λ</a:t>
            </a:r>
            <a:r>
              <a:rPr lang="en-US" sz="2000" dirty="0" smtClean="0"/>
              <a:t>(¬</a:t>
            </a:r>
            <a:r>
              <a:rPr lang="en-US" sz="2000" dirty="0" smtClean="0">
                <a:solidFill>
                  <a:srgbClr val="0070C0"/>
                </a:solidFill>
              </a:rPr>
              <a:t>tie</a:t>
            </a:r>
            <a:r>
              <a:rPr lang="el-GR" sz="2000" dirty="0" smtClean="0"/>
              <a:t>Λ</a:t>
            </a:r>
            <a:r>
              <a:rPr lang="en-US" sz="2000" dirty="0" smtClean="0"/>
              <a:t>¬</a:t>
            </a:r>
            <a:r>
              <a:rPr lang="en-US" sz="2000" dirty="0" smtClean="0">
                <a:solidFill>
                  <a:srgbClr val="FF0000"/>
                </a:solidFill>
              </a:rPr>
              <a:t>shirt</a:t>
            </a:r>
            <a:r>
              <a:rPr lang="en-US" sz="2000" dirty="0" smtClean="0"/>
              <a:t>)</a:t>
            </a:r>
            <a:endParaRPr lang="he-IL" sz="2000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2266950" y="3524250"/>
            <a:ext cx="266700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981200" y="4343400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clause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343400"/>
            <a:ext cx="106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variable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343400"/>
            <a:ext cx="106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literal</a:t>
            </a:r>
            <a:endParaRPr lang="he-IL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05200" y="4038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4038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81400" y="4038600"/>
            <a:ext cx="990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SAT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 is a central problem in Computer Science, with both theoretical and practical interests.</a:t>
            </a:r>
          </a:p>
          <a:p>
            <a:r>
              <a:rPr lang="en-US" dirty="0" smtClean="0"/>
              <a:t>SAT was the 1st NP-complete problem.</a:t>
            </a:r>
          </a:p>
          <a:p>
            <a:r>
              <a:rPr lang="en-US" dirty="0" smtClean="0"/>
              <a:t>SAT received a lot of attention [1960-now].</a:t>
            </a:r>
          </a:p>
          <a:p>
            <a:r>
              <a:rPr lang="en-US" dirty="0" smtClean="0"/>
              <a:t>SAT has very efficient implementations.</a:t>
            </a:r>
          </a:p>
          <a:p>
            <a:r>
              <a:rPr lang="en-US" dirty="0" smtClean="0"/>
              <a:t>SAT has become the “assembly language” of hard-problems</a:t>
            </a:r>
          </a:p>
          <a:p>
            <a:r>
              <a:rPr lang="en-US" dirty="0" smtClean="0"/>
              <a:t>SAT is logic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software verification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Prove/refute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r>
              <a:rPr lang="en-US" sz="2800" dirty="0" smtClean="0">
                <a:sym typeface="Wingdings" pitchFamily="2" charset="2"/>
              </a:rPr>
              <a:t></a:t>
            </a:r>
            <a:r>
              <a:rPr lang="en-US" sz="2800" dirty="0" smtClean="0"/>
              <a:t>N-1</a:t>
            </a:r>
          </a:p>
          <a:p>
            <a:r>
              <a:rPr lang="en-US" sz="2800" dirty="0" smtClean="0"/>
              <a:t>if (x&gt;N)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y</a:t>
            </a:r>
            <a:r>
              <a:rPr lang="en-US" sz="2800" dirty="0" err="1" smtClean="0">
                <a:sym typeface="Wingdings" pitchFamily="2" charset="2"/>
              </a:rPr>
              <a:t></a:t>
            </a:r>
            <a:r>
              <a:rPr lang="en-US" sz="2800" dirty="0" err="1" smtClean="0"/>
              <a:t>x</a:t>
            </a:r>
            <a:endParaRPr lang="en-US" sz="2800" dirty="0" smtClean="0"/>
          </a:p>
          <a:p>
            <a:r>
              <a:rPr lang="en-US" sz="2800" dirty="0" smtClean="0"/>
              <a:t>else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y</a:t>
            </a:r>
            <a:r>
              <a:rPr lang="en-US" sz="2800" dirty="0" err="1" smtClean="0">
                <a:sym typeface="Wingdings" pitchFamily="2" charset="2"/>
              </a:rPr>
              <a:t></a:t>
            </a:r>
            <a:r>
              <a:rPr lang="en-US" sz="2800" dirty="0" err="1" smtClean="0"/>
              <a:t>N</a:t>
            </a:r>
            <a:endParaRPr lang="en-US" sz="2800" dirty="0" smtClean="0"/>
          </a:p>
          <a:p>
            <a:r>
              <a:rPr lang="en-US" sz="2800" dirty="0" smtClean="0"/>
              <a:t>assert(y&gt;=N)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239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SAT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[Davis &amp; Putnam, 1960; Davis, </a:t>
            </a:r>
            <a:r>
              <a:rPr lang="en-US" dirty="0" err="1"/>
              <a:t>Longemann</a:t>
            </a:r>
            <a:r>
              <a:rPr lang="en-US" dirty="0"/>
              <a:t> &amp; </a:t>
            </a:r>
            <a:r>
              <a:rPr lang="en-US" dirty="0" smtClean="0"/>
              <a:t>Loveland,1962</a:t>
            </a:r>
            <a:r>
              <a:rPr lang="en-US" dirty="0"/>
              <a:t>] The DPLL Algorithm, a </a:t>
            </a:r>
            <a:r>
              <a:rPr lang="en-US" dirty="0" smtClean="0"/>
              <a:t>complete </a:t>
            </a:r>
            <a:r>
              <a:rPr lang="en-US" dirty="0"/>
              <a:t>SAT </a:t>
            </a:r>
            <a:r>
              <a:rPr lang="en-US" dirty="0" smtClean="0"/>
              <a:t>Solver</a:t>
            </a:r>
          </a:p>
          <a:p>
            <a:r>
              <a:rPr lang="en-US" dirty="0"/>
              <a:t>SAT competitions since </a:t>
            </a:r>
            <a:r>
              <a:rPr lang="en-US" dirty="0" smtClean="0"/>
              <a:t>2002: </a:t>
            </a:r>
            <a:r>
              <a:rPr lang="en-US" dirty="0">
                <a:hlinkClick r:id="rId2"/>
              </a:rPr>
              <a:t>http://www.satcompetition.org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Aggregation of several techniques to SAT, such as </a:t>
            </a:r>
            <a:r>
              <a:rPr lang="en-US" dirty="0" smtClean="0"/>
              <a:t>learning, unlearning</a:t>
            </a:r>
            <a:r>
              <a:rPr lang="en-US" dirty="0"/>
              <a:t>, </a:t>
            </a:r>
            <a:r>
              <a:rPr lang="en-US" dirty="0" err="1"/>
              <a:t>backjumping</a:t>
            </a:r>
            <a:r>
              <a:rPr lang="en-US" dirty="0"/>
              <a:t>, watched literal, special heuristics.</a:t>
            </a:r>
          </a:p>
        </p:txBody>
      </p:sp>
    </p:spTree>
    <p:extLst>
      <p:ext uri="{BB962C8B-B14F-4D97-AF65-F5344CB8AC3E}">
        <p14:creationId xmlns:p14="http://schemas.microsoft.com/office/powerpoint/2010/main" xmlns="" val="2082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1588</Words>
  <Application>Microsoft Office PowerPoint</Application>
  <PresentationFormat>On-screen Show (4:3)</PresentationFormat>
  <Paragraphs>224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Haifa Verification Conference 2011 – Report</vt:lpstr>
      <vt:lpstr>HVC</vt:lpstr>
      <vt:lpstr>General impressions</vt:lpstr>
      <vt:lpstr>SAT</vt:lpstr>
      <vt:lpstr>Dress Code as Satisﬁability Problem</vt:lpstr>
      <vt:lpstr>The SAT problem</vt:lpstr>
      <vt:lpstr>The SAT problem</vt:lpstr>
      <vt:lpstr>Motivation – software verification</vt:lpstr>
      <vt:lpstr>Solving SAT</vt:lpstr>
      <vt:lpstr>Slide 10</vt:lpstr>
      <vt:lpstr>Satisability of Clause Sets</vt:lpstr>
      <vt:lpstr>Partial Valuations</vt:lpstr>
      <vt:lpstr>Partial Valuations</vt:lpstr>
      <vt:lpstr>Unit Clauses</vt:lpstr>
      <vt:lpstr>Pure Literals</vt:lpstr>
      <vt:lpstr>DPLL</vt:lpstr>
      <vt:lpstr>DPLL</vt:lpstr>
      <vt:lpstr>DPLL</vt:lpstr>
      <vt:lpstr>SSR and ALA</vt:lpstr>
      <vt:lpstr>Motivation for unhiding</vt:lpstr>
      <vt:lpstr>Binary implication graph (BIG)</vt:lpstr>
      <vt:lpstr>Transitive reduction (TRD)</vt:lpstr>
      <vt:lpstr>Hidden tautology elimination (HTE)</vt:lpstr>
      <vt:lpstr>Hidden tautology elimination (HTE)</vt:lpstr>
      <vt:lpstr>SSR</vt:lpstr>
      <vt:lpstr>THE=reverse SSR+tautology elimination</vt:lpstr>
      <vt:lpstr>Hidden literal elimination</vt:lpstr>
      <vt:lpstr>Hidden literal elimination</vt:lpstr>
      <vt:lpstr>TRD + HTE + HLE</vt:lpstr>
      <vt:lpstr>Equivalent Literal Substitution ELS</vt:lpstr>
      <vt:lpstr>Time stamping</vt:lpstr>
      <vt:lpstr>Some conclusions</vt:lpstr>
      <vt:lpstr>Combinatorial Test Design</vt:lpstr>
      <vt:lpstr>Motivation</vt:lpstr>
      <vt:lpstr>Motivation</vt:lpstr>
      <vt:lpstr>Toy Example – Online Shopping System</vt:lpstr>
      <vt:lpstr>Levels of interaction</vt:lpstr>
      <vt:lpstr>Test all combinations?</vt:lpstr>
      <vt:lpstr>Combinatorial Test Design (CTD)</vt:lpstr>
      <vt:lpstr>Restrictions</vt:lpstr>
      <vt:lpstr>Generating a combinatorial solution</vt:lpstr>
      <vt:lpstr>BDD approach for CTD</vt:lpstr>
      <vt:lpstr>BDD-based CTD algorithm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Haifa Verification Conference 2011 – Report</dc:title>
  <dc:creator>Ron Zeira</dc:creator>
  <cp:lastModifiedBy>ronzeira</cp:lastModifiedBy>
  <cp:revision>116</cp:revision>
  <dcterms:created xsi:type="dcterms:W3CDTF">2006-08-16T00:00:00Z</dcterms:created>
  <dcterms:modified xsi:type="dcterms:W3CDTF">2011-12-13T15:55:08Z</dcterms:modified>
</cp:coreProperties>
</file>