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9" r:id="rId4"/>
    <p:sldId id="28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2" r:id="rId16"/>
    <p:sldId id="268" r:id="rId17"/>
    <p:sldId id="270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13" autoAdjust="0"/>
    <p:restoredTop sz="92529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20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B9FEB1-55FA-40AD-88C4-A769931F80A0}" type="datetimeFigureOut">
              <a:rPr lang="he-IL" smtClean="0"/>
              <a:t>י'/אב/תשע"א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A17CA6-9D5A-41C1-B773-4A5ABBEC7FA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promised some tragic loss.</a:t>
            </a:r>
            <a:r>
              <a:rPr lang="en-US" baseline="0" dirty="0" smtClean="0"/>
              <a:t> Ask </a:t>
            </a:r>
            <a:r>
              <a:rPr lang="en-US" baseline="0" dirty="0" err="1" smtClean="0"/>
              <a:t>Eyal</a:t>
            </a:r>
            <a:r>
              <a:rPr lang="en-US" baseline="0" dirty="0" smtClean="0"/>
              <a:t> to share his anecdote after this slide?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7CA6-9D5A-41C1-B773-4A5ABBEC7FA8}" type="slidenum">
              <a:rPr lang="he-IL" smtClean="0"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Aside:</a:t>
            </a:r>
            <a:r>
              <a:rPr lang="en-US" baseline="0" dirty="0" smtClean="0"/>
              <a:t> the log can provide a morale boost at the end of the day</a:t>
            </a:r>
          </a:p>
          <a:p>
            <a:r>
              <a:rPr lang="en-US" baseline="0" dirty="0" smtClean="0"/>
              <a:t>Aside: I made multiple commits just working on this presentation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7CA6-9D5A-41C1-B773-4A5ABBEC7FA8}" type="slidenum">
              <a:rPr lang="he-IL" smtClean="0"/>
              <a:t>19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DB333-0738-4D01-BCF6-D9486F8E9EC9}" type="datetimeFigureOut">
              <a:rPr lang="he-IL" smtClean="0"/>
              <a:pPr/>
              <a:t>י'/אב/תשע"א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AAFD-4C59-4238-8D9D-3FB15424FDD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ginit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Control with Mercurial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how it’s going to make our lives better and save our code from doom</a:t>
            </a:r>
            <a:endParaRPr lang="he-IL" dirty="0"/>
          </a:p>
        </p:txBody>
      </p:sp>
      <p:pic>
        <p:nvPicPr>
          <p:cNvPr id="4" name="Picture 3" descr="200px-New_Mercurial_logo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548680"/>
            <a:ext cx="2265040" cy="27180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Junk comments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If you just want to read the code to see how it works, these comments are irrelevant and distracting.</a:t>
            </a:r>
          </a:p>
          <a:p>
            <a:pPr algn="l" rtl="0"/>
            <a:r>
              <a:rPr lang="en-US" dirty="0" smtClean="0"/>
              <a:t>If you want to learn about the code’s history, they do not tell the whole story.</a:t>
            </a:r>
          </a:p>
          <a:p>
            <a:pPr algn="l" rtl="0"/>
            <a:r>
              <a:rPr lang="en-US" dirty="0" smtClean="0"/>
              <a:t>They may even be out of date!</a:t>
            </a:r>
            <a:endParaRPr lang="he-IL" dirty="0"/>
          </a:p>
        </p:txBody>
      </p:sp>
      <p:pic>
        <p:nvPicPr>
          <p:cNvPr id="6" name="Content Placeholder 5" descr="authdat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040" y="1600200"/>
            <a:ext cx="3334920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Junk comments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With versioning in place, you can see for each line of code:</a:t>
            </a:r>
          </a:p>
          <a:p>
            <a:pPr lvl="1" algn="l" rtl="0"/>
            <a:r>
              <a:rPr lang="en-US" dirty="0" smtClean="0"/>
              <a:t>The version in which it was last changed</a:t>
            </a:r>
          </a:p>
          <a:p>
            <a:pPr lvl="1" algn="l" rtl="0"/>
            <a:r>
              <a:rPr lang="en-US" dirty="0" smtClean="0"/>
              <a:t>Who made that change</a:t>
            </a:r>
          </a:p>
          <a:p>
            <a:pPr lvl="1" algn="l" rtl="0"/>
            <a:r>
              <a:rPr lang="en-US" dirty="0" smtClean="0"/>
              <a:t>What they had to say about it (the Commit Message)</a:t>
            </a:r>
          </a:p>
          <a:p>
            <a:pPr algn="l" rtl="0"/>
            <a:r>
              <a:rPr lang="en-US" dirty="0" smtClean="0"/>
              <a:t>All without having to keep and maintain any source-code comments</a:t>
            </a:r>
            <a:endParaRPr lang="he-IL" dirty="0"/>
          </a:p>
        </p:txBody>
      </p:sp>
      <p:pic>
        <p:nvPicPr>
          <p:cNvPr id="5" name="Content Placeholder 4" descr="blam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43586"/>
            <a:ext cx="4038600" cy="443919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Scenario 3: Commented-out </a:t>
            </a:r>
            <a:r>
              <a:rPr lang="en-US" sz="3600" dirty="0" err="1" smtClean="0"/>
              <a:t>sourcecode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In non-version-controlled codebases you might find that someone commented out some source-code instead of outright deleting it, “in case we need it later”.</a:t>
            </a:r>
          </a:p>
          <a:p>
            <a:pPr algn="l" rtl="0"/>
            <a:r>
              <a:rPr lang="en-US" dirty="0" smtClean="0"/>
              <a:t>With version control, you don’t need to keep such clutter around; If you ever want some old code back, it’s just a checkout away.</a:t>
            </a:r>
            <a:endParaRPr lang="he-IL" dirty="0"/>
          </a:p>
        </p:txBody>
      </p:sp>
      <p:pic>
        <p:nvPicPr>
          <p:cNvPr id="5" name="Content Placeholder 4" descr="block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41651" y="1600200"/>
            <a:ext cx="3651697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4: Collaboration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This is how </a:t>
            </a:r>
            <a:r>
              <a:rPr lang="en-US" dirty="0" err="1" smtClean="0"/>
              <a:t>Adi</a:t>
            </a:r>
            <a:r>
              <a:rPr lang="en-US" dirty="0" smtClean="0"/>
              <a:t> and </a:t>
            </a:r>
            <a:r>
              <a:rPr lang="en-US" smtClean="0"/>
              <a:t>I </a:t>
            </a:r>
            <a:r>
              <a:rPr lang="en-US" smtClean="0"/>
              <a:t>coordinate </a:t>
            </a:r>
            <a:r>
              <a:rPr lang="en-US" dirty="0" smtClean="0"/>
              <a:t>our work on Expander.</a:t>
            </a:r>
          </a:p>
          <a:p>
            <a:pPr algn="l" rtl="0"/>
            <a:r>
              <a:rPr lang="en-US" dirty="0" smtClean="0"/>
              <a:t>It works. For now…</a:t>
            </a:r>
          </a:p>
          <a:p>
            <a:pPr algn="l" rtl="0"/>
            <a:r>
              <a:rPr lang="en-US" dirty="0" smtClean="0"/>
              <a:t>But what if we accidentally forget to list a file?</a:t>
            </a:r>
          </a:p>
          <a:p>
            <a:pPr algn="l" rtl="0"/>
            <a:r>
              <a:rPr lang="en-US" dirty="0" smtClean="0"/>
              <a:t>What if both of us try to export changes at the same time and end up clobbering each other’s files?</a:t>
            </a:r>
          </a:p>
          <a:p>
            <a:pPr algn="l" rtl="0"/>
            <a:r>
              <a:rPr lang="en-US" dirty="0" smtClean="0"/>
              <a:t>What if someone else needed to see this message, but didn’t?</a:t>
            </a:r>
            <a:endParaRPr lang="he-IL" dirty="0"/>
          </a:p>
        </p:txBody>
      </p:sp>
      <p:pic>
        <p:nvPicPr>
          <p:cNvPr id="5" name="Content Placeholder 4" descr="expor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7718" y="1600200"/>
            <a:ext cx="3899563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4: Collaboration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 version control system automatically keeps track of changes. Why keep a list manually when we can have the computer do it for us?</a:t>
            </a:r>
          </a:p>
          <a:p>
            <a:pPr algn="l" rtl="0"/>
            <a:r>
              <a:rPr lang="en-US" dirty="0" smtClean="0"/>
              <a:t>It implements atomic commits, making sure nothing gets clobbered and changes get merged as necessary.</a:t>
            </a:r>
          </a:p>
          <a:p>
            <a:pPr algn="l" rtl="0"/>
            <a:r>
              <a:rPr lang="en-US" dirty="0" smtClean="0"/>
              <a:t>And anyone can automatically get a list of all the changes that were pushed to the central repository ever since he made his own clone.</a:t>
            </a: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Periodic snapshots are not a substitute for proper version control!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Older versions are not kept indefinitely – you can restore a version from last week, but not from a previous decade.</a:t>
            </a:r>
          </a:p>
          <a:p>
            <a:pPr algn="l" rtl="0"/>
            <a:r>
              <a:rPr lang="en-US" dirty="0" smtClean="0"/>
              <a:t>A snapshot may not even contain a coherent version: maybe it was taken when you were </a:t>
            </a:r>
            <a:r>
              <a:rPr lang="en-US" i="1" dirty="0" smtClean="0"/>
              <a:t>in the middle</a:t>
            </a:r>
            <a:r>
              <a:rPr lang="en-US" dirty="0" smtClean="0"/>
              <a:t> of a change.</a:t>
            </a:r>
          </a:p>
          <a:p>
            <a:pPr algn="l" rtl="0"/>
            <a:r>
              <a:rPr lang="en-US" dirty="0" smtClean="0"/>
              <a:t>Snapshots do not include commit messages that tell you what’s in them.</a:t>
            </a:r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is it good for?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Any kind of document can be put under version control, not just source-code.</a:t>
            </a:r>
          </a:p>
          <a:p>
            <a:pPr algn="l" rtl="0"/>
            <a:r>
              <a:rPr lang="en-US" dirty="0" smtClean="0"/>
              <a:t>Some features, such as diff, merging, and annotation work best with textual formats.</a:t>
            </a:r>
          </a:p>
          <a:p>
            <a:pPr algn="l" rtl="0"/>
            <a:r>
              <a:rPr lang="en-US" dirty="0" smtClean="0"/>
              <a:t>To get the most out of version control for your texts, prefer </a:t>
            </a:r>
            <a:r>
              <a:rPr lang="en-US" dirty="0" err="1" smtClean="0"/>
              <a:t>LaTeX</a:t>
            </a:r>
            <a:r>
              <a:rPr lang="en-US" dirty="0" smtClean="0"/>
              <a:t>, HTML, etc. over Word, PDF, and the like.</a:t>
            </a:r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the most out of DVCS</a:t>
            </a:r>
            <a:endParaRPr lang="he-I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Workflows, best practices, tips and tricks</a:t>
            </a:r>
            <a:endParaRPr lang="he-IL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early and often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Remember the difference between a </a:t>
            </a:r>
            <a:r>
              <a:rPr lang="en-US" i="1" dirty="0" smtClean="0">
                <a:solidFill>
                  <a:schemeClr val="accent1"/>
                </a:solidFill>
              </a:rPr>
              <a:t>commit</a:t>
            </a:r>
            <a:r>
              <a:rPr lang="en-US" i="1" dirty="0" smtClean="0"/>
              <a:t> </a:t>
            </a:r>
            <a:r>
              <a:rPr lang="en-US" dirty="0" smtClean="0"/>
              <a:t>and a </a:t>
            </a:r>
            <a:r>
              <a:rPr lang="en-US" i="1" dirty="0" smtClean="0">
                <a:solidFill>
                  <a:schemeClr val="accent1"/>
                </a:solidFill>
              </a:rPr>
              <a:t>push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dirty="0" smtClean="0">
                <a:solidFill>
                  <a:schemeClr val="accent1"/>
                </a:solidFill>
              </a:rPr>
              <a:t>Commit</a:t>
            </a:r>
            <a:r>
              <a:rPr lang="en-US" dirty="0" smtClean="0"/>
              <a:t> is a local operation that makes a permanent record of your changes, without sharing them with others.</a:t>
            </a:r>
          </a:p>
          <a:p>
            <a:pPr lvl="1" algn="l" rtl="0"/>
            <a:r>
              <a:rPr lang="en-US" dirty="0" smtClean="0">
                <a:solidFill>
                  <a:schemeClr val="accent1"/>
                </a:solidFill>
              </a:rPr>
              <a:t>Push</a:t>
            </a:r>
            <a:r>
              <a:rPr lang="en-US" dirty="0" smtClean="0"/>
              <a:t> makes the changes you have already committed to your local repository available in another repository.</a:t>
            </a:r>
          </a:p>
          <a:p>
            <a:pPr algn="l" rtl="0"/>
            <a:r>
              <a:rPr lang="en-US" dirty="0" smtClean="0"/>
              <a:t>So don’t be afraid to commit early and often!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early and often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Commit every time you complete a meaningful unit of work: add a function, </a:t>
            </a:r>
            <a:r>
              <a:rPr lang="en-US" dirty="0" err="1" smtClean="0"/>
              <a:t>refactor</a:t>
            </a:r>
            <a:r>
              <a:rPr lang="en-US" dirty="0" smtClean="0"/>
              <a:t> a class, revise a few paragraphs of text…</a:t>
            </a:r>
          </a:p>
          <a:p>
            <a:pPr algn="l" rtl="0"/>
            <a:r>
              <a:rPr lang="en-US" dirty="0" smtClean="0"/>
              <a:t>If you make several unrelated changes, commit each separately.</a:t>
            </a:r>
          </a:p>
          <a:p>
            <a:pPr algn="l" rtl="0"/>
            <a:r>
              <a:rPr lang="en-US" dirty="0" smtClean="0"/>
              <a:t>It is not unusual to make 7 or more commits in a single day.</a:t>
            </a:r>
            <a:endParaRPr lang="he-IL" dirty="0"/>
          </a:p>
        </p:txBody>
      </p:sp>
      <p:pic>
        <p:nvPicPr>
          <p:cNvPr id="7" name="Content Placeholder 6" descr="hglog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61050" y="1600200"/>
            <a:ext cx="4012899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talk is about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Why use a DVCS?</a:t>
            </a:r>
          </a:p>
          <a:p>
            <a:pPr lvl="1" algn="l" rtl="0"/>
            <a:r>
              <a:rPr lang="en-US" dirty="0" smtClean="0"/>
              <a:t>In the short term, would make coding easier and more pleasant</a:t>
            </a:r>
          </a:p>
          <a:p>
            <a:pPr lvl="1" algn="l" rtl="0"/>
            <a:r>
              <a:rPr lang="en-US" dirty="0" smtClean="0"/>
              <a:t>In the long term, would save us from impending disaster</a:t>
            </a:r>
          </a:p>
          <a:p>
            <a:pPr algn="l" rtl="0"/>
            <a:r>
              <a:rPr lang="en-US" dirty="0" smtClean="0"/>
              <a:t>How to use a DVCS?</a:t>
            </a:r>
          </a:p>
          <a:p>
            <a:pPr lvl="1" algn="l" rtl="0"/>
            <a:r>
              <a:rPr lang="en-US" dirty="0" smtClean="0"/>
              <a:t>The basic technical aspects are covered in the tutorial: </a:t>
            </a:r>
            <a:r>
              <a:rPr lang="en-US" dirty="0" smtClean="0">
                <a:hlinkClick r:id="rId2"/>
              </a:rPr>
              <a:t>http://hginit.com/</a:t>
            </a:r>
            <a:endParaRPr lang="en-US" dirty="0" smtClean="0"/>
          </a:p>
          <a:p>
            <a:pPr lvl="1" algn="l" rtl="0"/>
            <a:r>
              <a:rPr lang="en-US" dirty="0" smtClean="0"/>
              <a:t>We will discuss workflow and best practices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good commit message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Treat the first line of your commit message as the subject line of an email: keep it short and self-contained.</a:t>
            </a:r>
          </a:p>
          <a:p>
            <a:pPr algn="l" rtl="0"/>
            <a:r>
              <a:rPr lang="en-US" dirty="0" smtClean="0"/>
              <a:t>Say why you did what you did. Were you fixing a bug? Implementing a feature? Refactoring a module in preparation for further modifications?</a:t>
            </a:r>
          </a:p>
          <a:p>
            <a:pPr algn="l" rtl="0"/>
            <a:r>
              <a:rPr lang="en-US" dirty="0" smtClean="0"/>
              <a:t>The first line is usually all you need. If you find yourself writing a multi-line commit message it is often a sign that you made multiple changes, each deserving its own commit.</a:t>
            </a:r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Collaboration: Inflicting your code on the innocent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Shared repository workflow</a:t>
            </a:r>
            <a:r>
              <a:rPr lang="en-US" dirty="0" smtClean="0"/>
              <a:t>: Multiple developers push changes from their local repository to a shared central repository whenever the changes are ready to see the light of day (typically when they compile and don’t break anything).</a:t>
            </a:r>
          </a:p>
          <a:p>
            <a:pPr algn="l" rtl="0">
              <a:buNone/>
            </a:pPr>
            <a:r>
              <a:rPr lang="en-US" dirty="0" smtClean="0"/>
              <a:t>This workflow is most similar to how non-distributed version control systems like SVN and CVS work.</a:t>
            </a:r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Collaboration: Inflicting your code on the innocent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chemeClr val="accent1"/>
                </a:solidFill>
              </a:rPr>
              <a:t>Gatekeeper workflow</a:t>
            </a:r>
            <a:r>
              <a:rPr lang="en-US" dirty="0" smtClean="0"/>
              <a:t>: One developer “owns” the mainline repository. When another thinks that his changes are ready for inclusion, he sends a “pull request” to the owner. The owner is in charge of pulling the changes from the developer’s repository and integrating them into the mainline.</a:t>
            </a:r>
          </a:p>
          <a:p>
            <a:pPr algn="l" rtl="0">
              <a:buNone/>
            </a:pPr>
            <a:r>
              <a:rPr lang="en-US" dirty="0" smtClean="0"/>
              <a:t>This is how many free software projects work.</a:t>
            </a:r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inside a repository?</a:t>
            </a:r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Include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Source-code</a:t>
            </a:r>
          </a:p>
          <a:p>
            <a:pPr algn="l" rtl="0"/>
            <a:r>
              <a:rPr lang="en-US" dirty="0" smtClean="0"/>
              <a:t>Documentation</a:t>
            </a:r>
          </a:p>
          <a:p>
            <a:pPr algn="l" rtl="0"/>
            <a:r>
              <a:rPr lang="en-US" dirty="0" smtClean="0"/>
              <a:t>License and copyright information</a:t>
            </a:r>
          </a:p>
          <a:p>
            <a:pPr algn="l" rtl="0"/>
            <a:r>
              <a:rPr lang="en-US" dirty="0" smtClean="0"/>
              <a:t>Anything needed to build the software (</a:t>
            </a:r>
            <a:r>
              <a:rPr lang="en-US" dirty="0" err="1" smtClean="0"/>
              <a:t>Makefile</a:t>
            </a:r>
            <a:r>
              <a:rPr lang="en-US" dirty="0" smtClean="0"/>
              <a:t>, build.xml, etc.)</a:t>
            </a:r>
          </a:p>
          <a:p>
            <a:pPr algn="l" rtl="0"/>
            <a:r>
              <a:rPr lang="en-US" dirty="0" smtClean="0"/>
              <a:t>Rule of thumb: if it’s made by a human, put it in.</a:t>
            </a:r>
            <a:endParaRPr lang="he-I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US" dirty="0" smtClean="0"/>
              <a:t>Do not include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Compiler-generated files (*.exe, *.dll, *.class, *.jar, etc.)</a:t>
            </a:r>
          </a:p>
          <a:p>
            <a:pPr algn="l" rtl="0"/>
            <a:r>
              <a:rPr lang="en-US" dirty="0" smtClean="0"/>
              <a:t>Automatically created backup files (some editors leave around files like </a:t>
            </a:r>
            <a:r>
              <a:rPr lang="en-US" dirty="0" smtClean="0">
                <a:solidFill>
                  <a:schemeClr val="accent3"/>
                </a:solidFill>
              </a:rPr>
              <a:t>this~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3"/>
                </a:solidFill>
              </a:rPr>
              <a:t>#this#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Large </a:t>
            </a:r>
            <a:r>
              <a:rPr lang="en-US" dirty="0" err="1" smtClean="0"/>
              <a:t>datafiles</a:t>
            </a:r>
            <a:r>
              <a:rPr lang="en-US" dirty="0" smtClean="0"/>
              <a:t> that can be downloaded from the internet</a:t>
            </a:r>
          </a:p>
          <a:p>
            <a:pPr algn="l" rtl="0"/>
            <a:r>
              <a:rPr lang="en-US" dirty="0" smtClean="0"/>
              <a:t>Rule of thumb: if it can be automatically generated, keep it out.</a:t>
            </a:r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goes in one repository?</a:t>
            </a:r>
            <a:endParaRPr lang="he-IL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Unlike SVN, Mercurial does not support “partial checkouts”. Whenever you clone a repository, you get all of the code </a:t>
            </a:r>
            <a:r>
              <a:rPr lang="en-US" i="1" dirty="0" smtClean="0"/>
              <a:t>and</a:t>
            </a:r>
            <a:r>
              <a:rPr lang="en-US" dirty="0" smtClean="0"/>
              <a:t> all of the history.</a:t>
            </a:r>
          </a:p>
          <a:p>
            <a:pPr algn="l" rtl="0"/>
            <a:r>
              <a:rPr lang="en-US" dirty="0" smtClean="0"/>
              <a:t>So the recommended practice is to have a separate repository for each project. One for</a:t>
            </a:r>
            <a:r>
              <a:rPr lang="en-US" dirty="0" smtClean="0">
                <a:solidFill>
                  <a:schemeClr val="accent3"/>
                </a:solidFill>
              </a:rPr>
              <a:t> Expander</a:t>
            </a:r>
            <a:r>
              <a:rPr lang="en-US" dirty="0" smtClean="0"/>
              <a:t>, one for </a:t>
            </a:r>
            <a:r>
              <a:rPr lang="en-US" dirty="0" err="1" smtClean="0">
                <a:solidFill>
                  <a:schemeClr val="accent3"/>
                </a:solidFill>
              </a:rPr>
              <a:t>compbioLib</a:t>
            </a:r>
            <a:r>
              <a:rPr lang="en-US" dirty="0" smtClean="0"/>
              <a:t>, One for </a:t>
            </a:r>
            <a:r>
              <a:rPr lang="en-US" dirty="0" err="1" smtClean="0">
                <a:solidFill>
                  <a:schemeClr val="accent3"/>
                </a:solidFill>
              </a:rPr>
              <a:t>HiDe</a:t>
            </a:r>
            <a:r>
              <a:rPr lang="en-US" dirty="0" smtClean="0"/>
              <a:t>…</a:t>
            </a:r>
            <a:endParaRPr lang="he-I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put the repositories?</a:t>
            </a:r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Our own servers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Everything is under our own control. We are not dependant on any outside forces.</a:t>
            </a:r>
          </a:p>
          <a:p>
            <a:pPr algn="l" rtl="0"/>
            <a:r>
              <a:rPr lang="en-US" dirty="0" smtClean="0"/>
              <a:t>But what if our servers get eaten by a swarm of rabid mice?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US" dirty="0" smtClean="0"/>
              <a:t>A hosting service</a:t>
            </a:r>
            <a:endParaRPr lang="he-IL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Makes it easy to expose the code to outsiders should the need arise</a:t>
            </a:r>
          </a:p>
          <a:p>
            <a:pPr algn="l" rtl="0"/>
            <a:r>
              <a:rPr lang="en-US" dirty="0" smtClean="0"/>
              <a:t>It’s free! (because we are part of a university)</a:t>
            </a:r>
          </a:p>
          <a:p>
            <a:pPr algn="l" rtl="0"/>
            <a:r>
              <a:rPr lang="en-US" dirty="0" smtClean="0"/>
              <a:t>Very nice web-based interface</a:t>
            </a:r>
          </a:p>
          <a:p>
            <a:pPr algn="l" rtl="0"/>
            <a:r>
              <a:rPr lang="en-US" dirty="0" smtClean="0"/>
              <a:t>But what if </a:t>
            </a:r>
            <a:r>
              <a:rPr lang="en-US" b="1" i="1" dirty="0" smtClean="0"/>
              <a:t>their</a:t>
            </a:r>
            <a:r>
              <a:rPr lang="en-US" dirty="0" smtClean="0"/>
              <a:t> servers get hit by a meteor?</a:t>
            </a:r>
            <a:endParaRPr 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2708920"/>
            <a:ext cx="81428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4000" dirty="0" smtClean="0"/>
              <a:t>For maximum safety, we will use both.</a:t>
            </a:r>
            <a:endParaRPr lang="he-IL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put the repositories?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/>
          <a:lstStyle/>
          <a:p>
            <a:pPr algn="l" rtl="0"/>
            <a:r>
              <a:rPr lang="en-US" dirty="0" smtClean="0"/>
              <a:t>During the normal course of work, we will push changes from our local repositories to central repositories hosted remotely on the group’s </a:t>
            </a:r>
            <a:r>
              <a:rPr lang="en-US" dirty="0" err="1" smtClean="0"/>
              <a:t>Bitbucket</a:t>
            </a:r>
            <a:r>
              <a:rPr lang="en-US" dirty="0" smtClean="0"/>
              <a:t> account.</a:t>
            </a:r>
          </a:p>
          <a:p>
            <a:pPr algn="l" rtl="0"/>
            <a:r>
              <a:rPr lang="en-US" dirty="0" smtClean="0"/>
              <a:t>A </a:t>
            </a:r>
            <a:r>
              <a:rPr lang="en-US" dirty="0" err="1" smtClean="0"/>
              <a:t>cronjob</a:t>
            </a:r>
            <a:r>
              <a:rPr lang="en-US" dirty="0" smtClean="0"/>
              <a:t> will periodically update locally-hosted clones of the central repositories.</a:t>
            </a:r>
            <a:endParaRPr lang="he-IL" dirty="0"/>
          </a:p>
        </p:txBody>
      </p:sp>
      <p:pic>
        <p:nvPicPr>
          <p:cNvPr id="4" name="Picture 3" descr="Bitbuck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645024"/>
            <a:ext cx="24384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39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5133975" cy="3419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7704" y="1196752"/>
            <a:ext cx="5316006" cy="14465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8800" dirty="0" smtClean="0"/>
              <a:t>Questions?</a:t>
            </a:r>
            <a:endParaRPr lang="he-IL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Mercurial?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State of the art modern DVCS</a:t>
            </a:r>
          </a:p>
          <a:p>
            <a:pPr algn="l" rtl="0"/>
            <a:r>
              <a:rPr lang="en-US" dirty="0" smtClean="0"/>
              <a:t>Well documented, with an excellent tutorial available</a:t>
            </a:r>
          </a:p>
          <a:p>
            <a:pPr algn="l" rtl="0"/>
            <a:r>
              <a:rPr lang="en-US" dirty="0" smtClean="0"/>
              <a:t>Free software</a:t>
            </a:r>
          </a:p>
          <a:p>
            <a:pPr algn="l" rtl="0"/>
            <a:r>
              <a:rPr lang="en-US" dirty="0" smtClean="0"/>
              <a:t>Supported equally well on Windows, Linux, and Mac</a:t>
            </a:r>
          </a:p>
          <a:p>
            <a:pPr algn="l" rtl="0"/>
            <a:r>
              <a:rPr lang="en-US" dirty="0" smtClean="0"/>
              <a:t>GUI and IDE integration (Eclipse, </a:t>
            </a:r>
            <a:r>
              <a:rPr lang="en-US" dirty="0" err="1" smtClean="0"/>
              <a:t>Netbeans</a:t>
            </a:r>
            <a:r>
              <a:rPr lang="en-US" dirty="0" smtClean="0"/>
              <a:t>, and Visual Studio) available</a:t>
            </a:r>
          </a:p>
          <a:p>
            <a:pPr algn="l" rtl="0"/>
            <a:r>
              <a:rPr lang="en-US" dirty="0" smtClean="0"/>
              <a:t>Free hosting available</a:t>
            </a:r>
          </a:p>
          <a:p>
            <a:pPr algn="l" rtl="0"/>
            <a:r>
              <a:rPr lang="en-US" dirty="0" smtClean="0"/>
              <a:t>Worked well for my own projects (Guy)</a:t>
            </a:r>
          </a:p>
          <a:p>
            <a:pPr algn="l" rtl="0"/>
            <a:endParaRPr lang="he-IL" dirty="0"/>
          </a:p>
        </p:txBody>
      </p:sp>
      <p:pic>
        <p:nvPicPr>
          <p:cNvPr id="4" name="Picture 3" descr="TorotiseHG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941168"/>
            <a:ext cx="1314286" cy="8571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DVCS vs. Centralized VCS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dirty="0" smtClean="0"/>
              <a:t>The tutorial has a chapter that deals with this extensively, but just to refresh your memory:</a:t>
            </a:r>
          </a:p>
          <a:p>
            <a:pPr algn="l" rtl="0"/>
            <a:r>
              <a:rPr lang="en-US" dirty="0" smtClean="0"/>
              <a:t>In a DVCS each developer has a local clone of the entire repository, including all of the history. All of the power of version control is available without networks and servers.</a:t>
            </a:r>
          </a:p>
          <a:p>
            <a:pPr algn="l" rtl="0"/>
            <a:r>
              <a:rPr lang="en-US" dirty="0" smtClean="0"/>
              <a:t>The main implication is that the act of recording changes (</a:t>
            </a:r>
            <a:r>
              <a:rPr lang="en-US" dirty="0" smtClean="0">
                <a:solidFill>
                  <a:schemeClr val="accent3"/>
                </a:solidFill>
              </a:rPr>
              <a:t>commit</a:t>
            </a:r>
            <a:r>
              <a:rPr lang="en-US" dirty="0" smtClean="0"/>
              <a:t>) is decoupled from sharing those changes with the rest of the team (</a:t>
            </a:r>
            <a:r>
              <a:rPr lang="en-US" dirty="0" smtClean="0">
                <a:solidFill>
                  <a:schemeClr val="accent3"/>
                </a:solidFill>
              </a:rPr>
              <a:t>push</a:t>
            </a:r>
            <a:r>
              <a:rPr lang="en-US" dirty="0" smtClean="0"/>
              <a:t>).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Version Control</a:t>
            </a:r>
            <a:endParaRPr lang="he-I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Tales of tedium, despair, and tragic loss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</a:t>
            </a:r>
            <a:r>
              <a:rPr lang="en-US" dirty="0" smtClean="0"/>
              <a:t>Hunting down</a:t>
            </a:r>
            <a:r>
              <a:rPr lang="en-US" dirty="0" smtClean="0"/>
              <a:t> </a:t>
            </a:r>
            <a:r>
              <a:rPr lang="en-US" dirty="0" smtClean="0"/>
              <a:t>a bug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On one dark and stormy night, Alice codes up a new feature. Six hours into her coding marathon, she notices a bug in the software.</a:t>
            </a:r>
          </a:p>
          <a:p>
            <a:pPr algn="l" rtl="0">
              <a:buNone/>
            </a:pPr>
            <a:r>
              <a:rPr lang="en-US" dirty="0" smtClean="0"/>
              <a:t>Where did the bug come from? Did Alice introduce it along with her new code, or was it laying dormant in the codebase, only to be found now?</a:t>
            </a:r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</a:t>
            </a:r>
            <a:r>
              <a:rPr lang="en-US" dirty="0" smtClean="0"/>
              <a:t>Hunting down</a:t>
            </a:r>
            <a:r>
              <a:rPr lang="en-US" dirty="0" smtClean="0"/>
              <a:t> </a:t>
            </a:r>
            <a:r>
              <a:rPr lang="en-US" dirty="0" smtClean="0"/>
              <a:t>a bug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With no version control in place, this question remains unanswered. If the bug is non-trivial, it may lurk anywhere in the codebase, which may consist of thousands or tens of thousands lines of code.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</a:t>
            </a:r>
            <a:r>
              <a:rPr lang="en-US" dirty="0" smtClean="0"/>
              <a:t>Hunting down</a:t>
            </a:r>
            <a:r>
              <a:rPr lang="en-US" dirty="0" smtClean="0"/>
              <a:t> </a:t>
            </a:r>
            <a:r>
              <a:rPr lang="en-US" dirty="0" smtClean="0"/>
              <a:t>a bug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With version control, Alice can quickly check out an older version and verify that it doesn’t have the bug.</a:t>
            </a:r>
          </a:p>
          <a:p>
            <a:pPr algn="l" rtl="0"/>
            <a:r>
              <a:rPr lang="en-US" dirty="0" smtClean="0"/>
              <a:t>Using binary search, it is possible to pinpoint the exact version when the bug was first introduced.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</a:t>
            </a:r>
            <a:r>
              <a:rPr lang="en-US" dirty="0" smtClean="0"/>
              <a:t>Hunting down </a:t>
            </a:r>
            <a:r>
              <a:rPr lang="en-US" dirty="0" smtClean="0"/>
              <a:t>a </a:t>
            </a:r>
            <a:r>
              <a:rPr lang="en-US" dirty="0" smtClean="0"/>
              <a:t>bug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Each version typically changes less than 100 lines of code – with the target narrowed down so, finding the bug is easy.</a:t>
            </a:r>
            <a:endParaRPr lang="he-IL" dirty="0" smtClean="0"/>
          </a:p>
          <a:p>
            <a:pPr algn="l" rtl="0"/>
            <a:r>
              <a:rPr lang="en-US" dirty="0" smtClean="0"/>
              <a:t>And even if Alice cannot fix the bug immediately, having all previous versions available means that she can get a version that doesn’t have that bug if she needs one in a hurry.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1599</Words>
  <Application>Microsoft Office PowerPoint</Application>
  <PresentationFormat>On-screen Show (4:3)</PresentationFormat>
  <Paragraphs>120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Version Control with Mercurial</vt:lpstr>
      <vt:lpstr>What this talk is about</vt:lpstr>
      <vt:lpstr>Why Mercurial?</vt:lpstr>
      <vt:lpstr>DVCS vs. Centralized VCS</vt:lpstr>
      <vt:lpstr>Life without Version Control</vt:lpstr>
      <vt:lpstr>Scenario 1: Hunting down a bug</vt:lpstr>
      <vt:lpstr>Scenario 1: Hunting down a bug</vt:lpstr>
      <vt:lpstr>Scenario 1: Hunting down a bug</vt:lpstr>
      <vt:lpstr>Scenario 1: Hunting down a bug</vt:lpstr>
      <vt:lpstr>Scenario 2: Junk comments</vt:lpstr>
      <vt:lpstr>Scenario 2: Junk comments</vt:lpstr>
      <vt:lpstr>Scenario 3: Commented-out sourcecode</vt:lpstr>
      <vt:lpstr>Scenario 4: Collaboration</vt:lpstr>
      <vt:lpstr>Scenario 4: Collaboration</vt:lpstr>
      <vt:lpstr>Periodic snapshots are not a substitute for proper version control!</vt:lpstr>
      <vt:lpstr>What else is it good for?</vt:lpstr>
      <vt:lpstr>Making the most out of DVCS</vt:lpstr>
      <vt:lpstr>Commit early and often</vt:lpstr>
      <vt:lpstr>Commit early and often</vt:lpstr>
      <vt:lpstr>Writing a good commit message</vt:lpstr>
      <vt:lpstr>Collaboration: Inflicting your code on the innocent</vt:lpstr>
      <vt:lpstr>Collaboration: Inflicting your code on the innocent</vt:lpstr>
      <vt:lpstr>What goes inside a repository?</vt:lpstr>
      <vt:lpstr>How much goes in one repository?</vt:lpstr>
      <vt:lpstr>Where to put the repositories?</vt:lpstr>
      <vt:lpstr>Slide 26</vt:lpstr>
      <vt:lpstr>Where to put the repositories?</vt:lpstr>
      <vt:lpstr>Slide 28</vt:lpstr>
    </vt:vector>
  </TitlesOfParts>
  <Company>School of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guybanay</dc:creator>
  <cp:lastModifiedBy>guybanay</cp:lastModifiedBy>
  <cp:revision>56</cp:revision>
  <dcterms:created xsi:type="dcterms:W3CDTF">2011-08-09T11:28:21Z</dcterms:created>
  <dcterms:modified xsi:type="dcterms:W3CDTF">2011-08-10T05:52:59Z</dcterms:modified>
</cp:coreProperties>
</file>