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80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1" r:id="rId21"/>
    <p:sldId id="274" r:id="rId22"/>
    <p:sldId id="282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0217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3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646E673-3152-47CD-A468-C639FB146D06}" type="datetimeFigureOut">
              <a:rPr lang="he-IL" smtClean="0"/>
              <a:t>כ"א/אלול/תשע"א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0217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3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931568-163C-435A-96D7-B04BF99D792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Pathway-Based Classification of</a:t>
            </a:r>
            <a:br>
              <a:rPr lang="en-US" dirty="0" smtClean="0"/>
            </a:br>
            <a:r>
              <a:rPr lang="en-US" dirty="0" smtClean="0"/>
              <a:t>Cancer Subtypes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Shinuk Kim1, Mark Kon1,2*, Charles DeLisi1</a:t>
            </a:r>
          </a:p>
          <a:p>
            <a:r>
              <a:rPr lang="it-IT" dirty="0" smtClean="0"/>
              <a:t>1Bioinformatics program, Boston University, Boston, MA 02215, USA</a:t>
            </a:r>
          </a:p>
          <a:p>
            <a:r>
              <a:rPr lang="en-US" dirty="0" smtClean="0"/>
              <a:t>2Department of Mathematics and Statistics, Boston University, Boston, MA 02215 USA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of pathways and classification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methods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CLEG: using GSEA leading edge genes as features.</a:t>
            </a:r>
          </a:p>
          <a:p>
            <a:r>
              <a:rPr lang="en-US" dirty="0" smtClean="0"/>
              <a:t>GFP: using GSEA enriched pathways as features.</a:t>
            </a:r>
          </a:p>
          <a:p>
            <a:r>
              <a:rPr lang="en-US" dirty="0" smtClean="0"/>
              <a:t>SPF: using pathway features determined by SVM.</a:t>
            </a:r>
          </a:p>
          <a:p>
            <a:r>
              <a:rPr lang="en-US" dirty="0" smtClean="0"/>
              <a:t>The methods use the top 20 up-regulated and top 20 down-regulated pathways, determined by GSEA.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selected edge genes from the 40 pathways selected in the GSEA step as features.</a:t>
            </a:r>
          </a:p>
          <a:p>
            <a:r>
              <a:rPr lang="en-US" dirty="0" smtClean="0"/>
              <a:t>Train SVM using the selected features.</a:t>
            </a:r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selected pathway, construct a feature, using a linear combination of the selected edge genes.</a:t>
            </a:r>
          </a:p>
          <a:p>
            <a:r>
              <a:rPr lang="en-US" dirty="0" smtClean="0"/>
              <a:t>The weight of every gene is the weight assigned by running SVM on the complete data set.</a:t>
            </a:r>
          </a:p>
          <a:p>
            <a:endParaRPr lang="he-IL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876800"/>
            <a:ext cx="20288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Alternative </a:t>
            </a:r>
            <a:r>
              <a:rPr lang="en-US" dirty="0" smtClean="0"/>
              <a:t>method for constructing pathway features.</a:t>
            </a:r>
          </a:p>
          <a:p>
            <a:r>
              <a:rPr lang="en-US" dirty="0" smtClean="0"/>
              <a:t>Use SVM directly instead of GSEA.</a:t>
            </a:r>
          </a:p>
          <a:p>
            <a:r>
              <a:rPr lang="en-US" dirty="0" smtClean="0"/>
              <a:t>For every pathway, a feature </a:t>
            </a:r>
            <a:r>
              <a:rPr lang="en-US" dirty="0" err="1" smtClean="0"/>
              <a:t>Pj</a:t>
            </a:r>
            <a:r>
              <a:rPr lang="en-US" dirty="0" smtClean="0"/>
              <a:t> is constructed using the top 20 differential genes within the pathway (using Fisher score)</a:t>
            </a:r>
          </a:p>
          <a:p>
            <a:r>
              <a:rPr lang="en-US" dirty="0" smtClean="0"/>
              <a:t> Run SVM on the constructed pathway, rank the pathways using SVM weights (in absolute score). </a:t>
            </a:r>
          </a:p>
          <a:p>
            <a:r>
              <a:rPr lang="en-US" dirty="0" smtClean="0"/>
              <a:t>Select the top 20.</a:t>
            </a:r>
          </a:p>
          <a:p>
            <a:r>
              <a:rPr lang="en-US" dirty="0" smtClean="0"/>
              <a:t>Remark: why not 40 as selected by GFP?</a:t>
            </a:r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KEGG pathways.</a:t>
            </a:r>
          </a:p>
          <a:p>
            <a:r>
              <a:rPr lang="en-US" dirty="0" smtClean="0"/>
              <a:t>Breast cancer metastasis data - metastasized within 5 years vs. not metastasized : Wang data set (93, 186) and Van De </a:t>
            </a:r>
            <a:r>
              <a:rPr lang="en-US" dirty="0" err="1" smtClean="0"/>
              <a:t>Vijver</a:t>
            </a:r>
            <a:r>
              <a:rPr lang="en-US" dirty="0" smtClean="0"/>
              <a:t> (79, 216).</a:t>
            </a:r>
          </a:p>
          <a:p>
            <a:r>
              <a:rPr lang="en-US" dirty="0" smtClean="0"/>
              <a:t>Ovarian cancer:</a:t>
            </a:r>
          </a:p>
          <a:p>
            <a:pPr lvl="1"/>
            <a:r>
              <a:rPr lang="en-US" dirty="0" smtClean="0"/>
              <a:t>Resistance to </a:t>
            </a:r>
            <a:r>
              <a:rPr lang="en-US" dirty="0" smtClean="0"/>
              <a:t>Platinum therapy</a:t>
            </a:r>
            <a:r>
              <a:rPr lang="en-US" dirty="0" smtClean="0"/>
              <a:t>: complete vs. incomplete response (85,34)</a:t>
            </a:r>
          </a:p>
          <a:p>
            <a:pPr lvl="1"/>
            <a:r>
              <a:rPr lang="en-US" dirty="0" smtClean="0"/>
              <a:t>Two sources on the same patients (UNC and the broad):</a:t>
            </a:r>
          </a:p>
          <a:p>
            <a:pPr lvl="2"/>
            <a:r>
              <a:rPr lang="en-US" dirty="0" smtClean="0"/>
              <a:t>Short term vs. long term survival (22,22)</a:t>
            </a:r>
          </a:p>
          <a:p>
            <a:pPr lvl="2"/>
            <a:r>
              <a:rPr lang="en-US" dirty="0" smtClean="0"/>
              <a:t>Early stage vs. late stage (10,49)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comparisons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methods were compared to:</a:t>
            </a:r>
          </a:p>
          <a:p>
            <a:pPr lvl="1"/>
            <a:r>
              <a:rPr lang="en-US" dirty="0" smtClean="0"/>
              <a:t>Selection of the top differential genes (SG)</a:t>
            </a:r>
          </a:p>
          <a:p>
            <a:pPr lvl="1"/>
            <a:r>
              <a:rPr lang="en-US" dirty="0" smtClean="0"/>
              <a:t>Selection of the top differential genes that appear in KEGG (SKG).</a:t>
            </a:r>
          </a:p>
          <a:p>
            <a:pPr lvl="1"/>
            <a:r>
              <a:rPr lang="en-US" dirty="0" smtClean="0"/>
              <a:t> Run GPF on random pathways (RPF)</a:t>
            </a:r>
          </a:p>
          <a:p>
            <a:r>
              <a:rPr lang="en-US" dirty="0" smtClean="0"/>
              <a:t>Score: average accuracy over 10 repeats of down sampling for same size of </a:t>
            </a:r>
            <a:r>
              <a:rPr lang="en-US" dirty="0" smtClean="0"/>
              <a:t>classes </a:t>
            </a:r>
            <a:r>
              <a:rPr lang="en-US" dirty="0" smtClean="0"/>
              <a:t>and LOOCV.</a:t>
            </a:r>
          </a:p>
          <a:p>
            <a:r>
              <a:rPr lang="en-US" dirty="0" smtClean="0"/>
              <a:t>Reciprocal analysis: select features in one data set and test on the other ( again, with down sampling of the data sets)</a:t>
            </a:r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Ovarian data sets</a:t>
            </a:r>
            <a:endParaRPr lang="he-I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953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breast cancer</a:t>
            </a:r>
            <a:endParaRPr lang="he-I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70104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analysis</a:t>
            </a:r>
            <a:endParaRPr lang="he-IL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0268" y="1600200"/>
            <a:ext cx="60234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input: </a:t>
            </a:r>
            <a:r>
              <a:rPr lang="en-US" dirty="0" smtClean="0"/>
              <a:t>supervised (categories) </a:t>
            </a:r>
            <a:r>
              <a:rPr lang="en-US" dirty="0" smtClean="0"/>
              <a:t>gene expression </a:t>
            </a:r>
            <a:r>
              <a:rPr lang="en-US" dirty="0" smtClean="0"/>
              <a:t>data.</a:t>
            </a:r>
            <a:endParaRPr lang="en-US" dirty="0" smtClean="0"/>
          </a:p>
          <a:p>
            <a:r>
              <a:rPr lang="en-US" dirty="0" smtClean="0"/>
              <a:t>The goal: finding gene signatures or pathway signatures that are accurate and similar given data sets of the same disease.</a:t>
            </a:r>
          </a:p>
          <a:p>
            <a:r>
              <a:rPr lang="en-US" dirty="0" smtClean="0"/>
              <a:t>The idea: use pathway information together with GSEA.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There are at least </a:t>
            </a:r>
            <a:r>
              <a:rPr lang="en-US" sz="2800" dirty="0" smtClean="0"/>
              <a:t>5 </a:t>
            </a:r>
            <a:r>
              <a:rPr lang="en-US" sz="2800" dirty="0" smtClean="0"/>
              <a:t>known methods that </a:t>
            </a:r>
            <a:r>
              <a:rPr lang="en-US" sz="2800" dirty="0" smtClean="0"/>
              <a:t>integrate pathways </a:t>
            </a:r>
            <a:r>
              <a:rPr lang="en-US" sz="2800" dirty="0" smtClean="0"/>
              <a:t>and </a:t>
            </a:r>
            <a:r>
              <a:rPr lang="en-US" sz="2800" dirty="0" smtClean="0"/>
              <a:t>classification examples:</a:t>
            </a:r>
          </a:p>
          <a:p>
            <a:pPr lvl="1"/>
            <a:r>
              <a:rPr lang="en-US" sz="2400" dirty="0" smtClean="0"/>
              <a:t>Pathway selection:</a:t>
            </a:r>
            <a:r>
              <a:rPr lang="en-US" sz="2400" dirty="0" smtClean="0"/>
              <a:t> </a:t>
            </a:r>
            <a:r>
              <a:rPr lang="en-US" sz="2400" dirty="0" err="1" smtClean="0"/>
              <a:t>Tian</a:t>
            </a:r>
            <a:r>
              <a:rPr lang="en-US" sz="2400" dirty="0" smtClean="0"/>
              <a:t> </a:t>
            </a:r>
            <a:r>
              <a:rPr lang="en-US" sz="2400" dirty="0" smtClean="0"/>
              <a:t>et al. (2005) calculated a score T by averaging the t-test statistic scores of all pathway member genes.  </a:t>
            </a:r>
          </a:p>
          <a:p>
            <a:pPr lvl="1"/>
            <a:r>
              <a:rPr lang="en-US" sz="2400" dirty="0" smtClean="0"/>
              <a:t>Pathway features: </a:t>
            </a:r>
            <a:r>
              <a:rPr lang="en-US" sz="2400" dirty="0" err="1" smtClean="0"/>
              <a:t>Guo</a:t>
            </a:r>
            <a:r>
              <a:rPr lang="en-US" sz="2400" dirty="0" smtClean="0"/>
              <a:t> </a:t>
            </a:r>
            <a:r>
              <a:rPr lang="en-US" sz="2400" dirty="0" smtClean="0"/>
              <a:t>et al. (2005) summarized the expression levels of member genes by using simple statistics like mean and median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Pathway selection and gene selection: Lee </a:t>
            </a:r>
            <a:r>
              <a:rPr lang="en-US" sz="2400" dirty="0" smtClean="0"/>
              <a:t>et al. (2008) used a </a:t>
            </a:r>
            <a:r>
              <a:rPr lang="en-US" sz="2400" dirty="0" smtClean="0"/>
              <a:t>greedy </a:t>
            </a:r>
            <a:r>
              <a:rPr lang="en-US" sz="2400" dirty="0" smtClean="0"/>
              <a:t>algorithm for selection of genes and </a:t>
            </a:r>
            <a:r>
              <a:rPr lang="en-US" sz="2400" dirty="0" smtClean="0"/>
              <a:t>pathways. For every pathway, output the average profiles of selected genes. Iteratively, add the most differential gene until </a:t>
            </a:r>
            <a:r>
              <a:rPr lang="en-US" sz="2400" dirty="0" smtClean="0"/>
              <a:t>no addition </a:t>
            </a:r>
            <a:r>
              <a:rPr lang="en-US" sz="2400" dirty="0" smtClean="0"/>
              <a:t>increases </a:t>
            </a:r>
            <a:r>
              <a:rPr lang="en-US" sz="2400" dirty="0" smtClean="0"/>
              <a:t>the discriminative </a:t>
            </a:r>
            <a:r>
              <a:rPr lang="en-US" sz="2400" dirty="0" smtClean="0"/>
              <a:t>score.</a:t>
            </a:r>
            <a:endParaRPr lang="en-US" sz="24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authors did not use standard FS methods in the comparisons (e.g. SVM-RFE, information gain).</a:t>
            </a:r>
          </a:p>
          <a:p>
            <a:r>
              <a:rPr lang="en-US" dirty="0" smtClean="0"/>
              <a:t>Down sampling is crucial here, why not ROC or AUPR without down sampling (more standard procedure).</a:t>
            </a:r>
          </a:p>
          <a:p>
            <a:r>
              <a:rPr lang="en-US" dirty="0" smtClean="0"/>
              <a:t>Not all methods are shown in the reciprocal analysis.</a:t>
            </a:r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analysis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err="1" smtClean="0"/>
              <a:t>Jaccard</a:t>
            </a:r>
            <a:r>
              <a:rPr lang="en-US" dirty="0" smtClean="0"/>
              <a:t> coefficient for measuring the similarity between two sets (the size of the intersection / the size of the union)</a:t>
            </a:r>
            <a:endParaRPr lang="he-I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05200"/>
            <a:ext cx="7315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comparisons</a:t>
            </a:r>
            <a:endParaRPr lang="he-I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6858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in the accuracy analysis, the authors do not compare with other known methods.</a:t>
            </a:r>
          </a:p>
          <a:p>
            <a:r>
              <a:rPr lang="en-US" dirty="0" smtClean="0"/>
              <a:t>GPF </a:t>
            </a:r>
            <a:r>
              <a:rPr lang="en-US" dirty="0" smtClean="0"/>
              <a:t>signatures are composed of pathways that are selected from KEGG pathways, </a:t>
            </a:r>
            <a:r>
              <a:rPr lang="en-US" dirty="0" smtClean="0"/>
              <a:t>(background </a:t>
            </a:r>
            <a:r>
              <a:rPr lang="en-US" dirty="0" smtClean="0"/>
              <a:t>size is </a:t>
            </a:r>
            <a:r>
              <a:rPr lang="en-US" dirty="0" smtClean="0"/>
              <a:t> ~200). The </a:t>
            </a:r>
            <a:r>
              <a:rPr lang="en-US" dirty="0" smtClean="0"/>
              <a:t>CLEG and SKG methods select genes that are part of some pathway in </a:t>
            </a:r>
            <a:r>
              <a:rPr lang="en-US" dirty="0" smtClean="0"/>
              <a:t>KEGG( </a:t>
            </a:r>
            <a:r>
              <a:rPr lang="en-US" dirty="0" smtClean="0"/>
              <a:t>background size </a:t>
            </a:r>
            <a:r>
              <a:rPr lang="en-US" dirty="0" smtClean="0"/>
              <a:t>~ 4000). The </a:t>
            </a:r>
            <a:r>
              <a:rPr lang="en-US" dirty="0" smtClean="0"/>
              <a:t>SG method selects genes from the data </a:t>
            </a:r>
            <a:r>
              <a:rPr lang="en-US" dirty="0" smtClean="0"/>
              <a:t>set (background </a:t>
            </a:r>
            <a:r>
              <a:rPr lang="en-US" dirty="0" smtClean="0"/>
              <a:t>size </a:t>
            </a:r>
            <a:r>
              <a:rPr lang="en-US" dirty="0" smtClean="0"/>
              <a:t>~ 10000).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This suggests that one can expect the following order of </a:t>
            </a:r>
            <a:r>
              <a:rPr lang="en-US" dirty="0" smtClean="0"/>
              <a:t>stability </a:t>
            </a:r>
            <a:r>
              <a:rPr lang="en-US" dirty="0" smtClean="0"/>
              <a:t>to occur by chance: </a:t>
            </a:r>
            <a:r>
              <a:rPr lang="en-US" dirty="0" smtClean="0"/>
              <a:t>GFP &gt; </a:t>
            </a:r>
            <a:r>
              <a:rPr lang="en-US" dirty="0" smtClean="0"/>
              <a:t>CLEG,SKG &gt; SG</a:t>
            </a:r>
            <a:endParaRPr 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alternatives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stability analysis by the methods’ background. For example compare SKG and CLEG separately.</a:t>
            </a:r>
          </a:p>
          <a:p>
            <a:r>
              <a:rPr lang="en-US" dirty="0" smtClean="0"/>
              <a:t>Use scores that take the background into account, for example: hyper geometric score or Chi square test for dependence.</a:t>
            </a:r>
            <a:endParaRPr lang="he-I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alternatives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Using the genes as raw objects for stability comparisons seems to simplifying.</a:t>
            </a:r>
          </a:p>
          <a:p>
            <a:r>
              <a:rPr lang="en-US" dirty="0" smtClean="0"/>
              <a:t>For example: if the selected signatures have the same functionalities but the intersection size is 0, do we really want to assign a bad score?</a:t>
            </a:r>
          </a:p>
          <a:p>
            <a:r>
              <a:rPr lang="en-US" dirty="0" smtClean="0"/>
              <a:t>Many papers suggested calculating genes similarity based on closeness of functionalities. For example Wang et al. (2007)  used the GO DAG structure for calculating genes similarity scores.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GSEA tests for enrichment of some group S among N background genes.</a:t>
            </a:r>
          </a:p>
          <a:p>
            <a:r>
              <a:rPr lang="en-US" dirty="0" smtClean="0"/>
              <a:t>Rank order N genes in D to form L={g1, ..., </a:t>
            </a:r>
            <a:r>
              <a:rPr lang="en-US" dirty="0" err="1" smtClean="0"/>
              <a:t>gN</a:t>
            </a:r>
            <a:r>
              <a:rPr lang="en-US" dirty="0" smtClean="0"/>
              <a:t> } (for example, using correlation with a phenotype or profile of interest ).</a:t>
            </a:r>
          </a:p>
          <a:p>
            <a:r>
              <a:rPr lang="en-US" dirty="0" smtClean="0"/>
              <a:t>Evaluate the fraction of genes in S (“hits”) weighted by their correlation and the fraction of genes not in S (“misses”) present up to a given position </a:t>
            </a:r>
            <a:r>
              <a:rPr lang="en-US" dirty="0" err="1" smtClean="0"/>
              <a:t>i</a:t>
            </a:r>
            <a:r>
              <a:rPr lang="en-US" dirty="0" smtClean="0"/>
              <a:t> in L: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9308" y="1676400"/>
            <a:ext cx="639261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3581400"/>
            <a:ext cx="8077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The enrichment score of S is s the maximum deviation from zero: </a:t>
            </a:r>
            <a:endParaRPr lang="he-IL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800600"/>
            <a:ext cx="5105400" cy="47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p is 0, the score is the </a:t>
            </a:r>
            <a:r>
              <a:rPr lang="en-US" dirty="0" err="1" smtClean="0"/>
              <a:t>Kolmogorov</a:t>
            </a:r>
            <a:r>
              <a:rPr lang="en-US" dirty="0" smtClean="0"/>
              <a:t>-Smirnov statistic for comparing two distributions (that is, the maximal difference between two CDFs).</a:t>
            </a:r>
          </a:p>
          <a:p>
            <a:r>
              <a:rPr lang="en-US" dirty="0" smtClean="0"/>
              <a:t>Significance estimation is done by permuting phenotypes. </a:t>
            </a:r>
          </a:p>
          <a:p>
            <a:r>
              <a:rPr lang="en-US" dirty="0" smtClean="0"/>
              <a:t>Let ES(S,</a:t>
            </a:r>
            <a:r>
              <a:rPr lang="el-GR" dirty="0" smtClean="0"/>
              <a:t>π</a:t>
            </a:r>
            <a:r>
              <a:rPr lang="en-US" dirty="0" smtClean="0"/>
              <a:t>) be the ES score of S given a fixed permutation 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429000"/>
            <a:ext cx="7448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1600200"/>
            <a:ext cx="6858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Calculate the normalize scores (done with the same S, therefore adjust for variation in gene set size):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this null distribution to compute an FDR q value, for a given NES(S)= α ≥ 0. The FDR is the ratio of the percentage of all (</a:t>
            </a:r>
            <a:r>
              <a:rPr lang="en-US" dirty="0" err="1" smtClean="0"/>
              <a:t>S,π</a:t>
            </a:r>
            <a:r>
              <a:rPr lang="en-US" dirty="0" smtClean="0"/>
              <a:t>) with NES(</a:t>
            </a:r>
            <a:r>
              <a:rPr lang="en-US" dirty="0" err="1" smtClean="0"/>
              <a:t>S,π</a:t>
            </a:r>
            <a:r>
              <a:rPr lang="en-US" dirty="0" smtClean="0"/>
              <a:t>)≥ 0, whose NES(</a:t>
            </a:r>
            <a:r>
              <a:rPr lang="en-US" dirty="0" err="1" smtClean="0"/>
              <a:t>S,π</a:t>
            </a:r>
            <a:r>
              <a:rPr lang="en-US" dirty="0" smtClean="0"/>
              <a:t>)≥ α divided by the percentage of observed S with NES(S)≥ α and similarly if NES(S)= α ≤ 0: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800600"/>
            <a:ext cx="61341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bottom line: we can rank pathways by their normalized enrichment score (q).</a:t>
            </a:r>
          </a:p>
          <a:p>
            <a:r>
              <a:rPr lang="en-US" dirty="0" smtClean="0"/>
              <a:t> For each pathway we get a set of chosen genes (the “hits” of the maximal deviation).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linear classification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Algorithms that look for a separating hyper-plane. For Example: SVM</a:t>
            </a:r>
          </a:p>
          <a:p>
            <a:r>
              <a:rPr lang="en-US" dirty="0" smtClean="0"/>
              <a:t>A separating hyper-plane consists feature weights and intercept.</a:t>
            </a:r>
          </a:p>
          <a:p>
            <a:r>
              <a:rPr lang="en-US" dirty="0" smtClean="0"/>
              <a:t>The weights of the features can be used for feature extraction\selection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724400"/>
            <a:ext cx="2828427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1200</Words>
  <Application>Microsoft Office PowerPoint</Application>
  <PresentationFormat>On-screen Show (4:3)</PresentationFormat>
  <Paragraphs>89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Pathway-Based Classification of Cancer Subtypes</vt:lpstr>
      <vt:lpstr>Intro</vt:lpstr>
      <vt:lpstr>GSEA (Subramanian et al. 2005)</vt:lpstr>
      <vt:lpstr>GSEA (Subramanian et al. 2005)</vt:lpstr>
      <vt:lpstr>GSEA (Subramanian et al. 2005)</vt:lpstr>
      <vt:lpstr>GSEA (Subramanian et al. 2005)</vt:lpstr>
      <vt:lpstr>GSEA (Subramanian et al. 2005)</vt:lpstr>
      <vt:lpstr>GSEA (Subramanian et al. 2005)</vt:lpstr>
      <vt:lpstr>Reminder: linear classification</vt:lpstr>
      <vt:lpstr>Integration of pathways and classification</vt:lpstr>
      <vt:lpstr>The proposed methods</vt:lpstr>
      <vt:lpstr>CLEG</vt:lpstr>
      <vt:lpstr>GPF</vt:lpstr>
      <vt:lpstr>SPF</vt:lpstr>
      <vt:lpstr>Data sets</vt:lpstr>
      <vt:lpstr>Accuracy comparisons</vt:lpstr>
      <vt:lpstr>Results: Ovarian data sets</vt:lpstr>
      <vt:lpstr>Results: breast cancer</vt:lpstr>
      <vt:lpstr>Reciprocal analysis</vt:lpstr>
      <vt:lpstr>Major comments</vt:lpstr>
      <vt:lpstr>Major comments</vt:lpstr>
      <vt:lpstr>Slide 22</vt:lpstr>
      <vt:lpstr>Stability analysis</vt:lpstr>
      <vt:lpstr>Stability comparisons</vt:lpstr>
      <vt:lpstr>Major comments</vt:lpstr>
      <vt:lpstr>Suggested alternatives</vt:lpstr>
      <vt:lpstr>Suggested alternatives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Pathway-Based Classification of Cancer Subtypes</dc:title>
  <dc:creator>dd</dc:creator>
  <cp:lastModifiedBy>davidama</cp:lastModifiedBy>
  <cp:revision>88</cp:revision>
  <dcterms:created xsi:type="dcterms:W3CDTF">2006-08-16T00:00:00Z</dcterms:created>
  <dcterms:modified xsi:type="dcterms:W3CDTF">2011-09-20T16:52:28Z</dcterms:modified>
</cp:coreProperties>
</file>